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29" r:id="rId3"/>
    <p:sldId id="257" r:id="rId4"/>
    <p:sldId id="258" r:id="rId5"/>
    <p:sldId id="260" r:id="rId6"/>
    <p:sldId id="305" r:id="rId7"/>
    <p:sldId id="261" r:id="rId8"/>
    <p:sldId id="312" r:id="rId9"/>
    <p:sldId id="288" r:id="rId10"/>
    <p:sldId id="259" r:id="rId11"/>
    <p:sldId id="308" r:id="rId12"/>
    <p:sldId id="310" r:id="rId13"/>
    <p:sldId id="317" r:id="rId14"/>
    <p:sldId id="318" r:id="rId15"/>
    <p:sldId id="313" r:id="rId16"/>
    <p:sldId id="327" r:id="rId17"/>
    <p:sldId id="303" r:id="rId18"/>
    <p:sldId id="319" r:id="rId19"/>
    <p:sldId id="322" r:id="rId20"/>
    <p:sldId id="320" r:id="rId21"/>
    <p:sldId id="321" r:id="rId22"/>
    <p:sldId id="326" r:id="rId23"/>
    <p:sldId id="307" r:id="rId24"/>
    <p:sldId id="262" r:id="rId25"/>
    <p:sldId id="290" r:id="rId26"/>
    <p:sldId id="263" r:id="rId27"/>
    <p:sldId id="264" r:id="rId28"/>
    <p:sldId id="289" r:id="rId29"/>
    <p:sldId id="301" r:id="rId30"/>
    <p:sldId id="328" r:id="rId31"/>
    <p:sldId id="311" r:id="rId32"/>
    <p:sldId id="266" r:id="rId33"/>
    <p:sldId id="277" r:id="rId34"/>
    <p:sldId id="291" r:id="rId35"/>
    <p:sldId id="300" r:id="rId36"/>
    <p:sldId id="292" r:id="rId37"/>
    <p:sldId id="293" r:id="rId38"/>
    <p:sldId id="294" r:id="rId39"/>
    <p:sldId id="295" r:id="rId40"/>
    <p:sldId id="296" r:id="rId41"/>
    <p:sldId id="297" r:id="rId42"/>
    <p:sldId id="267" r:id="rId43"/>
    <p:sldId id="268" r:id="rId44"/>
    <p:sldId id="269" r:id="rId45"/>
    <p:sldId id="271" r:id="rId46"/>
    <p:sldId id="270" r:id="rId47"/>
    <p:sldId id="272" r:id="rId48"/>
    <p:sldId id="274" r:id="rId49"/>
    <p:sldId id="278" r:id="rId50"/>
    <p:sldId id="273" r:id="rId51"/>
    <p:sldId id="276" r:id="rId52"/>
    <p:sldId id="325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/>
    <p:restoredTop sz="77465"/>
  </p:normalViewPr>
  <p:slideViewPr>
    <p:cSldViewPr snapToGrid="0">
      <p:cViewPr varScale="1">
        <p:scale>
          <a:sx n="90" d="100"/>
          <a:sy n="9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319A-8D72-AB45-9B7D-44AB59F3D218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86BA-E686-094E-9DAE-B42C1E188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1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13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ricerca sugli animali è un campo ben strutturato dal punto di vista della regolamentazione, con sue peculiarietà e normative stringenti, verificaste da organismi di controllo per approvare o meno la ricerca. Essi sono l’Organismo Per il Benessere degli Animali (OPBA), a livello locale e un’apposita struttura del Ministero della Saluta, a livello centrale. Il primo funge da filtro  e consulenza per i progetti presentati; il secondo ha funzioni decisionali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61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97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03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12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096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21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solidFill>
                <a:schemeClr val="accent5">
                  <a:lumMod val="5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929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Dignità umana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ad esempio il coinvolgimento di studenti che poi saranno oggetto di valutazione da parte del docente che conduce anche la sperimentazione</a:t>
            </a:r>
          </a:p>
          <a:p>
            <a:endParaRPr lang="it-IT" u="sng" dirty="0"/>
          </a:p>
          <a:p>
            <a:r>
              <a:rPr lang="it-IT" u="sng" dirty="0"/>
              <a:t>Consenso informato</a:t>
            </a:r>
            <a:r>
              <a:rPr lang="it-IT" dirty="0"/>
              <a:t>: la necessità di non informare preventivamente il soggetto della ricerca di tutti gli aspetti della ricerca stessa non accade mai nella ricerca clinica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24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Bilanciamento rischi benefici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(esempio) ricerca che prevede la compilazione di questionari, la somministrazione di interviste, osservazione dei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soggett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Anche qui possono essere presenti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rischoi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anche seri dovuti a domande che creano un disagio rievocando esperienze traumatiche; domande su temi di violenza che possono intercettare un abuso, un crimine.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Giustizia:nel</a:t>
            </a:r>
            <a:r>
              <a:rPr lang="it-IT" sz="12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reclutamento: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criteri di inclusione ed esclusione sono meno stringenti (codificati) di quelli della sperimentazione clinica.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Dare le stesse opportunità a tutti. In psicologia l’esclusione potrebbe produrre una stigmatizzazione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99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107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77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mostra solo l’articolo 2 (Finalità e competenze). Il testo completo del regolamento è consultabile sulla pagina CERA di UNIGE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80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50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81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Punto a</a:t>
            </a:r>
            <a:r>
              <a:rPr lang="it-IT" dirty="0"/>
              <a:t>:  quali ad esempio: rilevamento di dati personali; misure di segnali e parametri fisiologici; test e validazione di nuovi dispositivi di misura e/o intervento; interviste e osservazioni, </a:t>
            </a:r>
          </a:p>
          <a:p>
            <a:r>
              <a:rPr lang="it-IT" dirty="0"/>
              <a:t>Non rientrano tra le competenze del CERA le funzioni che la legge riserva ai comitati etici per la sperimentazione clinica.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7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647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649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82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studenti (tesisti) vanno inseriti come «studenti» e devono compilare una dichiarazione di riservatezza dell’Ateneo (link al sito CERA)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87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Rappresentante legale</a:t>
            </a:r>
            <a:r>
              <a:rPr lang="it-IT" dirty="0"/>
              <a:t>: non è relativo al caso dei genitori dei minori  (già contemplato nei modelli di accettazione delle informative dello studio e del </a:t>
            </a:r>
            <a:r>
              <a:rPr lang="it-IT" dirty="0" err="1"/>
              <a:t>trattamemnto</a:t>
            </a:r>
            <a:r>
              <a:rPr lang="it-IT" dirty="0"/>
              <a:t> dei dati personali) ma a casi particolari di tutorato, legali ecc.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Spesso etica e morale sono usati come sinonimi e in molti casi è un uso lecito, ma una differenza esiste: la morale corrisponde all'insieme di norme e valori di un individuo o di un gruppo, mentre l'etica, oltre a condividere questo insieme, contiene anche la riflessione speculativa su norme e valori.</a:t>
            </a:r>
          </a:p>
          <a:p>
            <a:endParaRPr lang="it-IT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L’etica è un argomento in continua evoluzione, che spazia fra diverse discipline, che è fonte di confronto e discussione, che muta a seconda del campo di applicazione e del progresso temporale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594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03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Numero dei soggetti </a:t>
            </a:r>
            <a:r>
              <a:rPr lang="it-IT" dirty="0"/>
              <a:t>necessari per una buona riuscita della </a:t>
            </a:r>
            <a:r>
              <a:rPr lang="it-IT" dirty="0" err="1"/>
              <a:t>cricerca</a:t>
            </a:r>
            <a:r>
              <a:rPr lang="it-IT" dirty="0"/>
              <a:t>: dovrebbe essere calcolato ad esempio con un test di potenza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682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441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u="sng" dirty="0"/>
              <a:t>condizione di dipendenza</a:t>
            </a:r>
            <a:r>
              <a:rPr lang="it-IT" dirty="0"/>
              <a:t> deve essere considerata non solo nei confronti dei ricercatori ma anche delle  istituzioni che gestiscono in qualche modo il reclutamento o coadiuvano la ricerca (insegnanti, medici, psicologi, ......)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22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Fotografie e riprese</a:t>
            </a:r>
            <a:r>
              <a:rPr lang="it-IT" dirty="0"/>
              <a:t>: devono essere utilizzate solo se necessarie alle valutazioni relative alla conduzione dello studio e giustificate </a:t>
            </a:r>
            <a:r>
              <a:rPr lang="it-IT" dirty="0" err="1"/>
              <a:t>accutatamente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089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315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volta definiti ed indicati i rischi,  necessità indicare anche come ovviare ad essi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32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Modalità di diffusione</a:t>
            </a:r>
            <a:r>
              <a:rPr lang="it-IT" dirty="0"/>
              <a:t>: è necessaria una descrizione accurata perché le modalità  possono incidere sulla posizione di dipendenza e sulla gestione dei dati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416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Sintesi del percorso informativo</a:t>
            </a:r>
            <a:r>
              <a:rPr lang="it-IT" dirty="0"/>
              <a:t>: è necessaria una descrizione accurata perché è parte importante dello sviluppo della ricerca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939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Forma anonima</a:t>
            </a:r>
            <a:r>
              <a:rPr lang="it-IT" dirty="0"/>
              <a:t>: non esiste una connessione fra soggetto della ricerca e. </a:t>
            </a:r>
            <a:r>
              <a:rPr lang="it-IT" dirty="0" err="1"/>
              <a:t>idati</a:t>
            </a:r>
            <a:r>
              <a:rPr lang="it-IT" dirty="0"/>
              <a:t> che egli ha prodotto. Non è possibile in alcun momento risalire alla sua identità</a:t>
            </a:r>
          </a:p>
          <a:p>
            <a:endParaRPr lang="it-IT" u="sng" dirty="0"/>
          </a:p>
          <a:p>
            <a:r>
              <a:rPr lang="it-IT" u="sng" dirty="0"/>
              <a:t>Forma riservata</a:t>
            </a:r>
            <a:r>
              <a:rPr lang="it-IT" u="none" dirty="0"/>
              <a:t> (</a:t>
            </a:r>
            <a:r>
              <a:rPr lang="it-IT" dirty="0"/>
              <a:t>pseudo anonima, anonimizzata): ogni dato raccolto viene contrassegnato con un codice e il link fra soggetto e codice conservato in sicurezza dal responsabile della ricerca o suo delegato. In caso di necessità scientifica è possibile risalire all’identità del soggetto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2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409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campi in corsivo sono indicativi: è stata data libertà ai ricercatori di impostare e al meglio questa parte relativamente al tipo di ricerca. Si consiglia comunque di seguire in larga misura lo schema, che indica comunque i punti salienti generali da prendere in considerazione</a:t>
            </a:r>
          </a:p>
          <a:p>
            <a:endParaRPr lang="it-IT" dirty="0"/>
          </a:p>
          <a:p>
            <a:r>
              <a:rPr lang="it-IT" u="sng" dirty="0"/>
              <a:t>Scopo:</a:t>
            </a:r>
            <a:r>
              <a:rPr lang="it-IT" dirty="0"/>
              <a:t> descrivere esaurientemente in forma semplice e comprensibile per i soggetti da reclutare</a:t>
            </a:r>
          </a:p>
          <a:p>
            <a:r>
              <a:rPr lang="it-IT" u="sng" dirty="0"/>
              <a:t>Risch</a:t>
            </a:r>
            <a:r>
              <a:rPr lang="it-IT" dirty="0"/>
              <a:t>i: indicare anche come li si supererà</a:t>
            </a:r>
          </a:p>
          <a:p>
            <a:r>
              <a:rPr lang="it-IT" u="sng" dirty="0"/>
              <a:t>Durata dello studio</a:t>
            </a:r>
            <a:r>
              <a:rPr lang="it-IT" dirty="0"/>
              <a:t>: indicare la durata per ogni singolo paziente non quella comprensiva dello studio</a:t>
            </a:r>
          </a:p>
          <a:p>
            <a:r>
              <a:rPr lang="it-IT" u="sng" dirty="0"/>
              <a:t>Conseguenze della non partecipazion</a:t>
            </a:r>
            <a:r>
              <a:rPr lang="it-IT" dirty="0"/>
              <a:t>e: stressare maggiormente la piena libertà di partecipare o meno; soprattutto se se vi può essere una posizione di dipendenza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135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schema è fisso e si devono solo compilare le parti mancanti, perché tiene conto dei regolamenti vigenti (è stato steso dall’ufficio legale dell’Ateneo)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53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 dirty="0"/>
              <a:t>Punto 5</a:t>
            </a:r>
            <a:r>
              <a:rPr lang="it-IT" dirty="0"/>
              <a:t>: omettere se non pertinente alla ricerca</a:t>
            </a:r>
          </a:p>
          <a:p>
            <a:endParaRPr lang="it-IT" u="sng" dirty="0"/>
          </a:p>
          <a:p>
            <a:r>
              <a:rPr lang="it-IT" u="sng" dirty="0"/>
              <a:t>Punto 7</a:t>
            </a:r>
            <a:r>
              <a:rPr lang="it-IT" dirty="0"/>
              <a:t>: se i dati verranno conservati per un tempo elevato, superiore ad esempio alla durata complessiva della ricerca, giustificare nella richiesta di parere il perché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837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1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L’etica raramente si impara all’Università, nelle varie discipline,  in corsi specifici  </a:t>
            </a:r>
          </a:p>
          <a:p>
            <a:pPr algn="just"/>
            <a:r>
              <a:rPr lang="it-IT" sz="1200" i="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Oggi si parla di </a:t>
            </a:r>
            <a:r>
              <a:rPr lang="it-IT" sz="1200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Etica by design (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applicare l’etica nel momento in cui si progetta la ricerca), </a:t>
            </a:r>
            <a:r>
              <a:rPr lang="it-IT" sz="1200" i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Anticipatory</a:t>
            </a:r>
            <a:r>
              <a:rPr lang="it-IT" sz="1200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ethics </a:t>
            </a:r>
            <a:r>
              <a:rPr lang="it-IT" sz="1200" i="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(la pratica di utilizzare la fase di progettazione della ricerca per riflettere su come la disponibilità di una modalità operativa o di una tecnologia influiranno sul loro utilizzo e le potenziali conseguenze</a:t>
            </a:r>
            <a:r>
              <a:rPr lang="it-IT" sz="1200" i="1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Ethical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Foresight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Analysis (attuare le strategie necessarie per anticipare i problemi etici che gli artefatti e le applicazioni delle nuove tecnologie possono creare) </a:t>
            </a:r>
          </a:p>
          <a:p>
            <a:pPr algn="just"/>
            <a:endParaRPr lang="it-IT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it-IT" u="sng" dirty="0"/>
              <a:t>Punto  </a:t>
            </a:r>
            <a:r>
              <a:rPr lang="it-IT" dirty="0"/>
              <a:t>2: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oggi la consapevolezza sociale è scarsa e la sua importanza evidente (vedi periodo della recente pandemia). 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 questione al centro è il public engagement (coinvolgimento pubblico)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8059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33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it-IT" b="0" i="0" u="sng" dirty="0">
                <a:solidFill>
                  <a:srgbClr val="202124"/>
                </a:solidFill>
                <a:effectLst/>
                <a:latin typeface="Google Sans"/>
              </a:rPr>
              <a:t>Codice di Norimberga</a:t>
            </a:r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: Insieme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di</a:t>
            </a:r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 principî normativi enunciati nella sentenza del tribunale militare americano che il 19 agosto 1947 condannò 23 medici nazisti, 7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dei</a:t>
            </a:r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 quali a morte, per gli esperimenti condotti nei campi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di</a:t>
            </a:r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 concentramento. Consta di 10 punti ed è prodromico alle indicazioni successive</a:t>
            </a:r>
          </a:p>
          <a:p>
            <a:endParaRPr lang="it-IT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Dichiarazione di Helsink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i: carta fondamentale per l’etica della sperimentazione umana,  ancora oggi il riferimento principale</a:t>
            </a:r>
          </a:p>
          <a:p>
            <a:endParaRPr lang="it-IT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Convenzione di Oviedo: r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appresenta il primo (ed unico ad oggi) esempio di un accordo internazionale per regolare questa materia ed è stato promulgato dal Consiglio di Europa.</a:t>
            </a:r>
          </a:p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Alla convenzione sono stati aggiunti tre protocolli: il primo, nel1998, vieta la clonazione umana; il secondo, nel 2001 regolamenta il trapianto di organi e tessuti tra umani; l'ultimo, nel 2005, regolamenta la ricerca biomedica.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34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45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Le GMP 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(good manufacturing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practices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determinano la qualità, la sicurezza e l’efficacia dei farmaci. Le GLP 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(Good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laboratory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practices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 riferiscono alle procedure di conduzione e controllo delle prove non cliniche di laboratorio Le GCP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(Good clinical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practices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sono le norme di buona pratica clinica che devono essere seguite nelle sperimentazioni umana.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70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286BA-E686-094E-9DAE-B42C1E188B5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90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85A63-0523-AF3B-78D3-E013E3E7A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942F3F-0BFC-3E96-789F-D0DDB12B7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73A15-CE5C-A580-ACBF-C85E9EAE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5D4FE4-BD96-77D8-88E5-00DA7410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36E60-BB89-4BF0-E882-1D849560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8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6AE3E-C825-E126-0FA4-734DFF69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2FFF8A-476C-8E43-BBEB-C868F5343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99DA2-DBE8-7EA0-CB3C-CCCBEC9F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24A622-BF74-B888-F66C-70D2F667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FE6032-0702-6F58-0AE2-F7872A58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B48421-1450-3AD1-D846-5E98BC2FC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0097B6-F91B-4325-DDD6-3EDB2FE4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276C3C-E423-F874-7740-05B0768F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20AE3A-D3D2-7837-20BE-C74957AC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26A7F-09F9-1B00-5B29-AB3B26D6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3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B5A0E-6F6B-40E4-EDC6-54F4ED5D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E163E9-DF13-0AD7-4284-7596F89B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D79E83-3D0A-E9CC-B405-5CBBF95D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7270FF-4EA8-2519-181A-CB639BD2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9C18FF-48B1-33BB-13D4-087F99A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2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2FAC9-AD7D-B27C-556D-8D73650B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15DA27-9133-24B0-01C6-FFDFB4CF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739C4A-E7AF-7B62-F12A-6AF2DC5A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D2A909-68AB-F6E0-7026-CBFE8CEF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93A5C4-78E2-7788-EF4D-7275B402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ECE32-DD7A-5E43-90E4-08817D3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9A7383-574C-EE74-9CAD-24B9E7670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0D30A3-F754-50E6-C25C-FD82CC511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CB1C1E-F815-32E9-4338-C5ECBD08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51445E-A50C-19BA-8B22-2219BD51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F0484-E4D6-8EB6-9105-B0A09960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0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2D157-C291-5ED0-7D27-74E9231C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8A51F6-933F-89C6-7327-74A9C25B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95C560-E6CA-F226-07D0-A5A097609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E22987-3501-D8F6-F085-5E3E90314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4F5D7B-5A61-2536-DA76-43DD37477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93C50A-1B8E-E044-72CB-B56BFFF0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289BEB3-754D-EE03-9C1F-3E0725F4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DA3A90-BCCF-3C25-D6FA-E92D20CE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06CA1-88A1-1E7E-7DFC-086A8C63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1A1D43-0F76-9E88-4F8A-E7830926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D3E65E-092E-6D03-6F34-53853C7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499289-A5FB-FB66-B005-5DE41813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5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79744C-A772-4C49-4032-26662932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8F6395-75B6-5736-C872-18B5F748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C2A354-EE71-C5AF-9906-D4A35871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4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EB31E-9FCE-11D1-627B-20ADD9FF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F03EAE-19E2-C53A-1D4E-5E9551F4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E23601-0EE5-0A7F-8280-132ED38F7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B01F9-4FC3-C5DE-7EDA-CFC9ECCB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296F-D7EA-12EF-6E5C-0CD19A41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0684D3-8273-9598-DDFC-D05CD929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8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35F79-B2D2-B8E9-3C00-0A31A33A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AE3961-DD3A-C930-5890-9E653855C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67CB09-590F-B173-0A55-6CB0AA98F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9DFA3A-81E4-69C4-2866-F8C658FC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3E3A40-A298-F5DA-B111-84CCD92F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1EA6B1-98CA-61A5-A44C-C97B00E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B20496-C259-CCE6-81BF-AF54A456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43F643-8A2F-F04B-4BB9-CF34D1E9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78C9E6-DE4C-E70A-8CCA-E0824887F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4124-D1B3-A84E-823F-60B2A6866CBA}" type="datetimeFigureOut">
              <a:rPr lang="it-IT" smtClean="0"/>
              <a:t>12/03/23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DD4118-FE8D-4539-3D07-024A41334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091EB4-0473-9E2F-4F25-EF2AE615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EBB2-F996-1840-BC62-0AAB96F95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97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dia.tghn.org/medialibrary/2011/04/BMJ_No_7070_Volume_313_The_Nuremberg_Code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23AAD5-6115-C03F-6F02-66A7CE241DAC}"/>
              </a:ext>
            </a:extLst>
          </p:cNvPr>
          <p:cNvSpPr txBox="1"/>
          <p:nvPr/>
        </p:nvSpPr>
        <p:spPr>
          <a:xfrm>
            <a:off x="952500" y="2361545"/>
            <a:ext cx="102870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Aspetti etici nella ricerca umana non clinica e risvolti pratici per la presentazione di progetti al Comitato Etico per la Ricerca di Ateneo (CERA)</a:t>
            </a:r>
            <a:endParaRPr lang="it-IT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4C752E-2248-8CF6-56E7-C6EC208D3850}"/>
              </a:ext>
            </a:extLst>
          </p:cNvPr>
          <p:cNvSpPr txBox="1"/>
          <p:nvPr/>
        </p:nvSpPr>
        <p:spPr>
          <a:xfrm>
            <a:off x="342900" y="5288340"/>
            <a:ext cx="5708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+mj-lt"/>
              </a:rPr>
              <a:t>Giambattista Bonanno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Professore di Farmacologia e Farmacoterapia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Dipartimento di Farmacia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AA99CBA-2877-147E-EC76-2B4248281941}"/>
              </a:ext>
            </a:extLst>
          </p:cNvPr>
          <p:cNvGrpSpPr/>
          <p:nvPr/>
        </p:nvGrpSpPr>
        <p:grpSpPr>
          <a:xfrm>
            <a:off x="0" y="0"/>
            <a:ext cx="12371748" cy="1218443"/>
            <a:chOff x="-75084" y="-164968"/>
            <a:chExt cx="12371748" cy="1218443"/>
          </a:xfrm>
        </p:grpSpPr>
        <p:sp>
          <p:nvSpPr>
            <p:cNvPr id="8" name="Shape 150">
              <a:extLst>
                <a:ext uri="{FF2B5EF4-FFF2-40B4-BE49-F238E27FC236}">
                  <a16:creationId xmlns:a16="http://schemas.microsoft.com/office/drawing/2014/main" id="{F46D0687-BD2A-7EF4-6912-2609AAAAB684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9" name="Shape 151">
              <a:extLst>
                <a:ext uri="{FF2B5EF4-FFF2-40B4-BE49-F238E27FC236}">
                  <a16:creationId xmlns:a16="http://schemas.microsoft.com/office/drawing/2014/main" id="{7C51632C-4CB6-7B20-C8C4-08EE40426562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10" name="Shape 153">
              <a:extLst>
                <a:ext uri="{FF2B5EF4-FFF2-40B4-BE49-F238E27FC236}">
                  <a16:creationId xmlns:a16="http://schemas.microsoft.com/office/drawing/2014/main" id="{F34A23CC-15B4-8750-63D7-206A8C896C3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8 MARZO 2023  -  SEMINARIO DOTTORANDI DISFOR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" name="Shape 154">
              <a:extLst>
                <a:ext uri="{FF2B5EF4-FFF2-40B4-BE49-F238E27FC236}">
                  <a16:creationId xmlns:a16="http://schemas.microsoft.com/office/drawing/2014/main" id="{CA3D753A-2261-AFD1-392B-6D5034B90252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12" name="Immagine 11" descr="Logo_unige_scrittabianca.eps">
              <a:extLst>
                <a:ext uri="{FF2B5EF4-FFF2-40B4-BE49-F238E27FC236}">
                  <a16:creationId xmlns:a16="http://schemas.microsoft.com/office/drawing/2014/main" id="{FC0EB82F-8334-E1C8-5B9F-86E170BB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3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96AAC2-8A96-7087-791E-1DE4E2AE381E}"/>
              </a:ext>
            </a:extLst>
          </p:cNvPr>
          <p:cNvSpPr txBox="1"/>
          <p:nvPr/>
        </p:nvSpPr>
        <p:spPr>
          <a:xfrm>
            <a:off x="748837" y="1845954"/>
            <a:ext cx="10406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Gli strumenti essenziali per una buona conduzione dello studio sono:</a:t>
            </a:r>
            <a:endParaRPr lang="it-IT" altLang="it-IT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onsenso realmente informato</a:t>
            </a:r>
          </a:p>
          <a:p>
            <a:pPr marL="342900" indent="-342900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protocollo corretto e verificabile</a:t>
            </a:r>
          </a:p>
          <a:p>
            <a:pPr marL="342900" indent="-342900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tilizzo di standard di qualità (GLP, GCP, GMP)</a:t>
            </a:r>
            <a:endParaRPr lang="en-US" altLang="it-IT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AF54B7-BA68-55BA-5425-5CC0556AD570}"/>
              </a:ext>
            </a:extLst>
          </p:cNvPr>
          <p:cNvSpPr txBox="1"/>
          <p:nvPr/>
        </p:nvSpPr>
        <p:spPr>
          <a:xfrm>
            <a:off x="748837" y="4457697"/>
            <a:ext cx="10364773" cy="133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4000"/>
              </a:lnSpc>
              <a:spcBef>
                <a:spcPct val="50000"/>
              </a:spcBef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Gli standards internazionali di etica e di qualità scientifica per progettare, condurre, registrare e pubblicare studi clinici che coinvolgano soggetti umani sono stati concepiti per prevenire errori e frodi e per proteggere i diritti dei soggetti in studio</a:t>
            </a:r>
            <a:endParaRPr lang="en-US" altLang="it-IT" sz="1800" i="0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F5312DB7-30BF-C382-F620-4765FF4715E0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C7CCF1-27D6-66EC-BA35-90BB88A52C11}"/>
              </a:ext>
            </a:extLst>
          </p:cNvPr>
          <p:cNvSpPr txBox="1"/>
          <p:nvPr/>
        </p:nvSpPr>
        <p:spPr>
          <a:xfrm>
            <a:off x="827139" y="1498995"/>
            <a:ext cx="1025788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nella ricerca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 intrinseca all’atto del ricercare attraverso una metodologia rigorosa con lo scopo di far  avanzare nella conoscenza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C1A8EE-4D62-C2BB-A524-F69653534071}"/>
              </a:ext>
            </a:extLst>
          </p:cNvPr>
          <p:cNvSpPr txBox="1"/>
          <p:nvPr/>
        </p:nvSpPr>
        <p:spPr>
          <a:xfrm>
            <a:off x="827140" y="3060727"/>
            <a:ext cx="10257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regole sono chiare e intuibili e comprese nei codici deontologici del ricercatore. 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ricerca deve essere affidabile, trasparente,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mparziale,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efficace,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cooperante,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cevra da conflitti di interessi</a:t>
            </a:r>
          </a:p>
          <a:p>
            <a:pPr algn="just"/>
            <a:endParaRPr lang="it-IT" sz="1200" dirty="0">
              <a:solidFill>
                <a:schemeClr val="accent5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 evitare la falsificazione, il plagio i conflitti di interesse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ricercatore deve conoscere queste regole; n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deve apprenderle ma farle sue, interiorizzarle per applicarle spontaneamente</a:t>
            </a:r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non è tutto questo allora la ricerca non rispetta i canoni dell’eticità</a:t>
            </a:r>
          </a:p>
        </p:txBody>
      </p:sp>
      <p:sp>
        <p:nvSpPr>
          <p:cNvPr id="11" name="Shape 153">
            <a:extLst>
              <a:ext uri="{FF2B5EF4-FFF2-40B4-BE49-F238E27FC236}">
                <a16:creationId xmlns:a16="http://schemas.microsoft.com/office/drawing/2014/main" id="{FEB02A1F-7C1F-2278-7458-CBC48CA3B3CF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D1C87-4521-3B28-050D-AA0B2D8980D7}"/>
              </a:ext>
            </a:extLst>
          </p:cNvPr>
          <p:cNvSpPr txBox="1"/>
          <p:nvPr/>
        </p:nvSpPr>
        <p:spPr>
          <a:xfrm>
            <a:off x="855716" y="1821543"/>
            <a:ext cx="102578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per  la ricerca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Declinare l’etica a seconda del soggetto della ricerca</a:t>
            </a: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Potremmo definire quattro grandi classi legate ad una visione moderna dell’etica odierna: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’uomo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 animali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’ambiente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intelligenza artificiale/robotica </a:t>
            </a:r>
          </a:p>
          <a:p>
            <a:pPr marL="342900" indent="-342900" algn="just">
              <a:buFontTx/>
              <a:buChar char="-"/>
            </a:pPr>
            <a:endParaRPr lang="it-IT" sz="1200" dirty="0">
              <a:solidFill>
                <a:schemeClr val="accent5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 hanno visioni etiche molto diverse </a:t>
            </a:r>
          </a:p>
        </p:txBody>
      </p:sp>
      <p:sp>
        <p:nvSpPr>
          <p:cNvPr id="9" name="Shape 153">
            <a:extLst>
              <a:ext uri="{FF2B5EF4-FFF2-40B4-BE49-F238E27FC236}">
                <a16:creationId xmlns:a16="http://schemas.microsoft.com/office/drawing/2014/main" id="{A757BE82-D4C6-F6C3-F839-CE913329B4F1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D1C87-4521-3B28-050D-AA0B2D8980D7}"/>
              </a:ext>
            </a:extLst>
          </p:cNvPr>
          <p:cNvSpPr txBox="1"/>
          <p:nvPr/>
        </p:nvSpPr>
        <p:spPr>
          <a:xfrm>
            <a:off x="856121" y="1835424"/>
            <a:ext cx="10257489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Ricerca sull’uomo</a:t>
            </a: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Uomo nato, embrione, feto, fase vegetativa, uomo ammalato ...........</a:t>
            </a:r>
          </a:p>
          <a:p>
            <a:pPr algn="just">
              <a:lnSpc>
                <a:spcPct val="114000"/>
              </a:lnSpc>
            </a:pP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iverse visioni etiche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etica libertaria con al centro l’autodeterminazione dell’individuo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etica utilitaristica con al centro la massimizzazione dei benefici e la minimizzazione dei rischi per il maggior parte degli individui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etica personalistica che mette al centro la dignità della persona umana e la responsabilità soprattutto rispetto alle persone particolarmente vulnerabili.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23846F-9CB8-C714-C60F-D44730A62485}"/>
              </a:ext>
            </a:extLst>
          </p:cNvPr>
          <p:cNvSpPr txBox="1"/>
          <p:nvPr/>
        </p:nvSpPr>
        <p:spPr>
          <a:xfrm>
            <a:off x="9389310" y="1025065"/>
            <a:ext cx="215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per  la ricerca</a:t>
            </a:r>
          </a:p>
        </p:txBody>
      </p:sp>
      <p:sp>
        <p:nvSpPr>
          <p:cNvPr id="10" name="Shape 153">
            <a:extLst>
              <a:ext uri="{FF2B5EF4-FFF2-40B4-BE49-F238E27FC236}">
                <a16:creationId xmlns:a16="http://schemas.microsoft.com/office/drawing/2014/main" id="{0FBA10DE-9047-D8B2-3292-D4A64F9442A7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D1C87-4521-3B28-050D-AA0B2D8980D7}"/>
              </a:ext>
            </a:extLst>
          </p:cNvPr>
          <p:cNvSpPr txBox="1"/>
          <p:nvPr/>
        </p:nvSpPr>
        <p:spPr>
          <a:xfrm>
            <a:off x="856121" y="1838878"/>
            <a:ext cx="10486053" cy="405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Ricerca sugli animali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Anche qui diverse visioni etiche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antropocentrismo radicale, sostenuto ormai da pochi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tispecismo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giuridico (rispetto assoluto degli animali - diritto alla vita, alla libertà, a non soffrire)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posizione intermedia (non riconosco gli animali come in soggetto di diritto ma ho il dovere di trattarli in modo adeguato per preservare al meglio la loro esistenza)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23846F-9CB8-C714-C60F-D44730A62485}"/>
              </a:ext>
            </a:extLst>
          </p:cNvPr>
          <p:cNvSpPr txBox="1"/>
          <p:nvPr/>
        </p:nvSpPr>
        <p:spPr>
          <a:xfrm>
            <a:off x="9389310" y="1025065"/>
            <a:ext cx="215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per  la ricerca</a:t>
            </a:r>
          </a:p>
        </p:txBody>
      </p:sp>
      <p:sp>
        <p:nvSpPr>
          <p:cNvPr id="10" name="Shape 153">
            <a:extLst>
              <a:ext uri="{FF2B5EF4-FFF2-40B4-BE49-F238E27FC236}">
                <a16:creationId xmlns:a16="http://schemas.microsoft.com/office/drawing/2014/main" id="{236759B6-0265-E148-CB30-063B2FA7EA76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CC2B29-E632-C1CE-1C83-BB1A3310E91B}"/>
              </a:ext>
            </a:extLst>
          </p:cNvPr>
          <p:cNvSpPr txBox="1"/>
          <p:nvPr/>
        </p:nvSpPr>
        <p:spPr>
          <a:xfrm>
            <a:off x="9389310" y="1025065"/>
            <a:ext cx="215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per  la ricerca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000ED-E80C-14CA-D46B-CA877BBB612C}"/>
              </a:ext>
            </a:extLst>
          </p:cNvPr>
          <p:cNvSpPr txBox="1"/>
          <p:nvPr/>
        </p:nvSpPr>
        <p:spPr>
          <a:xfrm>
            <a:off x="862005" y="1839851"/>
            <a:ext cx="100506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Ricerca ambientale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Dall’antropocentrismo radicale all’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ecocentrismo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(tutto ciò che vive va rispettato)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F90B19-4B83-2415-ABCD-824C270FF189}"/>
              </a:ext>
            </a:extLst>
          </p:cNvPr>
          <p:cNvSpPr txBox="1"/>
          <p:nvPr/>
        </p:nvSpPr>
        <p:spPr>
          <a:xfrm>
            <a:off x="855715" y="3429000"/>
            <a:ext cx="103218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Ricerca Intelligenza artificiale/robotica</a:t>
            </a:r>
          </a:p>
          <a:p>
            <a:pPr marL="317500" indent="-317500"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ecnocentrismo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(tutto ciò che oggi possiamo fare grazie alla tecnologia (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costruiree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corpi artificiali, intelligenze artificiali è etico</a:t>
            </a:r>
          </a:p>
          <a:p>
            <a:pPr marL="317500" indent="-317500"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Antropocentrismo (il progresso deve andare avanti ma dobbiamo porre al centro le attività dell’essere umano)</a:t>
            </a: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Shape 153">
            <a:extLst>
              <a:ext uri="{FF2B5EF4-FFF2-40B4-BE49-F238E27FC236}">
                <a16:creationId xmlns:a16="http://schemas.microsoft.com/office/drawing/2014/main" id="{D035DDCD-E786-B189-4BA5-4E3234F8DBB1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AF3FD0-8529-8229-A5F2-4E5E77865BA1}"/>
              </a:ext>
            </a:extLst>
          </p:cNvPr>
          <p:cNvSpPr txBox="1"/>
          <p:nvPr/>
        </p:nvSpPr>
        <p:spPr>
          <a:xfrm>
            <a:off x="870004" y="1892819"/>
            <a:ext cx="10243606" cy="2327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L’etica della ricerca è uno spazio pieno che andrebbe frequentato dai ricercatori per assumere piena consapevolezza dei propri doveri e delle opportunità. </a:t>
            </a: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Esso h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portato alla promulgazione dei principi fondamentali condivisi e non eludibili visti precedentemente e di una serie di linee guida per i diversi aspetti specifici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82D8FFAE-3065-BE3D-8AAB-B2DFB0C1C45C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F1591E2A-34BB-0A71-011B-522CFFD519F3}"/>
                </a:ext>
              </a:extLst>
            </p:cNvPr>
            <p:cNvSpPr/>
            <p:nvPr/>
          </p:nvSpPr>
          <p:spPr>
            <a:xfrm>
              <a:off x="1714014" y="86552"/>
              <a:ext cx="5651826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rgbClr val="FFFF00"/>
                  </a:solidFill>
                  <a:latin typeface="Verdana" charset="0"/>
                  <a:ea typeface="Verdana" charset="0"/>
                  <a:cs typeface="Verdana" charset="0"/>
                </a:rPr>
                <a:t>I COMITATI DI ETICA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837441" y="1828316"/>
            <a:ext cx="10276170" cy="293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questo scenario dello sviluppo dell’etica nella e per la ricerca sono sorti in Italia dal 2015 una serie di comitati spontanei con nomi e sigle diverse</a:t>
            </a:r>
          </a:p>
          <a:p>
            <a:pPr algn="just">
              <a:lnSpc>
                <a:spcPct val="113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ricercatori si accorgono che l’etica è importante perché devono pubblicare su una rivista che richiede una valutazione degli aspetti etici della ricerca o perché devono presentare un progetto europeo</a:t>
            </a:r>
          </a:p>
          <a:p>
            <a:pPr algn="just">
              <a:lnSpc>
                <a:spcPct val="113000"/>
              </a:lnSpc>
            </a:pP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3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Quindi esigenza esterna  che dovrebbe invece nascere per esigenze interne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20205F-8D66-AE7C-FA49-91679B44C3C6}"/>
              </a:ext>
            </a:extLst>
          </p:cNvPr>
          <p:cNvSpPr txBox="1"/>
          <p:nvPr/>
        </p:nvSpPr>
        <p:spPr>
          <a:xfrm>
            <a:off x="837440" y="5044509"/>
            <a:ext cx="10276170" cy="13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I comitati etici sono organismi 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</a:rPr>
              <a:t>indipendenti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che hanno la responsabilità di 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garantire la tutela dei diritti, della sicurezza e del benessere delle persone</a:t>
            </a:r>
            <a:r>
              <a:rPr lang="it-IT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 in sperimentazione 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e di fornire pubblica garanzia di tale tutela</a:t>
            </a:r>
            <a:r>
              <a:rPr lang="it-IT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F1591E2A-34BB-0A71-011B-522CFFD519F3}"/>
                </a:ext>
              </a:extLst>
            </p:cNvPr>
            <p:cNvSpPr/>
            <p:nvPr/>
          </p:nvSpPr>
          <p:spPr>
            <a:xfrm>
              <a:off x="1714014" y="86552"/>
              <a:ext cx="3582994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I COMITATI DI ETICA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562463" y="1519062"/>
            <a:ext cx="10277105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it-IT" sz="2400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lnSpc>
                <a:spcPct val="114000"/>
              </a:lnSpc>
            </a:pP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14000"/>
              </a:lnSpc>
            </a:pPr>
            <a:endParaRPr lang="it-IT" sz="2400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CF85B5-F2DE-7F84-E085-8FFC28125107}"/>
              </a:ext>
            </a:extLst>
          </p:cNvPr>
          <p:cNvSpPr txBox="1"/>
          <p:nvPr/>
        </p:nvSpPr>
        <p:spPr>
          <a:xfrm>
            <a:off x="871719" y="1854711"/>
            <a:ext cx="1024188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della ricerca in biomedicina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Etica della ricerca è consolidata nella biomedicina (comitati etici per la sperimentazione farmacologica)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Meno consolidata è la prassi dei comitati etici per la pratica clinica (non sperimentale), che aiutano medici a capire come comportarsi eticamente in casi particolari.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Sono comitati spontanei</a:t>
            </a:r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Spontanei sono anche i  comitati inerenti la genetica e la genomica, le neuroscienze, le biotecnologie, applicazione dell’intelligenza artificiale alla biomedicina.</a:t>
            </a:r>
          </a:p>
        </p:txBody>
      </p:sp>
    </p:spTree>
    <p:extLst>
      <p:ext uri="{BB962C8B-B14F-4D97-AF65-F5344CB8AC3E}">
        <p14:creationId xmlns:p14="http://schemas.microsoft.com/office/powerpoint/2010/main" val="32877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562463" y="1519062"/>
            <a:ext cx="10277105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it-IT" sz="2400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lnSpc>
                <a:spcPct val="114000"/>
              </a:lnSpc>
            </a:pP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14000"/>
              </a:lnSpc>
            </a:pPr>
            <a:endParaRPr lang="it-IT" sz="2400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3842D3-0CFA-54ED-8DB7-8922D98E139A}"/>
              </a:ext>
            </a:extLst>
          </p:cNvPr>
          <p:cNvSpPr txBox="1"/>
          <p:nvPr/>
        </p:nvSpPr>
        <p:spPr>
          <a:xfrm>
            <a:off x="841462" y="1828072"/>
            <a:ext cx="10272148" cy="340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della ricerca negli animali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Anche per la ricerca animale la tradizione è ormai piuttosto consolidata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livello locale, negli Atenei e i centri di ricerca che utilizzano gli animali esistono gli organismi per il benessere degli animali (OPBA)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livello ministeriale esiste una commissione che valuta tutti i progetti di  ricerca sottomessi in via preventiva all’OPBA e fornisce l’autorizzazione alla sperimentazione</a:t>
            </a:r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hape 153">
            <a:extLst>
              <a:ext uri="{FF2B5EF4-FFF2-40B4-BE49-F238E27FC236}">
                <a16:creationId xmlns:a16="http://schemas.microsoft.com/office/drawing/2014/main" id="{3224D78C-96F0-8AE6-33DE-29EC1FC34F8B}"/>
              </a:ext>
            </a:extLst>
          </p:cNvPr>
          <p:cNvSpPr/>
          <p:nvPr/>
        </p:nvSpPr>
        <p:spPr>
          <a:xfrm>
            <a:off x="1789098" y="251520"/>
            <a:ext cx="358299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 COMITATI DI ETICA</a:t>
            </a:r>
          </a:p>
        </p:txBody>
      </p:sp>
    </p:spTree>
    <p:extLst>
      <p:ext uri="{BB962C8B-B14F-4D97-AF65-F5344CB8AC3E}">
        <p14:creationId xmlns:p14="http://schemas.microsoft.com/office/powerpoint/2010/main" val="10475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E4A7F03-AE82-3907-921E-F79F9C1D9973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12B3B162-B80F-5C64-68B5-51469B15AF8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BE6DA6D9-2D7F-8935-9A8F-A5D642DB0C9F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CD26ADE6-14DC-1883-9409-3F53CF943C2C}"/>
                </a:ext>
              </a:extLst>
            </p:cNvPr>
            <p:cNvSpPr/>
            <p:nvPr/>
          </p:nvSpPr>
          <p:spPr>
            <a:xfrm>
              <a:off x="1714014" y="86552"/>
              <a:ext cx="4074902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PIANO DEL SEMINARIO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28C68F60-C0E4-6B10-0368-0243F9431936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F45DBE5C-490A-9012-1527-32AD7D5B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586C58-2751-9480-5D64-EBF1A2B4D789}"/>
              </a:ext>
            </a:extLst>
          </p:cNvPr>
          <p:cNvSpPr txBox="1"/>
          <p:nvPr/>
        </p:nvSpPr>
        <p:spPr>
          <a:xfrm>
            <a:off x="912288" y="1843835"/>
            <a:ext cx="7174437" cy="359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Argomenti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L’etica del comportamento umano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L’etica della ricerca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 comitati di etica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Il comitato etico per la ricerca di Ateneo (CERA)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Statistiche di tre anni di attività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Presentazione della domanda di parere</a:t>
            </a:r>
          </a:p>
          <a:p>
            <a:pPr marL="719138" indent="-381000" algn="just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Considerazioni conclusive</a:t>
            </a:r>
          </a:p>
        </p:txBody>
      </p:sp>
    </p:spTree>
    <p:extLst>
      <p:ext uri="{BB962C8B-B14F-4D97-AF65-F5344CB8AC3E}">
        <p14:creationId xmlns:p14="http://schemas.microsoft.com/office/powerpoint/2010/main" val="32830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871720" y="1817954"/>
            <a:ext cx="10241890" cy="1485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Etica della ricerca nelle scienze umanistiche e sociali</a:t>
            </a: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Esistono molti comitati etici spontanei nell’ambito delle scienze umane e sociali per soddisfare le richieste da psicologia, sociologia, pedagogia, economia, ........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CA6179-4545-EFD1-EA02-14FF1257EE9A}"/>
              </a:ext>
            </a:extLst>
          </p:cNvPr>
          <p:cNvSpPr txBox="1"/>
          <p:nvPr/>
        </p:nvSpPr>
        <p:spPr>
          <a:xfrm>
            <a:off x="871719" y="4073388"/>
            <a:ext cx="10241890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questi casi si applicano gli stessi criteri che si sono consolidati nella biomedicina oppure no?</a:t>
            </a:r>
          </a:p>
        </p:txBody>
      </p:sp>
      <p:sp>
        <p:nvSpPr>
          <p:cNvPr id="14" name="Shape 153">
            <a:extLst>
              <a:ext uri="{FF2B5EF4-FFF2-40B4-BE49-F238E27FC236}">
                <a16:creationId xmlns:a16="http://schemas.microsoft.com/office/drawing/2014/main" id="{738D9DD5-C607-72B2-AD8B-7DF406FED731}"/>
              </a:ext>
            </a:extLst>
          </p:cNvPr>
          <p:cNvSpPr/>
          <p:nvPr/>
        </p:nvSpPr>
        <p:spPr>
          <a:xfrm>
            <a:off x="1789098" y="251520"/>
            <a:ext cx="358299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 COMITATI DI ETICA</a:t>
            </a:r>
          </a:p>
        </p:txBody>
      </p:sp>
    </p:spTree>
    <p:extLst>
      <p:ext uri="{BB962C8B-B14F-4D97-AF65-F5344CB8AC3E}">
        <p14:creationId xmlns:p14="http://schemas.microsoft.com/office/powerpoint/2010/main" val="12052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24EC1C-0093-F194-6E84-752FA8774F7D}"/>
              </a:ext>
            </a:extLst>
          </p:cNvPr>
          <p:cNvSpPr txBox="1"/>
          <p:nvPr/>
        </p:nvSpPr>
        <p:spPr>
          <a:xfrm>
            <a:off x="837187" y="1834075"/>
            <a:ext cx="10276419" cy="343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Non si possono applicare tout court ma vanno interpretati</a:t>
            </a:r>
          </a:p>
          <a:p>
            <a:pPr algn="just">
              <a:lnSpc>
                <a:spcPct val="114000"/>
              </a:lnSpc>
            </a:pP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4000"/>
              </a:lnSpc>
            </a:pP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Dignità umana e rispetto delle persone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che rappresentano un fattore di sensibilità in una ricerca.. </a:t>
            </a:r>
          </a:p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Bisogna verificare la libertà di partecipazione (posizione di dipendenza)</a:t>
            </a:r>
          </a:p>
          <a:p>
            <a:pPr algn="just">
              <a:lnSpc>
                <a:spcPct val="114000"/>
              </a:lnSpc>
            </a:pP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4000"/>
              </a:lnSpc>
            </a:pP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Autonomia e consenso informato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informare preventivamente i soggetti della ricerca è talvolta un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che potrebbe inficiare la ricerca stessa. Decostruisce la ricerca.  </a:t>
            </a:r>
          </a:p>
        </p:txBody>
      </p:sp>
      <p:sp>
        <p:nvSpPr>
          <p:cNvPr id="13" name="Shape 153">
            <a:extLst>
              <a:ext uri="{FF2B5EF4-FFF2-40B4-BE49-F238E27FC236}">
                <a16:creationId xmlns:a16="http://schemas.microsoft.com/office/drawing/2014/main" id="{B6DEC1E8-BF75-9A92-3AC1-12D199AE3910}"/>
              </a:ext>
            </a:extLst>
          </p:cNvPr>
          <p:cNvSpPr/>
          <p:nvPr/>
        </p:nvSpPr>
        <p:spPr>
          <a:xfrm>
            <a:off x="1789098" y="251520"/>
            <a:ext cx="358299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 COMITATI DI ETICA</a:t>
            </a:r>
          </a:p>
        </p:txBody>
      </p:sp>
    </p:spTree>
    <p:extLst>
      <p:ext uri="{BB962C8B-B14F-4D97-AF65-F5344CB8AC3E}">
        <p14:creationId xmlns:p14="http://schemas.microsoft.com/office/powerpoint/2010/main" val="24340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851473" y="1808209"/>
            <a:ext cx="10277105" cy="238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Bilanciamento rischi benefici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(beneficienza e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maleficienza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 nella biomedicina sono principalmente di carattere fisico o talvolta psicologico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Possono esistere anche nelle scienze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unamistiche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sociali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 sono diversi e articolati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4000"/>
              </a:lnSpc>
            </a:pPr>
            <a:endParaRPr lang="it-IT" sz="12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Giustizia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quali sono i soggetti che includo o escludo? Come avviene il reclutamento? </a:t>
            </a:r>
          </a:p>
        </p:txBody>
      </p:sp>
      <p:sp>
        <p:nvSpPr>
          <p:cNvPr id="12" name="Shape 153">
            <a:extLst>
              <a:ext uri="{FF2B5EF4-FFF2-40B4-BE49-F238E27FC236}">
                <a16:creationId xmlns:a16="http://schemas.microsoft.com/office/drawing/2014/main" id="{3163EAF1-5965-DA33-46AC-63C4BDEBC508}"/>
              </a:ext>
            </a:extLst>
          </p:cNvPr>
          <p:cNvSpPr/>
          <p:nvPr/>
        </p:nvSpPr>
        <p:spPr>
          <a:xfrm>
            <a:off x="1789098" y="251520"/>
            <a:ext cx="358299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 COMITATI DI ETICA</a:t>
            </a:r>
          </a:p>
        </p:txBody>
      </p:sp>
    </p:spTree>
    <p:extLst>
      <p:ext uri="{BB962C8B-B14F-4D97-AF65-F5344CB8AC3E}">
        <p14:creationId xmlns:p14="http://schemas.microsoft.com/office/powerpoint/2010/main" val="38253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319C71-55CF-E7A3-C1B6-005693489E03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E8488ABA-B291-7F06-8733-59A706912992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D6A3FBE-8710-1848-2314-D9D10DF25433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55D9962C-646A-8997-5D23-AFF21E9C499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E3333CBF-D139-3DC8-2895-EB50AD7E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15422A-4086-163F-1D6C-09C59519D3ED}"/>
              </a:ext>
            </a:extLst>
          </p:cNvPr>
          <p:cNvSpPr txBox="1"/>
          <p:nvPr/>
        </p:nvSpPr>
        <p:spPr>
          <a:xfrm>
            <a:off x="861846" y="5353084"/>
            <a:ext cx="10243742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I Comitati etici di ateneo svolgono attività informativa e propositiva anche promuovendo iniziative di formazione, ricerca e discussione su tematiche di rilevanza bioetica.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0E188C-4127-0D35-85A3-21AF2F05A321}"/>
              </a:ext>
            </a:extLst>
          </p:cNvPr>
          <p:cNvSpPr txBox="1"/>
          <p:nvPr/>
        </p:nvSpPr>
        <p:spPr>
          <a:xfrm>
            <a:off x="869869" y="1809936"/>
            <a:ext cx="10243742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Tra i compiti principali dei Comitati etici per la ricerca di Ateneo vi è quello di esaminare i profili bioetici delle richieste sottoposte dai responsabili di progetti di ricerca nazionali e internazionali e da singoli docenti e ricercatori afferenti a strutture dell'Ateneo.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EF56B5-88CA-96B2-7F1F-AAB123D9F72E}"/>
              </a:ext>
            </a:extLst>
          </p:cNvPr>
          <p:cNvSpPr txBox="1"/>
          <p:nvPr/>
        </p:nvSpPr>
        <p:spPr>
          <a:xfrm>
            <a:off x="861846" y="3777347"/>
            <a:ext cx="10243742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I comitati etici per la ricerca di Ateneo svolgono una funzione consultiva in merito a quesiti di etica della ricerca, di deontologia professionale e di sperimentazione biomedica su richiesta del Rettore e del Senato Accademico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Shape 153">
            <a:extLst>
              <a:ext uri="{FF2B5EF4-FFF2-40B4-BE49-F238E27FC236}">
                <a16:creationId xmlns:a16="http://schemas.microsoft.com/office/drawing/2014/main" id="{94080637-6B28-7359-EA63-45E5A3E78E7F}"/>
              </a:ext>
            </a:extLst>
          </p:cNvPr>
          <p:cNvSpPr/>
          <p:nvPr/>
        </p:nvSpPr>
        <p:spPr>
          <a:xfrm>
            <a:off x="1779696" y="173526"/>
            <a:ext cx="10582650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COMITATO ETICO PER LA RICERCA DI ATENEO (CERA)</a:t>
            </a:r>
            <a:endParaRPr sz="2400" dirty="0">
              <a:solidFill>
                <a:srgbClr val="FFFF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5D6D61-76A1-E2EB-6328-2741E8830E0F}"/>
              </a:ext>
            </a:extLst>
          </p:cNvPr>
          <p:cNvGrpSpPr/>
          <p:nvPr/>
        </p:nvGrpSpPr>
        <p:grpSpPr>
          <a:xfrm>
            <a:off x="-6131" y="-27921"/>
            <a:ext cx="12368477" cy="1218443"/>
            <a:chOff x="-75084" y="-164968"/>
            <a:chExt cx="12368477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A22EF91E-7691-7907-3BB5-DFB44354EDDC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31C51DC4-6D9B-C19F-F691-8C3193DE1E49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42812E00-8E3E-E6A7-7E8A-410DD083D339}"/>
                </a:ext>
              </a:extLst>
            </p:cNvPr>
            <p:cNvSpPr/>
            <p:nvPr/>
          </p:nvSpPr>
          <p:spPr>
            <a:xfrm>
              <a:off x="1710743" y="36479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COMITATO ETICO PER LA RICERCA DI ATENEO (CERA)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D84AF3D1-09B4-DBF5-D388-7528A8B62E6A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530A2C93-29EF-356F-286B-7B5ABCCE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9F44EC-DD17-EE52-1B6D-D9F732236914}"/>
              </a:ext>
            </a:extLst>
          </p:cNvPr>
          <p:cNvSpPr txBox="1"/>
          <p:nvPr/>
        </p:nvSpPr>
        <p:spPr>
          <a:xfrm>
            <a:off x="820789" y="4154387"/>
            <a:ext cx="10292822" cy="217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Ha il fine di promuovere lo sviluppo della sensibilità etica all’interno della comunità accademica, e in particolare opera nel rispetto della normativa vigente per garantire: </a:t>
            </a:r>
          </a:p>
          <a:p>
            <a:pPr marL="539750" indent="-400050" algn="just">
              <a:lnSpc>
                <a:spcPct val="114000"/>
              </a:lnSpc>
              <a:buAutoNum type="alphaLcParenR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la tutela dei diritti, della dignità, dell’integrità e del benessere degli esseri umani coinvolti nelle ricerche sottoposte a valutazione;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4D2FF7-0800-5E55-0E41-B23D22EEACCE}"/>
              </a:ext>
            </a:extLst>
          </p:cNvPr>
          <p:cNvSpPr txBox="1"/>
          <p:nvPr/>
        </p:nvSpPr>
        <p:spPr>
          <a:xfrm>
            <a:off x="737572" y="3692722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Comma 1. Finalità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19D887-8B5D-2A04-4B71-4647EBB776DF}"/>
              </a:ext>
            </a:extLst>
          </p:cNvPr>
          <p:cNvSpPr txBox="1"/>
          <p:nvPr/>
        </p:nvSpPr>
        <p:spPr>
          <a:xfrm>
            <a:off x="839993" y="2621698"/>
            <a:ext cx="94657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REGOLAMENTO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Articolo 2. Finalità e competenze del Comitato etico per la ricerca di Ateneo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26EE91-8D8B-10F2-2FF3-CA98D6C28418}"/>
              </a:ext>
            </a:extLst>
          </p:cNvPr>
          <p:cNvSpPr txBox="1"/>
          <p:nvPr/>
        </p:nvSpPr>
        <p:spPr>
          <a:xfrm>
            <a:off x="848853" y="1862495"/>
            <a:ext cx="1026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Il Comitato etico per la ricerca di Ateneo è stato costituito il 2 febbraio 2020</a:t>
            </a:r>
          </a:p>
        </p:txBody>
      </p:sp>
    </p:spTree>
    <p:extLst>
      <p:ext uri="{BB962C8B-B14F-4D97-AF65-F5344CB8AC3E}">
        <p14:creationId xmlns:p14="http://schemas.microsoft.com/office/powerpoint/2010/main" val="8950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5D6D61-76A1-E2EB-6328-2741E8830E0F}"/>
              </a:ext>
            </a:extLst>
          </p:cNvPr>
          <p:cNvGrpSpPr/>
          <p:nvPr/>
        </p:nvGrpSpPr>
        <p:grpSpPr>
          <a:xfrm>
            <a:off x="0" y="0"/>
            <a:ext cx="12368477" cy="1218443"/>
            <a:chOff x="-75084" y="-164968"/>
            <a:chExt cx="12368477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A22EF91E-7691-7907-3BB5-DFB44354EDDC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31C51DC4-6D9B-C19F-F691-8C3193DE1E49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42812E00-8E3E-E6A7-7E8A-410DD083D339}"/>
                </a:ext>
              </a:extLst>
            </p:cNvPr>
            <p:cNvSpPr/>
            <p:nvPr/>
          </p:nvSpPr>
          <p:spPr>
            <a:xfrm>
              <a:off x="1710743" y="50993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COMITATO ETICO PER LA RICERCA DI ATENEO (CERA)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D84AF3D1-09B4-DBF5-D388-7528A8B62E6A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530A2C93-29EF-356F-286B-7B5ABCCE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9F44EC-DD17-EE52-1B6D-D9F732236914}"/>
              </a:ext>
            </a:extLst>
          </p:cNvPr>
          <p:cNvSpPr txBox="1"/>
          <p:nvPr/>
        </p:nvSpPr>
        <p:spPr>
          <a:xfrm>
            <a:off x="754581" y="1840990"/>
            <a:ext cx="10359027" cy="217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457200" algn="just">
              <a:lnSpc>
                <a:spcPct val="114000"/>
              </a:lnSpc>
              <a:buFont typeface="+mj-lt"/>
              <a:buAutoNum type="alphaLcParenR" startAt="2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il rispetto e la protezione di ogni altro organismo senziente coinvolto nelle ricerche sottoposte a valutazione; </a:t>
            </a:r>
          </a:p>
          <a:p>
            <a:pPr marL="609600" indent="-457200" algn="just">
              <a:lnSpc>
                <a:spcPct val="114000"/>
              </a:lnSpc>
              <a:buFont typeface="+mj-lt"/>
              <a:buAutoNum type="alphaLcParenR" startAt="2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la libertà della ricerca e la promozione dell’avanzamento scientifico di tutti gli studiosi e in particolare di quelli dell’Ateneo;</a:t>
            </a:r>
          </a:p>
          <a:p>
            <a:pPr marL="561975" indent="-457200" algn="just">
              <a:lnSpc>
                <a:spcPct val="114000"/>
              </a:lnSpc>
              <a:buFont typeface="+mj-lt"/>
              <a:buAutoNum type="alphaLcParenR" startAt="2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il rispetto e la salvaguardia dell’ambiente in una prospettiva di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34654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E499EB2-67C0-A1C3-76DD-1FF273D6A475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D07EF71A-4F14-3AE1-EC42-8A61A3E84F91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9A05EC56-AC78-3B1C-E215-921475D9C587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220FE061-2840-9150-41AE-F199283FC9F8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AE0B1963-2ACB-B028-8551-2799156E4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4EEAE4-0B21-E88C-CB23-A245690BFE46}"/>
              </a:ext>
            </a:extLst>
          </p:cNvPr>
          <p:cNvSpPr txBox="1"/>
          <p:nvPr/>
        </p:nvSpPr>
        <p:spPr>
          <a:xfrm>
            <a:off x="838672" y="2516365"/>
            <a:ext cx="10274933" cy="301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Il CERA ha il compito di fornire pareri, valutazioni, verifiche ai docenti dell’Ateneo responsabili scientifici di progetti di ricerca, a soggetti che abbiano elaborato con l’Università un progetto nell’ambito di programmi finanziati da terzi o dall’Ateneo, nonché agli organi di governo dell’Università, per assicurare che la ricerca venga svolta in accordo ai principi etici definiti dalla normativa internazionale,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eurounitaria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nazionale e dal Codice etico dell’Università di Genova, sulle seguenti tematiche: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74F88E-29ED-1DD1-33F9-F285EEB07AC2}"/>
              </a:ext>
            </a:extLst>
          </p:cNvPr>
          <p:cNvSpPr txBox="1"/>
          <p:nvPr/>
        </p:nvSpPr>
        <p:spPr>
          <a:xfrm>
            <a:off x="852956" y="1868400"/>
            <a:ext cx="3067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Comma 2. Competenze</a:t>
            </a:r>
          </a:p>
        </p:txBody>
      </p:sp>
      <p:sp>
        <p:nvSpPr>
          <p:cNvPr id="13" name="Shape 153">
            <a:extLst>
              <a:ext uri="{FF2B5EF4-FFF2-40B4-BE49-F238E27FC236}">
                <a16:creationId xmlns:a16="http://schemas.microsoft.com/office/drawing/2014/main" id="{5B97F8D9-ABD9-3967-2D84-63531D734AF1}"/>
              </a:ext>
            </a:extLst>
          </p:cNvPr>
          <p:cNvSpPr/>
          <p:nvPr/>
        </p:nvSpPr>
        <p:spPr>
          <a:xfrm>
            <a:off x="1785827" y="215961"/>
            <a:ext cx="10582650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COMITATO ETICO PER LA RICERCA DI ATENEO (CERA)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2AF70C-9FB2-7D8B-82BF-DD5E4999315B}"/>
              </a:ext>
            </a:extLst>
          </p:cNvPr>
          <p:cNvSpPr txBox="1"/>
          <p:nvPr/>
        </p:nvSpPr>
        <p:spPr>
          <a:xfrm>
            <a:off x="872602" y="1840962"/>
            <a:ext cx="10241008" cy="43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AutoNum type="alphaLcParenR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ricerche che coinvolgono esseri umani e che non siano tese ad alterare in modo diretto le condizioni di salute, il regime terapeutico o la scelta delle modalità di un eventuale intervento di tipo clinico;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AutoNum type="alphaLcParenR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ricerche che comportano l’utilizzazione, la produzione e la raccolta di tessuti e di cellule umane;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AutoNum type="alphaLcParenR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ricerche che richiedono la raccolta di dati personali e che concernono il trattamento di informazioni relative ad una persona identificata o identificabile; </a:t>
            </a: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AutoNum type="alphaLcParenR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ricerche che coinvolgono animali, sia per esperimenti in-vivo sia per quelli che comportano l’utilizzazione, la produzione e la raccolta di tessuti e di cellule; </a:t>
            </a:r>
          </a:p>
        </p:txBody>
      </p:sp>
      <p:sp>
        <p:nvSpPr>
          <p:cNvPr id="11" name="Shape 153">
            <a:extLst>
              <a:ext uri="{FF2B5EF4-FFF2-40B4-BE49-F238E27FC236}">
                <a16:creationId xmlns:a16="http://schemas.microsoft.com/office/drawing/2014/main" id="{DEE84BB0-88E4-18A5-0D43-41EBD698D6A5}"/>
              </a:ext>
            </a:extLst>
          </p:cNvPr>
          <p:cNvSpPr/>
          <p:nvPr/>
        </p:nvSpPr>
        <p:spPr>
          <a:xfrm>
            <a:off x="1785827" y="215961"/>
            <a:ext cx="10582650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COMITATO ETICO PER LA RICERCA DI ATENEO (CERA)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2AF70C-9FB2-7D8B-82BF-DD5E4999315B}"/>
              </a:ext>
            </a:extLst>
          </p:cNvPr>
          <p:cNvSpPr txBox="1"/>
          <p:nvPr/>
        </p:nvSpPr>
        <p:spPr>
          <a:xfrm>
            <a:off x="855716" y="1829111"/>
            <a:ext cx="10257894" cy="2327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+mj-lt"/>
              <a:buAutoNum type="alphaLcParenR" startAt="5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possibilità di doppio utilizzo di tecnologie: ricerche, tecnologie, informazioni che possano avere finalità o utilizzazione a carattere militare o comunque che possano rappresentare una minaccia per la sicurezza e la salute pubblica; </a:t>
            </a:r>
          </a:p>
          <a:p>
            <a:pPr marL="342900" indent="-342900" algn="just">
              <a:lnSpc>
                <a:spcPct val="114000"/>
              </a:lnSpc>
              <a:buAutoNum type="alphaLcParenR" startAt="5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ricerche di qualsiasi tipo i cui risultati applicativi possono sollevare problemi etici. 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9608F3A8-E70A-D78C-4956-BC6E0BB39ECE}"/>
              </a:ext>
            </a:extLst>
          </p:cNvPr>
          <p:cNvSpPr/>
          <p:nvPr/>
        </p:nvSpPr>
        <p:spPr>
          <a:xfrm>
            <a:off x="1785827" y="215961"/>
            <a:ext cx="10582650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COMITATO ETICO PER LA RICERCA DI ATENEO (CERA)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2AF70C-9FB2-7D8B-82BF-DD5E4999315B}"/>
              </a:ext>
            </a:extLst>
          </p:cNvPr>
          <p:cNvSpPr txBox="1"/>
          <p:nvPr/>
        </p:nvSpPr>
        <p:spPr>
          <a:xfrm>
            <a:off x="837170" y="1828310"/>
            <a:ext cx="10276440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Nei tre anni di attività il comitato etico ha tenuto 34 sedute e analizzato 153 progetti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9608F3A8-E70A-D78C-4956-BC6E0BB39ECE}"/>
              </a:ext>
            </a:extLst>
          </p:cNvPr>
          <p:cNvSpPr/>
          <p:nvPr/>
        </p:nvSpPr>
        <p:spPr>
          <a:xfrm>
            <a:off x="1785826" y="215961"/>
            <a:ext cx="7664559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CERA: STATISTICHE DI TRE ANNI DI ATTIVITÀ</a:t>
            </a:r>
            <a:endParaRPr sz="2400" dirty="0">
              <a:solidFill>
                <a:srgbClr val="FFFF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4BA3D0-9498-462D-75B9-D7EF2380933E}"/>
              </a:ext>
            </a:extLst>
          </p:cNvPr>
          <p:cNvSpPr txBox="1"/>
          <p:nvPr/>
        </p:nvSpPr>
        <p:spPr>
          <a:xfrm>
            <a:off x="837169" y="3084528"/>
            <a:ext cx="8784677" cy="234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Progetti approvati</a:t>
            </a:r>
          </a:p>
          <a:p>
            <a:pPr marL="187325">
              <a:lnSpc>
                <a:spcPct val="130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-  anno 2020 n. 28 progetti approvati in 9 sedute da aprile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anno 2021 n. 37 progetti approvati in 12 sedute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anno 2022 n. 61 progetti approvati in 11 sedute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anno 2023 n. 14 progetti approvati in 2 sedute fino a febbraio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8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E4A7F03-AE82-3907-921E-F79F9C1D9973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12B3B162-B80F-5C64-68B5-51469B15AF8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BE6DA6D9-2D7F-8935-9A8F-A5D642DB0C9F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CD26ADE6-14DC-1883-9409-3F53CF943C2C}"/>
                </a:ext>
              </a:extLst>
            </p:cNvPr>
            <p:cNvSpPr/>
            <p:nvPr/>
          </p:nvSpPr>
          <p:spPr>
            <a:xfrm>
              <a:off x="1714014" y="86552"/>
              <a:ext cx="6375162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L’ETICA DEL COMPORTAMENTO UMANO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28C68F60-C0E4-6B10-0368-0243F9431936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F45DBE5C-490A-9012-1527-32AD7D5B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586C58-2751-9480-5D64-EBF1A2B4D789}"/>
              </a:ext>
            </a:extLst>
          </p:cNvPr>
          <p:cNvSpPr txBox="1"/>
          <p:nvPr/>
        </p:nvSpPr>
        <p:spPr>
          <a:xfrm>
            <a:off x="745807" y="1830119"/>
            <a:ext cx="10355162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L’etica  rappresenta la riflessione sul comportamento pratico dell’uomo, ovvero sulla individuazione del bene e degli strumenti idonei a perseguirlo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BE8D01E-4885-89A0-CFBF-3908DC29B2A9}"/>
              </a:ext>
            </a:extLst>
          </p:cNvPr>
          <p:cNvSpPr txBox="1"/>
          <p:nvPr/>
        </p:nvSpPr>
        <p:spPr>
          <a:xfrm>
            <a:off x="745806" y="2949570"/>
            <a:ext cx="10440931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Affronta gli studi che permettono di distinguere comportamenti umani  in buoni, giusti, leciti rispetto a quelli ritenuti ingiusti, illeciti, sconvenienti o cattivi secondo un ideale modello comportamentale o morale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38EA794-D448-938C-69BD-DC37CB9D0118}"/>
              </a:ext>
            </a:extLst>
          </p:cNvPr>
          <p:cNvSpPr txBox="1"/>
          <p:nvPr/>
        </p:nvSpPr>
        <p:spPr>
          <a:xfrm>
            <a:off x="745806" y="4450058"/>
            <a:ext cx="10440931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Definisce le norme e i valori che regolano il comportamento dell'uomo e i doveri morali in relazione agli altri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37CB5E-4A38-63F8-7046-41BA8576D63D}"/>
              </a:ext>
            </a:extLst>
          </p:cNvPr>
          <p:cNvSpPr txBox="1"/>
          <p:nvPr/>
        </p:nvSpPr>
        <p:spPr>
          <a:xfrm>
            <a:off x="745807" y="5513763"/>
            <a:ext cx="1044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ornisce i criteri attraverso i quali l'uomo può giudicare i la moralità delle azioni proprie e altrui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252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F926CE2-9556-7B07-5E88-4208EAFA9993}"/>
              </a:ext>
            </a:extLst>
          </p:cNvPr>
          <p:cNvSpPr txBox="1"/>
          <p:nvPr/>
        </p:nvSpPr>
        <p:spPr>
          <a:xfrm>
            <a:off x="853528" y="1861294"/>
            <a:ext cx="10586985" cy="138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</a:rPr>
              <a:t>Progetti non approvati</a:t>
            </a:r>
          </a:p>
          <a:p>
            <a:pPr marL="187325">
              <a:lnSpc>
                <a:spcPct val="130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5 progetti sono stati giudicati non di competenza del CERA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5 progetti sono stati valutati negativamente e ritirati dal ricercatore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0015F2-DBD3-3CE7-B878-3B2ED9D94A3E}"/>
              </a:ext>
            </a:extLst>
          </p:cNvPr>
          <p:cNvSpPr txBox="1"/>
          <p:nvPr/>
        </p:nvSpPr>
        <p:spPr>
          <a:xfrm>
            <a:off x="853528" y="4027157"/>
            <a:ext cx="956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Sono anche stati emessi 3 pareri non direttamente legati a progetti di ricerca</a:t>
            </a:r>
          </a:p>
        </p:txBody>
      </p:sp>
      <p:sp>
        <p:nvSpPr>
          <p:cNvPr id="9" name="Shape 153">
            <a:extLst>
              <a:ext uri="{FF2B5EF4-FFF2-40B4-BE49-F238E27FC236}">
                <a16:creationId xmlns:a16="http://schemas.microsoft.com/office/drawing/2014/main" id="{9388024B-8D38-2B2E-7E9C-E18C9F7B6BAA}"/>
              </a:ext>
            </a:extLst>
          </p:cNvPr>
          <p:cNvSpPr/>
          <p:nvPr/>
        </p:nvSpPr>
        <p:spPr>
          <a:xfrm>
            <a:off x="1785826" y="215961"/>
            <a:ext cx="7615319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CERA: STATISTICHE DI TRE ANNI DI ATTIVITÀ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4DF355-15D1-9644-2566-C5BA77F7758D}"/>
              </a:ext>
            </a:extLst>
          </p:cNvPr>
          <p:cNvSpPr txBox="1"/>
          <p:nvPr/>
        </p:nvSpPr>
        <p:spPr>
          <a:xfrm>
            <a:off x="1171461" y="2582302"/>
            <a:ext cx="4935485" cy="4278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DISFOR 53 progetti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DINOGMI 33 progetti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DISC 16 progetti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DIMES 13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DIBRIS 11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DAFIST 5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DISPO 5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DICCA 2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DISSAL 2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102982-6949-370B-339F-3741F25F9784}"/>
              </a:ext>
            </a:extLst>
          </p:cNvPr>
          <p:cNvSpPr txBox="1"/>
          <p:nvPr/>
        </p:nvSpPr>
        <p:spPr>
          <a:xfrm>
            <a:off x="6202917" y="2582302"/>
            <a:ext cx="4935485" cy="259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DIMI 1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DISTAV 1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DITEN 1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ottorato DIGITAL HUMANITIES 1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</a:t>
            </a:r>
            <a:r>
              <a:rPr lang="it-IT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orse MARIE CURIE 1</a:t>
            </a: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1C6EE2-07AA-44AC-D21B-C8FE9197E3E0}"/>
              </a:ext>
            </a:extLst>
          </p:cNvPr>
          <p:cNvSpPr txBox="1"/>
          <p:nvPr/>
        </p:nvSpPr>
        <p:spPr>
          <a:xfrm>
            <a:off x="826281" y="1834266"/>
            <a:ext cx="498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Progetti sottomessi per Dipartimento</a:t>
            </a:r>
          </a:p>
        </p:txBody>
      </p:sp>
      <p:sp>
        <p:nvSpPr>
          <p:cNvPr id="10" name="Shape 153">
            <a:extLst>
              <a:ext uri="{FF2B5EF4-FFF2-40B4-BE49-F238E27FC236}">
                <a16:creationId xmlns:a16="http://schemas.microsoft.com/office/drawing/2014/main" id="{D05E96FB-793A-30A3-B78B-F221D43068D4}"/>
              </a:ext>
            </a:extLst>
          </p:cNvPr>
          <p:cNvSpPr/>
          <p:nvPr/>
        </p:nvSpPr>
        <p:spPr>
          <a:xfrm>
            <a:off x="1785826" y="215961"/>
            <a:ext cx="7258149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CERA: STATISTICHE DI TRE ANNI DI ATTIVITÀ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rgbClr val="FFFF00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9F1CE84-B6A4-E26A-2A1A-E1AAB0F898BE}"/>
              </a:ext>
            </a:extLst>
          </p:cNvPr>
          <p:cNvGrpSpPr/>
          <p:nvPr/>
        </p:nvGrpSpPr>
        <p:grpSpPr>
          <a:xfrm>
            <a:off x="2762940" y="1387109"/>
            <a:ext cx="6653857" cy="5340644"/>
            <a:chOff x="2784708" y="1331561"/>
            <a:chExt cx="6653857" cy="534064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3C0B4CA-14EF-33D3-6D4A-DF3C1F8A2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4708" y="1392347"/>
              <a:ext cx="6653857" cy="5279858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CA3E3F4C-50BD-07AF-7EA5-018576D433FE}"/>
                </a:ext>
              </a:extLst>
            </p:cNvPr>
            <p:cNvSpPr txBox="1"/>
            <p:nvPr/>
          </p:nvSpPr>
          <p:spPr>
            <a:xfrm>
              <a:off x="4589104" y="1331561"/>
              <a:ext cx="30450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RICHIESTA DI PARERE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7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CBD90DFC-5C58-44A0-C744-6CC060D8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18" y="2398651"/>
            <a:ext cx="8510101" cy="2517897"/>
          </a:xfrm>
          <a:prstGeom prst="rect">
            <a:avLst/>
          </a:prstGeom>
        </p:spPr>
      </p:pic>
      <p:sp>
        <p:nvSpPr>
          <p:cNvPr id="9" name="Shape 153">
            <a:extLst>
              <a:ext uri="{FF2B5EF4-FFF2-40B4-BE49-F238E27FC236}">
                <a16:creationId xmlns:a16="http://schemas.microsoft.com/office/drawing/2014/main" id="{9CC5630A-FA7C-0FA1-831D-B8706CEE090F}"/>
              </a:ext>
            </a:extLst>
          </p:cNvPr>
          <p:cNvSpPr/>
          <p:nvPr/>
        </p:nvSpPr>
        <p:spPr>
          <a:xfrm>
            <a:off x="1782967" y="223599"/>
            <a:ext cx="746263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DELLA RICHIESTA DI PARERE</a:t>
            </a:r>
          </a:p>
        </p:txBody>
      </p:sp>
    </p:spTree>
    <p:extLst>
      <p:ext uri="{BB962C8B-B14F-4D97-AF65-F5344CB8AC3E}">
        <p14:creationId xmlns:p14="http://schemas.microsoft.com/office/powerpoint/2010/main" val="21845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C27945F-E7B3-1A08-10FF-368E74CD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318" y="1253862"/>
            <a:ext cx="7023101" cy="56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010A02FA-C2D9-5DAE-F07A-07C43DA31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11"/>
          <a:stretch/>
        </p:blipFill>
        <p:spPr>
          <a:xfrm>
            <a:off x="3164669" y="1747900"/>
            <a:ext cx="5850400" cy="18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C0251DF9-3FB2-B53E-9B8C-6BB8E2771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85"/>
          <a:stretch/>
        </p:blipFill>
        <p:spPr>
          <a:xfrm>
            <a:off x="2029821" y="1305263"/>
            <a:ext cx="8120095" cy="55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B887FCFB-82DD-079C-9460-740DD816C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73" y="1490541"/>
            <a:ext cx="8007191" cy="51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5B5A14C2-B7B5-05F7-EFEC-CB1F020B01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28"/>
          <a:stretch/>
        </p:blipFill>
        <p:spPr>
          <a:xfrm>
            <a:off x="2060924" y="1599204"/>
            <a:ext cx="8057889" cy="4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7314D60B-8F72-C925-A80D-070E81D1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585" y="1442042"/>
            <a:ext cx="7866568" cy="51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F1D20A1-CCE8-594E-2782-A832716353B5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0747B105-D459-559B-1657-C35C23674DF7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91676D16-6B5B-0B64-63D4-AA64EE185CB4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76A871AF-9F4A-44DF-BF9B-4FD3F9D95E25}"/>
                </a:ext>
              </a:extLst>
            </p:cNvPr>
            <p:cNvSpPr/>
            <p:nvPr/>
          </p:nvSpPr>
          <p:spPr>
            <a:xfrm>
              <a:off x="1714014" y="86552"/>
              <a:ext cx="6170861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rgbClr val="FFFF00"/>
                  </a:solidFill>
                  <a:latin typeface="Verdana" charset="0"/>
                  <a:ea typeface="Verdana" charset="0"/>
                  <a:cs typeface="Verdana" charset="0"/>
                </a:rPr>
                <a:t>L’ETICA DELLA RICERCA SCIENTIFICA</a:t>
              </a:r>
              <a:endParaRPr sz="2400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243F2E5C-846E-F2DA-9A50-AE1BD51C9CF3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03BBA705-BB37-B0D0-4B84-070CAC64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8BF912-EB30-C71D-7B5A-6AA01241DE6F}"/>
              </a:ext>
            </a:extLst>
          </p:cNvPr>
          <p:cNvSpPr txBox="1"/>
          <p:nvPr/>
        </p:nvSpPr>
        <p:spPr>
          <a:xfrm>
            <a:off x="855715" y="1794421"/>
            <a:ext cx="10050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4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A1FAB8B-71D9-CCA7-BBFA-A4B49E06C572}"/>
              </a:ext>
            </a:extLst>
          </p:cNvPr>
          <p:cNvSpPr txBox="1"/>
          <p:nvPr/>
        </p:nvSpPr>
        <p:spPr>
          <a:xfrm>
            <a:off x="748036" y="1824828"/>
            <a:ext cx="10365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La ricerca che coinvolge esseri umani implica questioni etiche complesse e delicate e non può essere trattata in modi semplificati e riduzionisti.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E4D66E-34C6-EE60-1DF8-1A9C632BC3DE}"/>
              </a:ext>
            </a:extLst>
          </p:cNvPr>
          <p:cNvSpPr txBox="1"/>
          <p:nvPr/>
        </p:nvSpPr>
        <p:spPr>
          <a:xfrm>
            <a:off x="748037" y="4737747"/>
            <a:ext cx="10365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L’attuale cresciuto interesse per l’etica della ricerca anche da parte degli sperimentatori e anche per le materie non mediche (scienze umanistiche e sociali) nasce da esigenze pratiche come la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clearance etica per i programmi di finanziamento e per pubblicare su rivista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CFA552B-4A37-85CB-5D41-DEA8F15299C1}"/>
              </a:ext>
            </a:extLst>
          </p:cNvPr>
          <p:cNvSpPr txBox="1"/>
          <p:nvPr/>
        </p:nvSpPr>
        <p:spPr>
          <a:xfrm>
            <a:off x="748037" y="2919343"/>
            <a:ext cx="1036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L’esigenza di indicare principi e normare procedure per definire le modalità di gestione della ricerca nasce ormai circa 200 anno orsono e si è riferita fino a pochi decenni orsono alla sperimentazione clinica sull’uomo, che per ovvi motivi ha fatto da battipista in questo contesto.</a:t>
            </a:r>
          </a:p>
        </p:txBody>
      </p:sp>
    </p:spTree>
    <p:extLst>
      <p:ext uri="{BB962C8B-B14F-4D97-AF65-F5344CB8AC3E}">
        <p14:creationId xmlns:p14="http://schemas.microsoft.com/office/powerpoint/2010/main" val="24025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F17D34-8141-E500-DCB1-3702BFBC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19" y="1335721"/>
            <a:ext cx="8434699" cy="5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371748" cy="1218443"/>
            <a:chOff x="-75084" y="-164968"/>
            <a:chExt cx="12371748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10582650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DELLA RICHIESTA DI PARERE</a:t>
              </a: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258A338F-23A1-F476-A8E8-3B9DDB59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527" y="1639683"/>
            <a:ext cx="8390683" cy="46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Shape 153">
            <a:extLst>
              <a:ext uri="{FF2B5EF4-FFF2-40B4-BE49-F238E27FC236}">
                <a16:creationId xmlns:a16="http://schemas.microsoft.com/office/drawing/2014/main" id="{5CBFD54E-EF3C-DE39-E309-FDFBB72109E9}"/>
              </a:ext>
            </a:extLst>
          </p:cNvPr>
          <p:cNvSpPr/>
          <p:nvPr/>
        </p:nvSpPr>
        <p:spPr>
          <a:xfrm>
            <a:off x="1782967" y="223599"/>
            <a:ext cx="855893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DELLA RICHIESTA DI PARERE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27C9D4-209F-134D-A6BB-18B3D0F3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153" y="1682815"/>
            <a:ext cx="7532561" cy="34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DDA655E4-873F-DBC0-6761-3B82FBA3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75" y="1548427"/>
            <a:ext cx="8300917" cy="5137375"/>
          </a:xfrm>
          <a:prstGeom prst="rect">
            <a:avLst/>
          </a:prstGeom>
        </p:spPr>
      </p:pic>
      <p:sp>
        <p:nvSpPr>
          <p:cNvPr id="9" name="Shape 153">
            <a:extLst>
              <a:ext uri="{FF2B5EF4-FFF2-40B4-BE49-F238E27FC236}">
                <a16:creationId xmlns:a16="http://schemas.microsoft.com/office/drawing/2014/main" id="{156E1927-6399-ED8C-5B90-F99F530D1ADB}"/>
              </a:ext>
            </a:extLst>
          </p:cNvPr>
          <p:cNvSpPr/>
          <p:nvPr/>
        </p:nvSpPr>
        <p:spPr>
          <a:xfrm>
            <a:off x="1782967" y="223599"/>
            <a:ext cx="855893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DELLA RICHIESTA DI PARERE</a:t>
            </a:r>
          </a:p>
        </p:txBody>
      </p:sp>
    </p:spTree>
    <p:extLst>
      <p:ext uri="{BB962C8B-B14F-4D97-AF65-F5344CB8AC3E}">
        <p14:creationId xmlns:p14="http://schemas.microsoft.com/office/powerpoint/2010/main" val="36643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BB20F25-3433-6F19-FBCD-3613BEC23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02" y="1253862"/>
            <a:ext cx="7944864" cy="5548793"/>
          </a:xfrm>
          <a:prstGeom prst="rect">
            <a:avLst/>
          </a:prstGeom>
        </p:spPr>
      </p:pic>
      <p:sp>
        <p:nvSpPr>
          <p:cNvPr id="10" name="Shape 153">
            <a:extLst>
              <a:ext uri="{FF2B5EF4-FFF2-40B4-BE49-F238E27FC236}">
                <a16:creationId xmlns:a16="http://schemas.microsoft.com/office/drawing/2014/main" id="{F04E664E-3574-5E36-CE20-95F0B7992119}"/>
              </a:ext>
            </a:extLst>
          </p:cNvPr>
          <p:cNvSpPr/>
          <p:nvPr/>
        </p:nvSpPr>
        <p:spPr>
          <a:xfrm>
            <a:off x="1782967" y="223599"/>
            <a:ext cx="855893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DELLA RICHIESTA DI PARERE</a:t>
            </a:r>
          </a:p>
        </p:txBody>
      </p:sp>
    </p:spTree>
    <p:extLst>
      <p:ext uri="{BB962C8B-B14F-4D97-AF65-F5344CB8AC3E}">
        <p14:creationId xmlns:p14="http://schemas.microsoft.com/office/powerpoint/2010/main" val="10145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8928574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PRESENTAZIONE DELLL’INFORMATIVA DELLO STUDIO</a:t>
              </a:r>
              <a:endParaRPr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8FC1A0FF-C37A-F431-4967-2AE91484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96" y="2324332"/>
            <a:ext cx="8410946" cy="410465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921289-5278-266F-809F-6E28E8FD5005}"/>
              </a:ext>
            </a:extLst>
          </p:cNvPr>
          <p:cNvSpPr txBox="1"/>
          <p:nvPr/>
        </p:nvSpPr>
        <p:spPr>
          <a:xfrm>
            <a:off x="2000161" y="1785975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INFORMATIVA DELLO STUDIO</a:t>
            </a:r>
          </a:p>
        </p:txBody>
      </p:sp>
    </p:spTree>
    <p:extLst>
      <p:ext uri="{BB962C8B-B14F-4D97-AF65-F5344CB8AC3E}">
        <p14:creationId xmlns:p14="http://schemas.microsoft.com/office/powerpoint/2010/main" val="8923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0BD872A-D394-F027-DFAC-3962D40D0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608" y="1390641"/>
            <a:ext cx="8886521" cy="5419644"/>
          </a:xfrm>
          <a:prstGeom prst="rect">
            <a:avLst/>
          </a:prstGeom>
        </p:spPr>
      </p:pic>
      <p:sp>
        <p:nvSpPr>
          <p:cNvPr id="11" name="Shape 153">
            <a:extLst>
              <a:ext uri="{FF2B5EF4-FFF2-40B4-BE49-F238E27FC236}">
                <a16:creationId xmlns:a16="http://schemas.microsoft.com/office/drawing/2014/main" id="{78F2ACAD-D770-B8E9-FF2D-C384A54815EC}"/>
              </a:ext>
            </a:extLst>
          </p:cNvPr>
          <p:cNvSpPr/>
          <p:nvPr/>
        </p:nvSpPr>
        <p:spPr>
          <a:xfrm>
            <a:off x="1782967" y="223599"/>
            <a:ext cx="8928574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DELLL’INFORMATIVA DELLO STUDIO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0B732443-24E9-885E-3090-EDB77B2E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005" y="2464634"/>
            <a:ext cx="8649727" cy="306554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828366-B96C-A050-6128-F586DF3302E6}"/>
              </a:ext>
            </a:extLst>
          </p:cNvPr>
          <p:cNvSpPr txBox="1"/>
          <p:nvPr/>
        </p:nvSpPr>
        <p:spPr>
          <a:xfrm>
            <a:off x="1985869" y="1907295"/>
            <a:ext cx="686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INFORMATIVA SUL TRATTAMENTO DEI DATI PERSONALI</a:t>
            </a:r>
          </a:p>
        </p:txBody>
      </p:sp>
      <p:sp>
        <p:nvSpPr>
          <p:cNvPr id="12" name="Shape 153">
            <a:extLst>
              <a:ext uri="{FF2B5EF4-FFF2-40B4-BE49-F238E27FC236}">
                <a16:creationId xmlns:a16="http://schemas.microsoft.com/office/drawing/2014/main" id="{00F79C08-B1AA-18E0-54D2-DB9339FFFE1D}"/>
              </a:ext>
            </a:extLst>
          </p:cNvPr>
          <p:cNvSpPr/>
          <p:nvPr/>
        </p:nvSpPr>
        <p:spPr>
          <a:xfrm>
            <a:off x="1685831" y="85719"/>
            <a:ext cx="8928574" cy="810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DELLL’INFORMATIVA SUL TRATTAMENTO DEI DATI PERSONALI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Shape 153">
            <a:extLst>
              <a:ext uri="{FF2B5EF4-FFF2-40B4-BE49-F238E27FC236}">
                <a16:creationId xmlns:a16="http://schemas.microsoft.com/office/drawing/2014/main" id="{EB385252-526C-3909-79F8-67A3DBECB845}"/>
              </a:ext>
            </a:extLst>
          </p:cNvPr>
          <p:cNvSpPr/>
          <p:nvPr/>
        </p:nvSpPr>
        <p:spPr>
          <a:xfrm>
            <a:off x="1685831" y="85719"/>
            <a:ext cx="8928574" cy="810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DELLL’INFORMATIVA SUL TRATTAMENTO DEI DATI PERSONALI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4C54D0F-020D-C061-ECF3-EF1D8470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53" y="1390641"/>
            <a:ext cx="8771729" cy="52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8" name="Shape 153">
            <a:extLst>
              <a:ext uri="{FF2B5EF4-FFF2-40B4-BE49-F238E27FC236}">
                <a16:creationId xmlns:a16="http://schemas.microsoft.com/office/drawing/2014/main" id="{5E39E27D-A610-457E-4D22-52B2708AA21F}"/>
              </a:ext>
            </a:extLst>
          </p:cNvPr>
          <p:cNvSpPr/>
          <p:nvPr/>
        </p:nvSpPr>
        <p:spPr>
          <a:xfrm>
            <a:off x="1685831" y="85719"/>
            <a:ext cx="8928574" cy="810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DELLL’INFORMATIVA SUL TRATTAMENTO DEI DATI PERSONALI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0B3C9C-924E-7A71-B0A4-93A71F0AC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432" y="1740581"/>
            <a:ext cx="8722874" cy="42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E4F3CB8-DD64-68B7-2C7B-8DA750FFF96B}"/>
              </a:ext>
            </a:extLst>
          </p:cNvPr>
          <p:cNvGrpSpPr/>
          <p:nvPr/>
        </p:nvGrpSpPr>
        <p:grpSpPr>
          <a:xfrm>
            <a:off x="-22171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0C2FB63-8A33-B023-3C1F-7651EC31BD21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262BE2F7-AA2B-DB3E-9DAA-2F73C8362671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89287C33-F6CB-53B2-6832-965D225E283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FC8993B1-0DEE-0EC7-3900-EFB74DB9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AE68CB-8CFE-A609-CE80-7C43600F7403}"/>
              </a:ext>
            </a:extLst>
          </p:cNvPr>
          <p:cNvSpPr txBox="1"/>
          <p:nvPr/>
        </p:nvSpPr>
        <p:spPr>
          <a:xfrm>
            <a:off x="755564" y="3215900"/>
            <a:ext cx="10358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Dagli anni ’50 del secolo scorso è crescente l’attenzione per la cosiddetta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Science policy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 l’intento di elaborare, divulgare e rendere convenzionali assunti e procedure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7889D1-45BA-E680-D939-A44EC1D8CD59}"/>
              </a:ext>
            </a:extLst>
          </p:cNvPr>
          <p:cNvSpPr txBox="1"/>
          <p:nvPr/>
        </p:nvSpPr>
        <p:spPr>
          <a:xfrm>
            <a:off x="755564" y="4671834"/>
            <a:ext cx="1035804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il 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Codice di Norimberga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nel 1948, sono state enunciate le prime linee guida per la conduzione eticamente accettabile di ricerche scientifiche nell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’</a:t>
            </a:r>
            <a:r>
              <a:rPr lang="it-IT" altLang="ja-JP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uomo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it-IT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https://media.tghn.org/medialibrary/2011/04/BMJ_No_7070_Volume_313_The_ Nuremberg_Code.pdf</a:t>
            </a:r>
            <a:endParaRPr lang="it-IT" altLang="ja-JP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6B508C-610F-5D64-6C12-F867F3AA3C9A}"/>
              </a:ext>
            </a:extLst>
          </p:cNvPr>
          <p:cNvSpPr txBox="1"/>
          <p:nvPr/>
        </p:nvSpPr>
        <p:spPr>
          <a:xfrm>
            <a:off x="755564" y="1841607"/>
            <a:ext cx="10358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Una riflessione sistematica sulla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bio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-etica e sul rapporto tra Scienza e benessere umano è iniziata negli Stati Uniti intorno alla metà dell’800 con l’istituzione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dell’</a:t>
            </a:r>
            <a:r>
              <a:rPr lang="it-IT" sz="2400" i="1" dirty="0">
                <a:solidFill>
                  <a:schemeClr val="accent5">
                    <a:lumMod val="50000"/>
                  </a:schemeClr>
                </a:solidFill>
              </a:rPr>
              <a:t>American Association for the </a:t>
            </a:r>
            <a:r>
              <a:rPr lang="it-IT" sz="2400" i="1" dirty="0" err="1">
                <a:solidFill>
                  <a:schemeClr val="accent5">
                    <a:lumMod val="50000"/>
                  </a:schemeClr>
                </a:solidFill>
              </a:rPr>
              <a:t>Advancement</a:t>
            </a:r>
            <a:r>
              <a:rPr lang="it-IT" sz="2400" i="1" dirty="0">
                <a:solidFill>
                  <a:schemeClr val="accent5">
                    <a:lumMod val="50000"/>
                  </a:schemeClr>
                </a:solidFill>
              </a:rPr>
              <a:t> of Science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2AB4349A-F19F-3B3D-E941-34C6FC1C4F6F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10" name="Shape 153">
            <a:extLst>
              <a:ext uri="{FF2B5EF4-FFF2-40B4-BE49-F238E27FC236}">
                <a16:creationId xmlns:a16="http://schemas.microsoft.com/office/drawing/2014/main" id="{5B811D93-2317-059D-D509-149071B6D21D}"/>
              </a:ext>
            </a:extLst>
          </p:cNvPr>
          <p:cNvSpPr/>
          <p:nvPr/>
        </p:nvSpPr>
        <p:spPr>
          <a:xfrm>
            <a:off x="1685831" y="85719"/>
            <a:ext cx="8928574" cy="810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PRESENTAZIONE DELLL’INFORMATIVA SUL TRATTAMENTO DEI DATI PERSONALI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2EA4DA5-8633-930A-D218-ACB35B63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18" y="1390641"/>
            <a:ext cx="8570702" cy="53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5" name="Shape 153">
              <a:extLst>
                <a:ext uri="{FF2B5EF4-FFF2-40B4-BE49-F238E27FC236}">
                  <a16:creationId xmlns:a16="http://schemas.microsoft.com/office/drawing/2014/main" id="{DA89460E-54C6-89AF-B3ED-E74A62C66C01}"/>
                </a:ext>
              </a:extLst>
            </p:cNvPr>
            <p:cNvSpPr/>
            <p:nvPr/>
          </p:nvSpPr>
          <p:spPr>
            <a:xfrm>
              <a:off x="1714014" y="86552"/>
              <a:ext cx="5517939" cy="441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r>
                <a:rPr lang="it-IT" sz="2400" dirty="0">
                  <a:solidFill>
                    <a:srgbClr val="FFFF00"/>
                  </a:solidFill>
                  <a:latin typeface="Verdana" charset="0"/>
                  <a:ea typeface="Verdana" charset="0"/>
                  <a:cs typeface="Verdana" charset="0"/>
                </a:rPr>
                <a:t>CONSIDERAZIONI CONCLUSIVE</a:t>
              </a:r>
              <a:endParaRPr sz="2400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2E4601-E4DE-A898-0705-C6DDDFA73917}"/>
              </a:ext>
            </a:extLst>
          </p:cNvPr>
          <p:cNvSpPr txBox="1"/>
          <p:nvPr/>
        </p:nvSpPr>
        <p:spPr>
          <a:xfrm>
            <a:off x="836333" y="1870633"/>
            <a:ext cx="102772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ricercatore, di qualunque campo di ricerca, deve essere consapevole dell’importanza dell’etica della ricerca ed essere formato</a:t>
            </a: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Educare anche la società all’etica della ricerca scientifica visto che i soggetti umani oggetto dello studio sono i cittadini 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Anche chi partecipa alla ricerca deve essere consapevole</a:t>
            </a:r>
          </a:p>
        </p:txBody>
      </p:sp>
    </p:spTree>
    <p:extLst>
      <p:ext uri="{BB962C8B-B14F-4D97-AF65-F5344CB8AC3E}">
        <p14:creationId xmlns:p14="http://schemas.microsoft.com/office/powerpoint/2010/main" val="696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69F3E8C-DA08-9D07-7791-2DDBAA13991D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D46E105-B637-639A-6335-130D8EE935F6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792ED966-537E-326D-059C-F513058FEF3B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04EE322A-FB80-48DE-36B4-C159C0896C8E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950EFC30-1611-747E-8B9B-A3C9D49E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2E4601-E4DE-A898-0705-C6DDDFA73917}"/>
              </a:ext>
            </a:extLst>
          </p:cNvPr>
          <p:cNvSpPr txBox="1"/>
          <p:nvPr/>
        </p:nvSpPr>
        <p:spPr>
          <a:xfrm>
            <a:off x="855716" y="1844957"/>
            <a:ext cx="1025789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L’etica della ricerca non è censura, non è burocrazia (adempimento formale), non è ostacolo ma è un’opportunità.</a:t>
            </a: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Presentare un progetto ad un comitato etico per la ricerca dovrebbe essere percepito dal ricercatore come un’opportunità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per pubblicare o partecipare ad un progetto europeo ma un’opportunità di crescere, di migliorare qualitativamente la propria ricerca</a:t>
            </a:r>
          </a:p>
          <a:p>
            <a:pPr algn="just"/>
            <a:endParaRPr lang="it-IT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Penso che questa presa di coscienza sia il successo principale di un comitato etico della ricerca.</a:t>
            </a: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oi qualche volta ci siamo riusciti. 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AC75D01A-4D3D-AF95-0F8A-8B0FE50F86E3}"/>
              </a:ext>
            </a:extLst>
          </p:cNvPr>
          <p:cNvSpPr/>
          <p:nvPr/>
        </p:nvSpPr>
        <p:spPr>
          <a:xfrm>
            <a:off x="1782967" y="223599"/>
            <a:ext cx="5517939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CONSIDERAZIONI CONCLUSIVE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E4F3CB8-DD64-68B7-2C7B-8DA750FFF96B}"/>
              </a:ext>
            </a:extLst>
          </p:cNvPr>
          <p:cNvGrpSpPr/>
          <p:nvPr/>
        </p:nvGrpSpPr>
        <p:grpSpPr>
          <a:xfrm>
            <a:off x="-4263" y="459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40C2FB63-8A33-B023-3C1F-7651EC31BD21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262BE2F7-AA2B-DB3E-9DAA-2F73C8362671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89287C33-F6CB-53B2-6832-965D225E283B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FC8993B1-0DEE-0EC7-3900-EFB74DB9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C27C66-6FEF-5BAB-D349-5F7CBCA53EDF}"/>
              </a:ext>
            </a:extLst>
          </p:cNvPr>
          <p:cNvSpPr txBox="1"/>
          <p:nvPr/>
        </p:nvSpPr>
        <p:spPr>
          <a:xfrm>
            <a:off x="738631" y="4339307"/>
            <a:ext cx="10358044" cy="182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Il Consiglio d’Europa ha approvato nel 1997 la 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La 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</a:rPr>
              <a:t>Convenzione di Oviedo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(ufficialmente: 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Convenzione sui diritti umani e la biomedicina) che rappresenta il primo primo </a:t>
            </a:r>
            <a:r>
              <a:rPr lang="it-IT" sz="240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trattato internazionale </a:t>
            </a:r>
            <a:r>
              <a:rPr lang="it-IT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in materia</a:t>
            </a:r>
          </a:p>
          <a:p>
            <a:pPr algn="just">
              <a:lnSpc>
                <a:spcPct val="114000"/>
              </a:lnSpc>
            </a:pP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https://</a:t>
            </a:r>
            <a:r>
              <a:rPr lang="it-IT" sz="2400" u="sng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rm.coe.int</a:t>
            </a: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/168007d003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3460C8-37DE-A6F7-3964-60276D2E9583}"/>
              </a:ext>
            </a:extLst>
          </p:cNvPr>
          <p:cNvSpPr txBox="1"/>
          <p:nvPr/>
        </p:nvSpPr>
        <p:spPr>
          <a:xfrm>
            <a:off x="738631" y="1876367"/>
            <a:ext cx="1035804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L’Associazione Medica Mondiale ha enunciato nella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Dichiarazione di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Hensinki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, nel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1964, e nelle successive integrazioni, l’ultima del 2013, i principi etici e le linee guida per la ricerca su esseri umani</a:t>
            </a:r>
          </a:p>
          <a:p>
            <a:pPr algn="just"/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https://</a:t>
            </a:r>
            <a:r>
              <a:rPr lang="it-IT" sz="2400" u="sng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www.wma.net</a:t>
            </a:r>
            <a:r>
              <a:rPr lang="it-IT" sz="2400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/policies-post/wma-declaration-of-helsinki-ethical-principles-for-medical-research-involving-human-subjects/</a:t>
            </a:r>
          </a:p>
        </p:txBody>
      </p:sp>
      <p:sp>
        <p:nvSpPr>
          <p:cNvPr id="5" name="Shape 153">
            <a:extLst>
              <a:ext uri="{FF2B5EF4-FFF2-40B4-BE49-F238E27FC236}">
                <a16:creationId xmlns:a16="http://schemas.microsoft.com/office/drawing/2014/main" id="{1A400728-AE4F-1164-9AB9-1626C12BCF92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73F45F-A017-43A7-4175-04F83C4EDCDB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5705F9BC-AA1B-D05B-8195-76C5960BAC0B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98842F8-E368-4255-6175-1B7D9AC04F38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D62C987D-F408-CBFF-3BE9-C8D14C08A7D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3A3FDDCA-2659-434C-7E43-218BC867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2003C9-702A-39B6-8B98-B10D8A9ECBA8}"/>
              </a:ext>
            </a:extLst>
          </p:cNvPr>
          <p:cNvSpPr txBox="1"/>
          <p:nvPr/>
        </p:nvSpPr>
        <p:spPr>
          <a:xfrm>
            <a:off x="743691" y="1841095"/>
            <a:ext cx="10369918" cy="347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Principi fondamentali</a:t>
            </a:r>
          </a:p>
          <a:p>
            <a:pPr marL="342900" indent="-342900" algn="just">
              <a:lnSpc>
                <a:spcPct val="114000"/>
              </a:lnSpc>
              <a:spcAft>
                <a:spcPts val="2400"/>
              </a:spcAft>
              <a:buFontTx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principio di rispetto della persona e della sua dignità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i pazienti non possono essere utilizzati come mezzo per arrivare al fine scientifico (primato della persona sullo sviluppo scientifico)</a:t>
            </a:r>
            <a:endParaRPr lang="it-IT" altLang="it-IT" sz="2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1200"/>
              </a:spcAft>
              <a:buFontTx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rincipio di autonomia</a:t>
            </a:r>
            <a:r>
              <a:rPr lang="it-IT" altLang="it-IT" sz="2400" b="1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 pazienti devono essere trattati con dignità propria e poter decidere autonomamente se partecipare allo studio. Questo principio si esprime e deve essere recepito nel Consenso Informato</a:t>
            </a: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AE024FD2-C4DD-B8D6-E189-CAEAF9766EDE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73F45F-A017-43A7-4175-04F83C4EDCDB}"/>
              </a:ext>
            </a:extLst>
          </p:cNvPr>
          <p:cNvGrpSpPr/>
          <p:nvPr/>
        </p:nvGrpSpPr>
        <p:grpSpPr>
          <a:xfrm>
            <a:off x="0" y="0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5705F9BC-AA1B-D05B-8195-76C5960BAC0B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698842F8-E368-4255-6175-1B7D9AC04F38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D62C987D-F408-CBFF-3BE9-C8D14C08A7D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3A3FDDCA-2659-434C-7E43-218BC867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2003C9-702A-39B6-8B98-B10D8A9ECBA8}"/>
              </a:ext>
            </a:extLst>
          </p:cNvPr>
          <p:cNvSpPr txBox="1"/>
          <p:nvPr/>
        </p:nvSpPr>
        <p:spPr>
          <a:xfrm>
            <a:off x="743691" y="1712140"/>
            <a:ext cx="10369918" cy="374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principio di </a:t>
            </a:r>
            <a:r>
              <a:rPr lang="it-IT" altLang="it-IT" sz="2400" i="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beneficialità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(non maleficenza)</a:t>
            </a:r>
            <a:r>
              <a:rPr lang="it-IT" altLang="ja-JP" sz="2400" b="1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altLang="ja-JP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it-IT" altLang="ja-JP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pazienti devono essere aiutati a capire quali sono i possibili benefici, ma anche i possibili rischi della sperimentazione </a:t>
            </a:r>
          </a:p>
          <a:p>
            <a:pPr marL="317500" algn="just">
              <a:lnSpc>
                <a:spcPct val="114000"/>
              </a:lnSpc>
            </a:pPr>
            <a:r>
              <a:rPr lang="it-IT" altLang="ja-JP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Comporta di evitare di nuocere, ovvero di creare sofferenza e rischi non richiesti</a:t>
            </a:r>
          </a:p>
          <a:p>
            <a:pPr marL="317500" algn="just">
              <a:lnSpc>
                <a:spcPct val="114000"/>
              </a:lnSpc>
              <a:spcAft>
                <a:spcPts val="2400"/>
              </a:spcAft>
            </a:pPr>
            <a:r>
              <a:rPr lang="it-IT" altLang="ja-JP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Tiene conto dei benefici per il singolo e per la società</a:t>
            </a:r>
            <a:endParaRPr lang="it-IT" altLang="ja-JP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principio di giustizia</a:t>
            </a:r>
            <a:r>
              <a:rPr lang="it-IT" altLang="it-IT" sz="2400" b="1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applicare le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igliori condizioni ad ogni paziente. Richiede che, una volta determinati, i criteri di reclutamento e di assegnazione ai diversi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gruppi di indagine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siano applicati in modo equo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A91E29-9ED2-BF58-EC1B-724BBE009785}"/>
              </a:ext>
            </a:extLst>
          </p:cNvPr>
          <p:cNvSpPr txBox="1"/>
          <p:nvPr/>
        </p:nvSpPr>
        <p:spPr>
          <a:xfrm>
            <a:off x="8225864" y="1069789"/>
            <a:ext cx="279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PRINCIPI FONDAMENTALI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2A52C9-B40D-0F08-EB2E-B781227D44FA}"/>
              </a:ext>
            </a:extLst>
          </p:cNvPr>
          <p:cNvSpPr txBox="1"/>
          <p:nvPr/>
        </p:nvSpPr>
        <p:spPr>
          <a:xfrm>
            <a:off x="716369" y="5856013"/>
            <a:ext cx="83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Il soggetto deve essere posto al </a:t>
            </a:r>
            <a:r>
              <a:rPr lang="it-IT" altLang="ja-JP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centro della sperimentazione</a:t>
            </a:r>
            <a:endParaRPr lang="en-US" altLang="it-IT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Shape 153">
            <a:extLst>
              <a:ext uri="{FF2B5EF4-FFF2-40B4-BE49-F238E27FC236}">
                <a16:creationId xmlns:a16="http://schemas.microsoft.com/office/drawing/2014/main" id="{D0B78AE5-60AF-FBE7-371C-057261ECA173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902733B-06DE-F9A9-7A2B-24D24C87D6A0}"/>
              </a:ext>
            </a:extLst>
          </p:cNvPr>
          <p:cNvGrpSpPr/>
          <p:nvPr/>
        </p:nvGrpSpPr>
        <p:grpSpPr>
          <a:xfrm>
            <a:off x="-6131" y="-27921"/>
            <a:ext cx="12192000" cy="1218443"/>
            <a:chOff x="-75084" y="-164968"/>
            <a:chExt cx="12192000" cy="1218443"/>
          </a:xfrm>
        </p:grpSpPr>
        <p:sp>
          <p:nvSpPr>
            <p:cNvPr id="3" name="Shape 150">
              <a:extLst>
                <a:ext uri="{FF2B5EF4-FFF2-40B4-BE49-F238E27FC236}">
                  <a16:creationId xmlns:a16="http://schemas.microsoft.com/office/drawing/2014/main" id="{FFB4BC7C-5728-F6E3-3D91-B1BD1A467809}"/>
                </a:ext>
              </a:extLst>
            </p:cNvPr>
            <p:cNvSpPr/>
            <p:nvPr/>
          </p:nvSpPr>
          <p:spPr>
            <a:xfrm>
              <a:off x="-75084" y="35151"/>
              <a:ext cx="10050674" cy="10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" y="0"/>
                  </a:lnTo>
                  <a:lnTo>
                    <a:pt x="21600" y="35"/>
                  </a:lnTo>
                  <a:lnTo>
                    <a:pt x="21600" y="9514"/>
                  </a:lnTo>
                  <a:cubicBezTo>
                    <a:pt x="21600" y="9514"/>
                    <a:pt x="12685" y="21481"/>
                    <a:pt x="6491" y="21481"/>
                  </a:cubicBezTo>
                  <a:cubicBezTo>
                    <a:pt x="297" y="2148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4" name="Shape 151">
              <a:extLst>
                <a:ext uri="{FF2B5EF4-FFF2-40B4-BE49-F238E27FC236}">
                  <a16:creationId xmlns:a16="http://schemas.microsoft.com/office/drawing/2014/main" id="{CF3894EE-3B15-1FDE-17E1-33562D99444A}"/>
                </a:ext>
              </a:extLst>
            </p:cNvPr>
            <p:cNvSpPr/>
            <p:nvPr/>
          </p:nvSpPr>
          <p:spPr>
            <a:xfrm>
              <a:off x="-75084" y="-164968"/>
              <a:ext cx="12192000" cy="1081664"/>
            </a:xfrm>
            <a:custGeom>
              <a:avLst/>
              <a:gdLst>
                <a:gd name="connsiteX0" fmla="*/ 1 w 21601"/>
                <a:gd name="connsiteY0" fmla="*/ 21565 h 21565"/>
                <a:gd name="connsiteX1" fmla="*/ 0 w 21601"/>
                <a:gd name="connsiteY1" fmla="*/ 295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565 h 21565"/>
                <a:gd name="connsiteX1" fmla="*/ 0 w 21601"/>
                <a:gd name="connsiteY1" fmla="*/ 130 h 21565"/>
                <a:gd name="connsiteX2" fmla="*/ 21601 w 21601"/>
                <a:gd name="connsiteY2" fmla="*/ 0 h 21565"/>
                <a:gd name="connsiteX3" fmla="*/ 21601 w 21601"/>
                <a:gd name="connsiteY3" fmla="*/ 9479 h 21565"/>
                <a:gd name="connsiteX4" fmla="*/ 6492 w 21601"/>
                <a:gd name="connsiteY4" fmla="*/ 21446 h 21565"/>
                <a:gd name="connsiteX5" fmla="*/ 1 w 21601"/>
                <a:gd name="connsiteY5" fmla="*/ 21565 h 2156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01"/>
                <a:gd name="connsiteY0" fmla="*/ 21435 h 21435"/>
                <a:gd name="connsiteX1" fmla="*/ 0 w 21601"/>
                <a:gd name="connsiteY1" fmla="*/ 0 h 21435"/>
                <a:gd name="connsiteX2" fmla="*/ 21601 w 21601"/>
                <a:gd name="connsiteY2" fmla="*/ 35 h 21435"/>
                <a:gd name="connsiteX3" fmla="*/ 21601 w 21601"/>
                <a:gd name="connsiteY3" fmla="*/ 9349 h 21435"/>
                <a:gd name="connsiteX4" fmla="*/ 6492 w 21601"/>
                <a:gd name="connsiteY4" fmla="*/ 21316 h 21435"/>
                <a:gd name="connsiteX5" fmla="*/ 1 w 21601"/>
                <a:gd name="connsiteY5" fmla="*/ 21435 h 21435"/>
                <a:gd name="connsiteX0" fmla="*/ 1 w 21631"/>
                <a:gd name="connsiteY0" fmla="*/ 21435 h 21435"/>
                <a:gd name="connsiteX1" fmla="*/ 0 w 21631"/>
                <a:gd name="connsiteY1" fmla="*/ 0 h 21435"/>
                <a:gd name="connsiteX2" fmla="*/ 21631 w 21631"/>
                <a:gd name="connsiteY2" fmla="*/ 696 h 21435"/>
                <a:gd name="connsiteX3" fmla="*/ 21601 w 21631"/>
                <a:gd name="connsiteY3" fmla="*/ 9349 h 21435"/>
                <a:gd name="connsiteX4" fmla="*/ 6492 w 21631"/>
                <a:gd name="connsiteY4" fmla="*/ 21316 h 21435"/>
                <a:gd name="connsiteX5" fmla="*/ 1 w 21631"/>
                <a:gd name="connsiteY5" fmla="*/ 21435 h 21435"/>
                <a:gd name="connsiteX0" fmla="*/ 1 w 21646"/>
                <a:gd name="connsiteY0" fmla="*/ 21730 h 21730"/>
                <a:gd name="connsiteX1" fmla="*/ 0 w 21646"/>
                <a:gd name="connsiteY1" fmla="*/ 295 h 21730"/>
                <a:gd name="connsiteX2" fmla="*/ 21646 w 21646"/>
                <a:gd name="connsiteY2" fmla="*/ 0 h 21730"/>
                <a:gd name="connsiteX3" fmla="*/ 21601 w 21646"/>
                <a:gd name="connsiteY3" fmla="*/ 9644 h 21730"/>
                <a:gd name="connsiteX4" fmla="*/ 6492 w 21646"/>
                <a:gd name="connsiteY4" fmla="*/ 21611 h 21730"/>
                <a:gd name="connsiteX5" fmla="*/ 1 w 21646"/>
                <a:gd name="connsiteY5" fmla="*/ 21730 h 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" h="21730" extrusionOk="0">
                  <a:moveTo>
                    <a:pt x="1" y="21730"/>
                  </a:moveTo>
                  <a:cubicBezTo>
                    <a:pt x="1" y="14640"/>
                    <a:pt x="0" y="7385"/>
                    <a:pt x="0" y="295"/>
                  </a:cubicBezTo>
                  <a:lnTo>
                    <a:pt x="21646" y="0"/>
                  </a:lnTo>
                  <a:cubicBezTo>
                    <a:pt x="21636" y="2884"/>
                    <a:pt x="21611" y="6760"/>
                    <a:pt x="21601" y="9644"/>
                  </a:cubicBezTo>
                  <a:cubicBezTo>
                    <a:pt x="21601" y="9644"/>
                    <a:pt x="12686" y="21611"/>
                    <a:pt x="6492" y="21611"/>
                  </a:cubicBezTo>
                  <a:cubicBezTo>
                    <a:pt x="298" y="21611"/>
                    <a:pt x="1" y="21730"/>
                    <a:pt x="1" y="217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endParaRPr sz="1700" dirty="0"/>
            </a:p>
          </p:txBody>
        </p:sp>
        <p:sp>
          <p:nvSpPr>
            <p:cNvPr id="6" name="Shape 154">
              <a:extLst>
                <a:ext uri="{FF2B5EF4-FFF2-40B4-BE49-F238E27FC236}">
                  <a16:creationId xmlns:a16="http://schemas.microsoft.com/office/drawing/2014/main" id="{AB21A7B3-7E83-85B6-2B9A-7F50550C0F6C}"/>
                </a:ext>
              </a:extLst>
            </p:cNvPr>
            <p:cNvSpPr/>
            <p:nvPr/>
          </p:nvSpPr>
          <p:spPr>
            <a:xfrm>
              <a:off x="1530994" y="41086"/>
              <a:ext cx="1" cy="626848"/>
            </a:xfrm>
            <a:prstGeom prst="line">
              <a:avLst/>
            </a:prstGeom>
            <a:noFill/>
            <a:ln w="635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7" tIns="35717" rIns="35717" bIns="35717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pic>
          <p:nvPicPr>
            <p:cNvPr id="7" name="Immagine 6" descr="Logo_unige_scrittabianca.eps">
              <a:extLst>
                <a:ext uri="{FF2B5EF4-FFF2-40B4-BE49-F238E27FC236}">
                  <a16:creationId xmlns:a16="http://schemas.microsoft.com/office/drawing/2014/main" id="{6A93BA19-5421-30F7-ED85-767753F7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9" y="108687"/>
              <a:ext cx="1128967" cy="595388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F66F28-5CB6-406C-697A-AD83BDF02A57}"/>
              </a:ext>
            </a:extLst>
          </p:cNvPr>
          <p:cNvSpPr txBox="1"/>
          <p:nvPr/>
        </p:nvSpPr>
        <p:spPr>
          <a:xfrm>
            <a:off x="2994698" y="4277249"/>
            <a:ext cx="61903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i="0" dirty="0">
                <a:solidFill>
                  <a:schemeClr val="bg1"/>
                </a:solidFill>
                <a:latin typeface="Comic Sans MS" panose="030F0902030302020204" pitchFamily="66" charset="0"/>
              </a:rPr>
              <a:t>Lo scopo principale che prefigge è quello di meglio comprendere e di perfezionare cure e trattamenti per i pazienti affetti da determinate patologie.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1EB177-F38F-C560-AE78-B9886F38DEEF}"/>
              </a:ext>
            </a:extLst>
          </p:cNvPr>
          <p:cNvSpPr txBox="1"/>
          <p:nvPr/>
        </p:nvSpPr>
        <p:spPr>
          <a:xfrm>
            <a:off x="855715" y="1899593"/>
            <a:ext cx="1040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Gli elementi cardine per una corretta conduzione dello studio sono:</a:t>
            </a:r>
            <a:endParaRPr lang="it-IT" altLang="it-IT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682625" indent="-333375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orretta informazione</a:t>
            </a:r>
          </a:p>
          <a:p>
            <a:pPr marL="682625" indent="-333375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hiarezza e correttezza metodologica</a:t>
            </a:r>
          </a:p>
          <a:p>
            <a:pPr marL="682625" indent="-333375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eneficio / vantaggio per il paziente</a:t>
            </a:r>
          </a:p>
          <a:p>
            <a:pPr marL="682625" indent="-333375" eaLnBrk="1" hangingPunct="1">
              <a:spcBef>
                <a:spcPct val="50000"/>
              </a:spcBef>
              <a:buFont typeface="Font di sistema regolare"/>
              <a:buChar char="-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</a:t>
            </a:r>
            <a:r>
              <a:rPr lang="it-IT" altLang="it-IT" sz="2400" i="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ecepimento delle disposizioni in materia</a:t>
            </a:r>
            <a:endParaRPr lang="en-US" altLang="it-IT" sz="2400" i="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hape 153">
            <a:extLst>
              <a:ext uri="{FF2B5EF4-FFF2-40B4-BE49-F238E27FC236}">
                <a16:creationId xmlns:a16="http://schemas.microsoft.com/office/drawing/2014/main" id="{3E84723A-09ED-0CF4-CA4D-DF64FACBDA1C}"/>
              </a:ext>
            </a:extLst>
          </p:cNvPr>
          <p:cNvSpPr/>
          <p:nvPr/>
        </p:nvSpPr>
        <p:spPr>
          <a:xfrm>
            <a:off x="1782967" y="223599"/>
            <a:ext cx="6170861" cy="441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L’ETICA DELLA RICERCA SCIENTIFICA</a:t>
            </a:r>
            <a:endParaRPr sz="2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9951</TotalTime>
  <Words>3803</Words>
  <Application>Microsoft Macintosh PowerPoint</Application>
  <PresentationFormat>Widescreen</PresentationFormat>
  <Paragraphs>316</Paragraphs>
  <Slides>52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5" baseType="lpstr">
      <vt:lpstr>Aharoni</vt:lpstr>
      <vt:lpstr>Arial</vt:lpstr>
      <vt:lpstr>Arial</vt:lpstr>
      <vt:lpstr>Calibri</vt:lpstr>
      <vt:lpstr>Calibri Light</vt:lpstr>
      <vt:lpstr>Comic Sans MS</vt:lpstr>
      <vt:lpstr>Font di sistema regolare</vt:lpstr>
      <vt:lpstr>Georgia</vt:lpstr>
      <vt:lpstr>Google Sans</vt:lpstr>
      <vt:lpstr>Helvetica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Giambattista Bonanno</dc:creator>
  <cp:lastModifiedBy>Giambattista Bonanno</cp:lastModifiedBy>
  <cp:revision>36</cp:revision>
  <dcterms:created xsi:type="dcterms:W3CDTF">2023-02-22T04:53:31Z</dcterms:created>
  <dcterms:modified xsi:type="dcterms:W3CDTF">2023-03-12T06:08:54Z</dcterms:modified>
</cp:coreProperties>
</file>