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22"/>
  </p:notesMasterIdLst>
  <p:sldIdLst>
    <p:sldId id="256" r:id="rId2"/>
    <p:sldId id="258" r:id="rId3"/>
    <p:sldId id="259" r:id="rId4"/>
    <p:sldId id="260" r:id="rId5"/>
    <p:sldId id="261" r:id="rId6"/>
    <p:sldId id="265" r:id="rId7"/>
    <p:sldId id="262" r:id="rId8"/>
    <p:sldId id="263"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06" autoAdjust="0"/>
  </p:normalViewPr>
  <p:slideViewPr>
    <p:cSldViewPr snapToGrid="0">
      <p:cViewPr varScale="1">
        <p:scale>
          <a:sx n="64" d="100"/>
          <a:sy n="64" d="100"/>
        </p:scale>
        <p:origin x="139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13A7B-355E-4034-86CD-F1084558D473}" type="datetimeFigureOut">
              <a:rPr lang="en-GB" smtClean="0"/>
              <a:t>02/10/2022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374B0-F116-4985-BD90-AC25AB14240C}" type="slidenum">
              <a:rPr lang="en-GB" smtClean="0"/>
              <a:t>‹#›</a:t>
            </a:fld>
            <a:endParaRPr lang="en-GB"/>
          </a:p>
        </p:txBody>
      </p:sp>
    </p:spTree>
    <p:extLst>
      <p:ext uri="{BB962C8B-B14F-4D97-AF65-F5344CB8AC3E}">
        <p14:creationId xmlns:p14="http://schemas.microsoft.com/office/powerpoint/2010/main" val="3114529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C374B0-F116-4985-BD90-AC25AB14240C}" type="slidenum">
              <a:rPr lang="en-GB" smtClean="0"/>
              <a:t>1</a:t>
            </a:fld>
            <a:endParaRPr lang="en-GB"/>
          </a:p>
        </p:txBody>
      </p:sp>
    </p:spTree>
    <p:extLst>
      <p:ext uri="{BB962C8B-B14F-4D97-AF65-F5344CB8AC3E}">
        <p14:creationId xmlns:p14="http://schemas.microsoft.com/office/powerpoint/2010/main" val="2783400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C374B0-F116-4985-BD90-AC25AB14240C}" type="slidenum">
              <a:rPr lang="en-GB" smtClean="0"/>
              <a:t>11</a:t>
            </a:fld>
            <a:endParaRPr lang="en-GB"/>
          </a:p>
        </p:txBody>
      </p:sp>
    </p:spTree>
    <p:extLst>
      <p:ext uri="{BB962C8B-B14F-4D97-AF65-F5344CB8AC3E}">
        <p14:creationId xmlns:p14="http://schemas.microsoft.com/office/powerpoint/2010/main" val="680366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C374B0-F116-4985-BD90-AC25AB14240C}" type="slidenum">
              <a:rPr lang="en-GB" smtClean="0"/>
              <a:t>12</a:t>
            </a:fld>
            <a:endParaRPr lang="en-GB"/>
          </a:p>
        </p:txBody>
      </p:sp>
    </p:spTree>
    <p:extLst>
      <p:ext uri="{BB962C8B-B14F-4D97-AF65-F5344CB8AC3E}">
        <p14:creationId xmlns:p14="http://schemas.microsoft.com/office/powerpoint/2010/main" val="163213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coding procedure was almost the same as Study II. Additionally, truncated passives were also accepted as passives as it can be particularly hard to prime participants in online and written production task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Mahowald</a:t>
            </a:r>
            <a:r>
              <a:rPr lang="en-GB" sz="1800" dirty="0">
                <a:effectLst/>
                <a:latin typeface="Calibri" panose="020F0502020204030204" pitchFamily="34" charset="0"/>
                <a:ea typeface="Calibri" panose="020F0502020204030204" pitchFamily="34" charset="0"/>
                <a:cs typeface="Times New Roman" panose="02020603050405020304" pitchFamily="18" charset="0"/>
              </a:rPr>
              <a:t> et al., 2016). </a:t>
            </a:r>
          </a:p>
          <a:p>
            <a:endParaRPr lang="en-GB" dirty="0"/>
          </a:p>
        </p:txBody>
      </p:sp>
      <p:sp>
        <p:nvSpPr>
          <p:cNvPr id="4" name="Slide Number Placeholder 3"/>
          <p:cNvSpPr>
            <a:spLocks noGrp="1"/>
          </p:cNvSpPr>
          <p:nvPr>
            <p:ph type="sldNum" sz="quarter" idx="5"/>
          </p:nvPr>
        </p:nvSpPr>
        <p:spPr/>
        <p:txBody>
          <a:bodyPr/>
          <a:lstStyle/>
          <a:p>
            <a:fld id="{0EC374B0-F116-4985-BD90-AC25AB14240C}" type="slidenum">
              <a:rPr lang="en-GB" smtClean="0"/>
              <a:t>13</a:t>
            </a:fld>
            <a:endParaRPr lang="en-GB"/>
          </a:p>
        </p:txBody>
      </p:sp>
    </p:spTree>
    <p:extLst>
      <p:ext uri="{BB962C8B-B14F-4D97-AF65-F5344CB8AC3E}">
        <p14:creationId xmlns:p14="http://schemas.microsoft.com/office/powerpoint/2010/main" val="3542298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Table 1 shows the percentages of active, passive and neither categories in both conditions. </a:t>
            </a:r>
            <a:r>
              <a:rPr lang="en-GB" sz="1800" dirty="0">
                <a:effectLst/>
                <a:latin typeface="Calibri" panose="020F0502020204030204" pitchFamily="34" charset="0"/>
                <a:ea typeface="Calibri" panose="020F0502020204030204" pitchFamily="34" charset="0"/>
              </a:rPr>
              <a:t>A considerable number of the answers was categorized as neither for both conditions. </a:t>
            </a:r>
            <a:endParaRPr lang="en-GB" dirty="0"/>
          </a:p>
        </p:txBody>
      </p:sp>
      <p:sp>
        <p:nvSpPr>
          <p:cNvPr id="4" name="Slide Number Placeholder 3"/>
          <p:cNvSpPr>
            <a:spLocks noGrp="1"/>
          </p:cNvSpPr>
          <p:nvPr>
            <p:ph type="sldNum" sz="quarter" idx="5"/>
          </p:nvPr>
        </p:nvSpPr>
        <p:spPr/>
        <p:txBody>
          <a:bodyPr/>
          <a:lstStyle/>
          <a:p>
            <a:fld id="{0EC374B0-F116-4985-BD90-AC25AB14240C}" type="slidenum">
              <a:rPr lang="en-GB" smtClean="0"/>
              <a:t>14</a:t>
            </a:fld>
            <a:endParaRPr lang="en-GB"/>
          </a:p>
        </p:txBody>
      </p:sp>
    </p:spTree>
    <p:extLst>
      <p:ext uri="{BB962C8B-B14F-4D97-AF65-F5344CB8AC3E}">
        <p14:creationId xmlns:p14="http://schemas.microsoft.com/office/powerpoint/2010/main" val="1261125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To investigate the difference between two groups, we used linear mixed effect logistic regression with random intercepts for subject and item, and Egonet condition (1 vs 6) as fixed effect. </a:t>
            </a:r>
            <a:endParaRPr lang="en-GB" dirty="0"/>
          </a:p>
        </p:txBody>
      </p:sp>
      <p:sp>
        <p:nvSpPr>
          <p:cNvPr id="4" name="Slide Number Placeholder 3"/>
          <p:cNvSpPr>
            <a:spLocks noGrp="1"/>
          </p:cNvSpPr>
          <p:nvPr>
            <p:ph type="sldNum" sz="quarter" idx="5"/>
          </p:nvPr>
        </p:nvSpPr>
        <p:spPr/>
        <p:txBody>
          <a:bodyPr/>
          <a:lstStyle/>
          <a:p>
            <a:fld id="{0EC374B0-F116-4985-BD90-AC25AB14240C}" type="slidenum">
              <a:rPr lang="en-GB" smtClean="0"/>
              <a:t>15</a:t>
            </a:fld>
            <a:endParaRPr lang="en-GB"/>
          </a:p>
        </p:txBody>
      </p:sp>
    </p:spTree>
    <p:extLst>
      <p:ext uri="{BB962C8B-B14F-4D97-AF65-F5344CB8AC3E}">
        <p14:creationId xmlns:p14="http://schemas.microsoft.com/office/powerpoint/2010/main" val="3077605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There is a great variance between participants. </a:t>
            </a:r>
            <a:endParaRPr lang="en-GB" dirty="0"/>
          </a:p>
        </p:txBody>
      </p:sp>
      <p:sp>
        <p:nvSpPr>
          <p:cNvPr id="4" name="Slide Number Placeholder 3"/>
          <p:cNvSpPr>
            <a:spLocks noGrp="1"/>
          </p:cNvSpPr>
          <p:nvPr>
            <p:ph type="sldNum" sz="quarter" idx="5"/>
          </p:nvPr>
        </p:nvSpPr>
        <p:spPr/>
        <p:txBody>
          <a:bodyPr/>
          <a:lstStyle/>
          <a:p>
            <a:fld id="{0EC374B0-F116-4985-BD90-AC25AB14240C}" type="slidenum">
              <a:rPr lang="en-GB" smtClean="0"/>
              <a:t>16</a:t>
            </a:fld>
            <a:endParaRPr lang="en-GB"/>
          </a:p>
        </p:txBody>
      </p:sp>
    </p:spTree>
    <p:extLst>
      <p:ext uri="{BB962C8B-B14F-4D97-AF65-F5344CB8AC3E}">
        <p14:creationId xmlns:p14="http://schemas.microsoft.com/office/powerpoint/2010/main" val="610508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Our study showed that there was no significant difference between egonet-1 and egonet-6 condition. The lack of significance may be related to the design of our task. Our renewed task required participants to listen or read the prime sentences. This may make the task relatively more complicated than our first task. In fact, more participants were unable to complete the task or completed it wrong.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Calibri" panose="020F0502020204030204" pitchFamily="34" charset="0"/>
              </a:rPr>
              <a:t>Although we replaced the items, the percentage of “neither” category did not significantly decrease.</a:t>
            </a:r>
            <a:r>
              <a:rPr lang="en-GB" sz="1200" dirty="0">
                <a:effectLst/>
                <a:latin typeface="Calibri" panose="020F0502020204030204" pitchFamily="34" charset="0"/>
                <a:ea typeface="Calibri" panose="020F0502020204030204" pitchFamily="34" charset="0"/>
                <a:cs typeface="Calibri" panose="020F0502020204030204" pitchFamily="34" charset="0"/>
              </a:rPr>
              <a:t> Since the study was online, participants were not under the observation of the experimenter. This might cause for some participants to put less effort. </a:t>
            </a:r>
            <a:r>
              <a:rPr lang="en-GB" sz="1200" u="sng" dirty="0">
                <a:effectLst/>
                <a:latin typeface="Calibri" panose="020F0502020204030204" pitchFamily="34" charset="0"/>
                <a:ea typeface="Calibri" panose="020F0502020204030204" pitchFamily="34" charset="0"/>
                <a:cs typeface="Calibri" panose="020F0502020204030204" pitchFamily="34" charset="0"/>
              </a:rPr>
              <a:t>Variance across participants and high number or “neither” may have arisen from these factors</a:t>
            </a:r>
            <a:r>
              <a:rPr lang="en-GB" sz="1200" dirty="0">
                <a:effectLst/>
                <a:latin typeface="Calibri" panose="020F0502020204030204" pitchFamily="34" charset="0"/>
                <a:ea typeface="Calibri" panose="020F0502020204030204" pitchFamily="34" charset="0"/>
                <a:cs typeface="Calibri" panose="020F0502020204030204" pitchFamily="34"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In spite of these challenges, our design showed a significant improvement. The percentage of priming increased from 43% to 49% and 56% (when “neither” category excluded). Further improvements are needed to test our hypothesis in a more reliable way.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EC374B0-F116-4985-BD90-AC25AB14240C}" type="slidenum">
              <a:rPr lang="en-GB" smtClean="0"/>
              <a:t>17</a:t>
            </a:fld>
            <a:endParaRPr lang="en-GB"/>
          </a:p>
        </p:txBody>
      </p:sp>
    </p:spTree>
    <p:extLst>
      <p:ext uri="{BB962C8B-B14F-4D97-AF65-F5344CB8AC3E}">
        <p14:creationId xmlns:p14="http://schemas.microsoft.com/office/powerpoint/2010/main" val="1301779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 task will differ from earlier ones in 4 main ways: modality of the stimuli, the modality of the production, content of our stimuli, and how the game is played. Instead of using audio and written sentences, we are planning to use videos to present participants with our stimuli. Participants will also record their answer as a video. By using video recordings, we are hoping to increase the interactivity of the game and make the task more engaging for participants. Also, it is easier to prime participants in spoken production compared to written production </a:t>
            </a:r>
            <a:endParaRPr lang="en-GB" dirty="0"/>
          </a:p>
        </p:txBody>
      </p:sp>
      <p:sp>
        <p:nvSpPr>
          <p:cNvPr id="4" name="Slide Number Placeholder 3"/>
          <p:cNvSpPr>
            <a:spLocks noGrp="1"/>
          </p:cNvSpPr>
          <p:nvPr>
            <p:ph type="sldNum" sz="quarter" idx="5"/>
          </p:nvPr>
        </p:nvSpPr>
        <p:spPr/>
        <p:txBody>
          <a:bodyPr/>
          <a:lstStyle/>
          <a:p>
            <a:fld id="{0EC374B0-F116-4985-BD90-AC25AB14240C}" type="slidenum">
              <a:rPr lang="en-GB" smtClean="0"/>
              <a:t>18</a:t>
            </a:fld>
            <a:endParaRPr lang="en-GB"/>
          </a:p>
        </p:txBody>
      </p:sp>
    </p:spTree>
    <p:extLst>
      <p:ext uri="{BB962C8B-B14F-4D97-AF65-F5344CB8AC3E}">
        <p14:creationId xmlns:p14="http://schemas.microsoft.com/office/powerpoint/2010/main" val="3032315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Finally, the game will be picture-matching-description task.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after confederates say the prime sentences, participants will have to choose between two pictures that the confederates described. We expect that this will increase the interactivity of the task, which is an essential element of our study. After describing, participants will be presented with target pictures and a cue verb. participants will be asked to use the cue verb to describe the picture. This way they are encouraged to form a sentence either in a transitive or dative form.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With our renewed design we plan to have more consistent data.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EC374B0-F116-4985-BD90-AC25AB14240C}" type="slidenum">
              <a:rPr lang="en-GB" smtClean="0"/>
              <a:t>19</a:t>
            </a:fld>
            <a:endParaRPr lang="en-GB"/>
          </a:p>
        </p:txBody>
      </p:sp>
    </p:spTree>
    <p:extLst>
      <p:ext uri="{BB962C8B-B14F-4D97-AF65-F5344CB8AC3E}">
        <p14:creationId xmlns:p14="http://schemas.microsoft.com/office/powerpoint/2010/main" val="4239572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main goal is examining whether the type of social network in which individuals are placed influences specific syntactic uses. So far, we have conducted two pilot studies. Although we could not find a significant effect, were able to overcome some of the challenges, and increased the priming effect in our second experiment. Our future goal is to keep making a progress on the way of testing our hypothesis and trying answer fundamental questions such as “Does human language spread primarily as a virus? Or as a form of complex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behavioral</a:t>
            </a:r>
            <a:r>
              <a:rPr lang="en-GB" sz="1800" dirty="0">
                <a:effectLst/>
                <a:latin typeface="Calibri" panose="020F0502020204030204" pitchFamily="34" charset="0"/>
                <a:ea typeface="Calibri" panose="020F0502020204030204" pitchFamily="34" charset="0"/>
                <a:cs typeface="Times New Roman" panose="02020603050405020304" pitchFamily="18" charset="0"/>
              </a:rPr>
              <a:t> contagion?”.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research question will contribute to making more explicit the social mechanisms of language spread, and establish a much needed connection between individual mechanisms of language use (such as the well-known effects of syntactic priming) and social mechanisms of language diffusion in a community. </a:t>
            </a:r>
          </a:p>
          <a:p>
            <a:endParaRPr lang="en-GB" dirty="0"/>
          </a:p>
        </p:txBody>
      </p:sp>
      <p:sp>
        <p:nvSpPr>
          <p:cNvPr id="4" name="Slide Number Placeholder 3"/>
          <p:cNvSpPr>
            <a:spLocks noGrp="1"/>
          </p:cNvSpPr>
          <p:nvPr>
            <p:ph type="sldNum" sz="quarter" idx="5"/>
          </p:nvPr>
        </p:nvSpPr>
        <p:spPr/>
        <p:txBody>
          <a:bodyPr/>
          <a:lstStyle/>
          <a:p>
            <a:fld id="{0EC374B0-F116-4985-BD90-AC25AB14240C}" type="slidenum">
              <a:rPr lang="en-GB" smtClean="0"/>
              <a:t>20</a:t>
            </a:fld>
            <a:endParaRPr lang="en-GB"/>
          </a:p>
        </p:txBody>
      </p:sp>
    </p:spTree>
    <p:extLst>
      <p:ext uri="{BB962C8B-B14F-4D97-AF65-F5344CB8AC3E}">
        <p14:creationId xmlns:p14="http://schemas.microsoft.com/office/powerpoint/2010/main" val="3508345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i="0" u="none" strike="noStrike" kern="1200" cap="none" spc="0" normalizeH="0" baseline="0" noProof="0" dirty="0">
                <a:ln>
                  <a:noFill/>
                </a:ln>
                <a:solidFill>
                  <a:schemeClr val="tx1">
                    <a:lumMod val="8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Compared to language mechanisms that function at an individual level, we know much less about the mechanisms that allow linguistic forms to spread socially.</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Limited number of studies used syntactic priming paradigm to investigate language production in communicative environment.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C374B0-F116-4985-BD90-AC25AB14240C}" type="slidenum">
              <a:rPr lang="en-GB" smtClean="0"/>
              <a:t>2</a:t>
            </a:fld>
            <a:endParaRPr lang="en-GB"/>
          </a:p>
        </p:txBody>
      </p:sp>
    </p:spTree>
    <p:extLst>
      <p:ext uri="{BB962C8B-B14F-4D97-AF65-F5344CB8AC3E}">
        <p14:creationId xmlns:p14="http://schemas.microsoft.com/office/powerpoint/2010/main" val="2233833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EC374B0-F116-4985-BD90-AC25AB14240C}" type="slidenum">
              <a:rPr lang="en-GB" smtClean="0"/>
              <a:t>3</a:t>
            </a:fld>
            <a:endParaRPr lang="en-GB"/>
          </a:p>
        </p:txBody>
      </p:sp>
    </p:spTree>
    <p:extLst>
      <p:ext uri="{BB962C8B-B14F-4D97-AF65-F5344CB8AC3E}">
        <p14:creationId xmlns:p14="http://schemas.microsoft.com/office/powerpoint/2010/main" val="245301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In these experiments, specifically, one mechanism of syntactic use was investigated: passive and active diathesis</a:t>
            </a:r>
            <a:endParaRPr lang="en-GB" dirty="0"/>
          </a:p>
        </p:txBody>
      </p:sp>
      <p:sp>
        <p:nvSpPr>
          <p:cNvPr id="4" name="Slide Number Placeholder 3"/>
          <p:cNvSpPr>
            <a:spLocks noGrp="1"/>
          </p:cNvSpPr>
          <p:nvPr>
            <p:ph type="sldNum" sz="quarter" idx="5"/>
          </p:nvPr>
        </p:nvSpPr>
        <p:spPr/>
        <p:txBody>
          <a:bodyPr/>
          <a:lstStyle/>
          <a:p>
            <a:fld id="{0EC374B0-F116-4985-BD90-AC25AB14240C}" type="slidenum">
              <a:rPr lang="en-GB" smtClean="0"/>
              <a:t>4</a:t>
            </a:fld>
            <a:endParaRPr lang="en-GB"/>
          </a:p>
        </p:txBody>
      </p:sp>
    </p:spTree>
    <p:extLst>
      <p:ext uri="{BB962C8B-B14F-4D97-AF65-F5344CB8AC3E}">
        <p14:creationId xmlns:p14="http://schemas.microsoft.com/office/powerpoint/2010/main" val="1497682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Calibri" panose="020F0502020204030204" pitchFamily="34" charset="0"/>
              </a:rPr>
              <a:t>The task involves a picture description game which is played in pairs, and in turns</a:t>
            </a:r>
            <a:r>
              <a:rPr lang="en-GB" sz="1800" dirty="0">
                <a:effectLst/>
                <a:latin typeface="Calibri" panose="020F0502020204030204" pitchFamily="34" charset="0"/>
                <a:ea typeface="Calibri" panose="020F0502020204030204" pitchFamily="34" charset="0"/>
                <a:cs typeface="Calibri" panose="020F0502020204030204" pitchFamily="34" charset="0"/>
              </a:rPr>
              <a:t>. The participants first read sentences that are the description of a picture written by other players who are actually confederate bots. The sentences were either fillers or primes that are constructed in passive form.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EC374B0-F116-4985-BD90-AC25AB14240C}" type="slidenum">
              <a:rPr lang="en-GB" smtClean="0"/>
              <a:t>6</a:t>
            </a:fld>
            <a:endParaRPr lang="en-GB"/>
          </a:p>
        </p:txBody>
      </p:sp>
    </p:spTree>
    <p:extLst>
      <p:ext uri="{BB962C8B-B14F-4D97-AF65-F5344CB8AC3E}">
        <p14:creationId xmlns:p14="http://schemas.microsoft.com/office/powerpoint/2010/main" val="339186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After reading the sentences, participants were presented with target and filler images to describe. Target images can be described either in passive or active form. For example, shark is attacking a man, or man is attacked by a shark.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EC374B0-F116-4985-BD90-AC25AB14240C}" type="slidenum">
              <a:rPr lang="en-GB" smtClean="0"/>
              <a:t>7</a:t>
            </a:fld>
            <a:endParaRPr lang="en-GB"/>
          </a:p>
        </p:txBody>
      </p:sp>
    </p:spTree>
    <p:extLst>
      <p:ext uri="{BB962C8B-B14F-4D97-AF65-F5344CB8AC3E}">
        <p14:creationId xmlns:p14="http://schemas.microsoft.com/office/powerpoint/2010/main" val="1519062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Open Sans"/>
              </a:rPr>
              <a:t>An adjectival passive is a verb phrase that contains the verb "be" or another linking verb such as "look," seem," "appear," sound," taste," etc. plus an adjective formed from a past participle. It is not a full clause, only a verb phrase.</a:t>
            </a:r>
            <a:endParaRPr lang="en-GB" dirty="0"/>
          </a:p>
        </p:txBody>
      </p:sp>
      <p:sp>
        <p:nvSpPr>
          <p:cNvPr id="4" name="Slide Number Placeholder 3"/>
          <p:cNvSpPr>
            <a:spLocks noGrp="1"/>
          </p:cNvSpPr>
          <p:nvPr>
            <p:ph type="sldNum" sz="quarter" idx="5"/>
          </p:nvPr>
        </p:nvSpPr>
        <p:spPr/>
        <p:txBody>
          <a:bodyPr/>
          <a:lstStyle/>
          <a:p>
            <a:fld id="{0EC374B0-F116-4985-BD90-AC25AB14240C}" type="slidenum">
              <a:rPr lang="en-GB" smtClean="0"/>
              <a:t>8</a:t>
            </a:fld>
            <a:endParaRPr lang="en-GB"/>
          </a:p>
        </p:txBody>
      </p:sp>
    </p:spTree>
    <p:extLst>
      <p:ext uri="{BB962C8B-B14F-4D97-AF65-F5344CB8AC3E}">
        <p14:creationId xmlns:p14="http://schemas.microsoft.com/office/powerpoint/2010/main" val="898206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C374B0-F116-4985-BD90-AC25AB14240C}" type="slidenum">
              <a:rPr lang="en-GB" smtClean="0"/>
              <a:t>9</a:t>
            </a:fld>
            <a:endParaRPr lang="en-GB"/>
          </a:p>
        </p:txBody>
      </p:sp>
    </p:spTree>
    <p:extLst>
      <p:ext uri="{BB962C8B-B14F-4D97-AF65-F5344CB8AC3E}">
        <p14:creationId xmlns:p14="http://schemas.microsoft.com/office/powerpoint/2010/main" val="3551524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Our task failed to prime the participants.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One of our challenge was to create the illusion that participants are playing with real people. To increase this effect, we decided to change half of the stimuli’s modality from written to audio.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Another problem was the high number of sentences that are scored as “neither”. Passive structure has been known to be associated with inanimate or nonhuman agents.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Therefore, we changed half of our targets to pictures that involve nonhuman agent.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EC374B0-F116-4985-BD90-AC25AB14240C}" type="slidenum">
              <a:rPr lang="en-GB" smtClean="0"/>
              <a:t>10</a:t>
            </a:fld>
            <a:endParaRPr lang="en-GB"/>
          </a:p>
        </p:txBody>
      </p:sp>
    </p:spTree>
    <p:extLst>
      <p:ext uri="{BB962C8B-B14F-4D97-AF65-F5344CB8AC3E}">
        <p14:creationId xmlns:p14="http://schemas.microsoft.com/office/powerpoint/2010/main" val="391080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573212-AA3B-4632-ABC5-04705AA3A438}" type="datetimeFigureOut">
              <a:rPr lang="en-GB" smtClean="0"/>
              <a:t>02/10/2022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EFE9E-2940-4EA1-9334-A67957191FE6}" type="slidenum">
              <a:rPr lang="en-GB" smtClean="0"/>
              <a:t>‹#›</a:t>
            </a:fld>
            <a:endParaRPr lang="en-GB"/>
          </a:p>
        </p:txBody>
      </p:sp>
    </p:spTree>
    <p:extLst>
      <p:ext uri="{BB962C8B-B14F-4D97-AF65-F5344CB8AC3E}">
        <p14:creationId xmlns:p14="http://schemas.microsoft.com/office/powerpoint/2010/main" val="65478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573212-AA3B-4632-ABC5-04705AA3A438}" type="datetimeFigureOut">
              <a:rPr lang="en-GB" smtClean="0"/>
              <a:t>02/10/2022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7EFE9E-2940-4EA1-9334-A67957191FE6}" type="slidenum">
              <a:rPr lang="en-GB" smtClean="0"/>
              <a:t>‹#›</a:t>
            </a:fld>
            <a:endParaRPr lang="en-GB"/>
          </a:p>
        </p:txBody>
      </p:sp>
    </p:spTree>
    <p:extLst>
      <p:ext uri="{BB962C8B-B14F-4D97-AF65-F5344CB8AC3E}">
        <p14:creationId xmlns:p14="http://schemas.microsoft.com/office/powerpoint/2010/main" val="1273614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573212-AA3B-4632-ABC5-04705AA3A438}" type="datetimeFigureOut">
              <a:rPr lang="en-GB" smtClean="0"/>
              <a:t>02/10/2022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7EFE9E-2940-4EA1-9334-A67957191FE6}" type="slidenum">
              <a:rPr lang="en-GB" smtClean="0"/>
              <a:t>‹#›</a:t>
            </a:fld>
            <a:endParaRPr lang="en-GB"/>
          </a:p>
        </p:txBody>
      </p:sp>
    </p:spTree>
    <p:extLst>
      <p:ext uri="{BB962C8B-B14F-4D97-AF65-F5344CB8AC3E}">
        <p14:creationId xmlns:p14="http://schemas.microsoft.com/office/powerpoint/2010/main" val="2852586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573212-AA3B-4632-ABC5-04705AA3A438}" type="datetimeFigureOut">
              <a:rPr lang="en-GB" smtClean="0"/>
              <a:t>02/10/2022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7EFE9E-2940-4EA1-9334-A67957191FE6}" type="slidenum">
              <a:rPr lang="en-GB" smtClean="0"/>
              <a:t>‹#›</a:t>
            </a:fld>
            <a:endParaRPr lang="en-GB"/>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05157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573212-AA3B-4632-ABC5-04705AA3A438}" type="datetimeFigureOut">
              <a:rPr lang="en-GB" smtClean="0"/>
              <a:t>02/10/2022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7EFE9E-2940-4EA1-9334-A67957191FE6}" type="slidenum">
              <a:rPr lang="en-GB" smtClean="0"/>
              <a:t>‹#›</a:t>
            </a:fld>
            <a:endParaRPr lang="en-GB"/>
          </a:p>
        </p:txBody>
      </p:sp>
    </p:spTree>
    <p:extLst>
      <p:ext uri="{BB962C8B-B14F-4D97-AF65-F5344CB8AC3E}">
        <p14:creationId xmlns:p14="http://schemas.microsoft.com/office/powerpoint/2010/main" val="1784889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1573212-AA3B-4632-ABC5-04705AA3A438}" type="datetimeFigureOut">
              <a:rPr lang="en-GB" smtClean="0"/>
              <a:t>02/10/2022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7EFE9E-2940-4EA1-9334-A67957191FE6}" type="slidenum">
              <a:rPr lang="en-GB" smtClean="0"/>
              <a:t>‹#›</a:t>
            </a:fld>
            <a:endParaRPr lang="en-GB"/>
          </a:p>
        </p:txBody>
      </p:sp>
    </p:spTree>
    <p:extLst>
      <p:ext uri="{BB962C8B-B14F-4D97-AF65-F5344CB8AC3E}">
        <p14:creationId xmlns:p14="http://schemas.microsoft.com/office/powerpoint/2010/main" val="1049979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1573212-AA3B-4632-ABC5-04705AA3A438}" type="datetimeFigureOut">
              <a:rPr lang="en-GB" smtClean="0"/>
              <a:t>02/10/2022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7EFE9E-2940-4EA1-9334-A67957191FE6}" type="slidenum">
              <a:rPr lang="en-GB" smtClean="0"/>
              <a:t>‹#›</a:t>
            </a:fld>
            <a:endParaRPr lang="en-GB"/>
          </a:p>
        </p:txBody>
      </p:sp>
    </p:spTree>
    <p:extLst>
      <p:ext uri="{BB962C8B-B14F-4D97-AF65-F5344CB8AC3E}">
        <p14:creationId xmlns:p14="http://schemas.microsoft.com/office/powerpoint/2010/main" val="3288567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573212-AA3B-4632-ABC5-04705AA3A438}" type="datetimeFigureOut">
              <a:rPr lang="en-GB" smtClean="0"/>
              <a:t>02/10/2022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EFE9E-2940-4EA1-9334-A67957191FE6}" type="slidenum">
              <a:rPr lang="en-GB" smtClean="0"/>
              <a:t>‹#›</a:t>
            </a:fld>
            <a:endParaRPr lang="en-GB"/>
          </a:p>
        </p:txBody>
      </p:sp>
    </p:spTree>
    <p:extLst>
      <p:ext uri="{BB962C8B-B14F-4D97-AF65-F5344CB8AC3E}">
        <p14:creationId xmlns:p14="http://schemas.microsoft.com/office/powerpoint/2010/main" val="3877700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573212-AA3B-4632-ABC5-04705AA3A438}" type="datetimeFigureOut">
              <a:rPr lang="en-GB" smtClean="0"/>
              <a:t>02/10/2022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EFE9E-2940-4EA1-9334-A67957191FE6}" type="slidenum">
              <a:rPr lang="en-GB" smtClean="0"/>
              <a:t>‹#›</a:t>
            </a:fld>
            <a:endParaRPr lang="en-GB"/>
          </a:p>
        </p:txBody>
      </p:sp>
    </p:spTree>
    <p:extLst>
      <p:ext uri="{BB962C8B-B14F-4D97-AF65-F5344CB8AC3E}">
        <p14:creationId xmlns:p14="http://schemas.microsoft.com/office/powerpoint/2010/main" val="274089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573212-AA3B-4632-ABC5-04705AA3A438}" type="datetimeFigureOut">
              <a:rPr lang="en-GB" smtClean="0"/>
              <a:t>02/10/2022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EFE9E-2940-4EA1-9334-A67957191FE6}" type="slidenum">
              <a:rPr lang="en-GB" smtClean="0"/>
              <a:t>‹#›</a:t>
            </a:fld>
            <a:endParaRPr lang="en-GB"/>
          </a:p>
        </p:txBody>
      </p:sp>
    </p:spTree>
    <p:extLst>
      <p:ext uri="{BB962C8B-B14F-4D97-AF65-F5344CB8AC3E}">
        <p14:creationId xmlns:p14="http://schemas.microsoft.com/office/powerpoint/2010/main" val="91670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573212-AA3B-4632-ABC5-04705AA3A438}" type="datetimeFigureOut">
              <a:rPr lang="en-GB" smtClean="0"/>
              <a:t>02/10/2022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7EFE9E-2940-4EA1-9334-A67957191FE6}" type="slidenum">
              <a:rPr lang="en-GB" smtClean="0"/>
              <a:t>‹#›</a:t>
            </a:fld>
            <a:endParaRPr lang="en-GB"/>
          </a:p>
        </p:txBody>
      </p:sp>
    </p:spTree>
    <p:extLst>
      <p:ext uri="{BB962C8B-B14F-4D97-AF65-F5344CB8AC3E}">
        <p14:creationId xmlns:p14="http://schemas.microsoft.com/office/powerpoint/2010/main" val="366500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573212-AA3B-4632-ABC5-04705AA3A438}" type="datetimeFigureOut">
              <a:rPr lang="en-GB" smtClean="0"/>
              <a:t>02/10/2022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7EFE9E-2940-4EA1-9334-A67957191FE6}" type="slidenum">
              <a:rPr lang="en-GB" smtClean="0"/>
              <a:t>‹#›</a:t>
            </a:fld>
            <a:endParaRPr lang="en-GB"/>
          </a:p>
        </p:txBody>
      </p:sp>
    </p:spTree>
    <p:extLst>
      <p:ext uri="{BB962C8B-B14F-4D97-AF65-F5344CB8AC3E}">
        <p14:creationId xmlns:p14="http://schemas.microsoft.com/office/powerpoint/2010/main" val="418269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573212-AA3B-4632-ABC5-04705AA3A438}" type="datetimeFigureOut">
              <a:rPr lang="en-GB" smtClean="0"/>
              <a:t>02/10/2022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7EFE9E-2940-4EA1-9334-A67957191FE6}" type="slidenum">
              <a:rPr lang="en-GB" smtClean="0"/>
              <a:t>‹#›</a:t>
            </a:fld>
            <a:endParaRPr lang="en-GB"/>
          </a:p>
        </p:txBody>
      </p:sp>
    </p:spTree>
    <p:extLst>
      <p:ext uri="{BB962C8B-B14F-4D97-AF65-F5344CB8AC3E}">
        <p14:creationId xmlns:p14="http://schemas.microsoft.com/office/powerpoint/2010/main" val="373442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573212-AA3B-4632-ABC5-04705AA3A438}" type="datetimeFigureOut">
              <a:rPr lang="en-GB" smtClean="0"/>
              <a:t>02/10/2022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7EFE9E-2940-4EA1-9334-A67957191FE6}" type="slidenum">
              <a:rPr lang="en-GB" smtClean="0"/>
              <a:t>‹#›</a:t>
            </a:fld>
            <a:endParaRPr lang="en-GB"/>
          </a:p>
        </p:txBody>
      </p:sp>
    </p:spTree>
    <p:extLst>
      <p:ext uri="{BB962C8B-B14F-4D97-AF65-F5344CB8AC3E}">
        <p14:creationId xmlns:p14="http://schemas.microsoft.com/office/powerpoint/2010/main" val="144240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73212-AA3B-4632-ABC5-04705AA3A438}" type="datetimeFigureOut">
              <a:rPr lang="en-GB" smtClean="0"/>
              <a:t>02/10/2022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7EFE9E-2940-4EA1-9334-A67957191FE6}" type="slidenum">
              <a:rPr lang="en-GB" smtClean="0"/>
              <a:t>‹#›</a:t>
            </a:fld>
            <a:endParaRPr lang="en-GB"/>
          </a:p>
        </p:txBody>
      </p:sp>
    </p:spTree>
    <p:extLst>
      <p:ext uri="{BB962C8B-B14F-4D97-AF65-F5344CB8AC3E}">
        <p14:creationId xmlns:p14="http://schemas.microsoft.com/office/powerpoint/2010/main" val="337652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573212-AA3B-4632-ABC5-04705AA3A438}" type="datetimeFigureOut">
              <a:rPr lang="en-GB" smtClean="0"/>
              <a:t>02/10/2022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7EFE9E-2940-4EA1-9334-A67957191FE6}" type="slidenum">
              <a:rPr lang="en-GB" smtClean="0"/>
              <a:t>‹#›</a:t>
            </a:fld>
            <a:endParaRPr lang="en-GB"/>
          </a:p>
        </p:txBody>
      </p:sp>
    </p:spTree>
    <p:extLst>
      <p:ext uri="{BB962C8B-B14F-4D97-AF65-F5344CB8AC3E}">
        <p14:creationId xmlns:p14="http://schemas.microsoft.com/office/powerpoint/2010/main" val="77548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573212-AA3B-4632-ABC5-04705AA3A438}" type="datetimeFigureOut">
              <a:rPr lang="en-GB" smtClean="0"/>
              <a:t>02/10/2022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7EFE9E-2940-4EA1-9334-A67957191FE6}" type="slidenum">
              <a:rPr lang="en-GB" smtClean="0"/>
              <a:t>‹#›</a:t>
            </a:fld>
            <a:endParaRPr lang="en-GB"/>
          </a:p>
        </p:txBody>
      </p:sp>
    </p:spTree>
    <p:extLst>
      <p:ext uri="{BB962C8B-B14F-4D97-AF65-F5344CB8AC3E}">
        <p14:creationId xmlns:p14="http://schemas.microsoft.com/office/powerpoint/2010/main" val="3573832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1573212-AA3B-4632-ABC5-04705AA3A438}" type="datetimeFigureOut">
              <a:rPr lang="en-GB" smtClean="0"/>
              <a:t>02/10/2022</a:t>
            </a:fld>
            <a:endParaRPr lang="en-GB"/>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57EFE9E-2940-4EA1-9334-A67957191FE6}" type="slidenum">
              <a:rPr lang="en-GB" smtClean="0"/>
              <a:t>‹#›</a:t>
            </a:fld>
            <a:endParaRPr lang="en-GB"/>
          </a:p>
        </p:txBody>
      </p:sp>
    </p:spTree>
    <p:extLst>
      <p:ext uri="{BB962C8B-B14F-4D97-AF65-F5344CB8AC3E}">
        <p14:creationId xmlns:p14="http://schemas.microsoft.com/office/powerpoint/2010/main" val="2085629621"/>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F881-DB64-4E56-B28E-BA1A440D385D}"/>
              </a:ext>
            </a:extLst>
          </p:cNvPr>
          <p:cNvSpPr>
            <a:spLocks noGrp="1"/>
          </p:cNvSpPr>
          <p:nvPr>
            <p:ph type="ctrTitle"/>
          </p:nvPr>
        </p:nvSpPr>
        <p:spPr/>
        <p:txBody>
          <a:bodyPr>
            <a:normAutofit/>
          </a:bodyPr>
          <a:lstStyle/>
          <a:p>
            <a:r>
              <a:rPr lang="en-GB" dirty="0"/>
              <a:t>Does social structure modulate linguistic priming?</a:t>
            </a:r>
          </a:p>
        </p:txBody>
      </p:sp>
      <p:sp>
        <p:nvSpPr>
          <p:cNvPr id="3" name="Subtitle 2">
            <a:extLst>
              <a:ext uri="{FF2B5EF4-FFF2-40B4-BE49-F238E27FC236}">
                <a16:creationId xmlns:a16="http://schemas.microsoft.com/office/drawing/2014/main" id="{01516725-63D0-45A2-82B8-1D26EE8A7CF8}"/>
              </a:ext>
            </a:extLst>
          </p:cNvPr>
          <p:cNvSpPr>
            <a:spLocks noGrp="1"/>
          </p:cNvSpPr>
          <p:nvPr>
            <p:ph type="subTitle" idx="1"/>
          </p:nvPr>
        </p:nvSpPr>
        <p:spPr>
          <a:xfrm>
            <a:off x="1524000" y="3602037"/>
            <a:ext cx="9144000" cy="2013571"/>
          </a:xfrm>
        </p:spPr>
        <p:txBody>
          <a:bodyPr>
            <a:normAutofit fontScale="92500" lnSpcReduction="20000"/>
          </a:bodyPr>
          <a:lstStyle/>
          <a:p>
            <a:endParaRPr lang="en-GB" dirty="0"/>
          </a:p>
          <a:p>
            <a:r>
              <a:rPr lang="en-GB" dirty="0" err="1"/>
              <a:t>Phd</a:t>
            </a:r>
            <a:r>
              <a:rPr lang="en-GB" dirty="0"/>
              <a:t> Student: </a:t>
            </a:r>
            <a:r>
              <a:rPr lang="en-GB" dirty="0" err="1"/>
              <a:t>Kerime</a:t>
            </a:r>
            <a:r>
              <a:rPr lang="en-GB" dirty="0"/>
              <a:t> Eylul </a:t>
            </a:r>
            <a:r>
              <a:rPr lang="en-GB" dirty="0" err="1"/>
              <a:t>Eski</a:t>
            </a:r>
            <a:endParaRPr lang="en-GB" dirty="0"/>
          </a:p>
          <a:p>
            <a:r>
              <a:rPr lang="en-GB" dirty="0"/>
              <a:t>Tutor: Luca </a:t>
            </a:r>
            <a:r>
              <a:rPr lang="en-GB" dirty="0" err="1"/>
              <a:t>Onnis</a:t>
            </a:r>
            <a:endParaRPr lang="en-GB" dirty="0"/>
          </a:p>
          <a:p>
            <a:pPr algn="ctr"/>
            <a:r>
              <a:rPr lang="it-IT" sz="2400" b="1" dirty="0"/>
              <a:t>Dottorato in Scienze Sociali. </a:t>
            </a:r>
            <a:r>
              <a:rPr lang="it-IT" sz="2400" dirty="0"/>
              <a:t>Curriculum Psicologia e Scienze Cognitive</a:t>
            </a:r>
          </a:p>
          <a:p>
            <a:pPr algn="ctr"/>
            <a:r>
              <a:rPr lang="it-IT" sz="2400" dirty="0"/>
              <a:t>XXXVII ciclo</a:t>
            </a:r>
          </a:p>
          <a:p>
            <a:endParaRPr lang="en-GB" dirty="0"/>
          </a:p>
        </p:txBody>
      </p:sp>
      <p:pic>
        <p:nvPicPr>
          <p:cNvPr id="4" name="Picture 3" descr="Le tecnologie digitali come strumento di promozione della Persona">
            <a:extLst>
              <a:ext uri="{FF2B5EF4-FFF2-40B4-BE49-F238E27FC236}">
                <a16:creationId xmlns:a16="http://schemas.microsoft.com/office/drawing/2014/main" id="{05BC1C83-193D-6D4B-B1E4-68F4F6E2B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9394" y="408435"/>
            <a:ext cx="2077212" cy="95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34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D7B5-0C10-4F78-BF53-4CC3A05EBA5D}"/>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7639884D-0FF7-4930-A406-28320E6D7113}"/>
              </a:ext>
            </a:extLst>
          </p:cNvPr>
          <p:cNvSpPr>
            <a:spLocks noGrp="1"/>
          </p:cNvSpPr>
          <p:nvPr>
            <p:ph idx="1"/>
          </p:nvPr>
        </p:nvSpPr>
        <p:spPr>
          <a:xfrm>
            <a:off x="913795" y="1721691"/>
            <a:ext cx="10586130" cy="4969710"/>
          </a:xfrm>
        </p:spPr>
        <p:txBody>
          <a:bodyPr>
            <a:normAutofit/>
          </a:bodyPr>
          <a:lstStyle/>
          <a:p>
            <a:pPr marL="0" indent="0">
              <a:buNone/>
            </a:pPr>
            <a:r>
              <a:rPr lang="en-GB" sz="2800" dirty="0">
                <a:latin typeface="Calibri" panose="020F0502020204030204" pitchFamily="34" charset="0"/>
                <a:cs typeface="Calibri" panose="020F0502020204030204" pitchFamily="34" charset="0"/>
              </a:rPr>
              <a:t>Challenge: </a:t>
            </a:r>
          </a:p>
          <a:p>
            <a:pPr indent="-342900"/>
            <a:r>
              <a:rPr lang="en-GB" sz="2400" dirty="0">
                <a:latin typeface="Calibri" panose="020F0502020204030204" pitchFamily="34" charset="0"/>
                <a:cs typeface="Calibri" panose="020F0502020204030204" pitchFamily="34" charset="0"/>
              </a:rPr>
              <a:t>Creating an illusion of an interactive environment</a:t>
            </a:r>
          </a:p>
          <a:p>
            <a:pPr indent="-342900"/>
            <a:r>
              <a:rPr lang="en-GB" sz="2400" dirty="0">
                <a:latin typeface="Calibri" panose="020F0502020204030204" pitchFamily="34" charset="0"/>
                <a:cs typeface="Calibri" panose="020F0502020204030204" pitchFamily="34" charset="0"/>
              </a:rPr>
              <a:t>High number of “neither”</a:t>
            </a: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choice between active and passive sentences is sensitive to the conceptual characteristics of messages, with the occurrence of passives strongly associated with inanimate or nonhuman agents” (Clark, 1965; Clark &amp; Begun, 1971)</a:t>
            </a: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Solution: </a:t>
            </a:r>
          </a:p>
          <a:p>
            <a:pPr indent="-342900"/>
            <a:r>
              <a:rPr lang="en-GB" sz="2400" dirty="0">
                <a:effectLst/>
                <a:latin typeface="Calibri" panose="020F0502020204030204" pitchFamily="34" charset="0"/>
                <a:ea typeface="Calibri" panose="020F0502020204030204" pitchFamily="34" charset="0"/>
                <a:cs typeface="Times New Roman" panose="02020603050405020304" pitchFamily="18" charset="0"/>
              </a:rPr>
              <a:t>Stimuli’s modality from written to audio</a:t>
            </a:r>
          </a:p>
          <a:p>
            <a:pPr indent="-342900"/>
            <a:r>
              <a:rPr lang="en-GB" sz="2400" dirty="0">
                <a:effectLst/>
                <a:latin typeface="Calibri" panose="020F0502020204030204" pitchFamily="34" charset="0"/>
                <a:ea typeface="Calibri" panose="020F0502020204030204" pitchFamily="34" charset="0"/>
                <a:cs typeface="Times New Roman" panose="02020603050405020304" pitchFamily="18" charset="0"/>
              </a:rPr>
              <a:t>New pictures with pictures that involve nonhuman agent</a:t>
            </a:r>
            <a:endParaRPr lang="en-GB" sz="2400" dirty="0">
              <a:latin typeface="Calibri" panose="020F0502020204030204" pitchFamily="34" charset="0"/>
              <a:cs typeface="Calibri" panose="020F0502020204030204" pitchFamily="34" charset="0"/>
            </a:endParaRPr>
          </a:p>
        </p:txBody>
      </p:sp>
      <p:pic>
        <p:nvPicPr>
          <p:cNvPr id="4" name="Picture 3" descr="Le tecnologie digitali come strumento di promozione della Persona">
            <a:extLst>
              <a:ext uri="{FF2B5EF4-FFF2-40B4-BE49-F238E27FC236}">
                <a16:creationId xmlns:a16="http://schemas.microsoft.com/office/drawing/2014/main" id="{230F48BC-23C4-496B-B274-0DD22E4D9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52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119D-046D-4E83-AF43-B2D17A92044D}"/>
              </a:ext>
            </a:extLst>
          </p:cNvPr>
          <p:cNvSpPr>
            <a:spLocks noGrp="1"/>
          </p:cNvSpPr>
          <p:nvPr>
            <p:ph type="title"/>
          </p:nvPr>
        </p:nvSpPr>
        <p:spPr/>
        <p:txBody>
          <a:bodyPr/>
          <a:lstStyle/>
          <a:p>
            <a:r>
              <a:rPr lang="en-GB" dirty="0"/>
              <a:t>Study II</a:t>
            </a:r>
          </a:p>
        </p:txBody>
      </p:sp>
      <p:sp>
        <p:nvSpPr>
          <p:cNvPr id="3" name="Content Placeholder 2">
            <a:extLst>
              <a:ext uri="{FF2B5EF4-FFF2-40B4-BE49-F238E27FC236}">
                <a16:creationId xmlns:a16="http://schemas.microsoft.com/office/drawing/2014/main" id="{64E43430-BED6-4C3A-ADC9-F5BC506168D9}"/>
              </a:ext>
            </a:extLst>
          </p:cNvPr>
          <p:cNvSpPr>
            <a:spLocks noGrp="1"/>
          </p:cNvSpPr>
          <p:nvPr>
            <p:ph idx="1"/>
          </p:nvPr>
        </p:nvSpPr>
        <p:spPr/>
        <p:txBody>
          <a:bodyPr/>
          <a:lstStyle/>
          <a:p>
            <a:pPr marL="0" indent="0">
              <a:buNone/>
            </a:pPr>
            <a:r>
              <a:rPr lang="en-GB" sz="2400" dirty="0">
                <a:latin typeface="Calibri" panose="020F0502020204030204" pitchFamily="34" charset="0"/>
                <a:ea typeface="Calibri" panose="020F0502020204030204" pitchFamily="34" charset="0"/>
                <a:cs typeface="Times New Roman" panose="02020603050405020304" pitchFamily="18" charset="0"/>
              </a:rPr>
              <a:t>M</a:t>
            </a:r>
            <a:r>
              <a:rPr lang="en-GB" sz="2400" dirty="0">
                <a:effectLst/>
                <a:latin typeface="Calibri" panose="020F0502020204030204" pitchFamily="34" charset="0"/>
                <a:ea typeface="Calibri" panose="020F0502020204030204" pitchFamily="34" charset="0"/>
                <a:cs typeface="Times New Roman" panose="02020603050405020304" pitchFamily="18" charset="0"/>
              </a:rPr>
              <a:t>ain goal: to investigate the difference between egonet-1 and egonet-6</a:t>
            </a:r>
          </a:p>
        </p:txBody>
      </p:sp>
      <p:grpSp>
        <p:nvGrpSpPr>
          <p:cNvPr id="84" name="Group 83">
            <a:extLst>
              <a:ext uri="{FF2B5EF4-FFF2-40B4-BE49-F238E27FC236}">
                <a16:creationId xmlns:a16="http://schemas.microsoft.com/office/drawing/2014/main" id="{22A07DD9-73D1-4E74-AF61-A8EC39BB378A}"/>
              </a:ext>
            </a:extLst>
          </p:cNvPr>
          <p:cNvGrpSpPr/>
          <p:nvPr/>
        </p:nvGrpSpPr>
        <p:grpSpPr>
          <a:xfrm>
            <a:off x="920254" y="2437534"/>
            <a:ext cx="4614914" cy="4127858"/>
            <a:chOff x="1310398" y="2437534"/>
            <a:chExt cx="4614914" cy="4127858"/>
          </a:xfrm>
        </p:grpSpPr>
        <p:grpSp>
          <p:nvGrpSpPr>
            <p:cNvPr id="58" name="Group 57">
              <a:extLst>
                <a:ext uri="{FF2B5EF4-FFF2-40B4-BE49-F238E27FC236}">
                  <a16:creationId xmlns:a16="http://schemas.microsoft.com/office/drawing/2014/main" id="{7664A774-0232-4558-9EFE-3F1556EDF199}"/>
                </a:ext>
              </a:extLst>
            </p:cNvPr>
            <p:cNvGrpSpPr/>
            <p:nvPr/>
          </p:nvGrpSpPr>
          <p:grpSpPr>
            <a:xfrm>
              <a:off x="1310398" y="2437534"/>
              <a:ext cx="4614914" cy="4127858"/>
              <a:chOff x="723248" y="2720249"/>
              <a:chExt cx="3392714" cy="2986898"/>
            </a:xfrm>
          </p:grpSpPr>
          <p:grpSp>
            <p:nvGrpSpPr>
              <p:cNvPr id="26" name="Group 25">
                <a:extLst>
                  <a:ext uri="{FF2B5EF4-FFF2-40B4-BE49-F238E27FC236}">
                    <a16:creationId xmlns:a16="http://schemas.microsoft.com/office/drawing/2014/main" id="{F66ABCEA-F831-4050-8711-39E3F5C7F68F}"/>
                  </a:ext>
                </a:extLst>
              </p:cNvPr>
              <p:cNvGrpSpPr/>
              <p:nvPr/>
            </p:nvGrpSpPr>
            <p:grpSpPr>
              <a:xfrm>
                <a:off x="723248" y="2720249"/>
                <a:ext cx="3392714" cy="2986898"/>
                <a:chOff x="723248" y="2720249"/>
                <a:chExt cx="3392714" cy="2986898"/>
              </a:xfrm>
            </p:grpSpPr>
            <p:pic>
              <p:nvPicPr>
                <p:cNvPr id="11" name="Picture 10">
                  <a:extLst>
                    <a:ext uri="{FF2B5EF4-FFF2-40B4-BE49-F238E27FC236}">
                      <a16:creationId xmlns:a16="http://schemas.microsoft.com/office/drawing/2014/main" id="{FC2BA440-261B-4438-9451-D1AE1BCAC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414" y="3826462"/>
                  <a:ext cx="708752" cy="704089"/>
                </a:xfrm>
                <a:prstGeom prst="rect">
                  <a:avLst/>
                </a:prstGeom>
              </p:spPr>
            </p:pic>
            <p:pic>
              <p:nvPicPr>
                <p:cNvPr id="13" name="Picture 12">
                  <a:extLst>
                    <a:ext uri="{FF2B5EF4-FFF2-40B4-BE49-F238E27FC236}">
                      <a16:creationId xmlns:a16="http://schemas.microsoft.com/office/drawing/2014/main" id="{B90F825A-69A2-49B0-B25F-157E34819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2240" y="2720249"/>
                  <a:ext cx="708751" cy="708751"/>
                </a:xfrm>
                <a:prstGeom prst="rect">
                  <a:avLst/>
                </a:prstGeom>
              </p:spPr>
            </p:pic>
            <p:pic>
              <p:nvPicPr>
                <p:cNvPr id="15" name="Picture 14">
                  <a:extLst>
                    <a:ext uri="{FF2B5EF4-FFF2-40B4-BE49-F238E27FC236}">
                      <a16:creationId xmlns:a16="http://schemas.microsoft.com/office/drawing/2014/main" id="{87B0522B-668E-4E89-BCAD-DA09F9B6BE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2518" y="3823179"/>
                  <a:ext cx="713444" cy="713444"/>
                </a:xfrm>
                <a:prstGeom prst="rect">
                  <a:avLst/>
                </a:prstGeom>
              </p:spPr>
            </p:pic>
            <p:pic>
              <p:nvPicPr>
                <p:cNvPr id="17" name="Picture 16">
                  <a:extLst>
                    <a:ext uri="{FF2B5EF4-FFF2-40B4-BE49-F238E27FC236}">
                      <a16:creationId xmlns:a16="http://schemas.microsoft.com/office/drawing/2014/main" id="{63E52988-4620-45CB-A9FB-8287B507C9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3424" y="4998396"/>
                  <a:ext cx="713445" cy="708751"/>
                </a:xfrm>
                <a:prstGeom prst="rect">
                  <a:avLst/>
                </a:prstGeom>
              </p:spPr>
            </p:pic>
            <p:pic>
              <p:nvPicPr>
                <p:cNvPr id="19" name="Picture 18">
                  <a:extLst>
                    <a:ext uri="{FF2B5EF4-FFF2-40B4-BE49-F238E27FC236}">
                      <a16:creationId xmlns:a16="http://schemas.microsoft.com/office/drawing/2014/main" id="{F30895F8-3030-4CCA-B065-77188BC74D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248" y="3867801"/>
                  <a:ext cx="713444" cy="708751"/>
                </a:xfrm>
                <a:prstGeom prst="rect">
                  <a:avLst/>
                </a:prstGeom>
              </p:spPr>
            </p:pic>
            <p:pic>
              <p:nvPicPr>
                <p:cNvPr id="23" name="Picture 22">
                  <a:extLst>
                    <a:ext uri="{FF2B5EF4-FFF2-40B4-BE49-F238E27FC236}">
                      <a16:creationId xmlns:a16="http://schemas.microsoft.com/office/drawing/2014/main" id="{DB78306A-5566-4CCF-9EF2-70838531A2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2240" y="4998396"/>
                  <a:ext cx="708751" cy="708751"/>
                </a:xfrm>
                <a:prstGeom prst="rect">
                  <a:avLst/>
                </a:prstGeom>
              </p:spPr>
            </p:pic>
            <p:pic>
              <p:nvPicPr>
                <p:cNvPr id="25" name="Picture 24">
                  <a:extLst>
                    <a:ext uri="{FF2B5EF4-FFF2-40B4-BE49-F238E27FC236}">
                      <a16:creationId xmlns:a16="http://schemas.microsoft.com/office/drawing/2014/main" id="{229152ED-987B-4904-96B8-267818EF07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8118" y="2720249"/>
                  <a:ext cx="708751" cy="708751"/>
                </a:xfrm>
                <a:prstGeom prst="rect">
                  <a:avLst/>
                </a:prstGeom>
              </p:spPr>
            </p:pic>
          </p:grpSp>
          <p:cxnSp>
            <p:nvCxnSpPr>
              <p:cNvPr id="36" name="Straight Arrow Connector 35">
                <a:extLst>
                  <a:ext uri="{FF2B5EF4-FFF2-40B4-BE49-F238E27FC236}">
                    <a16:creationId xmlns:a16="http://schemas.microsoft.com/office/drawing/2014/main" id="{5C9DD79C-91C0-49E2-A9CE-E5C4F185AB13}"/>
                  </a:ext>
                </a:extLst>
              </p:cNvPr>
              <p:cNvCxnSpPr>
                <a:cxnSpLocks/>
              </p:cNvCxnSpPr>
              <p:nvPr/>
            </p:nvCxnSpPr>
            <p:spPr>
              <a:xfrm>
                <a:off x="1834822" y="3391157"/>
                <a:ext cx="323162" cy="441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562AB32-8475-4C4A-9DF8-DE4D39CAE8BE}"/>
                  </a:ext>
                </a:extLst>
              </p:cNvPr>
              <p:cNvCxnSpPr>
                <a:cxnSpLocks/>
              </p:cNvCxnSpPr>
              <p:nvPr/>
            </p:nvCxnSpPr>
            <p:spPr>
              <a:xfrm flipH="1">
                <a:off x="2660192" y="3429000"/>
                <a:ext cx="384869" cy="438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69E1DBA-3EF0-410F-B050-AD85BE53215D}"/>
                  </a:ext>
                </a:extLst>
              </p:cNvPr>
              <p:cNvCxnSpPr>
                <a:cxnSpLocks/>
              </p:cNvCxnSpPr>
              <p:nvPr/>
            </p:nvCxnSpPr>
            <p:spPr>
              <a:xfrm flipV="1">
                <a:off x="1535047" y="4178507"/>
                <a:ext cx="460983" cy="8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735BAF7-2034-42F2-9F75-A6A39753C02E}"/>
                  </a:ext>
                </a:extLst>
              </p:cNvPr>
              <p:cNvCxnSpPr>
                <a:cxnSpLocks/>
              </p:cNvCxnSpPr>
              <p:nvPr/>
            </p:nvCxnSpPr>
            <p:spPr>
              <a:xfrm flipH="1">
                <a:off x="2759711" y="4186984"/>
                <a:ext cx="4578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B6C26DB-A361-4732-8C0B-6551077FF8F0}"/>
                  </a:ext>
                </a:extLst>
              </p:cNvPr>
              <p:cNvCxnSpPr>
                <a:cxnSpLocks/>
              </p:cNvCxnSpPr>
              <p:nvPr/>
            </p:nvCxnSpPr>
            <p:spPr>
              <a:xfrm flipV="1">
                <a:off x="1816411" y="4572253"/>
                <a:ext cx="323646" cy="458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5BA455D-1216-4837-BBD4-FDA5EFD74B76}"/>
                  </a:ext>
                </a:extLst>
              </p:cNvPr>
              <p:cNvCxnSpPr>
                <a:cxnSpLocks/>
              </p:cNvCxnSpPr>
              <p:nvPr/>
            </p:nvCxnSpPr>
            <p:spPr>
              <a:xfrm flipH="1" flipV="1">
                <a:off x="2696646" y="4552168"/>
                <a:ext cx="312666" cy="452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7947F51-5470-4014-B92C-ED1A4FD41FFD}"/>
                  </a:ext>
                </a:extLst>
              </p:cNvPr>
              <p:cNvSpPr txBox="1"/>
              <p:nvPr/>
            </p:nvSpPr>
            <p:spPr>
              <a:xfrm>
                <a:off x="2146760" y="4466617"/>
                <a:ext cx="708751" cy="369332"/>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You</a:t>
                </a:r>
                <a:endParaRPr lang="en-GB" dirty="0"/>
              </a:p>
            </p:txBody>
          </p:sp>
        </p:grpSp>
        <p:sp>
          <p:nvSpPr>
            <p:cNvPr id="76" name="TextBox 75">
              <a:extLst>
                <a:ext uri="{FF2B5EF4-FFF2-40B4-BE49-F238E27FC236}">
                  <a16:creationId xmlns:a16="http://schemas.microsoft.com/office/drawing/2014/main" id="{BFCEFFBE-1F53-48E6-8822-B191ADCB79FA}"/>
                </a:ext>
              </a:extLst>
            </p:cNvPr>
            <p:cNvSpPr txBox="1"/>
            <p:nvPr/>
          </p:nvSpPr>
          <p:spPr>
            <a:xfrm rot="3147718">
              <a:off x="2565400" y="3525591"/>
              <a:ext cx="1493966" cy="338554"/>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Prime + Filler</a:t>
              </a:r>
              <a:endParaRPr lang="en-GB" sz="1600" dirty="0"/>
            </a:p>
          </p:txBody>
        </p:sp>
        <p:sp>
          <p:nvSpPr>
            <p:cNvPr id="79" name="TextBox 78">
              <a:extLst>
                <a:ext uri="{FF2B5EF4-FFF2-40B4-BE49-F238E27FC236}">
                  <a16:creationId xmlns:a16="http://schemas.microsoft.com/office/drawing/2014/main" id="{54FED88B-ED0F-481E-B34A-32DC8E2CCA0C}"/>
                </a:ext>
              </a:extLst>
            </p:cNvPr>
            <p:cNvSpPr txBox="1"/>
            <p:nvPr/>
          </p:nvSpPr>
          <p:spPr>
            <a:xfrm rot="18564656">
              <a:off x="3636716" y="3515788"/>
              <a:ext cx="1493966" cy="338554"/>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Prime + Filler</a:t>
              </a:r>
              <a:endParaRPr lang="en-GB" sz="1600" dirty="0"/>
            </a:p>
          </p:txBody>
        </p:sp>
        <p:sp>
          <p:nvSpPr>
            <p:cNvPr id="80" name="TextBox 79">
              <a:extLst>
                <a:ext uri="{FF2B5EF4-FFF2-40B4-BE49-F238E27FC236}">
                  <a16:creationId xmlns:a16="http://schemas.microsoft.com/office/drawing/2014/main" id="{C30AF984-4011-48D2-B642-616B56F87A37}"/>
                </a:ext>
              </a:extLst>
            </p:cNvPr>
            <p:cNvSpPr txBox="1"/>
            <p:nvPr/>
          </p:nvSpPr>
          <p:spPr>
            <a:xfrm rot="3281219">
              <a:off x="3624344" y="5068741"/>
              <a:ext cx="1493966" cy="338554"/>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Prime + Filler</a:t>
              </a:r>
              <a:endParaRPr lang="en-GB" sz="1600" dirty="0"/>
            </a:p>
          </p:txBody>
        </p:sp>
        <p:sp>
          <p:nvSpPr>
            <p:cNvPr id="81" name="TextBox 80">
              <a:extLst>
                <a:ext uri="{FF2B5EF4-FFF2-40B4-BE49-F238E27FC236}">
                  <a16:creationId xmlns:a16="http://schemas.microsoft.com/office/drawing/2014/main" id="{10ABC763-5FBC-4F98-B28A-232CA876D6D9}"/>
                </a:ext>
              </a:extLst>
            </p:cNvPr>
            <p:cNvSpPr txBox="1"/>
            <p:nvPr/>
          </p:nvSpPr>
          <p:spPr>
            <a:xfrm>
              <a:off x="2075425" y="4170576"/>
              <a:ext cx="1493966" cy="338554"/>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Prime + Filler</a:t>
              </a:r>
              <a:endParaRPr lang="en-GB" sz="1600" dirty="0"/>
            </a:p>
          </p:txBody>
        </p:sp>
        <p:sp>
          <p:nvSpPr>
            <p:cNvPr id="82" name="TextBox 81">
              <a:extLst>
                <a:ext uri="{FF2B5EF4-FFF2-40B4-BE49-F238E27FC236}">
                  <a16:creationId xmlns:a16="http://schemas.microsoft.com/office/drawing/2014/main" id="{88DB0DE2-F5E4-4C40-8ECD-AC7B469D3AEA}"/>
                </a:ext>
              </a:extLst>
            </p:cNvPr>
            <p:cNvSpPr txBox="1"/>
            <p:nvPr/>
          </p:nvSpPr>
          <p:spPr>
            <a:xfrm>
              <a:off x="3898074" y="4192416"/>
              <a:ext cx="1493966" cy="338554"/>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Prime + Filler</a:t>
              </a:r>
              <a:endParaRPr lang="en-GB" sz="1600" dirty="0"/>
            </a:p>
          </p:txBody>
        </p:sp>
        <p:sp>
          <p:nvSpPr>
            <p:cNvPr id="83" name="TextBox 82">
              <a:extLst>
                <a:ext uri="{FF2B5EF4-FFF2-40B4-BE49-F238E27FC236}">
                  <a16:creationId xmlns:a16="http://schemas.microsoft.com/office/drawing/2014/main" id="{81B80F4A-78A1-437D-A33F-87C95BC94E62}"/>
                </a:ext>
              </a:extLst>
            </p:cNvPr>
            <p:cNvSpPr txBox="1"/>
            <p:nvPr/>
          </p:nvSpPr>
          <p:spPr>
            <a:xfrm rot="18362317">
              <a:off x="2275113" y="4982291"/>
              <a:ext cx="1493966" cy="338554"/>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Prime + Filler</a:t>
              </a:r>
              <a:endParaRPr lang="en-GB" sz="1600" dirty="0"/>
            </a:p>
          </p:txBody>
        </p:sp>
      </p:grpSp>
      <p:grpSp>
        <p:nvGrpSpPr>
          <p:cNvPr id="85" name="Group 84">
            <a:extLst>
              <a:ext uri="{FF2B5EF4-FFF2-40B4-BE49-F238E27FC236}">
                <a16:creationId xmlns:a16="http://schemas.microsoft.com/office/drawing/2014/main" id="{181DB0AC-A289-4020-B913-AF27249729C6}"/>
              </a:ext>
            </a:extLst>
          </p:cNvPr>
          <p:cNvGrpSpPr/>
          <p:nvPr/>
        </p:nvGrpSpPr>
        <p:grpSpPr>
          <a:xfrm>
            <a:off x="6653800" y="2437534"/>
            <a:ext cx="4614914" cy="4127858"/>
            <a:chOff x="1310398" y="2437534"/>
            <a:chExt cx="4614914" cy="4127858"/>
          </a:xfrm>
        </p:grpSpPr>
        <p:grpSp>
          <p:nvGrpSpPr>
            <p:cNvPr id="86" name="Group 85">
              <a:extLst>
                <a:ext uri="{FF2B5EF4-FFF2-40B4-BE49-F238E27FC236}">
                  <a16:creationId xmlns:a16="http://schemas.microsoft.com/office/drawing/2014/main" id="{F92F99B7-7B58-4A60-B702-42CF753CD652}"/>
                </a:ext>
              </a:extLst>
            </p:cNvPr>
            <p:cNvGrpSpPr/>
            <p:nvPr/>
          </p:nvGrpSpPr>
          <p:grpSpPr>
            <a:xfrm>
              <a:off x="1310398" y="2437534"/>
              <a:ext cx="4614914" cy="4127858"/>
              <a:chOff x="723248" y="2720249"/>
              <a:chExt cx="3392714" cy="2986898"/>
            </a:xfrm>
          </p:grpSpPr>
          <p:grpSp>
            <p:nvGrpSpPr>
              <p:cNvPr id="93" name="Group 92">
                <a:extLst>
                  <a:ext uri="{FF2B5EF4-FFF2-40B4-BE49-F238E27FC236}">
                    <a16:creationId xmlns:a16="http://schemas.microsoft.com/office/drawing/2014/main" id="{B688F7B6-55EB-496D-AD96-258467D58EEF}"/>
                  </a:ext>
                </a:extLst>
              </p:cNvPr>
              <p:cNvGrpSpPr/>
              <p:nvPr/>
            </p:nvGrpSpPr>
            <p:grpSpPr>
              <a:xfrm>
                <a:off x="723248" y="2720249"/>
                <a:ext cx="3392714" cy="2986898"/>
                <a:chOff x="723248" y="2720249"/>
                <a:chExt cx="3392714" cy="2986898"/>
              </a:xfrm>
            </p:grpSpPr>
            <p:pic>
              <p:nvPicPr>
                <p:cNvPr id="101" name="Picture 100">
                  <a:extLst>
                    <a:ext uri="{FF2B5EF4-FFF2-40B4-BE49-F238E27FC236}">
                      <a16:creationId xmlns:a16="http://schemas.microsoft.com/office/drawing/2014/main" id="{0CF1438F-030D-4DC0-AEB0-F80538ADC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414" y="3826462"/>
                  <a:ext cx="708752" cy="704089"/>
                </a:xfrm>
                <a:prstGeom prst="rect">
                  <a:avLst/>
                </a:prstGeom>
              </p:spPr>
            </p:pic>
            <p:pic>
              <p:nvPicPr>
                <p:cNvPr id="102" name="Picture 101">
                  <a:extLst>
                    <a:ext uri="{FF2B5EF4-FFF2-40B4-BE49-F238E27FC236}">
                      <a16:creationId xmlns:a16="http://schemas.microsoft.com/office/drawing/2014/main" id="{D02E6A38-A123-414B-B525-A570273E38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2240" y="2720249"/>
                  <a:ext cx="708751" cy="708751"/>
                </a:xfrm>
                <a:prstGeom prst="rect">
                  <a:avLst/>
                </a:prstGeom>
              </p:spPr>
            </p:pic>
            <p:pic>
              <p:nvPicPr>
                <p:cNvPr id="103" name="Picture 102">
                  <a:extLst>
                    <a:ext uri="{FF2B5EF4-FFF2-40B4-BE49-F238E27FC236}">
                      <a16:creationId xmlns:a16="http://schemas.microsoft.com/office/drawing/2014/main" id="{AD362BFC-2860-4A95-B1EF-7E1080B966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2518" y="3823179"/>
                  <a:ext cx="713444" cy="713444"/>
                </a:xfrm>
                <a:prstGeom prst="rect">
                  <a:avLst/>
                </a:prstGeom>
              </p:spPr>
            </p:pic>
            <p:pic>
              <p:nvPicPr>
                <p:cNvPr id="104" name="Picture 103">
                  <a:extLst>
                    <a:ext uri="{FF2B5EF4-FFF2-40B4-BE49-F238E27FC236}">
                      <a16:creationId xmlns:a16="http://schemas.microsoft.com/office/drawing/2014/main" id="{A89B1E9F-5C92-4A11-AAEC-57CE682AE1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3424" y="4998396"/>
                  <a:ext cx="713445" cy="708751"/>
                </a:xfrm>
                <a:prstGeom prst="rect">
                  <a:avLst/>
                </a:prstGeom>
              </p:spPr>
            </p:pic>
            <p:pic>
              <p:nvPicPr>
                <p:cNvPr id="105" name="Picture 104">
                  <a:extLst>
                    <a:ext uri="{FF2B5EF4-FFF2-40B4-BE49-F238E27FC236}">
                      <a16:creationId xmlns:a16="http://schemas.microsoft.com/office/drawing/2014/main" id="{ECE0DC9F-17BA-4077-B593-2706FBE55D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248" y="3867801"/>
                  <a:ext cx="713444" cy="708751"/>
                </a:xfrm>
                <a:prstGeom prst="rect">
                  <a:avLst/>
                </a:prstGeom>
              </p:spPr>
            </p:pic>
            <p:pic>
              <p:nvPicPr>
                <p:cNvPr id="106" name="Picture 105">
                  <a:extLst>
                    <a:ext uri="{FF2B5EF4-FFF2-40B4-BE49-F238E27FC236}">
                      <a16:creationId xmlns:a16="http://schemas.microsoft.com/office/drawing/2014/main" id="{58A80966-E75B-403E-944A-9BC0923D89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2240" y="4998396"/>
                  <a:ext cx="708751" cy="708751"/>
                </a:xfrm>
                <a:prstGeom prst="rect">
                  <a:avLst/>
                </a:prstGeom>
              </p:spPr>
            </p:pic>
            <p:pic>
              <p:nvPicPr>
                <p:cNvPr id="107" name="Picture 106">
                  <a:extLst>
                    <a:ext uri="{FF2B5EF4-FFF2-40B4-BE49-F238E27FC236}">
                      <a16:creationId xmlns:a16="http://schemas.microsoft.com/office/drawing/2014/main" id="{86D56C42-1ED3-4B21-9884-565326BD5D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8118" y="2720249"/>
                  <a:ext cx="708751" cy="708751"/>
                </a:xfrm>
                <a:prstGeom prst="rect">
                  <a:avLst/>
                </a:prstGeom>
              </p:spPr>
            </p:pic>
          </p:grpSp>
          <p:cxnSp>
            <p:nvCxnSpPr>
              <p:cNvPr id="94" name="Straight Arrow Connector 93">
                <a:extLst>
                  <a:ext uri="{FF2B5EF4-FFF2-40B4-BE49-F238E27FC236}">
                    <a16:creationId xmlns:a16="http://schemas.microsoft.com/office/drawing/2014/main" id="{993BCF62-C0D8-4D61-946B-D28F1D4D62D2}"/>
                  </a:ext>
                </a:extLst>
              </p:cNvPr>
              <p:cNvCxnSpPr>
                <a:cxnSpLocks/>
              </p:cNvCxnSpPr>
              <p:nvPr/>
            </p:nvCxnSpPr>
            <p:spPr>
              <a:xfrm>
                <a:off x="1834822" y="3391157"/>
                <a:ext cx="323162" cy="441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9F34C98D-D42D-498A-A85D-E39CA9E957B9}"/>
                  </a:ext>
                </a:extLst>
              </p:cNvPr>
              <p:cNvCxnSpPr>
                <a:cxnSpLocks/>
              </p:cNvCxnSpPr>
              <p:nvPr/>
            </p:nvCxnSpPr>
            <p:spPr>
              <a:xfrm flipH="1">
                <a:off x="2660192" y="3429000"/>
                <a:ext cx="384869" cy="438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7F86848D-7CAF-4214-9D4A-D7A9CFBFEC43}"/>
                  </a:ext>
                </a:extLst>
              </p:cNvPr>
              <p:cNvCxnSpPr>
                <a:cxnSpLocks/>
              </p:cNvCxnSpPr>
              <p:nvPr/>
            </p:nvCxnSpPr>
            <p:spPr>
              <a:xfrm flipV="1">
                <a:off x="1535047" y="4178507"/>
                <a:ext cx="460983" cy="8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20EE300F-AE98-44BB-ADAD-9725D72FBF0E}"/>
                  </a:ext>
                </a:extLst>
              </p:cNvPr>
              <p:cNvCxnSpPr>
                <a:cxnSpLocks/>
              </p:cNvCxnSpPr>
              <p:nvPr/>
            </p:nvCxnSpPr>
            <p:spPr>
              <a:xfrm flipH="1">
                <a:off x="2759711" y="4186984"/>
                <a:ext cx="4578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C50BB9E9-210A-4064-82D0-A648C007E2A8}"/>
                  </a:ext>
                </a:extLst>
              </p:cNvPr>
              <p:cNvCxnSpPr>
                <a:cxnSpLocks/>
              </p:cNvCxnSpPr>
              <p:nvPr/>
            </p:nvCxnSpPr>
            <p:spPr>
              <a:xfrm flipV="1">
                <a:off x="1816411" y="4572253"/>
                <a:ext cx="323646" cy="458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029C42EE-E291-4357-93F2-024D2188C0E9}"/>
                  </a:ext>
                </a:extLst>
              </p:cNvPr>
              <p:cNvCxnSpPr>
                <a:cxnSpLocks/>
              </p:cNvCxnSpPr>
              <p:nvPr/>
            </p:nvCxnSpPr>
            <p:spPr>
              <a:xfrm flipH="1" flipV="1">
                <a:off x="2696646" y="4552168"/>
                <a:ext cx="312666" cy="452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13AEB56-9F21-494C-AE25-4DE3188719BF}"/>
                  </a:ext>
                </a:extLst>
              </p:cNvPr>
              <p:cNvSpPr txBox="1"/>
              <p:nvPr/>
            </p:nvSpPr>
            <p:spPr>
              <a:xfrm>
                <a:off x="2146760" y="4466617"/>
                <a:ext cx="708751" cy="369332"/>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You</a:t>
                </a:r>
                <a:endParaRPr lang="en-GB" dirty="0"/>
              </a:p>
            </p:txBody>
          </p:sp>
        </p:grpSp>
        <p:sp>
          <p:nvSpPr>
            <p:cNvPr id="87" name="TextBox 86">
              <a:extLst>
                <a:ext uri="{FF2B5EF4-FFF2-40B4-BE49-F238E27FC236}">
                  <a16:creationId xmlns:a16="http://schemas.microsoft.com/office/drawing/2014/main" id="{3B4CA961-08C0-4A3E-8527-274EADF91BE9}"/>
                </a:ext>
              </a:extLst>
            </p:cNvPr>
            <p:cNvSpPr txBox="1"/>
            <p:nvPr/>
          </p:nvSpPr>
          <p:spPr>
            <a:xfrm rot="3147718">
              <a:off x="2790862" y="3482026"/>
              <a:ext cx="730012" cy="338554"/>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Prime</a:t>
              </a:r>
              <a:endParaRPr lang="en-GB" sz="1600" dirty="0"/>
            </a:p>
          </p:txBody>
        </p:sp>
        <p:sp>
          <p:nvSpPr>
            <p:cNvPr id="88" name="TextBox 87">
              <a:extLst>
                <a:ext uri="{FF2B5EF4-FFF2-40B4-BE49-F238E27FC236}">
                  <a16:creationId xmlns:a16="http://schemas.microsoft.com/office/drawing/2014/main" id="{5B71F6FA-AE5F-4FFE-B0D1-E18A72E7ABA1}"/>
                </a:ext>
              </a:extLst>
            </p:cNvPr>
            <p:cNvSpPr txBox="1"/>
            <p:nvPr/>
          </p:nvSpPr>
          <p:spPr>
            <a:xfrm rot="18564656">
              <a:off x="3925560" y="3650309"/>
              <a:ext cx="707194" cy="338554"/>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Filler</a:t>
              </a:r>
              <a:endParaRPr lang="en-GB" sz="1600" dirty="0"/>
            </a:p>
          </p:txBody>
        </p:sp>
        <p:sp>
          <p:nvSpPr>
            <p:cNvPr id="89" name="TextBox 88">
              <a:extLst>
                <a:ext uri="{FF2B5EF4-FFF2-40B4-BE49-F238E27FC236}">
                  <a16:creationId xmlns:a16="http://schemas.microsoft.com/office/drawing/2014/main" id="{253CFE82-AE20-4B42-BDFE-5A21B8828CF6}"/>
                </a:ext>
              </a:extLst>
            </p:cNvPr>
            <p:cNvSpPr txBox="1"/>
            <p:nvPr/>
          </p:nvSpPr>
          <p:spPr>
            <a:xfrm rot="3281219">
              <a:off x="4021726" y="5067536"/>
              <a:ext cx="662342" cy="338554"/>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Filler</a:t>
              </a:r>
              <a:endParaRPr lang="en-GB" sz="1600" dirty="0"/>
            </a:p>
          </p:txBody>
        </p:sp>
        <p:sp>
          <p:nvSpPr>
            <p:cNvPr id="90" name="TextBox 89">
              <a:extLst>
                <a:ext uri="{FF2B5EF4-FFF2-40B4-BE49-F238E27FC236}">
                  <a16:creationId xmlns:a16="http://schemas.microsoft.com/office/drawing/2014/main" id="{C0479DC3-32C3-448B-AB48-A6124E3CC906}"/>
                </a:ext>
              </a:extLst>
            </p:cNvPr>
            <p:cNvSpPr txBox="1"/>
            <p:nvPr/>
          </p:nvSpPr>
          <p:spPr>
            <a:xfrm>
              <a:off x="2368033" y="4194959"/>
              <a:ext cx="627049" cy="338554"/>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Filler</a:t>
              </a:r>
              <a:endParaRPr lang="en-GB" sz="1600" dirty="0"/>
            </a:p>
          </p:txBody>
        </p:sp>
        <p:sp>
          <p:nvSpPr>
            <p:cNvPr id="91" name="TextBox 90">
              <a:extLst>
                <a:ext uri="{FF2B5EF4-FFF2-40B4-BE49-F238E27FC236}">
                  <a16:creationId xmlns:a16="http://schemas.microsoft.com/office/drawing/2014/main" id="{6E0B6199-76FC-44A1-A955-ED61EF7EB4DC}"/>
                </a:ext>
              </a:extLst>
            </p:cNvPr>
            <p:cNvSpPr txBox="1"/>
            <p:nvPr/>
          </p:nvSpPr>
          <p:spPr>
            <a:xfrm>
              <a:off x="4044378" y="4192416"/>
              <a:ext cx="805150" cy="338554"/>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 Filler</a:t>
              </a:r>
              <a:endParaRPr lang="en-GB" sz="1600" dirty="0"/>
            </a:p>
          </p:txBody>
        </p:sp>
        <p:sp>
          <p:nvSpPr>
            <p:cNvPr id="92" name="TextBox 91">
              <a:extLst>
                <a:ext uri="{FF2B5EF4-FFF2-40B4-BE49-F238E27FC236}">
                  <a16:creationId xmlns:a16="http://schemas.microsoft.com/office/drawing/2014/main" id="{FF505442-D56A-4EF1-AC56-9B5FB69B1BAD}"/>
                </a:ext>
              </a:extLst>
            </p:cNvPr>
            <p:cNvSpPr txBox="1"/>
            <p:nvPr/>
          </p:nvSpPr>
          <p:spPr>
            <a:xfrm rot="18362317">
              <a:off x="2570291" y="5086646"/>
              <a:ext cx="721393" cy="338554"/>
            </a:xfrm>
            <a:prstGeom prst="rect">
              <a:avLst/>
            </a:prstGeom>
            <a:noFill/>
          </p:spPr>
          <p:txBody>
            <a:bodyPr wrap="square">
              <a:spAutoFit/>
            </a:bodyPr>
            <a:lstStyle/>
            <a:p>
              <a:r>
                <a:rPr lang="en-GB" sz="1600" dirty="0">
                  <a:effectLst/>
                  <a:latin typeface="Calibri" panose="020F0502020204030204" pitchFamily="34" charset="0"/>
                  <a:ea typeface="Calibri" panose="020F0502020204030204" pitchFamily="34" charset="0"/>
                  <a:cs typeface="Times New Roman" panose="02020603050405020304" pitchFamily="18" charset="0"/>
                </a:rPr>
                <a:t>Filler</a:t>
              </a:r>
              <a:endParaRPr lang="en-GB" sz="1600" dirty="0"/>
            </a:p>
          </p:txBody>
        </p:sp>
      </p:grpSp>
      <p:sp>
        <p:nvSpPr>
          <p:cNvPr id="131" name="TextBox 130">
            <a:extLst>
              <a:ext uri="{FF2B5EF4-FFF2-40B4-BE49-F238E27FC236}">
                <a16:creationId xmlns:a16="http://schemas.microsoft.com/office/drawing/2014/main" id="{EAC71D50-0092-4AE0-BDC7-B798BED2B32E}"/>
              </a:ext>
            </a:extLst>
          </p:cNvPr>
          <p:cNvSpPr txBox="1"/>
          <p:nvPr/>
        </p:nvSpPr>
        <p:spPr>
          <a:xfrm>
            <a:off x="2655927" y="6362037"/>
            <a:ext cx="1274956" cy="400110"/>
          </a:xfrm>
          <a:prstGeom prst="rect">
            <a:avLst/>
          </a:prstGeom>
          <a:noFill/>
        </p:spPr>
        <p:txBody>
          <a:bodyPr wrap="square">
            <a:spAutoFit/>
          </a:bodyPr>
          <a:lstStyle/>
          <a:p>
            <a:r>
              <a:rPr lang="en-GB" sz="2000" b="1" dirty="0">
                <a:effectLst/>
                <a:latin typeface="Calibri" panose="020F0502020204030204" pitchFamily="34" charset="0"/>
                <a:ea typeface="Calibri" panose="020F0502020204030204" pitchFamily="34" charset="0"/>
                <a:cs typeface="Times New Roman" panose="02020603050405020304" pitchFamily="18" charset="0"/>
              </a:rPr>
              <a:t>Egonet 6</a:t>
            </a:r>
            <a:endParaRPr lang="en-GB" sz="2000" b="1" dirty="0"/>
          </a:p>
        </p:txBody>
      </p:sp>
      <p:sp>
        <p:nvSpPr>
          <p:cNvPr id="132" name="TextBox 131">
            <a:extLst>
              <a:ext uri="{FF2B5EF4-FFF2-40B4-BE49-F238E27FC236}">
                <a16:creationId xmlns:a16="http://schemas.microsoft.com/office/drawing/2014/main" id="{319B2EE5-3F6B-4CF0-8B5F-2EA88111DE08}"/>
              </a:ext>
            </a:extLst>
          </p:cNvPr>
          <p:cNvSpPr txBox="1"/>
          <p:nvPr/>
        </p:nvSpPr>
        <p:spPr>
          <a:xfrm>
            <a:off x="8478823" y="6369136"/>
            <a:ext cx="1274956" cy="400110"/>
          </a:xfrm>
          <a:prstGeom prst="rect">
            <a:avLst/>
          </a:prstGeom>
          <a:noFill/>
        </p:spPr>
        <p:txBody>
          <a:bodyPr wrap="square">
            <a:spAutoFit/>
          </a:bodyPr>
          <a:lstStyle/>
          <a:p>
            <a:r>
              <a:rPr lang="en-GB" sz="2000" b="1" dirty="0">
                <a:effectLst/>
                <a:latin typeface="Calibri" panose="020F0502020204030204" pitchFamily="34" charset="0"/>
                <a:ea typeface="Calibri" panose="020F0502020204030204" pitchFamily="34" charset="0"/>
                <a:cs typeface="Times New Roman" panose="02020603050405020304" pitchFamily="18" charset="0"/>
              </a:rPr>
              <a:t>Egonet 1</a:t>
            </a:r>
            <a:endParaRPr lang="en-GB" sz="2000" b="1" dirty="0"/>
          </a:p>
        </p:txBody>
      </p:sp>
      <p:pic>
        <p:nvPicPr>
          <p:cNvPr id="133" name="Picture 132" descr="Le tecnologie digitali come strumento di promozione della Persona">
            <a:extLst>
              <a:ext uri="{FF2B5EF4-FFF2-40B4-BE49-F238E27FC236}">
                <a16:creationId xmlns:a16="http://schemas.microsoft.com/office/drawing/2014/main" id="{A10A520C-0F4D-497A-98F7-E4FE000B97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90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776D-3582-46B5-B52C-C7EB053AA817}"/>
              </a:ext>
            </a:extLst>
          </p:cNvPr>
          <p:cNvSpPr>
            <a:spLocks noGrp="1"/>
          </p:cNvSpPr>
          <p:nvPr>
            <p:ph type="title"/>
          </p:nvPr>
        </p:nvSpPr>
        <p:spPr/>
        <p:txBody>
          <a:bodyPr/>
          <a:lstStyle/>
          <a:p>
            <a:r>
              <a:rPr lang="en-GB" dirty="0"/>
              <a:t>Study II</a:t>
            </a:r>
          </a:p>
        </p:txBody>
      </p:sp>
      <p:sp>
        <p:nvSpPr>
          <p:cNvPr id="3" name="Content Placeholder 2">
            <a:extLst>
              <a:ext uri="{FF2B5EF4-FFF2-40B4-BE49-F238E27FC236}">
                <a16:creationId xmlns:a16="http://schemas.microsoft.com/office/drawing/2014/main" id="{604D4243-54F1-471B-AC57-843B40865308}"/>
              </a:ext>
            </a:extLst>
          </p:cNvPr>
          <p:cNvSpPr>
            <a:spLocks noGrp="1"/>
          </p:cNvSpPr>
          <p:nvPr>
            <p:ph idx="1"/>
          </p:nvPr>
        </p:nvSpPr>
        <p:spPr>
          <a:xfrm>
            <a:off x="913795" y="1732449"/>
            <a:ext cx="10353762" cy="4270786"/>
          </a:xfrm>
        </p:spPr>
        <p:txBody>
          <a:bodyPr>
            <a:normAutofit fontScale="92500" lnSpcReduction="20000"/>
          </a:bodyPr>
          <a:lstStyle/>
          <a:p>
            <a:pPr marL="0" indent="0">
              <a:buNone/>
            </a:pPr>
            <a:r>
              <a:rPr lang="en-GB" sz="3000" b="1" dirty="0">
                <a:latin typeface="Calibri" panose="020F0502020204030204" pitchFamily="34" charset="0"/>
                <a:cs typeface="Calibri" panose="020F0502020204030204" pitchFamily="34" charset="0"/>
              </a:rPr>
              <a:t>Participants</a:t>
            </a:r>
          </a:p>
          <a:p>
            <a:pPr marL="457200" indent="-457200"/>
            <a:r>
              <a:rPr lang="en-GB" sz="2600" dirty="0">
                <a:latin typeface="Calibri" panose="020F0502020204030204" pitchFamily="34" charset="0"/>
                <a:cs typeface="Calibri" panose="020F0502020204030204" pitchFamily="34" charset="0"/>
              </a:rPr>
              <a:t>61 participants </a:t>
            </a:r>
          </a:p>
          <a:p>
            <a:pPr marL="457200" indent="-457200"/>
            <a:r>
              <a:rPr lang="en-GB" sz="2600" dirty="0">
                <a:latin typeface="Calibri" panose="020F0502020204030204" pitchFamily="34" charset="0"/>
                <a:cs typeface="Calibri" panose="020F0502020204030204" pitchFamily="34" charset="0"/>
              </a:rPr>
              <a:t>Native English speakers</a:t>
            </a:r>
          </a:p>
          <a:p>
            <a:pPr marL="0" indent="0">
              <a:buNone/>
            </a:pPr>
            <a:r>
              <a:rPr lang="en-GB" sz="3000" b="1" dirty="0">
                <a:latin typeface="Calibri" panose="020F0502020204030204" pitchFamily="34" charset="0"/>
                <a:cs typeface="Calibri" panose="020F0502020204030204" pitchFamily="34" charset="0"/>
              </a:rPr>
              <a:t>Task</a:t>
            </a:r>
          </a:p>
          <a:p>
            <a:pPr marL="457200" indent="-457200"/>
            <a:r>
              <a:rPr lang="en-GB" sz="2600" dirty="0">
                <a:latin typeface="Calibri" panose="020F0502020204030204" pitchFamily="34" charset="0"/>
                <a:cs typeface="Calibri" panose="020F0502020204030204" pitchFamily="34" charset="0"/>
              </a:rPr>
              <a:t>The renewed version of priming task</a:t>
            </a:r>
          </a:p>
          <a:p>
            <a:pPr marL="457200" indent="-457200"/>
            <a:r>
              <a:rPr lang="en-GB" sz="2600" dirty="0">
                <a:latin typeface="Calibri" panose="020F0502020204030204" pitchFamily="34" charset="0"/>
                <a:cs typeface="Calibri" panose="020F0502020204030204" pitchFamily="34" charset="0"/>
              </a:rPr>
              <a:t>Half of the written sentences were changed to audio</a:t>
            </a:r>
          </a:p>
          <a:p>
            <a:pPr marL="457200" indent="-457200"/>
            <a:r>
              <a:rPr lang="en-GB" sz="2600" dirty="0">
                <a:effectLst/>
                <a:latin typeface="Calibri" panose="020F0502020204030204" pitchFamily="34" charset="0"/>
                <a:ea typeface="Calibri" panose="020F0502020204030204" pitchFamily="34" charset="0"/>
                <a:cs typeface="Calibri" panose="020F0502020204030204" pitchFamily="34" charset="0"/>
              </a:rPr>
              <a:t>Nine new target pictures</a:t>
            </a:r>
          </a:p>
          <a:p>
            <a:pPr marL="0" indent="0">
              <a:buNone/>
            </a:pPr>
            <a:r>
              <a:rPr lang="en-GB" sz="2800" b="1" dirty="0">
                <a:effectLst/>
                <a:latin typeface="Calibri" panose="020F0502020204030204" pitchFamily="34" charset="0"/>
                <a:ea typeface="Calibri" panose="020F0502020204030204" pitchFamily="34" charset="0"/>
                <a:cs typeface="Calibri" panose="020F0502020204030204" pitchFamily="34" charset="0"/>
              </a:rPr>
              <a:t>Procedure</a:t>
            </a:r>
          </a:p>
          <a:p>
            <a:pPr marL="457200" indent="-457200"/>
            <a:r>
              <a:rPr lang="en-GB" sz="2600" dirty="0">
                <a:latin typeface="Calibri" panose="020F0502020204030204" pitchFamily="34" charset="0"/>
                <a:cs typeface="Calibri" panose="020F0502020204030204" pitchFamily="34" charset="0"/>
              </a:rPr>
              <a:t>Same procedure as Study I</a:t>
            </a:r>
          </a:p>
          <a:p>
            <a:pPr marL="0" indent="0">
              <a:buNone/>
            </a:pPr>
            <a:endParaRPr lang="en-GB" dirty="0"/>
          </a:p>
        </p:txBody>
      </p:sp>
      <p:pic>
        <p:nvPicPr>
          <p:cNvPr id="4" name="Picture 3" descr="Le tecnologie digitali come strumento di promozione della Persona">
            <a:extLst>
              <a:ext uri="{FF2B5EF4-FFF2-40B4-BE49-F238E27FC236}">
                <a16:creationId xmlns:a16="http://schemas.microsoft.com/office/drawing/2014/main" id="{200377FC-68B0-4BCC-9C3A-08BE136E3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800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A6798-A69B-4FE8-8A11-901F56136DD8}"/>
              </a:ext>
            </a:extLst>
          </p:cNvPr>
          <p:cNvSpPr>
            <a:spLocks noGrp="1"/>
          </p:cNvSpPr>
          <p:nvPr>
            <p:ph type="title"/>
          </p:nvPr>
        </p:nvSpPr>
        <p:spPr/>
        <p:txBody>
          <a:bodyPr/>
          <a:lstStyle/>
          <a:p>
            <a:r>
              <a:rPr lang="en-GB" dirty="0"/>
              <a:t>Coding</a:t>
            </a:r>
          </a:p>
        </p:txBody>
      </p:sp>
      <p:sp>
        <p:nvSpPr>
          <p:cNvPr id="3" name="Content Placeholder 2">
            <a:extLst>
              <a:ext uri="{FF2B5EF4-FFF2-40B4-BE49-F238E27FC236}">
                <a16:creationId xmlns:a16="http://schemas.microsoft.com/office/drawing/2014/main" id="{B758C2C0-ADFC-44BD-9725-DC90E2748B27}"/>
              </a:ext>
            </a:extLst>
          </p:cNvPr>
          <p:cNvSpPr>
            <a:spLocks noGrp="1"/>
          </p:cNvSpPr>
          <p:nvPr>
            <p:ph idx="1"/>
          </p:nvPr>
        </p:nvSpPr>
        <p:spPr/>
        <p:txBody>
          <a:bodyPr/>
          <a:lstStyle/>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Additionally, truncated passives were also accepted as passives</a:t>
            </a:r>
          </a:p>
          <a:p>
            <a:pPr marL="0" indent="0">
              <a:buNone/>
            </a:pPr>
            <a:r>
              <a:rPr lang="en-GB" sz="2400" dirty="0">
                <a:latin typeface="Calibri" panose="020F0502020204030204" pitchFamily="34" charset="0"/>
                <a:cs typeface="Times New Roman" panose="02020603050405020304" pitchFamily="18" charset="0"/>
              </a:rPr>
              <a:t>Truncated passives does not express the logical subject</a:t>
            </a:r>
          </a:p>
          <a:p>
            <a:pPr marL="0" indent="0">
              <a:buNone/>
            </a:pPr>
            <a:r>
              <a:rPr lang="en-GB" sz="2400" dirty="0">
                <a:latin typeface="Calibri" panose="020F0502020204030204" pitchFamily="34" charset="0"/>
                <a:cs typeface="Times New Roman" panose="02020603050405020304" pitchFamily="18" charset="0"/>
              </a:rPr>
              <a:t>No “by” and “agent as an object”</a:t>
            </a:r>
          </a:p>
          <a:p>
            <a:pPr marL="0" indent="0">
              <a:buNone/>
            </a:pPr>
            <a:r>
              <a:rPr lang="en-GB" sz="2400" dirty="0">
                <a:latin typeface="Calibri" panose="020F0502020204030204" pitchFamily="34" charset="0"/>
                <a:cs typeface="Times New Roman" panose="02020603050405020304" pitchFamily="18" charset="0"/>
              </a:rPr>
              <a:t>	</a:t>
            </a:r>
            <a:r>
              <a:rPr lang="en-GB" sz="2400" i="1" dirty="0">
                <a:latin typeface="Calibri" panose="020F0502020204030204" pitchFamily="34" charset="0"/>
                <a:cs typeface="Times New Roman" panose="02020603050405020304" pitchFamily="18" charset="0"/>
              </a:rPr>
              <a:t>e.g. The window was broken</a:t>
            </a:r>
          </a:p>
          <a:p>
            <a:pPr marL="0" indent="0">
              <a:buNone/>
            </a:pPr>
            <a:endParaRPr lang="en-GB" sz="2400" i="1" dirty="0">
              <a:latin typeface="Calibri" panose="020F0502020204030204" pitchFamily="34" charset="0"/>
              <a:cs typeface="Times New Roman" panose="02020603050405020304" pitchFamily="18" charset="0"/>
            </a:endParaRPr>
          </a:p>
          <a:p>
            <a:pPr marL="0" indent="0">
              <a:buNone/>
            </a:pPr>
            <a:endParaRPr lang="en-GB" dirty="0">
              <a:latin typeface="Calibri" panose="020F0502020204030204" pitchFamily="34" charset="0"/>
              <a:cs typeface="Times New Roman" panose="02020603050405020304" pitchFamily="18" charset="0"/>
            </a:endParaRPr>
          </a:p>
        </p:txBody>
      </p:sp>
      <p:pic>
        <p:nvPicPr>
          <p:cNvPr id="4" name="Picture 3" descr="Le tecnologie digitali come strumento di promozione della Persona">
            <a:extLst>
              <a:ext uri="{FF2B5EF4-FFF2-40B4-BE49-F238E27FC236}">
                <a16:creationId xmlns:a16="http://schemas.microsoft.com/office/drawing/2014/main" id="{B35EEB12-4ECB-43BF-B619-8B24E60D4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555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563E-AE86-454C-9FCC-A5E1F3470C36}"/>
              </a:ext>
            </a:extLst>
          </p:cNvPr>
          <p:cNvSpPr>
            <a:spLocks noGrp="1"/>
          </p:cNvSpPr>
          <p:nvPr>
            <p:ph type="title"/>
          </p:nvPr>
        </p:nvSpPr>
        <p:spPr/>
        <p:txBody>
          <a:bodyPr/>
          <a:lstStyle/>
          <a:p>
            <a:r>
              <a:rPr lang="en-GB" dirty="0"/>
              <a:t>Results</a:t>
            </a:r>
          </a:p>
        </p:txBody>
      </p:sp>
      <p:graphicFrame>
        <p:nvGraphicFramePr>
          <p:cNvPr id="4" name="Content Placeholder 3">
            <a:extLst>
              <a:ext uri="{FF2B5EF4-FFF2-40B4-BE49-F238E27FC236}">
                <a16:creationId xmlns:a16="http://schemas.microsoft.com/office/drawing/2014/main" id="{9E275FCC-69DD-4614-A181-8782E3B80255}"/>
              </a:ext>
            </a:extLst>
          </p:cNvPr>
          <p:cNvGraphicFramePr>
            <a:graphicFrameLocks noGrp="1"/>
          </p:cNvGraphicFramePr>
          <p:nvPr>
            <p:ph idx="1"/>
            <p:extLst>
              <p:ext uri="{D42A27DB-BD31-4B8C-83A1-F6EECF244321}">
                <p14:modId xmlns:p14="http://schemas.microsoft.com/office/powerpoint/2010/main" val="3705779488"/>
              </p:ext>
            </p:extLst>
          </p:nvPr>
        </p:nvGraphicFramePr>
        <p:xfrm>
          <a:off x="1993391" y="1950720"/>
          <a:ext cx="8753497" cy="3840478"/>
        </p:xfrm>
        <a:graphic>
          <a:graphicData uri="http://schemas.openxmlformats.org/drawingml/2006/table">
            <a:tbl>
              <a:tblPr firstRow="1" firstCol="1" bandRow="1">
                <a:tableStyleId>{3B4B98B0-60AC-42C2-AFA5-B58CD77FA1E5}</a:tableStyleId>
              </a:tblPr>
              <a:tblGrid>
                <a:gridCol w="2957490">
                  <a:extLst>
                    <a:ext uri="{9D8B030D-6E8A-4147-A177-3AD203B41FA5}">
                      <a16:colId xmlns:a16="http://schemas.microsoft.com/office/drawing/2014/main" val="897532669"/>
                    </a:ext>
                  </a:extLst>
                </a:gridCol>
                <a:gridCol w="1993707">
                  <a:extLst>
                    <a:ext uri="{9D8B030D-6E8A-4147-A177-3AD203B41FA5}">
                      <a16:colId xmlns:a16="http://schemas.microsoft.com/office/drawing/2014/main" val="1258454924"/>
                    </a:ext>
                  </a:extLst>
                </a:gridCol>
                <a:gridCol w="1846441">
                  <a:extLst>
                    <a:ext uri="{9D8B030D-6E8A-4147-A177-3AD203B41FA5}">
                      <a16:colId xmlns:a16="http://schemas.microsoft.com/office/drawing/2014/main" val="2604084321"/>
                    </a:ext>
                  </a:extLst>
                </a:gridCol>
                <a:gridCol w="1955859">
                  <a:extLst>
                    <a:ext uri="{9D8B030D-6E8A-4147-A177-3AD203B41FA5}">
                      <a16:colId xmlns:a16="http://schemas.microsoft.com/office/drawing/2014/main" val="2595316939"/>
                    </a:ext>
                  </a:extLst>
                </a:gridCol>
              </a:tblGrid>
              <a:tr h="1119078">
                <a:tc gridSpan="4">
                  <a:txBody>
                    <a:bodyPr/>
                    <a:lstStyle/>
                    <a:p>
                      <a:pPr algn="just">
                        <a:lnSpc>
                          <a:spcPct val="107000"/>
                        </a:lnSpc>
                        <a:spcAft>
                          <a:spcPts val="800"/>
                        </a:spcAft>
                      </a:pPr>
                      <a:r>
                        <a:rPr lang="en-GB" sz="1200" dirty="0">
                          <a:effectLst/>
                        </a:rPr>
                        <a:t> </a:t>
                      </a:r>
                      <a:endParaRPr lang="en-GB" sz="1100" dirty="0">
                        <a:effectLst/>
                      </a:endParaRPr>
                    </a:p>
                    <a:p>
                      <a:pPr algn="just">
                        <a:lnSpc>
                          <a:spcPct val="107000"/>
                        </a:lnSpc>
                        <a:spcAft>
                          <a:spcPts val="800"/>
                        </a:spcAft>
                      </a:pPr>
                      <a:r>
                        <a:rPr lang="en-GB" sz="2400" dirty="0">
                          <a:effectLst/>
                        </a:rPr>
                        <a:t>Table 1</a:t>
                      </a:r>
                    </a:p>
                  </a:txBody>
                  <a:tcPr marL="68580" marR="68580" marT="0" marB="0"/>
                </a:tc>
                <a:tc hMerge="1">
                  <a:txBody>
                    <a:bodyPr/>
                    <a:lstStyle/>
                    <a:p>
                      <a:endParaRPr lang="en-GB"/>
                    </a:p>
                  </a:txBody>
                  <a:tcPr/>
                </a:tc>
                <a:tc hMerge="1">
                  <a:txBody>
                    <a:bodyPr/>
                    <a:lstStyle/>
                    <a:p>
                      <a:endParaRPr lang="en-GB"/>
                    </a:p>
                  </a:txBody>
                  <a:tcPr/>
                </a:tc>
                <a:tc hMerge="1">
                  <a:txBody>
                    <a:bodyPr/>
                    <a:lstStyle/>
                    <a:p>
                      <a:pPr algn="just">
                        <a:lnSpc>
                          <a:spcPct val="107000"/>
                        </a:lnSpc>
                        <a:spcAft>
                          <a:spcPts val="80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7504851"/>
                  </a:ext>
                </a:extLst>
              </a:tr>
              <a:tr h="544280">
                <a:tc gridSpan="4">
                  <a:txBody>
                    <a:bodyPr/>
                    <a:lstStyle/>
                    <a:p>
                      <a:pPr algn="just">
                        <a:lnSpc>
                          <a:spcPct val="107000"/>
                        </a:lnSpc>
                        <a:spcAft>
                          <a:spcPts val="800"/>
                        </a:spcAft>
                      </a:pPr>
                      <a:r>
                        <a:rPr lang="en-GB" sz="2400" dirty="0">
                          <a:effectLst/>
                        </a:rPr>
                        <a:t>Percentages of Passive, Active and Neither </a:t>
                      </a:r>
                      <a:endParaRPr lang="en-GB" sz="2000" dirty="0">
                        <a:effectLst/>
                        <a:latin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pPr algn="just">
                        <a:lnSpc>
                          <a:spcPct val="107000"/>
                        </a:lnSpc>
                        <a:spcAft>
                          <a:spcPts val="80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2707568447"/>
                  </a:ext>
                </a:extLst>
              </a:tr>
              <a:tr h="544280">
                <a:tc gridSpan="4">
                  <a:txBody>
                    <a:bodyPr/>
                    <a:lstStyle/>
                    <a:p>
                      <a:pPr algn="just">
                        <a:lnSpc>
                          <a:spcPct val="107000"/>
                        </a:lnSpc>
                        <a:spcAft>
                          <a:spcPts val="800"/>
                        </a:spcAft>
                      </a:pPr>
                      <a:r>
                        <a:rPr lang="en-GB" sz="2400" dirty="0">
                          <a:effectLst/>
                        </a:rPr>
                        <a:t>                                                              Utterance form</a:t>
                      </a:r>
                    </a:p>
                  </a:txBody>
                  <a:tcPr marL="68580" marR="68580" marT="0" marB="0"/>
                </a:tc>
                <a:tc hMerge="1">
                  <a:txBody>
                    <a:bodyPr/>
                    <a:lstStyle/>
                    <a:p>
                      <a:endParaRPr lang="en-GB"/>
                    </a:p>
                  </a:txBody>
                  <a:tcPr/>
                </a:tc>
                <a:tc hMerge="1">
                  <a:txBody>
                    <a:bodyPr/>
                    <a:lstStyle/>
                    <a:p>
                      <a:endParaRPr lang="en-GB"/>
                    </a:p>
                  </a:txBody>
                  <a:tcPr/>
                </a:tc>
                <a:tc hMerge="1">
                  <a:txBody>
                    <a:bodyPr/>
                    <a:lstStyle/>
                    <a:p>
                      <a:pPr algn="just">
                        <a:lnSpc>
                          <a:spcPct val="107000"/>
                        </a:lnSpc>
                        <a:spcAft>
                          <a:spcPts val="80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496324740"/>
                  </a:ext>
                </a:extLst>
              </a:tr>
              <a:tr h="544280">
                <a:tc>
                  <a:txBody>
                    <a:bodyPr/>
                    <a:lstStyle/>
                    <a:p>
                      <a:pPr algn="just">
                        <a:lnSpc>
                          <a:spcPct val="107000"/>
                        </a:lnSpc>
                        <a:spcAft>
                          <a:spcPts val="800"/>
                        </a:spcAft>
                      </a:pPr>
                      <a:r>
                        <a:rPr lang="en-GB" sz="2400" dirty="0">
                          <a:effectLst/>
                        </a:rPr>
                        <a:t>Priming Condition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2400" dirty="0">
                          <a:effectLst/>
                        </a:rPr>
                        <a:t>Active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400" dirty="0">
                          <a:effectLst/>
                        </a:rPr>
                        <a:t>Passive</a:t>
                      </a:r>
                      <a:endParaRPr lang="en-GB" sz="3600" dirty="0"/>
                    </a:p>
                  </a:txBody>
                  <a:tcPr marL="68580" marR="68580" marT="0" marB="0"/>
                </a:tc>
                <a:tc>
                  <a:txBody>
                    <a:bodyPr/>
                    <a:lstStyle/>
                    <a:p>
                      <a:pPr algn="just">
                        <a:lnSpc>
                          <a:spcPct val="107000"/>
                        </a:lnSpc>
                        <a:spcAft>
                          <a:spcPts val="800"/>
                        </a:spcAft>
                      </a:pPr>
                      <a:r>
                        <a:rPr lang="en-GB" sz="2400" dirty="0">
                          <a:effectLst/>
                        </a:rPr>
                        <a:t>Neither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2126159"/>
                  </a:ext>
                </a:extLst>
              </a:tr>
              <a:tr h="544280">
                <a:tc>
                  <a:txBody>
                    <a:bodyPr/>
                    <a:lstStyle/>
                    <a:p>
                      <a:pPr algn="just">
                        <a:lnSpc>
                          <a:spcPct val="107000"/>
                        </a:lnSpc>
                        <a:spcAft>
                          <a:spcPts val="800"/>
                        </a:spcAft>
                      </a:pPr>
                      <a:r>
                        <a:rPr lang="en-GB" sz="2400" dirty="0">
                          <a:effectLst/>
                        </a:rPr>
                        <a:t>Egonet-1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2400" dirty="0">
                          <a:effectLst/>
                        </a:rPr>
                        <a:t>30.5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38.2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2400" dirty="0">
                          <a:effectLst/>
                        </a:rPr>
                        <a:t>31.3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1606194"/>
                  </a:ext>
                </a:extLst>
              </a:tr>
              <a:tr h="544280">
                <a:tc>
                  <a:txBody>
                    <a:bodyPr/>
                    <a:lstStyle/>
                    <a:p>
                      <a:pPr algn="just">
                        <a:lnSpc>
                          <a:spcPct val="107000"/>
                        </a:lnSpc>
                        <a:spcAft>
                          <a:spcPts val="800"/>
                        </a:spcAft>
                      </a:pPr>
                      <a:r>
                        <a:rPr lang="en-GB" sz="2400" dirty="0">
                          <a:effectLst/>
                        </a:rPr>
                        <a:t>Egonet-6</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2400" dirty="0">
                          <a:effectLst/>
                        </a:rPr>
                        <a:t>32.9</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 32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2400" dirty="0">
                          <a:effectLst/>
                        </a:rPr>
                        <a:t>35.1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4406277"/>
                  </a:ext>
                </a:extLst>
              </a:tr>
            </a:tbl>
          </a:graphicData>
        </a:graphic>
      </p:graphicFrame>
      <p:pic>
        <p:nvPicPr>
          <p:cNvPr id="7" name="Picture 6" descr="Le tecnologie digitali come strumento di promozione della Persona">
            <a:extLst>
              <a:ext uri="{FF2B5EF4-FFF2-40B4-BE49-F238E27FC236}">
                <a16:creationId xmlns:a16="http://schemas.microsoft.com/office/drawing/2014/main" id="{65200EC3-23CD-4F6F-B747-A093EC62B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876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B3C06-3BF5-433A-8488-510F1FA018D6}"/>
              </a:ext>
            </a:extLst>
          </p:cNvPr>
          <p:cNvSpPr>
            <a:spLocks noGrp="1"/>
          </p:cNvSpPr>
          <p:nvPr>
            <p:ph type="title"/>
          </p:nvPr>
        </p:nvSpPr>
        <p:spPr/>
        <p:txBody>
          <a:bodyPr/>
          <a:lstStyle/>
          <a:p>
            <a:r>
              <a:rPr lang="en-GB" dirty="0"/>
              <a:t>Results</a:t>
            </a:r>
          </a:p>
        </p:txBody>
      </p:sp>
      <p:graphicFrame>
        <p:nvGraphicFramePr>
          <p:cNvPr id="10" name="Content Placeholder 3">
            <a:extLst>
              <a:ext uri="{FF2B5EF4-FFF2-40B4-BE49-F238E27FC236}">
                <a16:creationId xmlns:a16="http://schemas.microsoft.com/office/drawing/2014/main" id="{7A782764-7429-4F40-AB26-3D09E834F6E1}"/>
              </a:ext>
            </a:extLst>
          </p:cNvPr>
          <p:cNvGraphicFramePr>
            <a:graphicFrameLocks/>
          </p:cNvGraphicFramePr>
          <p:nvPr>
            <p:extLst>
              <p:ext uri="{D42A27DB-BD31-4B8C-83A1-F6EECF244321}">
                <p14:modId xmlns:p14="http://schemas.microsoft.com/office/powerpoint/2010/main" val="3143093062"/>
              </p:ext>
            </p:extLst>
          </p:nvPr>
        </p:nvGraphicFramePr>
        <p:xfrm>
          <a:off x="1993392" y="1751648"/>
          <a:ext cx="8205215" cy="3840480"/>
        </p:xfrm>
        <a:graphic>
          <a:graphicData uri="http://schemas.openxmlformats.org/drawingml/2006/table">
            <a:tbl>
              <a:tblPr firstRow="1" firstCol="1" bandRow="1">
                <a:tableStyleId>{3B4B98B0-60AC-42C2-AFA5-B58CD77FA1E5}</a:tableStyleId>
              </a:tblPr>
              <a:tblGrid>
                <a:gridCol w="1641043">
                  <a:extLst>
                    <a:ext uri="{9D8B030D-6E8A-4147-A177-3AD203B41FA5}">
                      <a16:colId xmlns:a16="http://schemas.microsoft.com/office/drawing/2014/main" val="3130899429"/>
                    </a:ext>
                  </a:extLst>
                </a:gridCol>
                <a:gridCol w="1641043">
                  <a:extLst>
                    <a:ext uri="{9D8B030D-6E8A-4147-A177-3AD203B41FA5}">
                      <a16:colId xmlns:a16="http://schemas.microsoft.com/office/drawing/2014/main" val="1447796819"/>
                    </a:ext>
                  </a:extLst>
                </a:gridCol>
                <a:gridCol w="1641043">
                  <a:extLst>
                    <a:ext uri="{9D8B030D-6E8A-4147-A177-3AD203B41FA5}">
                      <a16:colId xmlns:a16="http://schemas.microsoft.com/office/drawing/2014/main" val="2303133458"/>
                    </a:ext>
                  </a:extLst>
                </a:gridCol>
                <a:gridCol w="1641043">
                  <a:extLst>
                    <a:ext uri="{9D8B030D-6E8A-4147-A177-3AD203B41FA5}">
                      <a16:colId xmlns:a16="http://schemas.microsoft.com/office/drawing/2014/main" val="344724752"/>
                    </a:ext>
                  </a:extLst>
                </a:gridCol>
                <a:gridCol w="1641043">
                  <a:extLst>
                    <a:ext uri="{9D8B030D-6E8A-4147-A177-3AD203B41FA5}">
                      <a16:colId xmlns:a16="http://schemas.microsoft.com/office/drawing/2014/main" val="2834435055"/>
                    </a:ext>
                  </a:extLst>
                </a:gridCol>
              </a:tblGrid>
              <a:tr h="768096">
                <a:tc gridSpan="5">
                  <a:txBody>
                    <a:bodyPr/>
                    <a:lstStyle/>
                    <a:p>
                      <a:pPr algn="just">
                        <a:lnSpc>
                          <a:spcPct val="107000"/>
                        </a:lnSpc>
                        <a:spcAft>
                          <a:spcPts val="800"/>
                        </a:spcAft>
                      </a:pPr>
                      <a:r>
                        <a:rPr lang="en-GB" sz="2400" dirty="0">
                          <a:effectLst/>
                        </a:rPr>
                        <a:t>Table 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GB"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GB"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GB" sz="1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GB" sz="1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01030202"/>
                  </a:ext>
                </a:extLst>
              </a:tr>
              <a:tr h="768096">
                <a:tc gridSpan="5">
                  <a:txBody>
                    <a:bodyPr/>
                    <a:lstStyle/>
                    <a:p>
                      <a:pPr algn="just">
                        <a:lnSpc>
                          <a:spcPct val="107000"/>
                        </a:lnSpc>
                        <a:spcAft>
                          <a:spcPts val="800"/>
                        </a:spcAft>
                      </a:pPr>
                      <a:r>
                        <a:rPr lang="en-GB" sz="2400" dirty="0">
                          <a:effectLst/>
                        </a:rPr>
                        <a:t>Fixed effects: </a:t>
                      </a:r>
                      <a:endParaRPr lang="en-GB" sz="24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gn="just">
                        <a:lnSpc>
                          <a:spcPct val="107000"/>
                        </a:lnSpc>
                        <a:spcAft>
                          <a:spcPts val="80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algn="just">
                        <a:lnSpc>
                          <a:spcPct val="107000"/>
                        </a:lnSpc>
                        <a:spcAft>
                          <a:spcPts val="80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algn="just">
                        <a:lnSpc>
                          <a:spcPct val="107000"/>
                        </a:lnSpc>
                        <a:spcAft>
                          <a:spcPts val="80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algn="just">
                        <a:lnSpc>
                          <a:spcPct val="107000"/>
                        </a:lnSpc>
                        <a:spcAft>
                          <a:spcPts val="800"/>
                        </a:spcAft>
                      </a:pPr>
                      <a:r>
                        <a:rPr lang="en-GB" sz="12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28959407"/>
                  </a:ext>
                </a:extLst>
              </a:tr>
              <a:tr h="768096">
                <a:tc>
                  <a:txBody>
                    <a:bodyPr/>
                    <a:lstStyle/>
                    <a:p>
                      <a:pPr>
                        <a:lnSpc>
                          <a:spcPct val="107000"/>
                        </a:lnSpc>
                      </a:pPr>
                      <a:endParaRPr lang="en-GB" sz="2400">
                        <a:effectLst/>
                        <a:latin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800"/>
                        </a:spcAft>
                      </a:pPr>
                      <a:r>
                        <a:rPr lang="en-GB" sz="2400">
                          <a:effectLst/>
                        </a:rPr>
                        <a:t>Estimate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800"/>
                        </a:spcAft>
                      </a:pPr>
                      <a:r>
                        <a:rPr lang="en-GB" sz="2400">
                          <a:effectLst/>
                        </a:rPr>
                        <a:t>Std. Error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800"/>
                        </a:spcAft>
                      </a:pPr>
                      <a:r>
                        <a:rPr lang="en-GB" sz="2400">
                          <a:effectLst/>
                        </a:rPr>
                        <a:t>z value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800"/>
                        </a:spcAft>
                      </a:pPr>
                      <a:r>
                        <a:rPr lang="en-GB" sz="2400">
                          <a:effectLst/>
                        </a:rPr>
                        <a:t>Pr(&gt;|z|)</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11366837"/>
                  </a:ext>
                </a:extLst>
              </a:tr>
              <a:tr h="768096">
                <a:tc>
                  <a:txBody>
                    <a:bodyPr/>
                    <a:lstStyle/>
                    <a:p>
                      <a:pPr algn="just">
                        <a:lnSpc>
                          <a:spcPct val="107000"/>
                        </a:lnSpc>
                        <a:spcAft>
                          <a:spcPts val="800"/>
                        </a:spcAft>
                      </a:pPr>
                      <a:r>
                        <a:rPr lang="en-GB" sz="2400">
                          <a:effectLst/>
                        </a:rPr>
                        <a:t>(Intercept)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800"/>
                        </a:spcAft>
                      </a:pPr>
                      <a:r>
                        <a:rPr lang="en-GB" sz="2400">
                          <a:effectLst/>
                        </a:rPr>
                        <a:t>0.1273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800"/>
                        </a:spcAft>
                      </a:pPr>
                      <a:r>
                        <a:rPr lang="en-GB" sz="2400">
                          <a:effectLst/>
                        </a:rPr>
                        <a:t>0.2651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800"/>
                        </a:spcAft>
                      </a:pPr>
                      <a:r>
                        <a:rPr lang="en-GB" sz="2400">
                          <a:effectLst/>
                        </a:rPr>
                        <a:t>0.48</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800"/>
                        </a:spcAft>
                      </a:pPr>
                      <a:r>
                        <a:rPr lang="en-GB" sz="2400">
                          <a:effectLst/>
                        </a:rPr>
                        <a:t>0.631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20471137"/>
                  </a:ext>
                </a:extLst>
              </a:tr>
              <a:tr h="768096">
                <a:tc>
                  <a:txBody>
                    <a:bodyPr/>
                    <a:lstStyle/>
                    <a:p>
                      <a:pPr algn="just">
                        <a:lnSpc>
                          <a:spcPct val="107000"/>
                        </a:lnSpc>
                        <a:spcAft>
                          <a:spcPts val="800"/>
                        </a:spcAft>
                      </a:pPr>
                      <a:r>
                        <a:rPr lang="en-GB" sz="2400">
                          <a:effectLst/>
                        </a:rPr>
                        <a:t>condition1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800"/>
                        </a:spcAft>
                      </a:pPr>
                      <a:r>
                        <a:rPr lang="en-GB" sz="2400">
                          <a:effectLst/>
                        </a:rPr>
                        <a:t>-0.2015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800"/>
                        </a:spcAft>
                      </a:pPr>
                      <a:r>
                        <a:rPr lang="en-GB" sz="2400">
                          <a:effectLst/>
                        </a:rPr>
                        <a:t>0.1528</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800"/>
                        </a:spcAft>
                      </a:pPr>
                      <a:r>
                        <a:rPr lang="en-GB" sz="2400">
                          <a:effectLst/>
                        </a:rPr>
                        <a:t>-1.318</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just">
                        <a:lnSpc>
                          <a:spcPct val="107000"/>
                        </a:lnSpc>
                        <a:spcAft>
                          <a:spcPts val="800"/>
                        </a:spcAft>
                      </a:pPr>
                      <a:r>
                        <a:rPr lang="en-GB" sz="2400" dirty="0">
                          <a:effectLst/>
                        </a:rPr>
                        <a:t>0.187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34906817"/>
                  </a:ext>
                </a:extLst>
              </a:tr>
            </a:tbl>
          </a:graphicData>
        </a:graphic>
      </p:graphicFrame>
      <p:sp>
        <p:nvSpPr>
          <p:cNvPr id="12" name="TextBox 11">
            <a:extLst>
              <a:ext uri="{FF2B5EF4-FFF2-40B4-BE49-F238E27FC236}">
                <a16:creationId xmlns:a16="http://schemas.microsoft.com/office/drawing/2014/main" id="{4FACBD74-BCBE-46DF-89A9-A1B4B9E696DB}"/>
              </a:ext>
            </a:extLst>
          </p:cNvPr>
          <p:cNvSpPr txBox="1"/>
          <p:nvPr/>
        </p:nvSpPr>
        <p:spPr>
          <a:xfrm>
            <a:off x="838200" y="5842544"/>
            <a:ext cx="11167872" cy="830997"/>
          </a:xfrm>
          <a:prstGeom prst="rect">
            <a:avLst/>
          </a:prstGeom>
          <a:noFill/>
        </p:spPr>
        <p:txBody>
          <a:bodyPr wrap="square">
            <a:spAutoFit/>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Linear mixed effect logistic regression with random intercepts for subject and item, and Egonet condition (1 vs 6) as fixed effect</a:t>
            </a:r>
            <a:endParaRPr lang="en-GB" sz="2400" dirty="0"/>
          </a:p>
        </p:txBody>
      </p:sp>
      <p:pic>
        <p:nvPicPr>
          <p:cNvPr id="13" name="Picture 12" descr="Le tecnologie digitali come strumento di promozione della Persona">
            <a:extLst>
              <a:ext uri="{FF2B5EF4-FFF2-40B4-BE49-F238E27FC236}">
                <a16:creationId xmlns:a16="http://schemas.microsoft.com/office/drawing/2014/main" id="{BB6FA1B7-F10D-47D5-8FBD-A4EF39A1A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881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ABD2-6D36-467E-9141-9ED727DE15CE}"/>
              </a:ext>
            </a:extLst>
          </p:cNvPr>
          <p:cNvSpPr>
            <a:spLocks noGrp="1"/>
          </p:cNvSpPr>
          <p:nvPr>
            <p:ph type="title"/>
          </p:nvPr>
        </p:nvSpPr>
        <p:spPr/>
        <p:txBody>
          <a:bodyPr/>
          <a:lstStyle/>
          <a:p>
            <a:r>
              <a:rPr lang="en-GB" dirty="0"/>
              <a:t>Results</a:t>
            </a:r>
          </a:p>
        </p:txBody>
      </p:sp>
      <p:pic>
        <p:nvPicPr>
          <p:cNvPr id="5" name="Content Placeholder 4">
            <a:extLst>
              <a:ext uri="{FF2B5EF4-FFF2-40B4-BE49-F238E27FC236}">
                <a16:creationId xmlns:a16="http://schemas.microsoft.com/office/drawing/2014/main" id="{C3DDC3C4-C948-4284-8DB9-7FA70BD018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1308" y="1615241"/>
            <a:ext cx="3806696" cy="5137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BB7E3F95-C8F0-417B-BFD1-0B3C85BEB723}"/>
              </a:ext>
            </a:extLst>
          </p:cNvPr>
          <p:cNvSpPr txBox="1"/>
          <p:nvPr/>
        </p:nvSpPr>
        <p:spPr>
          <a:xfrm>
            <a:off x="5827776" y="2418326"/>
            <a:ext cx="5010912" cy="461665"/>
          </a:xfrm>
          <a:prstGeom prst="rect">
            <a:avLst/>
          </a:prstGeom>
          <a:noFill/>
        </p:spPr>
        <p:txBody>
          <a:bodyPr wrap="square">
            <a:spAutoFit/>
          </a:bodyPr>
          <a:lstStyle/>
          <a:p>
            <a:r>
              <a:rPr lang="en-GB" sz="2400" dirty="0">
                <a:solidFill>
                  <a:schemeClr val="tx1">
                    <a:lumMod val="85000"/>
                  </a:schemeClr>
                </a:solidFill>
                <a:latin typeface="Calibri" panose="020F0502020204030204" pitchFamily="34" charset="0"/>
                <a:cs typeface="Times New Roman" panose="02020603050405020304" pitchFamily="18" charset="0"/>
              </a:rPr>
              <a:t>Great variance between participants</a:t>
            </a:r>
            <a:endParaRPr lang="en-GB" sz="2400" dirty="0">
              <a:solidFill>
                <a:schemeClr val="tx1">
                  <a:lumMod val="85000"/>
                </a:schemeClr>
              </a:solidFill>
            </a:endParaRPr>
          </a:p>
        </p:txBody>
      </p:sp>
      <p:pic>
        <p:nvPicPr>
          <p:cNvPr id="8" name="Picture 7" descr="Le tecnologie digitali come strumento di promozione della Persona">
            <a:extLst>
              <a:ext uri="{FF2B5EF4-FFF2-40B4-BE49-F238E27FC236}">
                <a16:creationId xmlns:a16="http://schemas.microsoft.com/office/drawing/2014/main" id="{B2C5B228-5D40-4352-B5B8-910370109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402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E341-2E14-4CB8-8CE8-9B24F11EC74D}"/>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8068A93B-4DE1-4AC6-979C-D1F40123C956}"/>
              </a:ext>
            </a:extLst>
          </p:cNvPr>
          <p:cNvSpPr>
            <a:spLocks noGrp="1"/>
          </p:cNvSpPr>
          <p:nvPr>
            <p:ph idx="1"/>
          </p:nvPr>
        </p:nvSpPr>
        <p:spPr/>
        <p:txBody>
          <a:bodyPr>
            <a:normAutofit lnSpcReduction="10000"/>
          </a:bodyPr>
          <a:lstStyle/>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No significant difference between egonet-1 and egonet-6 condition</a:t>
            </a:r>
          </a:p>
          <a:p>
            <a:pPr marL="0" indent="0">
              <a:buNone/>
            </a:pPr>
            <a:r>
              <a:rPr lang="en-GB" sz="2400" dirty="0">
                <a:latin typeface="Calibri" panose="020F0502020204030204" pitchFamily="34" charset="0"/>
                <a:ea typeface="Calibri" panose="020F0502020204030204" pitchFamily="34" charset="0"/>
                <a:cs typeface="Times New Roman" panose="02020603050405020304" pitchFamily="18" charset="0"/>
              </a:rPr>
              <a:t>M</a:t>
            </a:r>
            <a:r>
              <a:rPr lang="en-GB" sz="2400" dirty="0">
                <a:effectLst/>
                <a:latin typeface="Calibri" panose="020F0502020204030204" pitchFamily="34" charset="0"/>
                <a:ea typeface="Calibri" panose="020F0502020204030204" pitchFamily="34" charset="0"/>
                <a:cs typeface="Times New Roman" panose="02020603050405020304" pitchFamily="18" charset="0"/>
              </a:rPr>
              <a:t>ay be related to the design of our task: requires participants to listen or read the prime sentences </a:t>
            </a:r>
          </a:p>
          <a:p>
            <a:pPr marL="0" indent="0">
              <a:buNone/>
            </a:pPr>
            <a:r>
              <a:rPr lang="en-GB" sz="2400" dirty="0">
                <a:latin typeface="Calibri" panose="020F0502020204030204" pitchFamily="34" charset="0"/>
                <a:ea typeface="Calibri" panose="020F0502020204030204" pitchFamily="34" charset="0"/>
                <a:cs typeface="Times New Roman" panose="02020603050405020304" pitchFamily="18" charset="0"/>
              </a:rPr>
              <a:t>T</a:t>
            </a:r>
            <a:r>
              <a:rPr lang="en-GB" sz="2400" dirty="0">
                <a:effectLst/>
                <a:latin typeface="Calibri" panose="020F0502020204030204" pitchFamily="34" charset="0"/>
                <a:ea typeface="Calibri" panose="020F0502020204030204" pitchFamily="34" charset="0"/>
                <a:cs typeface="Times New Roman" panose="02020603050405020304" pitchFamily="18" charset="0"/>
              </a:rPr>
              <a:t>he percentage of “neither” category did not significantly decrease</a:t>
            </a:r>
          </a:p>
          <a:p>
            <a:pPr marL="0" indent="0">
              <a:buNone/>
            </a:pPr>
            <a:r>
              <a:rPr lang="en-GB" sz="2400" dirty="0">
                <a:latin typeface="Calibri" panose="020F0502020204030204" pitchFamily="34" charset="0"/>
                <a:ea typeface="Calibri" panose="020F0502020204030204" pitchFamily="34" charset="0"/>
                <a:cs typeface="Times New Roman" panose="02020603050405020304" pitchFamily="18" charset="0"/>
              </a:rPr>
              <a:t>P</a:t>
            </a:r>
            <a:r>
              <a:rPr lang="en-GB" sz="2400" dirty="0">
                <a:effectLst/>
                <a:latin typeface="Calibri" panose="020F0502020204030204" pitchFamily="34" charset="0"/>
                <a:ea typeface="Calibri" panose="020F0502020204030204" pitchFamily="34" charset="0"/>
                <a:cs typeface="Times New Roman" panose="02020603050405020304" pitchFamily="18" charset="0"/>
              </a:rPr>
              <a:t>articipants were not under the observation of the experimenter &gt;&gt; might cause to put less effort</a:t>
            </a: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Variance across participants may have arisen from these factors</a:t>
            </a: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percentage of priming increased from 43% to 49% and 56% </a:t>
            </a: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Further improvements are needed to test our hypothesis in a more reliable way</a:t>
            </a:r>
          </a:p>
        </p:txBody>
      </p:sp>
      <p:pic>
        <p:nvPicPr>
          <p:cNvPr id="4" name="Picture 3" descr="Le tecnologie digitali come strumento di promozione della Persona">
            <a:extLst>
              <a:ext uri="{FF2B5EF4-FFF2-40B4-BE49-F238E27FC236}">
                <a16:creationId xmlns:a16="http://schemas.microsoft.com/office/drawing/2014/main" id="{5EA4059A-ACCE-4DD5-B7B8-0BD5A11DA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333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488B3-411B-48A8-A1CF-2EA95E842E07}"/>
              </a:ext>
            </a:extLst>
          </p:cNvPr>
          <p:cNvSpPr>
            <a:spLocks noGrp="1"/>
          </p:cNvSpPr>
          <p:nvPr>
            <p:ph type="title"/>
          </p:nvPr>
        </p:nvSpPr>
        <p:spPr/>
        <p:txBody>
          <a:bodyPr/>
          <a:lstStyle/>
          <a:p>
            <a:r>
              <a:rPr lang="en-GB" dirty="0"/>
              <a:t>Future Studies</a:t>
            </a:r>
          </a:p>
        </p:txBody>
      </p:sp>
      <p:sp>
        <p:nvSpPr>
          <p:cNvPr id="3" name="Content Placeholder 2">
            <a:extLst>
              <a:ext uri="{FF2B5EF4-FFF2-40B4-BE49-F238E27FC236}">
                <a16:creationId xmlns:a16="http://schemas.microsoft.com/office/drawing/2014/main" id="{6EF1C948-87DE-427E-AE0E-730FD61C310F}"/>
              </a:ext>
            </a:extLst>
          </p:cNvPr>
          <p:cNvSpPr>
            <a:spLocks noGrp="1"/>
          </p:cNvSpPr>
          <p:nvPr>
            <p:ph idx="1"/>
          </p:nvPr>
        </p:nvSpPr>
        <p:spPr/>
        <p:txBody>
          <a:bodyPr>
            <a:normAutofit/>
          </a:bodyPr>
          <a:lstStyle/>
          <a:p>
            <a:pPr marL="0" indent="0">
              <a:buNone/>
            </a:pPr>
            <a:r>
              <a:rPr lang="en-GB" sz="3600" b="1" dirty="0"/>
              <a:t>Picture Matching Game</a:t>
            </a:r>
          </a:p>
          <a:p>
            <a:pPr marL="0" indent="0">
              <a:buNone/>
            </a:pPr>
            <a:r>
              <a:rPr lang="en-GB" sz="2800" dirty="0">
                <a:latin typeface="Calibri" panose="020F0502020204030204" pitchFamily="34" charset="0"/>
                <a:ea typeface="Calibri" panose="020F0502020204030204" pitchFamily="34" charset="0"/>
                <a:cs typeface="Times New Roman" panose="02020603050405020304" pitchFamily="18" charset="0"/>
              </a:rPr>
              <a:t>D</a:t>
            </a:r>
            <a:r>
              <a:rPr lang="en-GB" sz="2800" dirty="0">
                <a:effectLst/>
                <a:latin typeface="Calibri" panose="020F0502020204030204" pitchFamily="34" charset="0"/>
                <a:ea typeface="Calibri" panose="020F0502020204030204" pitchFamily="34" charset="0"/>
                <a:cs typeface="Times New Roman" panose="02020603050405020304" pitchFamily="18" charset="0"/>
              </a:rPr>
              <a:t>ifferent in 4 main ways:</a:t>
            </a:r>
          </a:p>
          <a:p>
            <a:pPr marL="342900" indent="-342900">
              <a:buAutoNum type="arabicPeriod"/>
            </a:pPr>
            <a:r>
              <a:rPr lang="en-GB" sz="2400" dirty="0">
                <a:effectLst/>
                <a:latin typeface="Calibri" panose="020F0502020204030204" pitchFamily="34" charset="0"/>
                <a:ea typeface="Calibri" panose="020F0502020204030204" pitchFamily="34" charset="0"/>
                <a:cs typeface="Times New Roman" panose="02020603050405020304" pitchFamily="18" charset="0"/>
              </a:rPr>
              <a:t>modality of the stimuli: video</a:t>
            </a:r>
          </a:p>
          <a:p>
            <a:pPr marL="342900" indent="-342900">
              <a:buAutoNum type="arabicPeriod"/>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modality of the production: spoken production</a:t>
            </a:r>
          </a:p>
          <a:p>
            <a:pPr marL="342900" indent="-342900">
              <a:buAutoNum type="arabicPeriod"/>
            </a:pPr>
            <a:r>
              <a:rPr lang="en-GB" sz="2400" dirty="0">
                <a:effectLst/>
                <a:latin typeface="Calibri" panose="020F0502020204030204" pitchFamily="34" charset="0"/>
                <a:ea typeface="Calibri" panose="020F0502020204030204" pitchFamily="34" charset="0"/>
                <a:cs typeface="Times New Roman" panose="02020603050405020304" pitchFamily="18" charset="0"/>
              </a:rPr>
              <a:t>content of our stimuli: dative sentences that could be described with either a prepositional or a double-object dative sentence</a:t>
            </a:r>
          </a:p>
          <a:p>
            <a:pPr marL="342900" indent="-342900">
              <a:buAutoNum type="arabicPeriod"/>
            </a:pPr>
            <a:r>
              <a:rPr lang="en-GB" sz="2400" dirty="0">
                <a:effectLst/>
                <a:latin typeface="Calibri" panose="020F0502020204030204" pitchFamily="34" charset="0"/>
                <a:ea typeface="Calibri" panose="020F0502020204030204" pitchFamily="34" charset="0"/>
                <a:cs typeface="Times New Roman" panose="02020603050405020304" pitchFamily="18" charset="0"/>
              </a:rPr>
              <a:t>how the game is played: picture matching task</a:t>
            </a:r>
            <a:endParaRPr lang="en-GB" sz="2400" b="1" dirty="0"/>
          </a:p>
        </p:txBody>
      </p:sp>
      <p:pic>
        <p:nvPicPr>
          <p:cNvPr id="4" name="Picture 3" descr="Le tecnologie digitali come strumento di promozione della Persona">
            <a:extLst>
              <a:ext uri="{FF2B5EF4-FFF2-40B4-BE49-F238E27FC236}">
                <a16:creationId xmlns:a16="http://schemas.microsoft.com/office/drawing/2014/main" id="{E7CC04D7-9A2B-476C-AFD7-36BB2725B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927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Oval 1">
            <a:extLst>
              <a:ext uri="{FF2B5EF4-FFF2-40B4-BE49-F238E27FC236}">
                <a16:creationId xmlns:a16="http://schemas.microsoft.com/office/drawing/2014/main" id="{C766E9A0-1E2D-4F34-A796-AC999A63D57D}"/>
              </a:ext>
            </a:extLst>
          </p:cNvPr>
          <p:cNvSpPr>
            <a:spLocks/>
          </p:cNvSpPr>
          <p:nvPr/>
        </p:nvSpPr>
        <p:spPr bwMode="auto">
          <a:xfrm>
            <a:off x="6288882" y="5897563"/>
            <a:ext cx="955675" cy="881857"/>
          </a:xfrm>
          <a:prstGeom prst="ellipse">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lvl1pPr defTabSz="825500">
              <a:defRPr sz="2400">
                <a:solidFill>
                  <a:srgbClr val="5E5E5E"/>
                </a:solidFill>
                <a:latin typeface="Helvetica Neue" charset="0"/>
                <a:ea typeface="Helvetica Neue" charset="0"/>
                <a:cs typeface="Helvetica Neue" charset="0"/>
                <a:sym typeface="Helvetica Neue" charset="0"/>
              </a:defRPr>
            </a:lvl1pPr>
            <a:lvl2pPr defTabSz="825500">
              <a:defRPr sz="2400">
                <a:solidFill>
                  <a:srgbClr val="5E5E5E"/>
                </a:solidFill>
                <a:latin typeface="Helvetica Neue" charset="0"/>
                <a:ea typeface="Helvetica Neue" charset="0"/>
                <a:cs typeface="Helvetica Neue" charset="0"/>
                <a:sym typeface="Helvetica Neue" charset="0"/>
              </a:defRPr>
            </a:lvl2pPr>
            <a:lvl3pPr defTabSz="825500">
              <a:defRPr sz="2400">
                <a:solidFill>
                  <a:srgbClr val="5E5E5E"/>
                </a:solidFill>
                <a:latin typeface="Helvetica Neue" charset="0"/>
                <a:ea typeface="Helvetica Neue" charset="0"/>
                <a:cs typeface="Helvetica Neue" charset="0"/>
                <a:sym typeface="Helvetica Neue" charset="0"/>
              </a:defRPr>
            </a:lvl3pPr>
            <a:lvl4pPr defTabSz="825500">
              <a:defRPr sz="2400">
                <a:solidFill>
                  <a:srgbClr val="5E5E5E"/>
                </a:solidFill>
                <a:latin typeface="Helvetica Neue" charset="0"/>
                <a:ea typeface="Helvetica Neue" charset="0"/>
                <a:cs typeface="Helvetica Neue" charset="0"/>
                <a:sym typeface="Helvetica Neue" charset="0"/>
              </a:defRPr>
            </a:lvl4pPr>
            <a:lvl5pPr defTabSz="825500">
              <a:defRPr sz="2400">
                <a:solidFill>
                  <a:srgbClr val="5E5E5E"/>
                </a:solidFill>
                <a:latin typeface="Helvetica Neue" charset="0"/>
                <a:ea typeface="Helvetica Neue" charset="0"/>
                <a:cs typeface="Helvetica Neue" charset="0"/>
                <a:sym typeface="Helvetica Neue" charset="0"/>
              </a:defRPr>
            </a:lvl5pPr>
            <a:lvl6pPr marL="4572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6pPr>
            <a:lvl7pPr marL="9144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7pPr>
            <a:lvl8pPr marL="13716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8pPr>
            <a:lvl9pPr marL="18288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9pPr>
          </a:lstStyle>
          <a:p>
            <a:endParaRPr lang="en-US" altLang="en-US" sz="1600">
              <a:solidFill>
                <a:srgbClr val="FFFFFF"/>
              </a:solidFill>
              <a:latin typeface="Helvetica Neue Medium" charset="0"/>
              <a:ea typeface="Helvetica Neue Medium" charset="0"/>
              <a:cs typeface="Helvetica Neue Medium" charset="0"/>
              <a:sym typeface="Helvetica Neue Medium" charset="0"/>
            </a:endParaRPr>
          </a:p>
        </p:txBody>
      </p:sp>
      <p:sp>
        <p:nvSpPr>
          <p:cNvPr id="3074" name="AutoShape 2">
            <a:extLst>
              <a:ext uri="{FF2B5EF4-FFF2-40B4-BE49-F238E27FC236}">
                <a16:creationId xmlns:a16="http://schemas.microsoft.com/office/drawing/2014/main" id="{13BCC60A-4ECF-41E7-8826-645D407F00E3}"/>
              </a:ext>
            </a:extLst>
          </p:cNvPr>
          <p:cNvSpPr>
            <a:spLocks/>
          </p:cNvSpPr>
          <p:nvPr/>
        </p:nvSpPr>
        <p:spPr bwMode="auto">
          <a:xfrm>
            <a:off x="6428582" y="5756275"/>
            <a:ext cx="635000"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lvl1pPr defTabSz="825500">
              <a:defRPr sz="2400">
                <a:solidFill>
                  <a:srgbClr val="5E5E5E"/>
                </a:solidFill>
                <a:latin typeface="Helvetica Neue" charset="0"/>
                <a:ea typeface="Helvetica Neue" charset="0"/>
                <a:cs typeface="Helvetica Neue" charset="0"/>
                <a:sym typeface="Helvetica Neue" charset="0"/>
              </a:defRPr>
            </a:lvl1pPr>
            <a:lvl2pPr defTabSz="825500">
              <a:defRPr sz="2400">
                <a:solidFill>
                  <a:srgbClr val="5E5E5E"/>
                </a:solidFill>
                <a:latin typeface="Helvetica Neue" charset="0"/>
                <a:ea typeface="Helvetica Neue" charset="0"/>
                <a:cs typeface="Helvetica Neue" charset="0"/>
                <a:sym typeface="Helvetica Neue" charset="0"/>
              </a:defRPr>
            </a:lvl2pPr>
            <a:lvl3pPr defTabSz="825500">
              <a:defRPr sz="2400">
                <a:solidFill>
                  <a:srgbClr val="5E5E5E"/>
                </a:solidFill>
                <a:latin typeface="Helvetica Neue" charset="0"/>
                <a:ea typeface="Helvetica Neue" charset="0"/>
                <a:cs typeface="Helvetica Neue" charset="0"/>
                <a:sym typeface="Helvetica Neue" charset="0"/>
              </a:defRPr>
            </a:lvl3pPr>
            <a:lvl4pPr defTabSz="825500">
              <a:defRPr sz="2400">
                <a:solidFill>
                  <a:srgbClr val="5E5E5E"/>
                </a:solidFill>
                <a:latin typeface="Helvetica Neue" charset="0"/>
                <a:ea typeface="Helvetica Neue" charset="0"/>
                <a:cs typeface="Helvetica Neue" charset="0"/>
                <a:sym typeface="Helvetica Neue" charset="0"/>
              </a:defRPr>
            </a:lvl4pPr>
            <a:lvl5pPr defTabSz="825500">
              <a:defRPr sz="2400">
                <a:solidFill>
                  <a:srgbClr val="5E5E5E"/>
                </a:solidFill>
                <a:latin typeface="Helvetica Neue" charset="0"/>
                <a:ea typeface="Helvetica Neue" charset="0"/>
                <a:cs typeface="Helvetica Neue" charset="0"/>
                <a:sym typeface="Helvetica Neue" charset="0"/>
              </a:defRPr>
            </a:lvl5pPr>
            <a:lvl6pPr marL="4572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6pPr>
            <a:lvl7pPr marL="9144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7pPr>
            <a:lvl8pPr marL="13716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8pPr>
            <a:lvl9pPr marL="18288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9pPr>
          </a:lstStyle>
          <a:p>
            <a:endParaRPr lang="en-US" altLang="en-US" sz="1600">
              <a:solidFill>
                <a:srgbClr val="FFFFFF"/>
              </a:solidFill>
              <a:latin typeface="Helvetica Neue Medium" charset="0"/>
              <a:ea typeface="Helvetica Neue Medium" charset="0"/>
              <a:cs typeface="Helvetica Neue Medium" charset="0"/>
              <a:sym typeface="Helvetica Neue Medium" charset="0"/>
            </a:endParaRPr>
          </a:p>
        </p:txBody>
      </p:sp>
      <p:sp>
        <p:nvSpPr>
          <p:cNvPr id="3076" name="Rectangle 4">
            <a:extLst>
              <a:ext uri="{FF2B5EF4-FFF2-40B4-BE49-F238E27FC236}">
                <a16:creationId xmlns:a16="http://schemas.microsoft.com/office/drawing/2014/main" id="{0F553334-BB08-48C7-8751-3EE69C51C50F}"/>
              </a:ext>
            </a:extLst>
          </p:cNvPr>
          <p:cNvSpPr>
            <a:spLocks/>
          </p:cNvSpPr>
          <p:nvPr/>
        </p:nvSpPr>
        <p:spPr bwMode="auto">
          <a:xfrm>
            <a:off x="3687417" y="466724"/>
            <a:ext cx="5685182" cy="3228632"/>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lvl1pPr defTabSz="825500">
              <a:defRPr sz="2400">
                <a:solidFill>
                  <a:srgbClr val="5E5E5E"/>
                </a:solidFill>
                <a:latin typeface="Helvetica Neue" charset="0"/>
                <a:ea typeface="Helvetica Neue" charset="0"/>
                <a:cs typeface="Helvetica Neue" charset="0"/>
                <a:sym typeface="Helvetica Neue" charset="0"/>
              </a:defRPr>
            </a:lvl1pPr>
            <a:lvl2pPr defTabSz="825500">
              <a:defRPr sz="2400">
                <a:solidFill>
                  <a:srgbClr val="5E5E5E"/>
                </a:solidFill>
                <a:latin typeface="Helvetica Neue" charset="0"/>
                <a:ea typeface="Helvetica Neue" charset="0"/>
                <a:cs typeface="Helvetica Neue" charset="0"/>
                <a:sym typeface="Helvetica Neue" charset="0"/>
              </a:defRPr>
            </a:lvl2pPr>
            <a:lvl3pPr defTabSz="825500">
              <a:defRPr sz="2400">
                <a:solidFill>
                  <a:srgbClr val="5E5E5E"/>
                </a:solidFill>
                <a:latin typeface="Helvetica Neue" charset="0"/>
                <a:ea typeface="Helvetica Neue" charset="0"/>
                <a:cs typeface="Helvetica Neue" charset="0"/>
                <a:sym typeface="Helvetica Neue" charset="0"/>
              </a:defRPr>
            </a:lvl3pPr>
            <a:lvl4pPr defTabSz="825500">
              <a:defRPr sz="2400">
                <a:solidFill>
                  <a:srgbClr val="5E5E5E"/>
                </a:solidFill>
                <a:latin typeface="Helvetica Neue" charset="0"/>
                <a:ea typeface="Helvetica Neue" charset="0"/>
                <a:cs typeface="Helvetica Neue" charset="0"/>
                <a:sym typeface="Helvetica Neue" charset="0"/>
              </a:defRPr>
            </a:lvl4pPr>
            <a:lvl5pPr defTabSz="825500">
              <a:defRPr sz="2400">
                <a:solidFill>
                  <a:srgbClr val="5E5E5E"/>
                </a:solidFill>
                <a:latin typeface="Helvetica Neue" charset="0"/>
                <a:ea typeface="Helvetica Neue" charset="0"/>
                <a:cs typeface="Helvetica Neue" charset="0"/>
                <a:sym typeface="Helvetica Neue" charset="0"/>
              </a:defRPr>
            </a:lvl5pPr>
            <a:lvl6pPr marL="4572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6pPr>
            <a:lvl7pPr marL="9144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7pPr>
            <a:lvl8pPr marL="13716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8pPr>
            <a:lvl9pPr marL="18288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9pPr>
          </a:lstStyle>
          <a:p>
            <a:endParaRPr lang="en-US" altLang="en-US" sz="1600" dirty="0">
              <a:solidFill>
                <a:srgbClr val="FFFFFF"/>
              </a:solidFill>
              <a:latin typeface="Helvetica Neue Medium" charset="0"/>
              <a:ea typeface="Helvetica Neue Medium" charset="0"/>
              <a:cs typeface="Helvetica Neue Medium" charset="0"/>
              <a:sym typeface="Helvetica Neue Medium" charset="0"/>
            </a:endParaRPr>
          </a:p>
        </p:txBody>
      </p:sp>
      <p:sp>
        <p:nvSpPr>
          <p:cNvPr id="3077" name="Text Box 5">
            <a:extLst>
              <a:ext uri="{FF2B5EF4-FFF2-40B4-BE49-F238E27FC236}">
                <a16:creationId xmlns:a16="http://schemas.microsoft.com/office/drawing/2014/main" id="{47FD3833-B247-4AB9-A99D-0B421F85FCA4}"/>
              </a:ext>
            </a:extLst>
          </p:cNvPr>
          <p:cNvSpPr txBox="1">
            <a:spLocks/>
          </p:cNvSpPr>
          <p:nvPr/>
        </p:nvSpPr>
        <p:spPr bwMode="auto">
          <a:xfrm>
            <a:off x="4233404" y="1650758"/>
            <a:ext cx="827150" cy="274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5400" tIns="25400" rIns="25400" bIns="25400" anchor="ctr">
            <a:spAutoFit/>
          </a:bodyPr>
          <a:lstStyle/>
          <a:p>
            <a:r>
              <a:rPr lang="en-US" altLang="en-US" sz="1450" dirty="0">
                <a:solidFill>
                  <a:schemeClr val="bg1"/>
                </a:solidFill>
              </a:rPr>
              <a:t>SCENE</a:t>
            </a:r>
            <a:r>
              <a:rPr lang="en-US" altLang="en-US" sz="1450" dirty="0"/>
              <a:t> </a:t>
            </a:r>
            <a:r>
              <a:rPr lang="en-US" altLang="en-US" sz="1450" dirty="0">
                <a:solidFill>
                  <a:schemeClr val="bg1"/>
                </a:solidFill>
              </a:rPr>
              <a:t>1</a:t>
            </a:r>
          </a:p>
        </p:txBody>
      </p:sp>
      <p:sp>
        <p:nvSpPr>
          <p:cNvPr id="3078" name="Text Box 6">
            <a:extLst>
              <a:ext uri="{FF2B5EF4-FFF2-40B4-BE49-F238E27FC236}">
                <a16:creationId xmlns:a16="http://schemas.microsoft.com/office/drawing/2014/main" id="{6F95E766-5762-4A2A-9CF3-2B2D47AA1E77}"/>
              </a:ext>
            </a:extLst>
          </p:cNvPr>
          <p:cNvSpPr txBox="1">
            <a:spLocks/>
          </p:cNvSpPr>
          <p:nvPr/>
        </p:nvSpPr>
        <p:spPr bwMode="auto">
          <a:xfrm>
            <a:off x="8054975" y="1659711"/>
            <a:ext cx="804707" cy="266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5400" tIns="25400" rIns="25400" bIns="25400" anchor="ctr">
            <a:spAutoFit/>
          </a:bodyPr>
          <a:lstStyle/>
          <a:p>
            <a:r>
              <a:rPr lang="en-US" altLang="en-US" sz="1400" dirty="0">
                <a:solidFill>
                  <a:schemeClr val="bg1"/>
                </a:solidFill>
              </a:rPr>
              <a:t>SCENE 2</a:t>
            </a:r>
          </a:p>
        </p:txBody>
      </p:sp>
      <p:sp>
        <p:nvSpPr>
          <p:cNvPr id="3079" name="AutoShape 7">
            <a:extLst>
              <a:ext uri="{FF2B5EF4-FFF2-40B4-BE49-F238E27FC236}">
                <a16:creationId xmlns:a16="http://schemas.microsoft.com/office/drawing/2014/main" id="{16E41ED6-FC52-43CE-AAE2-79C3C833A486}"/>
              </a:ext>
            </a:extLst>
          </p:cNvPr>
          <p:cNvSpPr>
            <a:spLocks/>
          </p:cNvSpPr>
          <p:nvPr/>
        </p:nvSpPr>
        <p:spPr bwMode="auto">
          <a:xfrm rot="5389633">
            <a:off x="6194028" y="2965847"/>
            <a:ext cx="675482" cy="588963"/>
          </a:xfrm>
          <a:custGeom>
            <a:avLst/>
            <a:gdLst>
              <a:gd name="T0" fmla="*/ 10800 w 21600"/>
              <a:gd name="T1" fmla="+- 0 10750 29"/>
              <a:gd name="T2" fmla="*/ 10750 h 21443"/>
              <a:gd name="T3" fmla="*/ 10800 w 21600"/>
              <a:gd name="T4" fmla="+- 0 10750 29"/>
              <a:gd name="T5" fmla="*/ 10750 h 21443"/>
              <a:gd name="T6" fmla="*/ 10800 w 21600"/>
              <a:gd name="T7" fmla="+- 0 10750 29"/>
              <a:gd name="T8" fmla="*/ 10750 h 21443"/>
              <a:gd name="T9" fmla="*/ 10800 w 21600"/>
              <a:gd name="T10" fmla="+- 0 10750 29"/>
              <a:gd name="T11" fmla="*/ 10750 h 21443"/>
            </a:gdLst>
            <a:ahLst/>
            <a:cxnLst>
              <a:cxn ang="0">
                <a:pos x="T0" y="T2"/>
              </a:cxn>
              <a:cxn ang="0">
                <a:pos x="T3" y="T5"/>
              </a:cxn>
              <a:cxn ang="0">
                <a:pos x="T6" y="T8"/>
              </a:cxn>
              <a:cxn ang="0">
                <a:pos x="T9" y="T11"/>
              </a:cxn>
            </a:cxnLst>
            <a:rect l="0" t="0" r="r" b="b"/>
            <a:pathLst>
              <a:path w="21600" h="21443">
                <a:moveTo>
                  <a:pt x="9522" y="5"/>
                </a:moveTo>
                <a:cubicBezTo>
                  <a:pt x="9458" y="16"/>
                  <a:pt x="9393" y="50"/>
                  <a:pt x="9338" y="109"/>
                </a:cubicBezTo>
                <a:lnTo>
                  <a:pt x="4461" y="5364"/>
                </a:lnTo>
                <a:cubicBezTo>
                  <a:pt x="4398" y="5432"/>
                  <a:pt x="4313" y="5470"/>
                  <a:pt x="4226" y="5470"/>
                </a:cubicBezTo>
                <a:lnTo>
                  <a:pt x="808" y="5470"/>
                </a:lnTo>
                <a:cubicBezTo>
                  <a:pt x="363" y="5470"/>
                  <a:pt x="0" y="5880"/>
                  <a:pt x="0" y="6387"/>
                </a:cubicBezTo>
                <a:lnTo>
                  <a:pt x="0" y="15058"/>
                </a:lnTo>
                <a:cubicBezTo>
                  <a:pt x="0" y="15565"/>
                  <a:pt x="362" y="15975"/>
                  <a:pt x="808" y="15975"/>
                </a:cubicBezTo>
                <a:lnTo>
                  <a:pt x="4226" y="15975"/>
                </a:lnTo>
                <a:cubicBezTo>
                  <a:pt x="4313" y="15975"/>
                  <a:pt x="4398" y="16013"/>
                  <a:pt x="4461" y="16081"/>
                </a:cubicBezTo>
                <a:lnTo>
                  <a:pt x="9338" y="21336"/>
                </a:lnTo>
                <a:cubicBezTo>
                  <a:pt x="9557" y="21571"/>
                  <a:pt x="9917" y="21395"/>
                  <a:pt x="9917" y="21053"/>
                </a:cubicBezTo>
                <a:lnTo>
                  <a:pt x="9917" y="392"/>
                </a:lnTo>
                <a:cubicBezTo>
                  <a:pt x="9917" y="135"/>
                  <a:pt x="9715" y="-29"/>
                  <a:pt x="9522" y="5"/>
                </a:cubicBezTo>
                <a:close/>
                <a:moveTo>
                  <a:pt x="18098" y="7"/>
                </a:moveTo>
                <a:lnTo>
                  <a:pt x="16830" y="1320"/>
                </a:lnTo>
                <a:cubicBezTo>
                  <a:pt x="18734" y="3848"/>
                  <a:pt x="19886" y="7132"/>
                  <a:pt x="19886" y="10723"/>
                </a:cubicBezTo>
                <a:cubicBezTo>
                  <a:pt x="19886" y="14313"/>
                  <a:pt x="18734" y="17597"/>
                  <a:pt x="16830" y="20125"/>
                </a:cubicBezTo>
                <a:lnTo>
                  <a:pt x="18098" y="21436"/>
                </a:lnTo>
                <a:cubicBezTo>
                  <a:pt x="20280" y="18562"/>
                  <a:pt x="21600" y="14817"/>
                  <a:pt x="21600" y="10723"/>
                </a:cubicBezTo>
                <a:cubicBezTo>
                  <a:pt x="21600" y="6628"/>
                  <a:pt x="20280" y="2881"/>
                  <a:pt x="18098" y="7"/>
                </a:cubicBezTo>
                <a:close/>
                <a:moveTo>
                  <a:pt x="15546" y="2646"/>
                </a:moveTo>
                <a:lnTo>
                  <a:pt x="14272" y="3965"/>
                </a:lnTo>
                <a:cubicBezTo>
                  <a:pt x="15619" y="5794"/>
                  <a:pt x="16430" y="8151"/>
                  <a:pt x="16430" y="10723"/>
                </a:cubicBezTo>
                <a:cubicBezTo>
                  <a:pt x="16430" y="13294"/>
                  <a:pt x="15618" y="15651"/>
                  <a:pt x="14272" y="17480"/>
                </a:cubicBezTo>
                <a:lnTo>
                  <a:pt x="15546" y="18797"/>
                </a:lnTo>
                <a:cubicBezTo>
                  <a:pt x="17171" y="16619"/>
                  <a:pt x="18151" y="13802"/>
                  <a:pt x="18151" y="10723"/>
                </a:cubicBezTo>
                <a:cubicBezTo>
                  <a:pt x="18151" y="7643"/>
                  <a:pt x="17171" y="4824"/>
                  <a:pt x="15546" y="2646"/>
                </a:cubicBezTo>
                <a:close/>
                <a:moveTo>
                  <a:pt x="13064" y="5215"/>
                </a:moveTo>
                <a:lnTo>
                  <a:pt x="11908" y="6414"/>
                </a:lnTo>
                <a:cubicBezTo>
                  <a:pt x="12740" y="7595"/>
                  <a:pt x="13236" y="9092"/>
                  <a:pt x="13236" y="10723"/>
                </a:cubicBezTo>
                <a:cubicBezTo>
                  <a:pt x="13236" y="12353"/>
                  <a:pt x="12740" y="13851"/>
                  <a:pt x="11908" y="15031"/>
                </a:cubicBezTo>
                <a:lnTo>
                  <a:pt x="13064" y="16228"/>
                </a:lnTo>
                <a:cubicBezTo>
                  <a:pt x="14148" y="14731"/>
                  <a:pt x="14799" y="12813"/>
                  <a:pt x="14799" y="10723"/>
                </a:cubicBezTo>
                <a:cubicBezTo>
                  <a:pt x="14799" y="8632"/>
                  <a:pt x="14147" y="6712"/>
                  <a:pt x="13064" y="5215"/>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lvl1pPr defTabSz="825500">
              <a:defRPr sz="2400">
                <a:solidFill>
                  <a:srgbClr val="5E5E5E"/>
                </a:solidFill>
                <a:latin typeface="Helvetica Neue" charset="0"/>
                <a:ea typeface="Helvetica Neue" charset="0"/>
                <a:cs typeface="Helvetica Neue" charset="0"/>
                <a:sym typeface="Helvetica Neue" charset="0"/>
              </a:defRPr>
            </a:lvl1pPr>
            <a:lvl2pPr defTabSz="825500">
              <a:defRPr sz="2400">
                <a:solidFill>
                  <a:srgbClr val="5E5E5E"/>
                </a:solidFill>
                <a:latin typeface="Helvetica Neue" charset="0"/>
                <a:ea typeface="Helvetica Neue" charset="0"/>
                <a:cs typeface="Helvetica Neue" charset="0"/>
                <a:sym typeface="Helvetica Neue" charset="0"/>
              </a:defRPr>
            </a:lvl2pPr>
            <a:lvl3pPr defTabSz="825500">
              <a:defRPr sz="2400">
                <a:solidFill>
                  <a:srgbClr val="5E5E5E"/>
                </a:solidFill>
                <a:latin typeface="Helvetica Neue" charset="0"/>
                <a:ea typeface="Helvetica Neue" charset="0"/>
                <a:cs typeface="Helvetica Neue" charset="0"/>
                <a:sym typeface="Helvetica Neue" charset="0"/>
              </a:defRPr>
            </a:lvl3pPr>
            <a:lvl4pPr defTabSz="825500">
              <a:defRPr sz="2400">
                <a:solidFill>
                  <a:srgbClr val="5E5E5E"/>
                </a:solidFill>
                <a:latin typeface="Helvetica Neue" charset="0"/>
                <a:ea typeface="Helvetica Neue" charset="0"/>
                <a:cs typeface="Helvetica Neue" charset="0"/>
                <a:sym typeface="Helvetica Neue" charset="0"/>
              </a:defRPr>
            </a:lvl4pPr>
            <a:lvl5pPr defTabSz="825500">
              <a:defRPr sz="2400">
                <a:solidFill>
                  <a:srgbClr val="5E5E5E"/>
                </a:solidFill>
                <a:latin typeface="Helvetica Neue" charset="0"/>
                <a:ea typeface="Helvetica Neue" charset="0"/>
                <a:cs typeface="Helvetica Neue" charset="0"/>
                <a:sym typeface="Helvetica Neue" charset="0"/>
              </a:defRPr>
            </a:lvl5pPr>
            <a:lvl6pPr marL="4572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6pPr>
            <a:lvl7pPr marL="9144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7pPr>
            <a:lvl8pPr marL="13716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8pPr>
            <a:lvl9pPr marL="18288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9pPr>
          </a:lstStyle>
          <a:p>
            <a:endParaRPr lang="en-US" altLang="en-US" sz="1600">
              <a:solidFill>
                <a:srgbClr val="FFFFFF"/>
              </a:solidFill>
              <a:latin typeface="Helvetica Neue Medium" charset="0"/>
              <a:ea typeface="Helvetica Neue Medium" charset="0"/>
              <a:cs typeface="Helvetica Neue Medium" charset="0"/>
              <a:sym typeface="Helvetica Neue Medium" charset="0"/>
            </a:endParaRPr>
          </a:p>
        </p:txBody>
      </p:sp>
      <p:sp>
        <p:nvSpPr>
          <p:cNvPr id="3080" name="AutoShape 8">
            <a:extLst>
              <a:ext uri="{FF2B5EF4-FFF2-40B4-BE49-F238E27FC236}">
                <a16:creationId xmlns:a16="http://schemas.microsoft.com/office/drawing/2014/main" id="{FC9B5FEC-C156-4B73-AAAC-F4B44D2C5091}"/>
              </a:ext>
            </a:extLst>
          </p:cNvPr>
          <p:cNvSpPr>
            <a:spLocks/>
          </p:cNvSpPr>
          <p:nvPr/>
        </p:nvSpPr>
        <p:spPr bwMode="auto">
          <a:xfrm>
            <a:off x="3321050" y="67469"/>
            <a:ext cx="6421438" cy="5180806"/>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lvl1pPr defTabSz="825500">
              <a:defRPr sz="2400">
                <a:solidFill>
                  <a:srgbClr val="5E5E5E"/>
                </a:solidFill>
                <a:latin typeface="Helvetica Neue" charset="0"/>
                <a:ea typeface="Helvetica Neue" charset="0"/>
                <a:cs typeface="Helvetica Neue" charset="0"/>
                <a:sym typeface="Helvetica Neue" charset="0"/>
              </a:defRPr>
            </a:lvl1pPr>
            <a:lvl2pPr defTabSz="825500">
              <a:defRPr sz="2400">
                <a:solidFill>
                  <a:srgbClr val="5E5E5E"/>
                </a:solidFill>
                <a:latin typeface="Helvetica Neue" charset="0"/>
                <a:ea typeface="Helvetica Neue" charset="0"/>
                <a:cs typeface="Helvetica Neue" charset="0"/>
                <a:sym typeface="Helvetica Neue" charset="0"/>
              </a:defRPr>
            </a:lvl2pPr>
            <a:lvl3pPr defTabSz="825500">
              <a:defRPr sz="2400">
                <a:solidFill>
                  <a:srgbClr val="5E5E5E"/>
                </a:solidFill>
                <a:latin typeface="Helvetica Neue" charset="0"/>
                <a:ea typeface="Helvetica Neue" charset="0"/>
                <a:cs typeface="Helvetica Neue" charset="0"/>
                <a:sym typeface="Helvetica Neue" charset="0"/>
              </a:defRPr>
            </a:lvl3pPr>
            <a:lvl4pPr defTabSz="825500">
              <a:defRPr sz="2400">
                <a:solidFill>
                  <a:srgbClr val="5E5E5E"/>
                </a:solidFill>
                <a:latin typeface="Helvetica Neue" charset="0"/>
                <a:ea typeface="Helvetica Neue" charset="0"/>
                <a:cs typeface="Helvetica Neue" charset="0"/>
                <a:sym typeface="Helvetica Neue" charset="0"/>
              </a:defRPr>
            </a:lvl4pPr>
            <a:lvl5pPr defTabSz="825500">
              <a:defRPr sz="2400">
                <a:solidFill>
                  <a:srgbClr val="5E5E5E"/>
                </a:solidFill>
                <a:latin typeface="Helvetica Neue" charset="0"/>
                <a:ea typeface="Helvetica Neue" charset="0"/>
                <a:cs typeface="Helvetica Neue" charset="0"/>
                <a:sym typeface="Helvetica Neue" charset="0"/>
              </a:defRPr>
            </a:lvl5pPr>
            <a:lvl6pPr marL="4572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6pPr>
            <a:lvl7pPr marL="9144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7pPr>
            <a:lvl8pPr marL="13716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8pPr>
            <a:lvl9pPr marL="18288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9pPr>
          </a:lstStyle>
          <a:p>
            <a:endParaRPr lang="en-US" altLang="en-US" sz="1600">
              <a:solidFill>
                <a:srgbClr val="FFFFFF"/>
              </a:solidFill>
              <a:latin typeface="Helvetica Neue Medium" charset="0"/>
              <a:ea typeface="Helvetica Neue Medium" charset="0"/>
              <a:cs typeface="Helvetica Neue Medium" charset="0"/>
              <a:sym typeface="Helvetica Neue Medium" charset="0"/>
            </a:endParaRPr>
          </a:p>
        </p:txBody>
      </p:sp>
      <p:sp>
        <p:nvSpPr>
          <p:cNvPr id="3081" name="AutoShape 9">
            <a:extLst>
              <a:ext uri="{FF2B5EF4-FFF2-40B4-BE49-F238E27FC236}">
                <a16:creationId xmlns:a16="http://schemas.microsoft.com/office/drawing/2014/main" id="{6E995CF8-D71D-4D48-A3BE-F3A5777CDCE7}"/>
              </a:ext>
            </a:extLst>
          </p:cNvPr>
          <p:cNvSpPr>
            <a:spLocks/>
          </p:cNvSpPr>
          <p:nvPr/>
        </p:nvSpPr>
        <p:spPr bwMode="auto">
          <a:xfrm>
            <a:off x="6193632" y="2185194"/>
            <a:ext cx="677069" cy="5865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1" y="0"/>
                </a:moveTo>
                <a:cubicBezTo>
                  <a:pt x="8419" y="0"/>
                  <a:pt x="7041" y="1374"/>
                  <a:pt x="6553" y="3337"/>
                </a:cubicBezTo>
                <a:cubicBezTo>
                  <a:pt x="6322" y="4269"/>
                  <a:pt x="6312" y="5365"/>
                  <a:pt x="6383" y="6556"/>
                </a:cubicBezTo>
                <a:cubicBezTo>
                  <a:pt x="6251" y="6550"/>
                  <a:pt x="6103" y="6550"/>
                  <a:pt x="5944" y="6556"/>
                </a:cubicBezTo>
                <a:cubicBezTo>
                  <a:pt x="5170" y="6600"/>
                  <a:pt x="5740" y="8660"/>
                  <a:pt x="6261" y="9870"/>
                </a:cubicBezTo>
                <a:cubicBezTo>
                  <a:pt x="6371" y="10117"/>
                  <a:pt x="6602" y="10060"/>
                  <a:pt x="6700" y="10028"/>
                </a:cubicBezTo>
                <a:cubicBezTo>
                  <a:pt x="6898" y="12074"/>
                  <a:pt x="7173" y="12688"/>
                  <a:pt x="7865" y="13587"/>
                </a:cubicBezTo>
                <a:lnTo>
                  <a:pt x="7853" y="14563"/>
                </a:lnTo>
                <a:cubicBezTo>
                  <a:pt x="7836" y="15893"/>
                  <a:pt x="7177" y="16995"/>
                  <a:pt x="6102" y="17704"/>
                </a:cubicBezTo>
                <a:cubicBezTo>
                  <a:pt x="6014" y="17761"/>
                  <a:pt x="5927" y="17818"/>
                  <a:pt x="5839" y="17863"/>
                </a:cubicBezTo>
                <a:cubicBezTo>
                  <a:pt x="5335" y="18148"/>
                  <a:pt x="4780" y="18293"/>
                  <a:pt x="4221" y="18318"/>
                </a:cubicBezTo>
                <a:cubicBezTo>
                  <a:pt x="1630" y="18457"/>
                  <a:pt x="779" y="19820"/>
                  <a:pt x="0" y="21600"/>
                </a:cubicBezTo>
                <a:lnTo>
                  <a:pt x="10801" y="21600"/>
                </a:lnTo>
                <a:lnTo>
                  <a:pt x="21600" y="21600"/>
                </a:lnTo>
                <a:cubicBezTo>
                  <a:pt x="20821" y="19820"/>
                  <a:pt x="19970" y="18457"/>
                  <a:pt x="17379" y="18318"/>
                </a:cubicBezTo>
                <a:cubicBezTo>
                  <a:pt x="16820" y="18286"/>
                  <a:pt x="16260" y="18148"/>
                  <a:pt x="15761" y="17863"/>
                </a:cubicBezTo>
                <a:cubicBezTo>
                  <a:pt x="15678" y="17812"/>
                  <a:pt x="15591" y="17761"/>
                  <a:pt x="15498" y="17704"/>
                </a:cubicBezTo>
                <a:cubicBezTo>
                  <a:pt x="14423" y="16995"/>
                  <a:pt x="13758" y="15893"/>
                  <a:pt x="13747" y="14563"/>
                </a:cubicBezTo>
                <a:lnTo>
                  <a:pt x="13737" y="13587"/>
                </a:lnTo>
                <a:cubicBezTo>
                  <a:pt x="14428" y="12688"/>
                  <a:pt x="14697" y="12074"/>
                  <a:pt x="14900" y="10028"/>
                </a:cubicBezTo>
                <a:cubicBezTo>
                  <a:pt x="14993" y="10066"/>
                  <a:pt x="15229" y="10123"/>
                  <a:pt x="15339" y="9870"/>
                </a:cubicBezTo>
                <a:cubicBezTo>
                  <a:pt x="15865" y="8660"/>
                  <a:pt x="16431" y="6600"/>
                  <a:pt x="15658" y="6556"/>
                </a:cubicBezTo>
                <a:cubicBezTo>
                  <a:pt x="15498" y="6550"/>
                  <a:pt x="15350" y="6543"/>
                  <a:pt x="15219" y="6556"/>
                </a:cubicBezTo>
                <a:cubicBezTo>
                  <a:pt x="15290" y="5371"/>
                  <a:pt x="15283" y="4269"/>
                  <a:pt x="15047" y="3337"/>
                </a:cubicBezTo>
                <a:cubicBezTo>
                  <a:pt x="14559" y="1374"/>
                  <a:pt x="13183" y="0"/>
                  <a:pt x="10801" y="0"/>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lvl1pPr defTabSz="825500">
              <a:defRPr sz="2400">
                <a:solidFill>
                  <a:srgbClr val="5E5E5E"/>
                </a:solidFill>
                <a:latin typeface="Helvetica Neue" charset="0"/>
                <a:ea typeface="Helvetica Neue" charset="0"/>
                <a:cs typeface="Helvetica Neue" charset="0"/>
                <a:sym typeface="Helvetica Neue" charset="0"/>
              </a:defRPr>
            </a:lvl1pPr>
            <a:lvl2pPr defTabSz="825500">
              <a:defRPr sz="2400">
                <a:solidFill>
                  <a:srgbClr val="5E5E5E"/>
                </a:solidFill>
                <a:latin typeface="Helvetica Neue" charset="0"/>
                <a:ea typeface="Helvetica Neue" charset="0"/>
                <a:cs typeface="Helvetica Neue" charset="0"/>
                <a:sym typeface="Helvetica Neue" charset="0"/>
              </a:defRPr>
            </a:lvl2pPr>
            <a:lvl3pPr defTabSz="825500">
              <a:defRPr sz="2400">
                <a:solidFill>
                  <a:srgbClr val="5E5E5E"/>
                </a:solidFill>
                <a:latin typeface="Helvetica Neue" charset="0"/>
                <a:ea typeface="Helvetica Neue" charset="0"/>
                <a:cs typeface="Helvetica Neue" charset="0"/>
                <a:sym typeface="Helvetica Neue" charset="0"/>
              </a:defRPr>
            </a:lvl3pPr>
            <a:lvl4pPr defTabSz="825500">
              <a:defRPr sz="2400">
                <a:solidFill>
                  <a:srgbClr val="5E5E5E"/>
                </a:solidFill>
                <a:latin typeface="Helvetica Neue" charset="0"/>
                <a:ea typeface="Helvetica Neue" charset="0"/>
                <a:cs typeface="Helvetica Neue" charset="0"/>
                <a:sym typeface="Helvetica Neue" charset="0"/>
              </a:defRPr>
            </a:lvl4pPr>
            <a:lvl5pPr defTabSz="825500">
              <a:defRPr sz="2400">
                <a:solidFill>
                  <a:srgbClr val="5E5E5E"/>
                </a:solidFill>
                <a:latin typeface="Helvetica Neue" charset="0"/>
                <a:ea typeface="Helvetica Neue" charset="0"/>
                <a:cs typeface="Helvetica Neue" charset="0"/>
                <a:sym typeface="Helvetica Neue" charset="0"/>
              </a:defRPr>
            </a:lvl5pPr>
            <a:lvl6pPr marL="4572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6pPr>
            <a:lvl7pPr marL="9144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7pPr>
            <a:lvl8pPr marL="13716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8pPr>
            <a:lvl9pPr marL="18288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9pPr>
          </a:lstStyle>
          <a:p>
            <a:endParaRPr lang="en-US" altLang="en-US" sz="1600">
              <a:solidFill>
                <a:srgbClr val="FFFFFF"/>
              </a:solidFill>
              <a:latin typeface="Helvetica Neue Medium" charset="0"/>
              <a:ea typeface="Helvetica Neue Medium" charset="0"/>
              <a:cs typeface="Helvetica Neue Medium" charset="0"/>
              <a:sym typeface="Helvetica Neue Medium" charset="0"/>
            </a:endParaRPr>
          </a:p>
        </p:txBody>
      </p:sp>
      <p:sp>
        <p:nvSpPr>
          <p:cNvPr id="3082" name="Text Box 10">
            <a:extLst>
              <a:ext uri="{FF2B5EF4-FFF2-40B4-BE49-F238E27FC236}">
                <a16:creationId xmlns:a16="http://schemas.microsoft.com/office/drawing/2014/main" id="{76322190-DB6E-47C0-B3B8-72AFE3D2BE36}"/>
              </a:ext>
            </a:extLst>
          </p:cNvPr>
          <p:cNvSpPr txBox="1">
            <a:spLocks/>
          </p:cNvSpPr>
          <p:nvPr/>
        </p:nvSpPr>
        <p:spPr bwMode="auto">
          <a:xfrm>
            <a:off x="8945563" y="5003444"/>
            <a:ext cx="1741488" cy="697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spAutoFit/>
          </a:bodyPr>
          <a:lstStyle/>
          <a:p>
            <a:r>
              <a:rPr lang="en-US" altLang="en-US" sz="1400" dirty="0">
                <a:solidFill>
                  <a:schemeClr val="tx1">
                    <a:lumMod val="85000"/>
                  </a:schemeClr>
                </a:solidFill>
              </a:rPr>
              <a:t>Confederate in fake live video (but pre-recorded) </a:t>
            </a:r>
          </a:p>
        </p:txBody>
      </p:sp>
      <p:sp>
        <p:nvSpPr>
          <p:cNvPr id="3083" name="AutoShape 11">
            <a:extLst>
              <a:ext uri="{FF2B5EF4-FFF2-40B4-BE49-F238E27FC236}">
                <a16:creationId xmlns:a16="http://schemas.microsoft.com/office/drawing/2014/main" id="{DA451D8C-6D77-4A5A-9F80-98AE245BBDCF}"/>
              </a:ext>
            </a:extLst>
          </p:cNvPr>
          <p:cNvSpPr>
            <a:spLocks/>
          </p:cNvSpPr>
          <p:nvPr/>
        </p:nvSpPr>
        <p:spPr bwMode="auto">
          <a:xfrm>
            <a:off x="6944519" y="661988"/>
            <a:ext cx="2116931" cy="1860550"/>
          </a:xfrm>
          <a:prstGeom prst="roundRect">
            <a:avLst>
              <a:gd name="adj" fmla="val 5116"/>
            </a:avLst>
          </a:prstGeom>
          <a:noFill/>
          <a:ln w="635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lvl1pPr defTabSz="825500">
              <a:defRPr sz="2400">
                <a:solidFill>
                  <a:srgbClr val="5E5E5E"/>
                </a:solidFill>
                <a:latin typeface="Helvetica Neue" charset="0"/>
                <a:ea typeface="Helvetica Neue" charset="0"/>
                <a:cs typeface="Helvetica Neue" charset="0"/>
                <a:sym typeface="Helvetica Neue" charset="0"/>
              </a:defRPr>
            </a:lvl1pPr>
            <a:lvl2pPr defTabSz="825500">
              <a:defRPr sz="2400">
                <a:solidFill>
                  <a:srgbClr val="5E5E5E"/>
                </a:solidFill>
                <a:latin typeface="Helvetica Neue" charset="0"/>
                <a:ea typeface="Helvetica Neue" charset="0"/>
                <a:cs typeface="Helvetica Neue" charset="0"/>
                <a:sym typeface="Helvetica Neue" charset="0"/>
              </a:defRPr>
            </a:lvl2pPr>
            <a:lvl3pPr defTabSz="825500">
              <a:defRPr sz="2400">
                <a:solidFill>
                  <a:srgbClr val="5E5E5E"/>
                </a:solidFill>
                <a:latin typeface="Helvetica Neue" charset="0"/>
                <a:ea typeface="Helvetica Neue" charset="0"/>
                <a:cs typeface="Helvetica Neue" charset="0"/>
                <a:sym typeface="Helvetica Neue" charset="0"/>
              </a:defRPr>
            </a:lvl3pPr>
            <a:lvl4pPr defTabSz="825500">
              <a:defRPr sz="2400">
                <a:solidFill>
                  <a:srgbClr val="5E5E5E"/>
                </a:solidFill>
                <a:latin typeface="Helvetica Neue" charset="0"/>
                <a:ea typeface="Helvetica Neue" charset="0"/>
                <a:cs typeface="Helvetica Neue" charset="0"/>
                <a:sym typeface="Helvetica Neue" charset="0"/>
              </a:defRPr>
            </a:lvl4pPr>
            <a:lvl5pPr defTabSz="825500">
              <a:defRPr sz="2400">
                <a:solidFill>
                  <a:srgbClr val="5E5E5E"/>
                </a:solidFill>
                <a:latin typeface="Helvetica Neue" charset="0"/>
                <a:ea typeface="Helvetica Neue" charset="0"/>
                <a:cs typeface="Helvetica Neue" charset="0"/>
                <a:sym typeface="Helvetica Neue" charset="0"/>
              </a:defRPr>
            </a:lvl5pPr>
            <a:lvl6pPr marL="4572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6pPr>
            <a:lvl7pPr marL="9144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7pPr>
            <a:lvl8pPr marL="13716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8pPr>
            <a:lvl9pPr marL="18288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9pPr>
          </a:lstStyle>
          <a:p>
            <a:endParaRPr lang="en-US" altLang="en-US" sz="1600">
              <a:solidFill>
                <a:srgbClr val="FFFFFF"/>
              </a:solidFill>
              <a:latin typeface="Helvetica Neue Medium" charset="0"/>
              <a:ea typeface="Helvetica Neue Medium" charset="0"/>
              <a:cs typeface="Helvetica Neue Medium" charset="0"/>
              <a:sym typeface="Helvetica Neue Medium" charset="0"/>
            </a:endParaRPr>
          </a:p>
        </p:txBody>
      </p:sp>
      <p:sp>
        <p:nvSpPr>
          <p:cNvPr id="3084" name="AutoShape 12">
            <a:extLst>
              <a:ext uri="{FF2B5EF4-FFF2-40B4-BE49-F238E27FC236}">
                <a16:creationId xmlns:a16="http://schemas.microsoft.com/office/drawing/2014/main" id="{E7D47F4D-6ECC-4E16-915D-8307813074C4}"/>
              </a:ext>
            </a:extLst>
          </p:cNvPr>
          <p:cNvSpPr>
            <a:spLocks/>
          </p:cNvSpPr>
          <p:nvPr/>
        </p:nvSpPr>
        <p:spPr bwMode="auto">
          <a:xfrm>
            <a:off x="4002088" y="661988"/>
            <a:ext cx="2116932" cy="1860550"/>
          </a:xfrm>
          <a:prstGeom prst="roundRect">
            <a:avLst>
              <a:gd name="adj" fmla="val 5116"/>
            </a:avLst>
          </a:prstGeom>
          <a:noFill/>
          <a:ln w="635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lvl1pPr defTabSz="825500">
              <a:defRPr sz="2400">
                <a:solidFill>
                  <a:srgbClr val="5E5E5E"/>
                </a:solidFill>
                <a:latin typeface="Helvetica Neue" charset="0"/>
                <a:ea typeface="Helvetica Neue" charset="0"/>
                <a:cs typeface="Helvetica Neue" charset="0"/>
                <a:sym typeface="Helvetica Neue" charset="0"/>
              </a:defRPr>
            </a:lvl1pPr>
            <a:lvl2pPr defTabSz="825500">
              <a:defRPr sz="2400">
                <a:solidFill>
                  <a:srgbClr val="5E5E5E"/>
                </a:solidFill>
                <a:latin typeface="Helvetica Neue" charset="0"/>
                <a:ea typeface="Helvetica Neue" charset="0"/>
                <a:cs typeface="Helvetica Neue" charset="0"/>
                <a:sym typeface="Helvetica Neue" charset="0"/>
              </a:defRPr>
            </a:lvl2pPr>
            <a:lvl3pPr defTabSz="825500">
              <a:defRPr sz="2400">
                <a:solidFill>
                  <a:srgbClr val="5E5E5E"/>
                </a:solidFill>
                <a:latin typeface="Helvetica Neue" charset="0"/>
                <a:ea typeface="Helvetica Neue" charset="0"/>
                <a:cs typeface="Helvetica Neue" charset="0"/>
                <a:sym typeface="Helvetica Neue" charset="0"/>
              </a:defRPr>
            </a:lvl3pPr>
            <a:lvl4pPr defTabSz="825500">
              <a:defRPr sz="2400">
                <a:solidFill>
                  <a:srgbClr val="5E5E5E"/>
                </a:solidFill>
                <a:latin typeface="Helvetica Neue" charset="0"/>
                <a:ea typeface="Helvetica Neue" charset="0"/>
                <a:cs typeface="Helvetica Neue" charset="0"/>
                <a:sym typeface="Helvetica Neue" charset="0"/>
              </a:defRPr>
            </a:lvl4pPr>
            <a:lvl5pPr defTabSz="825500">
              <a:defRPr sz="2400">
                <a:solidFill>
                  <a:srgbClr val="5E5E5E"/>
                </a:solidFill>
                <a:latin typeface="Helvetica Neue" charset="0"/>
                <a:ea typeface="Helvetica Neue" charset="0"/>
                <a:cs typeface="Helvetica Neue" charset="0"/>
                <a:sym typeface="Helvetica Neue" charset="0"/>
              </a:defRPr>
            </a:lvl5pPr>
            <a:lvl6pPr marL="4572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6pPr>
            <a:lvl7pPr marL="9144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7pPr>
            <a:lvl8pPr marL="13716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8pPr>
            <a:lvl9pPr marL="1828800" indent="1828800" algn="ctr" defTabSz="825500" fontAlgn="base" hangingPunct="0">
              <a:spcBef>
                <a:spcPct val="0"/>
              </a:spcBef>
              <a:spcAft>
                <a:spcPct val="0"/>
              </a:spcAft>
              <a:defRPr sz="2400">
                <a:solidFill>
                  <a:srgbClr val="5E5E5E"/>
                </a:solidFill>
                <a:latin typeface="Helvetica Neue" charset="0"/>
                <a:ea typeface="Helvetica Neue" charset="0"/>
                <a:cs typeface="Helvetica Neue" charset="0"/>
                <a:sym typeface="Helvetica Neue" charset="0"/>
              </a:defRPr>
            </a:lvl9pPr>
          </a:lstStyle>
          <a:p>
            <a:endParaRPr lang="en-US" altLang="en-US" sz="1600">
              <a:solidFill>
                <a:srgbClr val="FFFFFF"/>
              </a:solidFill>
              <a:latin typeface="Helvetica Neue Medium" charset="0"/>
              <a:ea typeface="Helvetica Neue Medium" charset="0"/>
              <a:cs typeface="Helvetica Neue Medium" charset="0"/>
              <a:sym typeface="Helvetica Neue Medium" charset="0"/>
            </a:endParaRPr>
          </a:p>
        </p:txBody>
      </p:sp>
      <p:sp>
        <p:nvSpPr>
          <p:cNvPr id="3085" name="Text Box 13">
            <a:extLst>
              <a:ext uri="{FF2B5EF4-FFF2-40B4-BE49-F238E27FC236}">
                <a16:creationId xmlns:a16="http://schemas.microsoft.com/office/drawing/2014/main" id="{08605B45-24D5-41D9-AE03-E11EA675FBE7}"/>
              </a:ext>
            </a:extLst>
          </p:cNvPr>
          <p:cNvSpPr txBox="1">
            <a:spLocks/>
          </p:cNvSpPr>
          <p:nvPr/>
        </p:nvSpPr>
        <p:spPr bwMode="auto">
          <a:xfrm>
            <a:off x="845344" y="5168119"/>
            <a:ext cx="2009775" cy="14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spAutoFit/>
          </a:bodyPr>
          <a:lstStyle/>
          <a:p>
            <a:r>
              <a:rPr lang="en-US" altLang="en-US" sz="1850" dirty="0">
                <a:solidFill>
                  <a:schemeClr val="tx1">
                    <a:lumMod val="85000"/>
                  </a:schemeClr>
                </a:solidFill>
              </a:rPr>
              <a:t>Priming sentence spoken by Confederate(s) describes one of the two scenes</a:t>
            </a:r>
          </a:p>
        </p:txBody>
      </p:sp>
      <p:sp>
        <p:nvSpPr>
          <p:cNvPr id="3086" name="Rectangle 14">
            <a:extLst>
              <a:ext uri="{FF2B5EF4-FFF2-40B4-BE49-F238E27FC236}">
                <a16:creationId xmlns:a16="http://schemas.microsoft.com/office/drawing/2014/main" id="{3D525E28-0A24-4BE9-8219-38123648260E}"/>
              </a:ext>
            </a:extLst>
          </p:cNvPr>
          <p:cNvSpPr>
            <a:spLocks noGrp="1" noChangeArrowheads="1"/>
          </p:cNvSpPr>
          <p:nvPr>
            <p:ph type="title"/>
          </p:nvPr>
        </p:nvSpPr>
        <p:spPr>
          <a:xfrm>
            <a:off x="326232" y="646113"/>
            <a:ext cx="2398713" cy="1892300"/>
          </a:xfrm>
        </p:spPr>
        <p:txBody>
          <a:bodyPr>
            <a:normAutofit/>
          </a:bodyPr>
          <a:lstStyle/>
          <a:p>
            <a:r>
              <a:rPr lang="en-US" altLang="en-US" sz="3600" dirty="0">
                <a:solidFill>
                  <a:schemeClr val="tx1">
                    <a:lumMod val="85000"/>
                  </a:schemeClr>
                </a:solidFill>
              </a:rPr>
              <a:t>Picture Matching Task</a:t>
            </a:r>
          </a:p>
        </p:txBody>
      </p:sp>
      <p:sp>
        <p:nvSpPr>
          <p:cNvPr id="3087" name="Line 15">
            <a:extLst>
              <a:ext uri="{FF2B5EF4-FFF2-40B4-BE49-F238E27FC236}">
                <a16:creationId xmlns:a16="http://schemas.microsoft.com/office/drawing/2014/main" id="{D10E7B99-16CA-4B75-8FB3-FD34D31F49A8}"/>
              </a:ext>
            </a:extLst>
          </p:cNvPr>
          <p:cNvSpPr>
            <a:spLocks noChangeShapeType="1"/>
          </p:cNvSpPr>
          <p:nvPr/>
        </p:nvSpPr>
        <p:spPr bwMode="auto">
          <a:xfrm flipH="1" flipV="1">
            <a:off x="6954044" y="2847975"/>
            <a:ext cx="1877219" cy="2736057"/>
          </a:xfrm>
          <a:prstGeom prst="line">
            <a:avLst/>
          </a:prstGeom>
          <a:noFill/>
          <a:ln w="25400" cap="flat" cmpd="sng">
            <a:solidFill>
              <a:srgbClr val="07AED5"/>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altLang="en-US" sz="900"/>
          </a:p>
        </p:txBody>
      </p:sp>
      <p:sp>
        <p:nvSpPr>
          <p:cNvPr id="3088" name="Line 16">
            <a:extLst>
              <a:ext uri="{FF2B5EF4-FFF2-40B4-BE49-F238E27FC236}">
                <a16:creationId xmlns:a16="http://schemas.microsoft.com/office/drawing/2014/main" id="{66A9A48E-BF6E-4D78-9A24-3B430D4DE2D6}"/>
              </a:ext>
            </a:extLst>
          </p:cNvPr>
          <p:cNvSpPr>
            <a:spLocks noChangeShapeType="1"/>
          </p:cNvSpPr>
          <p:nvPr/>
        </p:nvSpPr>
        <p:spPr bwMode="auto">
          <a:xfrm flipV="1">
            <a:off x="2570163" y="3340894"/>
            <a:ext cx="3539332" cy="1993900"/>
          </a:xfrm>
          <a:prstGeom prst="line">
            <a:avLst/>
          </a:prstGeom>
          <a:noFill/>
          <a:ln w="25400" cap="flat" cmpd="sng">
            <a:solidFill>
              <a:srgbClr val="07AED5"/>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p>
            <a:endParaRPr lang="en-US" altLang="en-US" sz="900"/>
          </a:p>
        </p:txBody>
      </p:sp>
      <p:pic>
        <p:nvPicPr>
          <p:cNvPr id="18" name="Picture 17" descr="Le tecnologie digitali come strumento di promozione della Persona">
            <a:extLst>
              <a:ext uri="{FF2B5EF4-FFF2-40B4-BE49-F238E27FC236}">
                <a16:creationId xmlns:a16="http://schemas.microsoft.com/office/drawing/2014/main" id="{72E3A8EA-BF12-489E-82BE-6B7323A4B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37C4-1E2F-48CC-9380-E5586FFAD697}"/>
              </a:ext>
            </a:extLst>
          </p:cNvPr>
          <p:cNvSpPr>
            <a:spLocks noGrp="1"/>
          </p:cNvSpPr>
          <p:nvPr>
            <p:ph type="title"/>
          </p:nvPr>
        </p:nvSpPr>
        <p:spPr/>
        <p:txBody>
          <a:bodyPr/>
          <a:lstStyle/>
          <a:p>
            <a:r>
              <a:rPr lang="en-GB" dirty="0"/>
              <a:t>Syntactic Priming</a:t>
            </a:r>
          </a:p>
        </p:txBody>
      </p:sp>
      <p:sp>
        <p:nvSpPr>
          <p:cNvPr id="3" name="Content Placeholder 2">
            <a:extLst>
              <a:ext uri="{FF2B5EF4-FFF2-40B4-BE49-F238E27FC236}">
                <a16:creationId xmlns:a16="http://schemas.microsoft.com/office/drawing/2014/main" id="{B85B8EAA-62FE-4580-BFBD-43487ABC1945}"/>
              </a:ext>
            </a:extLst>
          </p:cNvPr>
          <p:cNvSpPr>
            <a:spLocks noGrp="1"/>
          </p:cNvSpPr>
          <p:nvPr>
            <p:ph idx="1"/>
          </p:nvPr>
        </p:nvSpPr>
        <p:spPr>
          <a:xfrm>
            <a:off x="838200" y="1825624"/>
            <a:ext cx="10515600" cy="4562983"/>
          </a:xfrm>
        </p:spPr>
        <p:txBody>
          <a:bodyPr>
            <a:normAutofit/>
          </a:bodyPr>
          <a:lstStyle/>
          <a:p>
            <a:pPr marL="0" indent="0">
              <a:buNone/>
            </a:pPr>
            <a:r>
              <a:rPr lang="en-GB" sz="2600" b="1" dirty="0">
                <a:effectLst/>
                <a:latin typeface="Calibri" panose="020F0502020204030204" pitchFamily="34" charset="0"/>
                <a:ea typeface="Calibri" panose="020F0502020204030204" pitchFamily="34" charset="0"/>
                <a:cs typeface="Times New Roman" panose="02020603050405020304" pitchFamily="18" charset="0"/>
              </a:rPr>
              <a:t>Syntactic priming: </a:t>
            </a:r>
            <a:r>
              <a:rPr lang="en-GB" sz="2600" dirty="0">
                <a:effectLst/>
                <a:latin typeface="Calibri" panose="020F0502020204030204" pitchFamily="34" charset="0"/>
                <a:ea typeface="Calibri" panose="020F0502020204030204" pitchFamily="34" charset="0"/>
                <a:cs typeface="Times New Roman" panose="02020603050405020304" pitchFamily="18" charset="0"/>
              </a:rPr>
              <a:t>a general tendency for language users to produce a syntactic structure following previous experience with that structure</a:t>
            </a:r>
          </a:p>
          <a:p>
            <a:pPr marL="0" indent="0">
              <a:buNone/>
            </a:pPr>
            <a:r>
              <a:rPr lang="en-GB" sz="2600" dirty="0">
                <a:effectLst/>
                <a:latin typeface="Calibri" panose="020F0502020204030204" pitchFamily="34" charset="0"/>
                <a:ea typeface="Calibri" panose="020F0502020204030204" pitchFamily="34" charset="0"/>
                <a:cs typeface="Times New Roman" panose="02020603050405020304" pitchFamily="18" charset="0"/>
              </a:rPr>
              <a:t>The effect of structural priming has been observed in</a:t>
            </a:r>
          </a:p>
          <a:p>
            <a:pPr lvl="1"/>
            <a:r>
              <a:rPr lang="en-GB" sz="2600" dirty="0">
                <a:effectLst/>
                <a:latin typeface="Calibri" panose="020F0502020204030204" pitchFamily="34" charset="0"/>
                <a:ea typeface="Calibri" panose="020F0502020204030204" pitchFamily="34" charset="0"/>
                <a:cs typeface="Times New Roman" panose="02020603050405020304" pitchFamily="18" charset="0"/>
              </a:rPr>
              <a:t>adults (J. K. Bock, 1986)</a:t>
            </a:r>
          </a:p>
          <a:p>
            <a:pPr lvl="1"/>
            <a:r>
              <a:rPr lang="en-GB" sz="2600" dirty="0">
                <a:effectLst/>
                <a:latin typeface="Calibri" panose="020F0502020204030204" pitchFamily="34" charset="0"/>
                <a:ea typeface="Calibri" panose="020F0502020204030204" pitchFamily="34" charset="0"/>
                <a:cs typeface="Times New Roman" panose="02020603050405020304" pitchFamily="18" charset="0"/>
              </a:rPr>
              <a:t>children (</a:t>
            </a:r>
            <a:r>
              <a:rPr lang="en-GB" sz="2600" dirty="0" err="1">
                <a:effectLst/>
                <a:latin typeface="Calibri" panose="020F0502020204030204" pitchFamily="34" charset="0"/>
                <a:ea typeface="Calibri" panose="020F0502020204030204" pitchFamily="34" charset="0"/>
                <a:cs typeface="Times New Roman" panose="02020603050405020304" pitchFamily="18" charset="0"/>
              </a:rPr>
              <a:t>Bencini</a:t>
            </a:r>
            <a:r>
              <a:rPr lang="en-GB" sz="2600" dirty="0">
                <a:effectLst/>
                <a:latin typeface="Calibri" panose="020F0502020204030204" pitchFamily="34" charset="0"/>
                <a:ea typeface="Calibri" panose="020F0502020204030204" pitchFamily="34" charset="0"/>
                <a:cs typeface="Times New Roman" panose="02020603050405020304" pitchFamily="18" charset="0"/>
              </a:rPr>
              <a:t> &amp; </a:t>
            </a:r>
            <a:r>
              <a:rPr lang="en-GB" sz="2600" dirty="0" err="1">
                <a:effectLst/>
                <a:latin typeface="Calibri" panose="020F0502020204030204" pitchFamily="34" charset="0"/>
                <a:ea typeface="Calibri" panose="020F0502020204030204" pitchFamily="34" charset="0"/>
                <a:cs typeface="Times New Roman" panose="02020603050405020304" pitchFamily="18" charset="0"/>
              </a:rPr>
              <a:t>Valian</a:t>
            </a:r>
            <a:r>
              <a:rPr lang="en-GB" sz="2600" dirty="0">
                <a:effectLst/>
                <a:latin typeface="Calibri" panose="020F0502020204030204" pitchFamily="34" charset="0"/>
                <a:ea typeface="Calibri" panose="020F0502020204030204" pitchFamily="34" charset="0"/>
                <a:cs typeface="Times New Roman" panose="02020603050405020304" pitchFamily="18" charset="0"/>
              </a:rPr>
              <a:t>, 2008)</a:t>
            </a:r>
          </a:p>
          <a:p>
            <a:pPr lvl="1"/>
            <a:r>
              <a:rPr lang="en-GB" sz="2600" dirty="0">
                <a:effectLst/>
                <a:latin typeface="Calibri" panose="020F0502020204030204" pitchFamily="34" charset="0"/>
                <a:ea typeface="Calibri" panose="020F0502020204030204" pitchFamily="34" charset="0"/>
                <a:cs typeface="Times New Roman" panose="02020603050405020304" pitchFamily="18" charset="0"/>
              </a:rPr>
              <a:t>comprehension (Arai et al., 2007)</a:t>
            </a:r>
            <a:endParaRPr lang="en-GB" sz="2600" dirty="0">
              <a:latin typeface="Calibri" panose="020F0502020204030204" pitchFamily="34" charset="0"/>
              <a:ea typeface="Calibri" panose="020F0502020204030204" pitchFamily="34" charset="0"/>
              <a:cs typeface="Times New Roman" panose="02020603050405020304" pitchFamily="18" charset="0"/>
            </a:endParaRPr>
          </a:p>
          <a:p>
            <a:pPr lvl="1"/>
            <a:r>
              <a:rPr lang="en-GB" sz="2600" dirty="0">
                <a:effectLst/>
                <a:latin typeface="Calibri" panose="020F0502020204030204" pitchFamily="34" charset="0"/>
                <a:ea typeface="Calibri" panose="020F0502020204030204" pitchFamily="34" charset="0"/>
                <a:cs typeface="Times New Roman" panose="02020603050405020304" pitchFamily="18" charset="0"/>
              </a:rPr>
              <a:t>production (Pickering &amp; Branigan, 1998)</a:t>
            </a:r>
          </a:p>
          <a:p>
            <a:pPr lvl="1"/>
            <a:r>
              <a:rPr lang="en-GB" sz="2600" dirty="0">
                <a:effectLst/>
                <a:latin typeface="Calibri" panose="020F0502020204030204" pitchFamily="34" charset="0"/>
                <a:ea typeface="Calibri" panose="020F0502020204030204" pitchFamily="34" charset="0"/>
                <a:cs typeface="Times New Roman" panose="02020603050405020304" pitchFamily="18" charset="0"/>
              </a:rPr>
              <a:t>across different languages (</a:t>
            </a:r>
            <a:r>
              <a:rPr lang="en-GB" sz="2600" dirty="0" err="1">
                <a:effectLst/>
                <a:latin typeface="Calibri" panose="020F0502020204030204" pitchFamily="34" charset="0"/>
                <a:ea typeface="Calibri" panose="020F0502020204030204" pitchFamily="34" charset="0"/>
                <a:cs typeface="Times New Roman" panose="02020603050405020304" pitchFamily="18" charset="0"/>
              </a:rPr>
              <a:t>Hartsuiker</a:t>
            </a:r>
            <a:r>
              <a:rPr lang="en-GB" sz="2600" dirty="0">
                <a:effectLst/>
                <a:latin typeface="Calibri" panose="020F0502020204030204" pitchFamily="34" charset="0"/>
                <a:ea typeface="Calibri" panose="020F0502020204030204" pitchFamily="34" charset="0"/>
                <a:cs typeface="Times New Roman" panose="02020603050405020304" pitchFamily="18" charset="0"/>
              </a:rPr>
              <a:t> et al., 2016)</a:t>
            </a:r>
          </a:p>
        </p:txBody>
      </p:sp>
      <p:pic>
        <p:nvPicPr>
          <p:cNvPr id="4" name="Picture 3" descr="Le tecnologie digitali come strumento di promozione della Persona">
            <a:extLst>
              <a:ext uri="{FF2B5EF4-FFF2-40B4-BE49-F238E27FC236}">
                <a16:creationId xmlns:a16="http://schemas.microsoft.com/office/drawing/2014/main" id="{10D71ACA-BC2B-054A-8487-8E79AA875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728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E965-417B-43C9-82BD-C721531A6F3C}"/>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C9144F17-757C-4E39-9FE7-B57C9E2B3225}"/>
              </a:ext>
            </a:extLst>
          </p:cNvPr>
          <p:cNvSpPr>
            <a:spLocks noGrp="1"/>
          </p:cNvSpPr>
          <p:nvPr>
            <p:ph idx="1"/>
          </p:nvPr>
        </p:nvSpPr>
        <p:spPr/>
        <p:txBody>
          <a:bodyPr>
            <a:normAutofit/>
          </a:bodyPr>
          <a:lstStyle/>
          <a:p>
            <a:pPr marL="0" indent="0">
              <a:buNone/>
            </a:pPr>
            <a:r>
              <a:rPr lang="en-GB" sz="2400" b="1" dirty="0">
                <a:solidFill>
                  <a:schemeClr val="tx1">
                    <a:lumMod val="85000"/>
                  </a:schemeClr>
                </a:solidFill>
                <a:latin typeface="Calibri" panose="020F0502020204030204" pitchFamily="34" charset="0"/>
                <a:cs typeface="Calibri" panose="020F0502020204030204" pitchFamily="34" charset="0"/>
              </a:rPr>
              <a:t>Main goal: </a:t>
            </a:r>
            <a:r>
              <a:rPr lang="en-GB" sz="24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examining whether the type of social network in which individuals are placed influences specific syntactic uses</a:t>
            </a:r>
          </a:p>
          <a:p>
            <a:pPr marL="0" indent="0">
              <a:buNone/>
            </a:pPr>
            <a:r>
              <a:rPr lang="en-GB" sz="2400" dirty="0">
                <a:solidFill>
                  <a:schemeClr val="tx1">
                    <a:lumMod val="85000"/>
                  </a:schemeClr>
                </a:solidFill>
                <a:latin typeface="Calibri" panose="020F0502020204030204" pitchFamily="34" charset="0"/>
                <a:ea typeface="Calibri" panose="020F0502020204030204" pitchFamily="34" charset="0"/>
                <a:cs typeface="Calibri" panose="020F0502020204030204" pitchFamily="34" charset="0"/>
              </a:rPr>
              <a:t>Two </a:t>
            </a:r>
            <a:r>
              <a:rPr lang="en-GB" sz="2400" dirty="0">
                <a:solidFill>
                  <a:schemeClr val="tx1">
                    <a:lumMod val="85000"/>
                  </a:schemeClr>
                </a:solidFill>
                <a:effectLst/>
                <a:latin typeface="Calibri" panose="020F0502020204030204" pitchFamily="34" charset="0"/>
                <a:ea typeface="Calibri" panose="020F0502020204030204" pitchFamily="34" charset="0"/>
                <a:cs typeface="Calibri" panose="020F0502020204030204" pitchFamily="34" charset="0"/>
              </a:rPr>
              <a:t>pilot studies</a:t>
            </a:r>
          </a:p>
          <a:p>
            <a:pPr marL="0" indent="0">
              <a:buNone/>
            </a:pPr>
            <a:r>
              <a:rPr lang="en-GB" sz="2400" b="1" dirty="0">
                <a:solidFill>
                  <a:schemeClr val="tx1">
                    <a:lumMod val="85000"/>
                  </a:schemeClr>
                </a:solidFill>
                <a:latin typeface="Calibri" panose="020F0502020204030204" pitchFamily="34" charset="0"/>
                <a:cs typeface="Calibri" panose="020F0502020204030204" pitchFamily="34" charset="0"/>
              </a:rPr>
              <a:t>Future goal: </a:t>
            </a:r>
            <a:r>
              <a:rPr lang="en-GB" sz="2400" dirty="0">
                <a:solidFill>
                  <a:schemeClr val="tx1">
                    <a:lumMod val="85000"/>
                  </a:schemeClr>
                </a:solidFill>
                <a:effectLst/>
                <a:latin typeface="Calibri" panose="020F0502020204030204" pitchFamily="34" charset="0"/>
                <a:ea typeface="Calibri" panose="020F0502020204030204" pitchFamily="34" charset="0"/>
                <a:cs typeface="Times New Roman" panose="02020603050405020304" pitchFamily="18" charset="0"/>
              </a:rPr>
              <a:t>keep making a progress on the way of testing our hypothesis and trying answer fundamental questions</a:t>
            </a:r>
          </a:p>
          <a:p>
            <a:pPr marL="0" indent="0">
              <a:buNone/>
            </a:pPr>
            <a:endParaRPr lang="en-GB" sz="2400" dirty="0">
              <a:solidFill>
                <a:schemeClr val="tx1">
                  <a:lumMod val="8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i="1" dirty="0">
                <a:solidFill>
                  <a:schemeClr val="tx1">
                    <a:lumMod val="85000"/>
                  </a:schemeClr>
                </a:solidFill>
                <a:effectLst/>
                <a:latin typeface="Calibri" panose="020F0502020204030204" pitchFamily="34" charset="0"/>
                <a:ea typeface="Calibri" panose="020F0502020204030204" pitchFamily="34" charset="0"/>
                <a:cs typeface="Times New Roman" panose="02020603050405020304" pitchFamily="18" charset="0"/>
              </a:rPr>
              <a:t>“Does human language spread primarily as a virus? Or as a form of complex </a:t>
            </a:r>
            <a:r>
              <a:rPr lang="en-GB" sz="2400" i="1" dirty="0" err="1">
                <a:solidFill>
                  <a:schemeClr val="tx1">
                    <a:lumMod val="85000"/>
                  </a:schemeClr>
                </a:solidFill>
                <a:effectLst/>
                <a:latin typeface="Calibri" panose="020F0502020204030204" pitchFamily="34" charset="0"/>
                <a:ea typeface="Calibri" panose="020F0502020204030204" pitchFamily="34" charset="0"/>
                <a:cs typeface="Times New Roman" panose="02020603050405020304" pitchFamily="18" charset="0"/>
              </a:rPr>
              <a:t>behavioral</a:t>
            </a:r>
            <a:r>
              <a:rPr lang="en-GB" sz="2400" i="1" dirty="0">
                <a:solidFill>
                  <a:schemeClr val="tx1">
                    <a:lumMod val="85000"/>
                  </a:schemeClr>
                </a:solidFill>
                <a:effectLst/>
                <a:latin typeface="Calibri" panose="020F0502020204030204" pitchFamily="34" charset="0"/>
                <a:ea typeface="Calibri" panose="020F0502020204030204" pitchFamily="34" charset="0"/>
                <a:cs typeface="Times New Roman" panose="02020603050405020304" pitchFamily="18" charset="0"/>
              </a:rPr>
              <a:t> contagion?”</a:t>
            </a:r>
          </a:p>
          <a:p>
            <a:pPr marL="0" indent="0">
              <a:buNone/>
            </a:pPr>
            <a:endParaRPr lang="en-GB" dirty="0">
              <a:latin typeface="Calibri" panose="020F0502020204030204" pitchFamily="34" charset="0"/>
              <a:cs typeface="Calibri" panose="020F0502020204030204" pitchFamily="34" charset="0"/>
            </a:endParaRPr>
          </a:p>
        </p:txBody>
      </p:sp>
      <p:pic>
        <p:nvPicPr>
          <p:cNvPr id="4" name="Picture 3" descr="Le tecnologie digitali come strumento di promozione della Persona">
            <a:extLst>
              <a:ext uri="{FF2B5EF4-FFF2-40B4-BE49-F238E27FC236}">
                <a16:creationId xmlns:a16="http://schemas.microsoft.com/office/drawing/2014/main" id="{78AF7C1D-DBA4-47F4-9232-3D0E5B576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584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C0168-7BC6-4E1F-A590-C4B09997A250}"/>
              </a:ext>
            </a:extLst>
          </p:cNvPr>
          <p:cNvSpPr>
            <a:spLocks noGrp="1"/>
          </p:cNvSpPr>
          <p:nvPr>
            <p:ph type="title"/>
          </p:nvPr>
        </p:nvSpPr>
        <p:spPr/>
        <p:txBody>
          <a:bodyPr/>
          <a:lstStyle/>
          <a:p>
            <a:r>
              <a:rPr lang="en-GB" dirty="0"/>
              <a:t>Simple and Complex Contagion</a:t>
            </a:r>
          </a:p>
        </p:txBody>
      </p:sp>
      <p:sp>
        <p:nvSpPr>
          <p:cNvPr id="3" name="Content Placeholder 2">
            <a:extLst>
              <a:ext uri="{FF2B5EF4-FFF2-40B4-BE49-F238E27FC236}">
                <a16:creationId xmlns:a16="http://schemas.microsoft.com/office/drawing/2014/main" id="{E36BB36D-9CDC-4385-8663-7C81EA222153}"/>
              </a:ext>
            </a:extLst>
          </p:cNvPr>
          <p:cNvSpPr>
            <a:spLocks noGrp="1"/>
          </p:cNvSpPr>
          <p:nvPr>
            <p:ph idx="1"/>
          </p:nvPr>
        </p:nvSpPr>
        <p:spPr>
          <a:xfrm>
            <a:off x="913795" y="1937084"/>
            <a:ext cx="10353762" cy="3854116"/>
          </a:xfrm>
        </p:spPr>
        <p:txBody>
          <a:bodyPr>
            <a:normAutofit/>
          </a:bodyPr>
          <a:lstStyle/>
          <a:p>
            <a:pPr marL="0" indent="0">
              <a:buNone/>
            </a:pPr>
            <a:r>
              <a:rPr lang="en-GB" sz="2400" dirty="0">
                <a:latin typeface="Calibri" panose="020F0502020204030204" pitchFamily="34" charset="0"/>
                <a:cs typeface="Calibri" panose="020F0502020204030204" pitchFamily="34" charset="0"/>
              </a:rPr>
              <a:t>Different types of human </a:t>
            </a:r>
            <a:r>
              <a:rPr lang="en-GB" sz="2400" dirty="0" err="1">
                <a:latin typeface="Calibri" panose="020F0502020204030204" pitchFamily="34" charset="0"/>
                <a:cs typeface="Calibri" panose="020F0502020204030204" pitchFamily="34" charset="0"/>
              </a:rPr>
              <a:t>behavior</a:t>
            </a:r>
            <a:r>
              <a:rPr lang="en-GB" sz="2400" dirty="0">
                <a:latin typeface="Calibri" panose="020F0502020204030204" pitchFamily="34" charset="0"/>
                <a:cs typeface="Calibri" panose="020F0502020204030204" pitchFamily="34" charset="0"/>
              </a:rPr>
              <a:t>, spread through different social mechanisms</a:t>
            </a:r>
          </a:p>
          <a:p>
            <a:pPr marL="0" indent="0">
              <a:buNone/>
            </a:pPr>
            <a:r>
              <a:rPr lang="en-GB" sz="2400" dirty="0">
                <a:latin typeface="Calibri" panose="020F0502020204030204" pitchFamily="34" charset="0"/>
                <a:cs typeface="Calibri" panose="020F0502020204030204" pitchFamily="34" charset="0"/>
              </a:rPr>
              <a:t>Simple </a:t>
            </a:r>
            <a:r>
              <a:rPr lang="en-GB" sz="2400" dirty="0" err="1">
                <a:latin typeface="Calibri" panose="020F0502020204030204" pitchFamily="34" charset="0"/>
                <a:cs typeface="Calibri" panose="020F0502020204030204" pitchFamily="34" charset="0"/>
              </a:rPr>
              <a:t>behavioral</a:t>
            </a:r>
            <a:r>
              <a:rPr lang="en-GB" sz="2400" dirty="0">
                <a:latin typeface="Calibri" panose="020F0502020204030204" pitchFamily="34" charset="0"/>
                <a:cs typeface="Calibri" panose="020F0502020204030204" pitchFamily="34" charset="0"/>
              </a:rPr>
              <a:t> contagion: a single contact</a:t>
            </a:r>
          </a:p>
          <a:p>
            <a:pPr marL="0" indent="0">
              <a:buNone/>
            </a:pPr>
            <a:r>
              <a:rPr lang="en-GB" sz="2400" dirty="0">
                <a:latin typeface="Calibri" panose="020F0502020204030204" pitchFamily="34" charset="0"/>
                <a:cs typeface="Calibri" panose="020F0502020204030204" pitchFamily="34" charset="0"/>
              </a:rPr>
              <a:t>Complex </a:t>
            </a:r>
            <a:r>
              <a:rPr lang="en-GB" sz="2400" dirty="0" err="1">
                <a:latin typeface="Calibri" panose="020F0502020204030204" pitchFamily="34" charset="0"/>
                <a:cs typeface="Calibri" panose="020F0502020204030204" pitchFamily="34" charset="0"/>
              </a:rPr>
              <a:t>behavioral</a:t>
            </a:r>
            <a:r>
              <a:rPr lang="en-GB" sz="2400" dirty="0">
                <a:latin typeface="Calibri" panose="020F0502020204030204" pitchFamily="34" charset="0"/>
                <a:cs typeface="Calibri" panose="020F0502020204030204" pitchFamily="34" charset="0"/>
              </a:rPr>
              <a:t> contagion: multiple sources of exposure/contact </a:t>
            </a:r>
          </a:p>
          <a:p>
            <a:pPr marL="0" indent="0">
              <a:buNone/>
            </a:pPr>
            <a:endParaRPr lang="en-GB" sz="2400"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i="1" dirty="0">
                <a:latin typeface="Calibri" panose="020F0502020204030204" pitchFamily="34" charset="0"/>
                <a:ea typeface="Calibri" panose="020F0502020204030204" pitchFamily="34" charset="0"/>
                <a:cs typeface="Calibri" panose="020F0502020204030204" pitchFamily="34" charset="0"/>
              </a:rPr>
              <a:t>D</a:t>
            </a:r>
            <a:r>
              <a:rPr lang="en-GB" sz="2400" i="1" dirty="0">
                <a:effectLst/>
                <a:latin typeface="Calibri" panose="020F0502020204030204" pitchFamily="34" charset="0"/>
                <a:ea typeface="Calibri" panose="020F0502020204030204" pitchFamily="34" charset="0"/>
                <a:cs typeface="Calibri" panose="020F0502020204030204" pitchFamily="34" charset="0"/>
              </a:rPr>
              <a:t>oes human language spread primarily as a virus? </a:t>
            </a:r>
            <a:r>
              <a:rPr lang="en-GB" sz="2400" i="1" dirty="0">
                <a:latin typeface="Calibri" panose="020F0502020204030204" pitchFamily="34" charset="0"/>
                <a:cs typeface="Calibri" panose="020F0502020204030204" pitchFamily="34" charset="0"/>
              </a:rPr>
              <a:t>Or as a form of complex </a:t>
            </a:r>
            <a:r>
              <a:rPr lang="en-GB" sz="2400" i="1" dirty="0" err="1">
                <a:latin typeface="Calibri" panose="020F0502020204030204" pitchFamily="34" charset="0"/>
                <a:cs typeface="Calibri" panose="020F0502020204030204" pitchFamily="34" charset="0"/>
              </a:rPr>
              <a:t>behavioral</a:t>
            </a:r>
            <a:r>
              <a:rPr lang="en-GB" sz="2400" i="1" dirty="0">
                <a:latin typeface="Calibri" panose="020F0502020204030204" pitchFamily="34" charset="0"/>
                <a:cs typeface="Calibri" panose="020F0502020204030204" pitchFamily="34" charset="0"/>
              </a:rPr>
              <a:t> contagion? </a:t>
            </a:r>
          </a:p>
        </p:txBody>
      </p:sp>
      <p:pic>
        <p:nvPicPr>
          <p:cNvPr id="5" name="Picture 4" descr="Le tecnologie digitali come strumento di promozione della Persona">
            <a:extLst>
              <a:ext uri="{FF2B5EF4-FFF2-40B4-BE49-F238E27FC236}">
                <a16:creationId xmlns:a16="http://schemas.microsoft.com/office/drawing/2014/main" id="{10D11FF5-C9F2-482F-A226-024D854AE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51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65EAC-46F4-4570-8B88-1F577783B3C2}"/>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id="{A3D6F30A-5C80-416E-9A20-246130310BFA}"/>
              </a:ext>
            </a:extLst>
          </p:cNvPr>
          <p:cNvSpPr>
            <a:spLocks noGrp="1"/>
          </p:cNvSpPr>
          <p:nvPr>
            <p:ph idx="1"/>
          </p:nvPr>
        </p:nvSpPr>
        <p:spPr>
          <a:xfrm>
            <a:off x="838200" y="1825624"/>
            <a:ext cx="10515600" cy="4770247"/>
          </a:xfrm>
        </p:spPr>
        <p:txBody>
          <a:bodyPr>
            <a:normAutofit/>
          </a:bodyPr>
          <a:lstStyle/>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One mechanism of syntactic use investigated: passive and active diathesis</a:t>
            </a:r>
          </a:p>
          <a:p>
            <a:pPr marL="0" indent="0">
              <a:buNone/>
            </a:pPr>
            <a:r>
              <a:rPr lang="en-GB" sz="2400" dirty="0">
                <a:latin typeface="Calibri" panose="020F0502020204030204" pitchFamily="34" charset="0"/>
                <a:ea typeface="Calibri" panose="020F0502020204030204" pitchFamily="34" charset="0"/>
                <a:cs typeface="Times New Roman" panose="02020603050405020304" pitchFamily="18" charset="0"/>
              </a:rPr>
              <a:t>T</a:t>
            </a:r>
            <a:r>
              <a:rPr lang="en-GB" sz="2400" dirty="0">
                <a:effectLst/>
                <a:latin typeface="Calibri" panose="020F0502020204030204" pitchFamily="34" charset="0"/>
                <a:ea typeface="Calibri" panose="020F0502020204030204" pitchFamily="34" charset="0"/>
                <a:cs typeface="Times New Roman" panose="02020603050405020304" pitchFamily="18" charset="0"/>
              </a:rPr>
              <a:t>wo conditions: egonet-1 and egonet-6</a:t>
            </a: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Six players (confederate bots, unbeknownst to them)</a:t>
            </a:r>
          </a:p>
          <a:p>
            <a:pPr marL="0" indent="0">
              <a:buNone/>
            </a:pPr>
            <a:r>
              <a:rPr lang="en-GB" sz="2400" dirty="0">
                <a:latin typeface="Calibri" panose="020F0502020204030204" pitchFamily="34" charset="0"/>
                <a:ea typeface="Calibri" panose="020F0502020204030204" pitchFamily="34" charset="0"/>
                <a:cs typeface="Times New Roman" panose="02020603050405020304" pitchFamily="18" charset="0"/>
              </a:rPr>
              <a:t>E</a:t>
            </a:r>
            <a:r>
              <a:rPr lang="en-GB" sz="2400" dirty="0">
                <a:effectLst/>
                <a:latin typeface="Calibri" panose="020F0502020204030204" pitchFamily="34" charset="0"/>
                <a:ea typeface="Calibri" panose="020F0502020204030204" pitchFamily="34" charset="0"/>
                <a:cs typeface="Times New Roman" panose="02020603050405020304" pitchFamily="18" charset="0"/>
              </a:rPr>
              <a:t>gonet-1 condition: primed with passives by one person </a:t>
            </a:r>
          </a:p>
          <a:p>
            <a:pPr marL="0" indent="0">
              <a:buNone/>
            </a:pPr>
            <a:r>
              <a:rPr lang="en-GB" sz="2400" dirty="0">
                <a:latin typeface="Calibri" panose="020F0502020204030204" pitchFamily="34" charset="0"/>
                <a:ea typeface="Calibri" panose="020F0502020204030204" pitchFamily="34" charset="0"/>
                <a:cs typeface="Times New Roman" panose="02020603050405020304" pitchFamily="18" charset="0"/>
              </a:rPr>
              <a:t>E</a:t>
            </a:r>
            <a:r>
              <a:rPr lang="en-GB" sz="2400" dirty="0">
                <a:effectLst/>
                <a:latin typeface="Calibri" panose="020F0502020204030204" pitchFamily="34" charset="0"/>
                <a:ea typeface="Calibri" panose="020F0502020204030204" pitchFamily="34" charset="0"/>
                <a:cs typeface="Times New Roman" panose="02020603050405020304" pitchFamily="18" charset="0"/>
              </a:rPr>
              <a:t>gonet-6 condition: primed with passives by six people</a:t>
            </a: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If the social structure modulates linguistic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behavior</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pPr indent="-342900"/>
            <a:r>
              <a:rPr lang="en-GB" dirty="0">
                <a:effectLst/>
                <a:latin typeface="Calibri" panose="020F0502020204030204" pitchFamily="34" charset="0"/>
                <a:ea typeface="Calibri" panose="020F0502020204030204" pitchFamily="34" charset="0"/>
                <a:cs typeface="Times New Roman" panose="02020603050405020304" pitchFamily="18" charset="0"/>
              </a:rPr>
              <a:t>a difference in terms of the amount of priming</a:t>
            </a:r>
          </a:p>
          <a:p>
            <a:pPr indent="-342900"/>
            <a:r>
              <a:rPr lang="en-GB" dirty="0">
                <a:effectLst/>
                <a:latin typeface="Calibri" panose="020F0502020204030204" pitchFamily="34" charset="0"/>
                <a:ea typeface="Calibri" panose="020F0502020204030204" pitchFamily="34" charset="0"/>
                <a:cs typeface="Times New Roman" panose="02020603050405020304" pitchFamily="18" charset="0"/>
              </a:rPr>
              <a:t>more spontaneous priming in egonet-6 condition</a:t>
            </a:r>
            <a:endParaRPr lang="en-GB" sz="1800" dirty="0"/>
          </a:p>
        </p:txBody>
      </p:sp>
      <p:pic>
        <p:nvPicPr>
          <p:cNvPr id="4" name="Picture 3" descr="Le tecnologie digitali come strumento di promozione della Persona">
            <a:extLst>
              <a:ext uri="{FF2B5EF4-FFF2-40B4-BE49-F238E27FC236}">
                <a16:creationId xmlns:a16="http://schemas.microsoft.com/office/drawing/2014/main" id="{B441264F-1039-4F54-B963-5215C4F7C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59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0F31-E157-48E5-97B3-236793B4A3C0}"/>
              </a:ext>
            </a:extLst>
          </p:cNvPr>
          <p:cNvSpPr>
            <a:spLocks noGrp="1"/>
          </p:cNvSpPr>
          <p:nvPr>
            <p:ph type="title"/>
          </p:nvPr>
        </p:nvSpPr>
        <p:spPr/>
        <p:txBody>
          <a:bodyPr/>
          <a:lstStyle/>
          <a:p>
            <a:r>
              <a:rPr lang="en-GB" dirty="0"/>
              <a:t>Study I</a:t>
            </a:r>
          </a:p>
        </p:txBody>
      </p:sp>
      <p:sp>
        <p:nvSpPr>
          <p:cNvPr id="3" name="Content Placeholder 2">
            <a:extLst>
              <a:ext uri="{FF2B5EF4-FFF2-40B4-BE49-F238E27FC236}">
                <a16:creationId xmlns:a16="http://schemas.microsoft.com/office/drawing/2014/main" id="{9D5A9769-BA1D-4E96-8021-61A93100A54A}"/>
              </a:ext>
            </a:extLst>
          </p:cNvPr>
          <p:cNvSpPr>
            <a:spLocks noGrp="1"/>
          </p:cNvSpPr>
          <p:nvPr>
            <p:ph idx="1"/>
          </p:nvPr>
        </p:nvSpPr>
        <p:spPr/>
        <p:txBody>
          <a:bodyPr>
            <a:normAutofit/>
          </a:bodyPr>
          <a:lstStyle/>
          <a:p>
            <a:pPr marL="0" indent="0">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Aim:  </a:t>
            </a:r>
            <a:r>
              <a:rPr lang="en-GB" sz="2400" dirty="0">
                <a:effectLst/>
                <a:latin typeface="Calibri" panose="020F0502020204030204" pitchFamily="34" charset="0"/>
                <a:ea typeface="Calibri" panose="020F0502020204030204" pitchFamily="34" charset="0"/>
                <a:cs typeface="Times New Roman" panose="02020603050405020304" pitchFamily="18" charset="0"/>
              </a:rPr>
              <a:t>to examine whether the syntactic priming task is working, and is able to prime participants with passive sentence structure</a:t>
            </a:r>
          </a:p>
          <a:p>
            <a:pPr marL="0" indent="0">
              <a:buNone/>
            </a:pPr>
            <a:r>
              <a:rPr lang="en-GB" sz="2400" dirty="0">
                <a:latin typeface="Calibri" panose="020F0502020204030204" pitchFamily="34" charset="0"/>
                <a:ea typeface="Calibri" panose="020F0502020204030204" pitchFamily="34" charset="0"/>
                <a:cs typeface="Times New Roman" panose="02020603050405020304" pitchFamily="18" charset="0"/>
              </a:rPr>
              <a:t>O</a:t>
            </a:r>
            <a:r>
              <a:rPr lang="en-GB" sz="2400" dirty="0">
                <a:effectLst/>
                <a:latin typeface="Calibri" panose="020F0502020204030204" pitchFamily="34" charset="0"/>
                <a:ea typeface="Calibri" panose="020F0502020204030204" pitchFamily="34" charset="0"/>
                <a:cs typeface="Times New Roman" panose="02020603050405020304" pitchFamily="18" charset="0"/>
              </a:rPr>
              <a:t>nly egonet-6 condition</a:t>
            </a:r>
          </a:p>
          <a:p>
            <a:pPr marL="0" indent="0">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800" b="1" dirty="0">
                <a:ea typeface="Calibri" panose="020F0502020204030204" pitchFamily="34" charset="0"/>
                <a:cs typeface="Times New Roman" panose="02020603050405020304" pitchFamily="18" charset="0"/>
              </a:rPr>
              <a:t>Participants</a:t>
            </a:r>
            <a:endParaRPr lang="en-GB" sz="2800" b="1" dirty="0">
              <a:effectLst/>
              <a:ea typeface="Calibri" panose="020F0502020204030204" pitchFamily="34" charset="0"/>
              <a:cs typeface="Times New Roman" panose="02020603050405020304" pitchFamily="18" charset="0"/>
            </a:endParaRP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20 participants from Prolific </a:t>
            </a:r>
          </a:p>
          <a:p>
            <a:pPr marL="0" indent="0">
              <a:buNone/>
            </a:pPr>
            <a:r>
              <a:rPr lang="en-GB" sz="2400" dirty="0">
                <a:latin typeface="Calibri" panose="020F0502020204030204" pitchFamily="34" charset="0"/>
                <a:ea typeface="Calibri" panose="020F0502020204030204" pitchFamily="34" charset="0"/>
                <a:cs typeface="Times New Roman" panose="02020603050405020304" pitchFamily="18" charset="0"/>
              </a:rPr>
              <a:t>N</a:t>
            </a:r>
            <a:r>
              <a:rPr lang="en-GB" sz="2400" dirty="0">
                <a:effectLst/>
                <a:latin typeface="Calibri" panose="020F0502020204030204" pitchFamily="34" charset="0"/>
                <a:ea typeface="Calibri" panose="020F0502020204030204" pitchFamily="34" charset="0"/>
                <a:cs typeface="Times New Roman" panose="02020603050405020304" pitchFamily="18" charset="0"/>
              </a:rPr>
              <a:t>ative English speakers.</a:t>
            </a: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4" name="Picture 3" descr="Le tecnologie digitali come strumento di promozione della Persona">
            <a:extLst>
              <a:ext uri="{FF2B5EF4-FFF2-40B4-BE49-F238E27FC236}">
                <a16:creationId xmlns:a16="http://schemas.microsoft.com/office/drawing/2014/main" id="{5FF79DB1-A5F5-4763-86F4-73119A4F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792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A251-9C30-4FEC-9DFB-B862EBB1676B}"/>
              </a:ext>
            </a:extLst>
          </p:cNvPr>
          <p:cNvSpPr>
            <a:spLocks noGrp="1"/>
          </p:cNvSpPr>
          <p:nvPr>
            <p:ph type="title"/>
          </p:nvPr>
        </p:nvSpPr>
        <p:spPr/>
        <p:txBody>
          <a:bodyPr/>
          <a:lstStyle/>
          <a:p>
            <a:r>
              <a:rPr lang="en-GB" dirty="0"/>
              <a:t>Task – Picture Description Game</a:t>
            </a:r>
          </a:p>
        </p:txBody>
      </p:sp>
      <p:sp>
        <p:nvSpPr>
          <p:cNvPr id="3" name="Content Placeholder 2">
            <a:extLst>
              <a:ext uri="{FF2B5EF4-FFF2-40B4-BE49-F238E27FC236}">
                <a16:creationId xmlns:a16="http://schemas.microsoft.com/office/drawing/2014/main" id="{EEE692B9-81EC-4E3B-AB0C-394C299F0641}"/>
              </a:ext>
            </a:extLst>
          </p:cNvPr>
          <p:cNvSpPr>
            <a:spLocks noGrp="1"/>
          </p:cNvSpPr>
          <p:nvPr>
            <p:ph idx="1"/>
          </p:nvPr>
        </p:nvSpPr>
        <p:spPr>
          <a:xfrm>
            <a:off x="913795" y="5122421"/>
            <a:ext cx="9735416" cy="1259794"/>
          </a:xfrm>
        </p:spPr>
        <p:txBody>
          <a:bodyPr>
            <a:normAutofit/>
          </a:bodyPr>
          <a:lstStyle/>
          <a:p>
            <a:pPr marL="0" indent="0">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The participants first read sentences that are the description of a picture written by other players (confederate bots)</a:t>
            </a:r>
          </a:p>
          <a:p>
            <a:pPr marL="0" indent="0">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descr="Le tecnologie digitali come strumento di promozione della Persona">
            <a:extLst>
              <a:ext uri="{FF2B5EF4-FFF2-40B4-BE49-F238E27FC236}">
                <a16:creationId xmlns:a16="http://schemas.microsoft.com/office/drawing/2014/main" id="{8C107E48-6EED-42A8-9091-F3C9228CD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31FDDC6-851A-462E-9708-DD7C8B2C8F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9670" y="1990257"/>
            <a:ext cx="7222011" cy="1818492"/>
          </a:xfrm>
          <a:prstGeom prst="rect">
            <a:avLst/>
          </a:prstGeom>
        </p:spPr>
      </p:pic>
      <p:pic>
        <p:nvPicPr>
          <p:cNvPr id="8" name="Picture 7">
            <a:extLst>
              <a:ext uri="{FF2B5EF4-FFF2-40B4-BE49-F238E27FC236}">
                <a16:creationId xmlns:a16="http://schemas.microsoft.com/office/drawing/2014/main" id="{ECFF9CFC-778F-4DDF-B3CF-B477F50748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066" y="3637991"/>
            <a:ext cx="883350" cy="883350"/>
          </a:xfrm>
          <a:prstGeom prst="rect">
            <a:avLst/>
          </a:prstGeom>
        </p:spPr>
      </p:pic>
      <p:sp>
        <p:nvSpPr>
          <p:cNvPr id="12" name="TextBox 11">
            <a:extLst>
              <a:ext uri="{FF2B5EF4-FFF2-40B4-BE49-F238E27FC236}">
                <a16:creationId xmlns:a16="http://schemas.microsoft.com/office/drawing/2014/main" id="{85C8BBEE-2464-4FFB-8EB9-2915267038BC}"/>
              </a:ext>
            </a:extLst>
          </p:cNvPr>
          <p:cNvSpPr txBox="1"/>
          <p:nvPr/>
        </p:nvSpPr>
        <p:spPr>
          <a:xfrm>
            <a:off x="1633705" y="4507555"/>
            <a:ext cx="6094140" cy="400110"/>
          </a:xfrm>
          <a:prstGeom prst="rect">
            <a:avLst/>
          </a:prstGeom>
          <a:noFill/>
        </p:spPr>
        <p:txBody>
          <a:bodyPr wrap="square">
            <a:spAutoFit/>
          </a:bodyPr>
          <a:lstStyle/>
          <a:p>
            <a:pPr marL="0" indent="0">
              <a:buNone/>
            </a:pPr>
            <a:r>
              <a:rPr lang="en-GB" sz="2000" dirty="0">
                <a:latin typeface="Calibri" panose="020F0502020204030204" pitchFamily="34" charset="0"/>
                <a:ea typeface="Calibri" panose="020F0502020204030204" pitchFamily="34" charset="0"/>
                <a:cs typeface="Times New Roman" panose="02020603050405020304" pitchFamily="18" charset="0"/>
              </a:rPr>
              <a:t>David (Bot)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9EF150F5-3067-40C9-A86A-27832301D6D5}"/>
              </a:ext>
            </a:extLst>
          </p:cNvPr>
          <p:cNvSpPr txBox="1"/>
          <p:nvPr/>
        </p:nvSpPr>
        <p:spPr>
          <a:xfrm>
            <a:off x="3348153" y="2632112"/>
            <a:ext cx="6094140" cy="523220"/>
          </a:xfrm>
          <a:prstGeom prst="rect">
            <a:avLst/>
          </a:prstGeom>
          <a:noFill/>
        </p:spPr>
        <p:txBody>
          <a:bodyPr wrap="square">
            <a:spAutoFit/>
          </a:bodyPr>
          <a:lstStyle/>
          <a:p>
            <a:pPr marL="0" indent="0">
              <a:buNone/>
            </a:pPr>
            <a:r>
              <a:rPr lang="en-GB" sz="2800" dirty="0">
                <a:latin typeface="Calibri" panose="020F0502020204030204" pitchFamily="34" charset="0"/>
                <a:ea typeface="Calibri" panose="020F0502020204030204" pitchFamily="34" charset="0"/>
                <a:cs typeface="Times New Roman" panose="02020603050405020304" pitchFamily="18" charset="0"/>
              </a:rPr>
              <a:t>David: the man is hit by a bus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420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4FFC-87E6-4307-A375-91236F18DE98}"/>
              </a:ext>
            </a:extLst>
          </p:cNvPr>
          <p:cNvSpPr>
            <a:spLocks noGrp="1"/>
          </p:cNvSpPr>
          <p:nvPr>
            <p:ph type="title"/>
          </p:nvPr>
        </p:nvSpPr>
        <p:spPr/>
        <p:txBody>
          <a:bodyPr/>
          <a:lstStyle/>
          <a:p>
            <a:r>
              <a:rPr lang="en-GB" dirty="0"/>
              <a:t>Task – Picture Description Game</a:t>
            </a:r>
          </a:p>
        </p:txBody>
      </p:sp>
      <p:sp>
        <p:nvSpPr>
          <p:cNvPr id="3" name="Content Placeholder 2">
            <a:extLst>
              <a:ext uri="{FF2B5EF4-FFF2-40B4-BE49-F238E27FC236}">
                <a16:creationId xmlns:a16="http://schemas.microsoft.com/office/drawing/2014/main" id="{C27913ED-6B77-4A49-933D-EF3D1E999FA8}"/>
              </a:ext>
            </a:extLst>
          </p:cNvPr>
          <p:cNvSpPr>
            <a:spLocks noGrp="1"/>
          </p:cNvSpPr>
          <p:nvPr>
            <p:ph idx="1"/>
          </p:nvPr>
        </p:nvSpPr>
        <p:spPr>
          <a:xfrm>
            <a:off x="838200" y="1825624"/>
            <a:ext cx="10515600" cy="4550791"/>
          </a:xfrm>
        </p:spPr>
        <p:txBody>
          <a:bodyPr>
            <a:normAutofit lnSpcReduction="10000"/>
          </a:bodyPr>
          <a:lstStyle/>
          <a:p>
            <a:pPr marL="0" indent="0">
              <a:buNone/>
            </a:pP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6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a:effectLst/>
                <a:latin typeface="Calibri" panose="020F0502020204030204" pitchFamily="34" charset="0"/>
                <a:ea typeface="Calibri" panose="020F0502020204030204" pitchFamily="34" charset="0"/>
                <a:cs typeface="Times New Roman" panose="02020603050405020304" pitchFamily="18" charset="0"/>
              </a:rPr>
              <a:t>Filler Picture                                        Target Picture</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600" dirty="0">
                <a:latin typeface="Calibri" panose="020F0502020204030204" pitchFamily="34" charset="0"/>
                <a:ea typeface="Calibri" panose="020F0502020204030204" pitchFamily="34" charset="0"/>
                <a:cs typeface="Times New Roman" panose="02020603050405020304" pitchFamily="18" charset="0"/>
              </a:rPr>
              <a:t>Target images can be described either in passive or active form</a:t>
            </a:r>
          </a:p>
          <a:p>
            <a:pPr lvl="1"/>
            <a:r>
              <a:rPr lang="en-GB" sz="1900" dirty="0">
                <a:effectLst/>
                <a:latin typeface="Calibri" panose="020F0502020204030204" pitchFamily="34" charset="0"/>
                <a:ea typeface="Calibri" panose="020F0502020204030204" pitchFamily="34" charset="0"/>
                <a:cs typeface="Times New Roman" panose="02020603050405020304" pitchFamily="18" charset="0"/>
              </a:rPr>
              <a:t>e.g. Shark is attacking a man and Man is attacked by a shark </a:t>
            </a:r>
          </a:p>
          <a:p>
            <a:pPr marL="0" indent="0">
              <a:buNone/>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5" name="Picture 4">
            <a:extLst>
              <a:ext uri="{FF2B5EF4-FFF2-40B4-BE49-F238E27FC236}">
                <a16:creationId xmlns:a16="http://schemas.microsoft.com/office/drawing/2014/main" id="{D5EEB5A4-1E59-4851-BDFE-7DB644E98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509" y="1825625"/>
            <a:ext cx="2332672" cy="2332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FC0825CA-485E-40D8-A0FF-8BB3B189E1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7490" y="1764601"/>
            <a:ext cx="3256753" cy="2442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Le tecnologie digitali come strumento di promozione della Persona">
            <a:extLst>
              <a:ext uri="{FF2B5EF4-FFF2-40B4-BE49-F238E27FC236}">
                <a16:creationId xmlns:a16="http://schemas.microsoft.com/office/drawing/2014/main" id="{ECFA0639-8483-4707-80FA-1C74CA85D4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67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29E88-5E2D-4001-ACBE-E52A0606AE61}"/>
              </a:ext>
            </a:extLst>
          </p:cNvPr>
          <p:cNvSpPr>
            <a:spLocks noGrp="1"/>
          </p:cNvSpPr>
          <p:nvPr>
            <p:ph type="title"/>
          </p:nvPr>
        </p:nvSpPr>
        <p:spPr/>
        <p:txBody>
          <a:bodyPr/>
          <a:lstStyle/>
          <a:p>
            <a:r>
              <a:rPr lang="en-GB" dirty="0"/>
              <a:t>Procedure</a:t>
            </a:r>
          </a:p>
        </p:txBody>
      </p:sp>
      <p:sp>
        <p:nvSpPr>
          <p:cNvPr id="3" name="Content Placeholder 2">
            <a:extLst>
              <a:ext uri="{FF2B5EF4-FFF2-40B4-BE49-F238E27FC236}">
                <a16:creationId xmlns:a16="http://schemas.microsoft.com/office/drawing/2014/main" id="{D8C62F89-DC9A-44AC-860E-626793541F67}"/>
              </a:ext>
            </a:extLst>
          </p:cNvPr>
          <p:cNvSpPr>
            <a:spLocks noGrp="1"/>
          </p:cNvSpPr>
          <p:nvPr>
            <p:ph idx="1"/>
          </p:nvPr>
        </p:nvSpPr>
        <p:spPr>
          <a:xfrm>
            <a:off x="838200" y="1560576"/>
            <a:ext cx="10515600" cy="5096256"/>
          </a:xfrm>
        </p:spPr>
        <p:txBody>
          <a:bodyPr>
            <a:noAutofit/>
          </a:bodyPr>
          <a:lstStyle/>
          <a:p>
            <a:pPr marL="0" indent="0">
              <a:buNone/>
            </a:pPr>
            <a:r>
              <a:rPr lang="en-GB" sz="2400" b="1" dirty="0">
                <a:latin typeface="Calibri" panose="020F0502020204030204" pitchFamily="34" charset="0"/>
                <a:cs typeface="Calibri" panose="020F0502020204030204" pitchFamily="34" charset="0"/>
              </a:rPr>
              <a:t>Instructions:</a:t>
            </a: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T</a:t>
            </a:r>
            <a:r>
              <a:rPr lang="en-GB" dirty="0">
                <a:effectLst/>
                <a:latin typeface="Calibri" panose="020F0502020204030204" pitchFamily="34" charset="0"/>
                <a:ea typeface="Calibri" panose="020F0502020204030204" pitchFamily="34" charset="0"/>
                <a:cs typeface="Calibri" panose="020F0502020204030204" pitchFamily="34" charset="0"/>
              </a:rPr>
              <a:t>hey will be asked to play a game online with other players</a:t>
            </a: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P</a:t>
            </a:r>
            <a:r>
              <a:rPr lang="en-GB" dirty="0">
                <a:effectLst/>
                <a:latin typeface="Calibri" panose="020F0502020204030204" pitchFamily="34" charset="0"/>
                <a:ea typeface="Calibri" panose="020F0502020204030204" pitchFamily="34" charset="0"/>
                <a:cs typeface="Calibri" panose="020F0502020204030204" pitchFamily="34" charset="0"/>
              </a:rPr>
              <a:t>laying as a team against other teams</a:t>
            </a:r>
          </a:p>
          <a:p>
            <a:pPr marL="0" indent="0">
              <a:buNone/>
            </a:pPr>
            <a:r>
              <a:rPr lang="en-GB" dirty="0">
                <a:effectLst/>
                <a:latin typeface="Calibri" panose="020F0502020204030204" pitchFamily="34" charset="0"/>
                <a:ea typeface="Calibri" panose="020F0502020204030204" pitchFamily="34" charset="0"/>
                <a:cs typeface="Calibri" panose="020F0502020204030204" pitchFamily="34" charset="0"/>
              </a:rPr>
              <a:t>Do not take breaks during the game as taking breaks may disrupt the structure of interactive study</a:t>
            </a:r>
          </a:p>
          <a:p>
            <a:pPr marL="0" indent="0">
              <a:buNone/>
            </a:pPr>
            <a:r>
              <a:rPr lang="en-GB" dirty="0">
                <a:effectLst/>
                <a:latin typeface="Calibri" panose="020F0502020204030204" pitchFamily="34" charset="0"/>
                <a:ea typeface="Calibri" panose="020F0502020204030204" pitchFamily="34" charset="0"/>
                <a:cs typeface="Calibri" panose="020F0502020204030204" pitchFamily="34" charset="0"/>
              </a:rPr>
              <a:t> </a:t>
            </a: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b="1" dirty="0">
                <a:effectLst/>
                <a:latin typeface="Calibri" panose="020F0502020204030204" pitchFamily="34" charset="0"/>
                <a:ea typeface="Calibri" panose="020F0502020204030204" pitchFamily="34" charset="0"/>
                <a:cs typeface="Calibri" panose="020F0502020204030204" pitchFamily="34" charset="0"/>
              </a:rPr>
              <a:t>Coding:</a:t>
            </a:r>
          </a:p>
          <a:p>
            <a:pPr marL="0" indent="0">
              <a:buNone/>
            </a:pPr>
            <a:r>
              <a:rPr lang="en-GB" dirty="0">
                <a:effectLst/>
                <a:latin typeface="Calibri" panose="020F0502020204030204" pitchFamily="34" charset="0"/>
                <a:ea typeface="Calibri" panose="020F0502020204030204" pitchFamily="34" charset="0"/>
                <a:cs typeface="Calibri" panose="020F0502020204030204" pitchFamily="34" charset="0"/>
              </a:rPr>
              <a:t>Passive: patient of the picture as the subject of the sentence, a verb in passive voice, a by phrase following the verb, and the agent of the action as the object of by</a:t>
            </a: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A</a:t>
            </a:r>
            <a:r>
              <a:rPr lang="en-GB" dirty="0">
                <a:effectLst/>
                <a:latin typeface="Calibri" panose="020F0502020204030204" pitchFamily="34" charset="0"/>
                <a:ea typeface="Calibri" panose="020F0502020204030204" pitchFamily="34" charset="0"/>
                <a:cs typeface="Calibri" panose="020F0502020204030204" pitchFamily="34" charset="0"/>
              </a:rPr>
              <a:t>ctives: agent as subject, a verb in active voice, and the patient as direct object</a:t>
            </a:r>
          </a:p>
          <a:p>
            <a:pPr marL="0" indent="0">
              <a:buNone/>
            </a:pPr>
            <a:r>
              <a:rPr lang="en-GB" dirty="0">
                <a:effectLst/>
                <a:latin typeface="Calibri" panose="020F0502020204030204" pitchFamily="34" charset="0"/>
                <a:ea typeface="Calibri" panose="020F0502020204030204" pitchFamily="34" charset="0"/>
                <a:cs typeface="Calibri" panose="020F0502020204030204" pitchFamily="34" charset="0"/>
              </a:rPr>
              <a:t>Neither: truncated passives, adjectival passives and active sentences with intransitive verbs</a:t>
            </a:r>
          </a:p>
          <a:p>
            <a:pPr marL="0" indent="0">
              <a:buNone/>
            </a:pPr>
            <a:r>
              <a:rPr lang="en-GB" i="1" dirty="0">
                <a:effectLst/>
                <a:latin typeface="Calibri" panose="020F0502020204030204" pitchFamily="34" charset="0"/>
                <a:ea typeface="Calibri" panose="020F0502020204030204" pitchFamily="34" charset="0"/>
                <a:cs typeface="Calibri" panose="020F0502020204030204" pitchFamily="34" charset="0"/>
              </a:rPr>
              <a:t>e.g. Snowballs are falling onto the man &gt;&gt; neither</a:t>
            </a:r>
          </a:p>
          <a:p>
            <a:pPr marL="0" indent="0">
              <a:buNone/>
            </a:pPr>
            <a:endParaRPr lang="en-GB" dirty="0">
              <a:latin typeface="Calibri" panose="020F0502020204030204" pitchFamily="34" charset="0"/>
              <a:cs typeface="Calibri" panose="020F0502020204030204" pitchFamily="34" charset="0"/>
            </a:endParaRPr>
          </a:p>
        </p:txBody>
      </p:sp>
      <p:pic>
        <p:nvPicPr>
          <p:cNvPr id="4" name="Picture 3" descr="Le tecnologie digitali come strumento di promozione della Persona">
            <a:extLst>
              <a:ext uri="{FF2B5EF4-FFF2-40B4-BE49-F238E27FC236}">
                <a16:creationId xmlns:a16="http://schemas.microsoft.com/office/drawing/2014/main" id="{A8804FE9-C0A9-4B7C-B1BB-E634A0E42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71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54AE-87E5-46E8-8E4E-70527BE320CF}"/>
              </a:ext>
            </a:extLst>
          </p:cNvPr>
          <p:cNvSpPr>
            <a:spLocks noGrp="1"/>
          </p:cNvSpPr>
          <p:nvPr>
            <p:ph type="title"/>
          </p:nvPr>
        </p:nvSpPr>
        <p:spPr/>
        <p:txBody>
          <a:bodyPr/>
          <a:lstStyle/>
          <a:p>
            <a:r>
              <a:rPr lang="en-GB" dirty="0"/>
              <a:t>Results</a:t>
            </a:r>
          </a:p>
        </p:txBody>
      </p:sp>
      <p:sp>
        <p:nvSpPr>
          <p:cNvPr id="3" name="Content Placeholder 2">
            <a:extLst>
              <a:ext uri="{FF2B5EF4-FFF2-40B4-BE49-F238E27FC236}">
                <a16:creationId xmlns:a16="http://schemas.microsoft.com/office/drawing/2014/main" id="{765024BC-E15F-4CEE-9355-8712B0254C65}"/>
              </a:ext>
            </a:extLst>
          </p:cNvPr>
          <p:cNvSpPr>
            <a:spLocks noGrp="1"/>
          </p:cNvSpPr>
          <p:nvPr>
            <p:ph idx="1"/>
          </p:nvPr>
        </p:nvSpPr>
        <p:spPr>
          <a:xfrm>
            <a:off x="838200" y="2645665"/>
            <a:ext cx="10515600" cy="3367860"/>
          </a:xfrm>
        </p:spPr>
        <p:txBody>
          <a:bodyPr>
            <a:normAutofit/>
          </a:bodyPr>
          <a:lstStyle/>
          <a:p>
            <a:pPr marL="0" indent="0">
              <a:buNone/>
            </a:pPr>
            <a:r>
              <a:rPr lang="en-GB" sz="2400" b="1" dirty="0">
                <a:latin typeface="Calibri" panose="020F0502020204030204" pitchFamily="34" charset="0"/>
                <a:ea typeface="Calibri" panose="020F0502020204030204" pitchFamily="34" charset="0"/>
                <a:cs typeface="Times New Roman" panose="02020603050405020304" pitchFamily="18" charset="0"/>
              </a:rPr>
              <a:t>		    </a:t>
            </a:r>
            <a:r>
              <a:rPr lang="en-GB" sz="2800" b="1" dirty="0">
                <a:latin typeface="Calibri" panose="020F0502020204030204" pitchFamily="34" charset="0"/>
                <a:ea typeface="Calibri" panose="020F0502020204030204" pitchFamily="34" charset="0"/>
                <a:cs typeface="Times New Roman" panose="02020603050405020304" pitchFamily="18" charset="0"/>
              </a:rPr>
              <a:t>Our study	</a:t>
            </a:r>
            <a:r>
              <a:rPr lang="en-GB" sz="2400" b="1" dirty="0">
                <a:latin typeface="Calibri" panose="020F0502020204030204" pitchFamily="34" charset="0"/>
                <a:ea typeface="Calibri" panose="020F0502020204030204" pitchFamily="34" charset="0"/>
                <a:cs typeface="Times New Roman" panose="02020603050405020304" pitchFamily="18" charset="0"/>
              </a:rPr>
              <a:t>				                 </a:t>
            </a:r>
            <a:r>
              <a:rPr lang="en-GB" sz="2800" b="1" dirty="0">
                <a:latin typeface="Calibri" panose="020F0502020204030204" pitchFamily="34" charset="0"/>
                <a:cs typeface="Times New Roman" panose="02020603050405020304" pitchFamily="18" charset="0"/>
              </a:rPr>
              <a:t>Baseline (Bock &amp; Griffin, 2000)</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		     Passive &gt;&gt; 43.3% 			                 Passive &gt;&gt; 42% </a:t>
            </a: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		     Active &gt;&gt; 56.7%			                 Active &gt;&gt; 58%</a:t>
            </a:r>
          </a:p>
          <a:p>
            <a:pPr marL="0" indent="0">
              <a:buNone/>
            </a:pPr>
            <a:r>
              <a:rPr lang="en-GB" sz="4400" dirty="0">
                <a:latin typeface="Calibri" panose="020F0502020204030204" pitchFamily="34" charset="0"/>
                <a:cs typeface="Times New Roman" panose="02020603050405020304" pitchFamily="18" charset="0"/>
              </a:rPr>
              <a:t>    </a:t>
            </a:r>
          </a:p>
          <a:p>
            <a:pPr marL="0" indent="0">
              <a:buNone/>
            </a:pPr>
            <a:r>
              <a:rPr lang="en-GB" sz="2400" dirty="0">
                <a:latin typeface="Calibri" panose="020F0502020204030204" pitchFamily="34" charset="0"/>
                <a:cs typeface="Times New Roman" panose="02020603050405020304" pitchFamily="18" charset="0"/>
              </a:rPr>
              <a:t>	       &gt;&gt; Out of 306 items, 112 neither</a:t>
            </a:r>
            <a:endParaRPr lang="en-GB" sz="1200" dirty="0">
              <a:latin typeface="Calibri" panose="020F0502020204030204" pitchFamily="34" charset="0"/>
              <a:cs typeface="Times New Roman" panose="02020603050405020304" pitchFamily="18" charset="0"/>
            </a:endParaRPr>
          </a:p>
        </p:txBody>
      </p:sp>
      <p:pic>
        <p:nvPicPr>
          <p:cNvPr id="4" name="Picture 3" descr="Le tecnologie digitali come strumento di promozione della Persona">
            <a:extLst>
              <a:ext uri="{FF2B5EF4-FFF2-40B4-BE49-F238E27FC236}">
                <a16:creationId xmlns:a16="http://schemas.microsoft.com/office/drawing/2014/main" id="{C3689C4D-56E1-4ED2-8435-205343C32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057" y="155841"/>
            <a:ext cx="911486" cy="4185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CFF6C8-C42B-4F55-873D-9C7D5B47B232}"/>
              </a:ext>
            </a:extLst>
          </p:cNvPr>
          <p:cNvSpPr txBox="1"/>
          <p:nvPr/>
        </p:nvSpPr>
        <p:spPr>
          <a:xfrm>
            <a:off x="1923238" y="2122445"/>
            <a:ext cx="8974819" cy="523220"/>
          </a:xfrm>
          <a:prstGeom prst="rect">
            <a:avLst/>
          </a:prstGeom>
          <a:noFill/>
        </p:spPr>
        <p:txBody>
          <a:bodyPr wrap="square">
            <a:spAutoFit/>
          </a:bodyPr>
          <a:lstStyle/>
          <a:p>
            <a:r>
              <a:rPr lang="en-GB" sz="2800" dirty="0">
                <a:solidFill>
                  <a:schemeClr val="tx1">
                    <a:lumMod val="85000"/>
                  </a:schemeClr>
                </a:solidFill>
                <a:effectLst/>
                <a:latin typeface="Calibri" panose="020F0502020204030204" pitchFamily="34" charset="0"/>
                <a:cs typeface="Calibri" panose="020F0502020204030204" pitchFamily="34" charset="0"/>
              </a:rPr>
              <a:t>Percentages of Passive, Active (</a:t>
            </a:r>
            <a:r>
              <a:rPr lang="en-GB" sz="2800" dirty="0" err="1">
                <a:solidFill>
                  <a:schemeClr val="tx1">
                    <a:lumMod val="85000"/>
                  </a:schemeClr>
                </a:solidFill>
                <a:effectLst/>
                <a:latin typeface="Calibri" panose="020F0502020204030204" pitchFamily="34" charset="0"/>
                <a:cs typeface="Calibri" panose="020F0502020204030204" pitchFamily="34" charset="0"/>
              </a:rPr>
              <a:t>Neithers</a:t>
            </a:r>
            <a:r>
              <a:rPr lang="en-GB" sz="2800" dirty="0">
                <a:solidFill>
                  <a:schemeClr val="tx1">
                    <a:lumMod val="85000"/>
                  </a:schemeClr>
                </a:solidFill>
                <a:effectLst/>
                <a:latin typeface="Calibri" panose="020F0502020204030204" pitchFamily="34" charset="0"/>
                <a:cs typeface="Calibri" panose="020F0502020204030204" pitchFamily="34" charset="0"/>
              </a:rPr>
              <a:t> excluded)</a:t>
            </a:r>
            <a:endParaRPr lang="en-GB" sz="2800" dirty="0">
              <a:solidFill>
                <a:schemeClr val="tx1">
                  <a:lumMod val="8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14592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5220</TotalTime>
  <Words>2018</Words>
  <Application>Microsoft Office PowerPoint</Application>
  <PresentationFormat>Widescreen</PresentationFormat>
  <Paragraphs>218</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Calisto MT</vt:lpstr>
      <vt:lpstr>Helvetica Neue Medium</vt:lpstr>
      <vt:lpstr>Open Sans</vt:lpstr>
      <vt:lpstr>Wingdings 2</vt:lpstr>
      <vt:lpstr>Slate</vt:lpstr>
      <vt:lpstr>Does social structure modulate linguistic priming?</vt:lpstr>
      <vt:lpstr>Syntactic Priming</vt:lpstr>
      <vt:lpstr>Simple and Complex Contagion</vt:lpstr>
      <vt:lpstr>Objectives</vt:lpstr>
      <vt:lpstr>Study I</vt:lpstr>
      <vt:lpstr>Task – Picture Description Game</vt:lpstr>
      <vt:lpstr>Task – Picture Description Game</vt:lpstr>
      <vt:lpstr>Procedure</vt:lpstr>
      <vt:lpstr>Results</vt:lpstr>
      <vt:lpstr>Discussion</vt:lpstr>
      <vt:lpstr>Study II</vt:lpstr>
      <vt:lpstr>Study II</vt:lpstr>
      <vt:lpstr>Coding</vt:lpstr>
      <vt:lpstr>Results</vt:lpstr>
      <vt:lpstr>Results</vt:lpstr>
      <vt:lpstr>Results</vt:lpstr>
      <vt:lpstr>Discussion</vt:lpstr>
      <vt:lpstr>Future Studies</vt:lpstr>
      <vt:lpstr>Picture Matching Task</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eylül eşki</dc:creator>
  <cp:lastModifiedBy>eylül eşki</cp:lastModifiedBy>
  <cp:revision>155</cp:revision>
  <dcterms:created xsi:type="dcterms:W3CDTF">2022-09-20T20:12:01Z</dcterms:created>
  <dcterms:modified xsi:type="dcterms:W3CDTF">2022-10-02T16:03:27Z</dcterms:modified>
</cp:coreProperties>
</file>