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8" r:id="rId11"/>
    <p:sldId id="271" r:id="rId12"/>
    <p:sldId id="275" r:id="rId13"/>
    <p:sldId id="273" r:id="rId14"/>
    <p:sldId id="276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 varScale="1">
        <p:scale>
          <a:sx n="87" d="100"/>
          <a:sy n="87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50BA9-D12F-45BE-8430-22989DEA9501}" type="datetimeFigureOut">
              <a:rPr lang="it-IT" smtClean="0"/>
              <a:t>29/11/2019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18457-78E9-429C-8972-F0FC18DDFD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327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112CE-2963-4DB7-AC76-65247B6885CA}" type="datetimeFigureOut">
              <a:rPr lang="it-IT" smtClean="0"/>
              <a:pPr/>
              <a:t>29/11/2019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44C6-434E-4731-892F-FC6CC6EEDD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94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761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t-IT" dirty="0"/>
              <a:t>NON SO COME TRADURRE UNITA’ URBANISTICHE: IO HO USATO TOWN</a:t>
            </a:r>
            <a:r>
              <a:rPr lang="it-IT" baseline="0" dirty="0"/>
              <a:t> UNITS MA NON HO IDEA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614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t-IT" dirty="0"/>
              <a:t>Questa </a:t>
            </a:r>
            <a:r>
              <a:rPr lang="it-IT" dirty="0" err="1"/>
              <a:t>e’</a:t>
            </a:r>
            <a:r>
              <a:rPr lang="it-IT" dirty="0"/>
              <a:t> una figura non posso scriverci</a:t>
            </a:r>
            <a:r>
              <a:rPr lang="it-IT" baseline="0" dirty="0"/>
              <a:t> sopra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684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A3943-D61A-4482-9108-119E27A58FA2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02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732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27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9B1C-D516-4D32-82DE-0589D0DFF134}" type="datetimeFigureOut">
              <a:rPr lang="it-IT" smtClean="0"/>
              <a:pPr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7540-4F5A-42F3-AFF9-8C1AA1455D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9B1C-D516-4D32-82DE-0589D0DFF134}" type="datetimeFigureOut">
              <a:rPr lang="it-IT" smtClean="0"/>
              <a:pPr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7540-4F5A-42F3-AFF9-8C1AA1455D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9B1C-D516-4D32-82DE-0589D0DFF134}" type="datetimeFigureOut">
              <a:rPr lang="it-IT" smtClean="0"/>
              <a:pPr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7540-4F5A-42F3-AFF9-8C1AA1455D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9B1C-D516-4D32-82DE-0589D0DFF134}" type="datetimeFigureOut">
              <a:rPr lang="it-IT" smtClean="0"/>
              <a:pPr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7540-4F5A-42F3-AFF9-8C1AA1455D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9B1C-D516-4D32-82DE-0589D0DFF134}" type="datetimeFigureOut">
              <a:rPr lang="it-IT" smtClean="0"/>
              <a:pPr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7540-4F5A-42F3-AFF9-8C1AA1455D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9B1C-D516-4D32-82DE-0589D0DFF134}" type="datetimeFigureOut">
              <a:rPr lang="it-IT" smtClean="0"/>
              <a:pPr/>
              <a:t>29/11/2019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7540-4F5A-42F3-AFF9-8C1AA1455D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9B1C-D516-4D32-82DE-0589D0DFF134}" type="datetimeFigureOut">
              <a:rPr lang="it-IT" smtClean="0"/>
              <a:pPr/>
              <a:t>29/11/2019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7540-4F5A-42F3-AFF9-8C1AA1455D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9B1C-D516-4D32-82DE-0589D0DFF134}" type="datetimeFigureOut">
              <a:rPr lang="it-IT" smtClean="0"/>
              <a:pPr/>
              <a:t>29/11/2019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7540-4F5A-42F3-AFF9-8C1AA1455D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9B1C-D516-4D32-82DE-0589D0DFF134}" type="datetimeFigureOut">
              <a:rPr lang="it-IT" smtClean="0"/>
              <a:pPr/>
              <a:t>29/11/2019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7540-4F5A-42F3-AFF9-8C1AA1455D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9B1C-D516-4D32-82DE-0589D0DFF134}" type="datetimeFigureOut">
              <a:rPr lang="it-IT" smtClean="0"/>
              <a:pPr/>
              <a:t>29/11/2019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7540-4F5A-42F3-AFF9-8C1AA1455D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9B1C-D516-4D32-82DE-0589D0DFF134}" type="datetimeFigureOut">
              <a:rPr lang="it-IT" smtClean="0"/>
              <a:pPr/>
              <a:t>29/11/2019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7540-4F5A-42F3-AFF9-8C1AA1455D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9B1C-D516-4D32-82DE-0589D0DFF134}" type="datetimeFigureOut">
              <a:rPr lang="it-IT" smtClean="0"/>
              <a:pPr/>
              <a:t>29/11/2019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7540-4F5A-42F3-AFF9-8C1AA1455D9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Documento_di_Microsoft_Word1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836712"/>
            <a:ext cx="7416824" cy="4680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err="1">
                <a:solidFill>
                  <a:schemeClr val="tx1"/>
                </a:solidFill>
              </a:rPr>
              <a:t>Measuring</a:t>
            </a:r>
            <a:r>
              <a:rPr lang="it-IT" sz="4000" dirty="0">
                <a:solidFill>
                  <a:schemeClr val="tx1"/>
                </a:solidFill>
              </a:rPr>
              <a:t> </a:t>
            </a:r>
            <a:r>
              <a:rPr lang="it-IT" sz="4000" dirty="0" err="1">
                <a:solidFill>
                  <a:schemeClr val="tx1"/>
                </a:solidFill>
              </a:rPr>
              <a:t>change</a:t>
            </a:r>
            <a:r>
              <a:rPr lang="it-IT" sz="4000" dirty="0">
                <a:solidFill>
                  <a:schemeClr val="tx1"/>
                </a:solidFill>
              </a:rPr>
              <a:t> in </a:t>
            </a:r>
            <a:r>
              <a:rPr lang="it-IT" sz="4000" dirty="0" err="1">
                <a:solidFill>
                  <a:schemeClr val="tx1"/>
                </a:solidFill>
              </a:rPr>
              <a:t>deprivation</a:t>
            </a:r>
            <a:r>
              <a:rPr lang="it-IT" sz="4000" dirty="0">
                <a:solidFill>
                  <a:schemeClr val="tx1"/>
                </a:solidFill>
              </a:rPr>
              <a:t> in </a:t>
            </a:r>
            <a:r>
              <a:rPr lang="it-IT" sz="4000" dirty="0" err="1">
                <a:solidFill>
                  <a:schemeClr val="tx1"/>
                </a:solidFill>
              </a:rPr>
              <a:t>different</a:t>
            </a:r>
            <a:r>
              <a:rPr lang="it-IT" sz="4000" dirty="0">
                <a:solidFill>
                  <a:schemeClr val="tx1"/>
                </a:solidFill>
              </a:rPr>
              <a:t> small </a:t>
            </a:r>
            <a:r>
              <a:rPr lang="it-IT" sz="4000" dirty="0" err="1">
                <a:solidFill>
                  <a:schemeClr val="tx1"/>
                </a:solidFill>
              </a:rPr>
              <a:t>areas</a:t>
            </a:r>
            <a:r>
              <a:rPr lang="it-IT" sz="40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it-IT" sz="4000" dirty="0">
                <a:solidFill>
                  <a:schemeClr val="tx1"/>
                </a:solidFill>
              </a:rPr>
              <a:t> the case </a:t>
            </a:r>
            <a:r>
              <a:rPr lang="it-IT" sz="4000" dirty="0" err="1">
                <a:solidFill>
                  <a:schemeClr val="tx1"/>
                </a:solidFill>
              </a:rPr>
              <a:t>of</a:t>
            </a:r>
            <a:r>
              <a:rPr lang="it-IT" sz="4000" dirty="0">
                <a:solidFill>
                  <a:schemeClr val="tx1"/>
                </a:solidFill>
              </a:rPr>
              <a:t> Genoa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5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3600" dirty="0" err="1"/>
              <a:t>Variables</a:t>
            </a:r>
            <a:endParaRPr lang="it-IT" sz="36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835696" y="1367520"/>
          <a:ext cx="6120680" cy="5081417"/>
        </p:xfrm>
        <a:graphic>
          <a:graphicData uri="http://schemas.openxmlformats.org/drawingml/2006/table">
            <a:tbl>
              <a:tblPr/>
              <a:tblGrid>
                <a:gridCol w="3255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5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1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 err="1">
                          <a:latin typeface="Arial"/>
                          <a:ea typeface="Calibri"/>
                          <a:cs typeface="Calibri"/>
                        </a:rPr>
                        <a:t>Variable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50" dirty="0" smtClean="0">
                          <a:latin typeface="Arial"/>
                          <a:ea typeface="Calibri"/>
                          <a:cs typeface="Times New Roman"/>
                        </a:rPr>
                        <a:t>Authors </a:t>
                      </a:r>
                      <a:r>
                        <a:rPr lang="en-US" sz="900" kern="50" dirty="0">
                          <a:latin typeface="Arial"/>
                          <a:ea typeface="Calibri"/>
                          <a:cs typeface="Times New Roman"/>
                        </a:rPr>
                        <a:t>used previously </a:t>
                      </a:r>
                      <a:r>
                        <a:rPr lang="en-US" sz="900" kern="50" dirty="0" err="1">
                          <a:latin typeface="Arial"/>
                          <a:ea typeface="Calibri"/>
                          <a:cs typeface="Times New Roman"/>
                        </a:rPr>
                        <a:t>similira</a:t>
                      </a:r>
                      <a:r>
                        <a:rPr lang="en-US" sz="900" kern="50" dirty="0">
                          <a:latin typeface="Arial"/>
                          <a:ea typeface="Calibri"/>
                          <a:cs typeface="Times New Roman"/>
                        </a:rPr>
                        <a:t> variables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2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Low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education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kern="50">
                          <a:latin typeface="Arial"/>
                          <a:ea typeface="Calibri"/>
                          <a:cs typeface="Times New Roman"/>
                        </a:rPr>
                        <a:t>Julkunen, Pampalon</a:t>
                      </a:r>
                      <a:endParaRPr lang="it-IT" sz="12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5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Income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kern="50">
                          <a:latin typeface="Arial"/>
                          <a:ea typeface="Calibri"/>
                          <a:cs typeface="Times New Roman"/>
                        </a:rPr>
                        <a:t>Julkunen</a:t>
                      </a:r>
                      <a:endParaRPr lang="it-IT" sz="12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6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Overcrowded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houses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50">
                          <a:latin typeface="Arial"/>
                          <a:ea typeface="Calibri"/>
                          <a:cs typeface="Times New Roman"/>
                        </a:rPr>
                        <a:t>Jarman, Townsend, Forrest e Gordon</a:t>
                      </a:r>
                      <a:endParaRPr lang="it-IT" sz="12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latin typeface="Arial"/>
                          <a:ea typeface="Calibri"/>
                          <a:cs typeface="Calibri"/>
                        </a:rPr>
                        <a:t>Born in Southern Italy/Islands 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kern="50" dirty="0" err="1">
                          <a:latin typeface="Arial"/>
                          <a:ea typeface="Calibri"/>
                          <a:cs typeface="Times New Roman"/>
                        </a:rPr>
                        <a:t>Bauman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Times New Roman"/>
                        </a:rPr>
                        <a:t> a livello europeo utilizza la variabile analoga (Nazionalità non rientrante nell’Europa occidentale)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0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Old-age-dependency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ratio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latin typeface="Arial"/>
                          <a:ea typeface="Calibri"/>
                          <a:cs typeface="Times New Roman"/>
                        </a:rPr>
                        <a:t>Julkunen, Pampalon,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Times New Roman"/>
                        </a:rPr>
                        <a:t>Baumann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Elderly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living alone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latin typeface="Arial"/>
                          <a:ea typeface="Calibri"/>
                          <a:cs typeface="Times New Roman"/>
                        </a:rPr>
                        <a:t>Jarman, Forrest e Gordon, Pampalon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0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Resident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Immigrants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latin typeface="Arial"/>
                          <a:ea typeface="Calibri"/>
                          <a:cs typeface="Times New Roman"/>
                        </a:rPr>
                        <a:t>Jarman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0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Immigrants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in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schools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latin typeface="Arial"/>
                          <a:ea typeface="Calibri"/>
                          <a:cs typeface="Times New Roman"/>
                        </a:rPr>
                        <a:t>Testi e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Times New Roman"/>
                        </a:rPr>
                        <a:t>Ivaldi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0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Families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in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rented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houses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latin typeface="Arial"/>
                          <a:ea typeface="Calibri"/>
                          <a:cs typeface="Times New Roman"/>
                        </a:rPr>
                        <a:t>Townsend,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Times New Roman"/>
                        </a:rPr>
                        <a:t>Caranci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2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Divorced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latin typeface="Arial"/>
                          <a:ea typeface="Calibri"/>
                          <a:cs typeface="Times New Roman"/>
                        </a:rPr>
                        <a:t>Pampalon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Unemployment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latin typeface="Arial"/>
                          <a:ea typeface="Calibri"/>
                          <a:cs typeface="Times New Roman"/>
                        </a:rPr>
                        <a:t>Jarman, Townsend, Forrest e Gordon, Julkunen, Pampalon, Baumann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Buildings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 in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poor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conditions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kern="50" dirty="0" err="1">
                          <a:latin typeface="Arial"/>
                          <a:ea typeface="Calibri"/>
                          <a:cs typeface="Times New Roman"/>
                        </a:rPr>
                        <a:t>Perez-Mayo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Times New Roman"/>
                        </a:rPr>
                        <a:t> utilizza come variabile le condizioni abitative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0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Single-parent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families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latin typeface="Arial"/>
                          <a:ea typeface="Calibri"/>
                          <a:cs typeface="Times New Roman"/>
                        </a:rPr>
                        <a:t>Jarman, Forrest e Gordon, Julkunen, 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77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Single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person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r>
                        <a:rPr lang="it-IT" sz="1200" kern="50" dirty="0" err="1">
                          <a:latin typeface="Arial"/>
                          <a:ea typeface="Calibri"/>
                          <a:cs typeface="Calibri"/>
                        </a:rPr>
                        <a:t>households</a:t>
                      </a:r>
                      <a:r>
                        <a:rPr lang="it-IT" sz="1200" kern="50" dirty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latin typeface="Arial"/>
                          <a:ea typeface="Calibri"/>
                          <a:cs typeface="Times New Roman"/>
                        </a:rPr>
                        <a:t>Julkunen,Pampalon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9961" marR="59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it-IT" dirty="0" err="1">
                <a:latin typeface="Arial" pitchFamily="34" charset="0"/>
                <a:cs typeface="Arial" pitchFamily="34" charset="0"/>
              </a:rPr>
              <a:t>Factorial</a:t>
            </a:r>
            <a:r>
              <a:rPr lang="it-IT" dirty="0">
                <a:latin typeface="Arial" pitchFamily="34" charset="0"/>
                <a:cs typeface="Arial" pitchFamily="34" charset="0"/>
              </a:rPr>
              <a:t> Analysis:</a:t>
            </a:r>
          </a:p>
          <a:p>
            <a:pPr algn="ctr">
              <a:buNone/>
            </a:pPr>
            <a:r>
              <a:rPr lang="it-IT" sz="20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it-IT" sz="2000" i="1" dirty="0" err="1">
                <a:latin typeface="Arial" pitchFamily="34"/>
                <a:cs typeface="Arial" pitchFamily="32"/>
              </a:rPr>
              <a:t>if</a:t>
            </a:r>
            <a:r>
              <a:rPr lang="it-IT" sz="2000" i="1" dirty="0">
                <a:latin typeface="Arial" pitchFamily="34"/>
                <a:cs typeface="Arial" pitchFamily="32"/>
              </a:rPr>
              <a:t> </a:t>
            </a:r>
            <a:r>
              <a:rPr lang="it-IT" sz="2000" i="1" dirty="0" err="1">
                <a:latin typeface="Arial" pitchFamily="34"/>
                <a:cs typeface="Arial" pitchFamily="32"/>
              </a:rPr>
              <a:t>two</a:t>
            </a:r>
            <a:r>
              <a:rPr lang="it-IT" sz="2000" i="1" dirty="0">
                <a:latin typeface="Arial" pitchFamily="34"/>
                <a:cs typeface="Arial" pitchFamily="32"/>
              </a:rPr>
              <a:t> </a:t>
            </a:r>
            <a:r>
              <a:rPr lang="it-IT" sz="2000" i="1" dirty="0" err="1">
                <a:latin typeface="Arial" pitchFamily="34"/>
                <a:cs typeface="Arial" pitchFamily="32"/>
              </a:rPr>
              <a:t>variables</a:t>
            </a:r>
            <a:r>
              <a:rPr lang="it-IT" sz="2000" i="1" dirty="0">
                <a:latin typeface="Arial" pitchFamily="34"/>
                <a:cs typeface="Arial" pitchFamily="32"/>
              </a:rPr>
              <a:t> show a strong </a:t>
            </a:r>
            <a:r>
              <a:rPr lang="it-IT" sz="2000" i="1" dirty="0" err="1">
                <a:latin typeface="Arial" pitchFamily="34"/>
                <a:cs typeface="Arial" pitchFamily="32"/>
              </a:rPr>
              <a:t>correlation</a:t>
            </a:r>
            <a:r>
              <a:rPr lang="it-IT" sz="2000" i="1" dirty="0">
                <a:latin typeface="Arial" pitchFamily="34"/>
                <a:cs typeface="Arial" pitchFamily="32"/>
              </a:rPr>
              <a:t> </a:t>
            </a:r>
            <a:r>
              <a:rPr lang="it-IT" sz="2000" i="1" dirty="0" err="1">
                <a:latin typeface="Arial" pitchFamily="34"/>
                <a:cs typeface="Arial" pitchFamily="32"/>
              </a:rPr>
              <a:t>with</a:t>
            </a:r>
            <a:r>
              <a:rPr lang="it-IT" sz="2000" i="1" dirty="0">
                <a:latin typeface="Arial" pitchFamily="34"/>
                <a:cs typeface="Arial" pitchFamily="32"/>
              </a:rPr>
              <a:t> the </a:t>
            </a:r>
            <a:r>
              <a:rPr lang="it-IT" sz="2000" i="1" dirty="0" err="1">
                <a:latin typeface="Arial" pitchFamily="34"/>
                <a:cs typeface="Arial" pitchFamily="32"/>
              </a:rPr>
              <a:t>same</a:t>
            </a:r>
            <a:r>
              <a:rPr lang="it-IT" sz="2000" i="1" dirty="0">
                <a:latin typeface="Arial" pitchFamily="34"/>
                <a:cs typeface="Arial" pitchFamily="32"/>
              </a:rPr>
              <a:t> </a:t>
            </a:r>
            <a:r>
              <a:rPr lang="it-IT" sz="2000" i="1" dirty="0" err="1">
                <a:latin typeface="Arial" pitchFamily="34"/>
                <a:cs typeface="Arial" pitchFamily="32"/>
              </a:rPr>
              <a:t>factor</a:t>
            </a:r>
            <a:r>
              <a:rPr lang="it-IT" sz="2000" i="1" dirty="0">
                <a:latin typeface="Arial" pitchFamily="34"/>
                <a:cs typeface="Arial" pitchFamily="32"/>
              </a:rPr>
              <a:t> , a non- </a:t>
            </a:r>
            <a:r>
              <a:rPr lang="it-IT" sz="2000" i="1" dirty="0" err="1">
                <a:latin typeface="Arial" pitchFamily="34"/>
                <a:cs typeface="Arial" pitchFamily="32"/>
              </a:rPr>
              <a:t>negligible</a:t>
            </a:r>
            <a:r>
              <a:rPr lang="it-IT" sz="2000" i="1" dirty="0">
                <a:latin typeface="Arial" pitchFamily="34"/>
                <a:cs typeface="Arial" pitchFamily="32"/>
              </a:rPr>
              <a:t>  </a:t>
            </a:r>
            <a:r>
              <a:rPr lang="it-IT" sz="2000" i="1" dirty="0" err="1">
                <a:latin typeface="Arial" pitchFamily="34"/>
                <a:cs typeface="Arial" pitchFamily="32"/>
              </a:rPr>
              <a:t>fraction</a:t>
            </a:r>
            <a:r>
              <a:rPr lang="it-IT" sz="2000" i="1" dirty="0">
                <a:latin typeface="Arial" pitchFamily="34"/>
                <a:cs typeface="Arial" pitchFamily="32"/>
              </a:rPr>
              <a:t> </a:t>
            </a:r>
            <a:r>
              <a:rPr lang="it-IT" sz="2000" i="1" dirty="0" err="1">
                <a:latin typeface="Arial" pitchFamily="34"/>
                <a:cs typeface="Arial" pitchFamily="32"/>
              </a:rPr>
              <a:t>of</a:t>
            </a:r>
            <a:r>
              <a:rPr lang="it-IT" sz="2000" i="1" dirty="0">
                <a:latin typeface="Arial" pitchFamily="34"/>
                <a:cs typeface="Arial" pitchFamily="32"/>
              </a:rPr>
              <a:t> </a:t>
            </a:r>
            <a:r>
              <a:rPr lang="it-IT" sz="2000" i="1" dirty="0" err="1">
                <a:latin typeface="Arial" pitchFamily="34"/>
                <a:cs typeface="Arial" pitchFamily="32"/>
              </a:rPr>
              <a:t>their</a:t>
            </a:r>
            <a:r>
              <a:rPr lang="it-IT" sz="2000" i="1" dirty="0">
                <a:latin typeface="Arial" pitchFamily="34"/>
                <a:cs typeface="Arial" pitchFamily="32"/>
              </a:rPr>
              <a:t> </a:t>
            </a:r>
            <a:r>
              <a:rPr lang="it-IT" sz="2000" i="1" dirty="0" err="1">
                <a:latin typeface="Arial" pitchFamily="34"/>
                <a:cs typeface="Arial" pitchFamily="32"/>
              </a:rPr>
              <a:t>correlation</a:t>
            </a:r>
            <a:r>
              <a:rPr lang="it-IT" sz="2000" i="1" dirty="0">
                <a:latin typeface="Arial" pitchFamily="34"/>
                <a:cs typeface="Arial" pitchFamily="32"/>
              </a:rPr>
              <a:t> </a:t>
            </a:r>
            <a:r>
              <a:rPr lang="it-IT" sz="2000" i="1" dirty="0" err="1">
                <a:latin typeface="Arial" pitchFamily="34"/>
                <a:cs typeface="Arial" pitchFamily="32"/>
              </a:rPr>
              <a:t>is</a:t>
            </a:r>
            <a:r>
              <a:rPr lang="it-IT" sz="2000" i="1" dirty="0">
                <a:latin typeface="Arial" pitchFamily="34"/>
                <a:cs typeface="Arial" pitchFamily="32"/>
              </a:rPr>
              <a:t> </a:t>
            </a:r>
            <a:r>
              <a:rPr lang="it-IT" sz="2000" i="1" dirty="0" err="1">
                <a:latin typeface="Arial" pitchFamily="34"/>
                <a:cs typeface="Arial" pitchFamily="32"/>
              </a:rPr>
              <a:t>accounted</a:t>
            </a:r>
            <a:r>
              <a:rPr lang="it-IT" sz="2000" i="1" dirty="0">
                <a:latin typeface="Arial" pitchFamily="34"/>
                <a:cs typeface="Arial" pitchFamily="32"/>
              </a:rPr>
              <a:t> </a:t>
            </a:r>
            <a:r>
              <a:rPr lang="it-IT" sz="2000" i="1" dirty="0" err="1">
                <a:latin typeface="Arial" pitchFamily="34"/>
                <a:cs typeface="Arial" pitchFamily="32"/>
              </a:rPr>
              <a:t>for</a:t>
            </a:r>
            <a:r>
              <a:rPr lang="it-IT" sz="2000" i="1" dirty="0">
                <a:latin typeface="Arial" pitchFamily="34"/>
                <a:cs typeface="Arial" pitchFamily="32"/>
              </a:rPr>
              <a:t> </a:t>
            </a:r>
            <a:r>
              <a:rPr lang="it-IT" sz="2000" i="1" dirty="0" err="1">
                <a:latin typeface="Arial" pitchFamily="34"/>
                <a:cs typeface="Arial" pitchFamily="32"/>
              </a:rPr>
              <a:t>by</a:t>
            </a:r>
            <a:r>
              <a:rPr lang="it-IT" sz="2000" i="1" dirty="0">
                <a:latin typeface="Arial" pitchFamily="34"/>
                <a:cs typeface="Arial" pitchFamily="32"/>
              </a:rPr>
              <a:t> </a:t>
            </a:r>
            <a:r>
              <a:rPr lang="it-IT" sz="2000" i="1" dirty="0" err="1">
                <a:latin typeface="Arial" pitchFamily="34"/>
                <a:cs typeface="Arial" pitchFamily="32"/>
              </a:rPr>
              <a:t>having</a:t>
            </a:r>
            <a:r>
              <a:rPr lang="it-IT" sz="2000" i="1" dirty="0">
                <a:latin typeface="Arial" pitchFamily="34"/>
                <a:cs typeface="Arial" pitchFamily="32"/>
              </a:rPr>
              <a:t> a common </a:t>
            </a:r>
            <a:r>
              <a:rPr lang="it-IT" sz="2000" i="1" dirty="0" err="1">
                <a:latin typeface="Arial" pitchFamily="34"/>
                <a:cs typeface="Arial" pitchFamily="32"/>
              </a:rPr>
              <a:t>factor</a:t>
            </a:r>
            <a:r>
              <a:rPr lang="it-IT" sz="2000" i="1" dirty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>
              <a:buNone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Dillon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e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Goldstein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, 1984</a:t>
            </a:r>
            <a:r>
              <a:rPr lang="it-IT" sz="2000" i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buNone/>
            </a:pPr>
            <a:endParaRPr lang="it-IT" sz="2800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2800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2800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2800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2800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2800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2771800" y="3356992"/>
            <a:ext cx="648072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+mj-lt"/>
              </a:rPr>
              <a:t>F</a:t>
            </a:r>
            <a:r>
              <a:rPr lang="it-IT" sz="1050" dirty="0">
                <a:latin typeface="+mj-lt"/>
              </a:rPr>
              <a:t>1</a:t>
            </a:r>
            <a:endParaRPr lang="it-IT" dirty="0">
              <a:latin typeface="+mj-lt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5796136" y="3429000"/>
            <a:ext cx="648072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+mj-lt"/>
              </a:rPr>
              <a:t>F</a:t>
            </a:r>
            <a:r>
              <a:rPr lang="it-IT" sz="1100" dirty="0">
                <a:latin typeface="+mj-lt"/>
              </a:rPr>
              <a:t>2</a:t>
            </a:r>
            <a:endParaRPr lang="it-IT" dirty="0">
              <a:latin typeface="+mj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211960" y="4653136"/>
            <a:ext cx="864096" cy="360040"/>
          </a:xfrm>
          <a:prstGeom prst="rect">
            <a:avLst/>
          </a:prstGeom>
          <a:ln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+mj-lt"/>
              </a:rPr>
              <a:t>Z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2</a:t>
            </a:r>
            <a:endParaRPr lang="it-IT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868144" y="4653136"/>
            <a:ext cx="864096" cy="36004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+mj-lt"/>
              </a:rPr>
              <a:t>Z</a:t>
            </a:r>
            <a:r>
              <a:rPr lang="it-IT" sz="1100" dirty="0">
                <a:latin typeface="+mj-lt"/>
              </a:rPr>
              <a:t>3</a:t>
            </a:r>
            <a:endParaRPr lang="it-IT" dirty="0">
              <a:latin typeface="+mj-lt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555776" y="4581128"/>
            <a:ext cx="864096" cy="360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+mj-lt"/>
              </a:rPr>
              <a:t>Z</a:t>
            </a:r>
            <a:r>
              <a:rPr lang="it-IT" sz="1000" dirty="0">
                <a:latin typeface="+mj-lt"/>
              </a:rPr>
              <a:t>1</a:t>
            </a:r>
            <a:endParaRPr lang="it-IT" dirty="0">
              <a:latin typeface="+mj-lt"/>
            </a:endParaRPr>
          </a:p>
        </p:txBody>
      </p:sp>
      <p:cxnSp>
        <p:nvCxnSpPr>
          <p:cNvPr id="19" name="Connettore 2 18"/>
          <p:cNvCxnSpPr>
            <a:stCxn id="7" idx="4"/>
            <a:endCxn id="14" idx="0"/>
          </p:cNvCxnSpPr>
          <p:nvPr/>
        </p:nvCxnSpPr>
        <p:spPr>
          <a:xfrm flipH="1">
            <a:off x="2987824" y="4005064"/>
            <a:ext cx="10801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3203848" y="4005064"/>
            <a:ext cx="1224136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7" idx="5"/>
          </p:cNvCxnSpPr>
          <p:nvPr/>
        </p:nvCxnSpPr>
        <p:spPr>
          <a:xfrm>
            <a:off x="3324964" y="3910156"/>
            <a:ext cx="2543180" cy="742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1" idx="3"/>
          </p:cNvCxnSpPr>
          <p:nvPr/>
        </p:nvCxnSpPr>
        <p:spPr>
          <a:xfrm flipH="1">
            <a:off x="3419872" y="3982164"/>
            <a:ext cx="2471172" cy="5989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H="1">
            <a:off x="4860032" y="4077072"/>
            <a:ext cx="115212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endCxn id="13" idx="0"/>
          </p:cNvCxnSpPr>
          <p:nvPr/>
        </p:nvCxnSpPr>
        <p:spPr>
          <a:xfrm>
            <a:off x="6120172" y="4077072"/>
            <a:ext cx="18002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V="1">
            <a:off x="2987824" y="494116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endCxn id="12" idx="2"/>
          </p:cNvCxnSpPr>
          <p:nvPr/>
        </p:nvCxnSpPr>
        <p:spPr>
          <a:xfrm flipV="1">
            <a:off x="4644008" y="5013176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flipV="1">
            <a:off x="6228184" y="501317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555776" y="422108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</a:t>
            </a:r>
            <a:r>
              <a:rPr lang="it-IT" sz="900" dirty="0"/>
              <a:t>11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275856" y="429309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</a:t>
            </a:r>
            <a:r>
              <a:rPr lang="it-IT" sz="900" dirty="0"/>
              <a:t>12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932040" y="443711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</a:t>
            </a:r>
            <a:r>
              <a:rPr lang="it-IT" sz="900" dirty="0"/>
              <a:t>22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851920" y="443711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</a:t>
            </a:r>
            <a:r>
              <a:rPr lang="it-IT" sz="900" dirty="0"/>
              <a:t>21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436096" y="429309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</a:t>
            </a:r>
            <a:r>
              <a:rPr lang="it-IT" sz="900" dirty="0"/>
              <a:t>31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228184" y="429309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</a:t>
            </a:r>
            <a:r>
              <a:rPr lang="it-IT" sz="900" dirty="0"/>
              <a:t>32</a:t>
            </a:r>
          </a:p>
        </p:txBody>
      </p:sp>
      <p:sp>
        <p:nvSpPr>
          <p:cNvPr id="16" name="Rombo 15"/>
          <p:cNvSpPr/>
          <p:nvPr/>
        </p:nvSpPr>
        <p:spPr>
          <a:xfrm>
            <a:off x="4267299" y="5248392"/>
            <a:ext cx="792088" cy="692696"/>
          </a:xfrm>
          <a:prstGeom prst="diamon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+mj-lt"/>
              </a:rPr>
              <a:t>U</a:t>
            </a:r>
            <a:r>
              <a:rPr lang="it-IT" sz="1050" dirty="0">
                <a:solidFill>
                  <a:schemeClr val="tx1"/>
                </a:solidFill>
                <a:latin typeface="+mj-lt"/>
              </a:rPr>
              <a:t>2</a:t>
            </a:r>
            <a:endParaRPr lang="it-IT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mbo 16"/>
          <p:cNvSpPr/>
          <p:nvPr/>
        </p:nvSpPr>
        <p:spPr>
          <a:xfrm>
            <a:off x="5868144" y="5184576"/>
            <a:ext cx="792088" cy="692696"/>
          </a:xfrm>
          <a:prstGeom prst="diamond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+mj-lt"/>
              </a:rPr>
              <a:t>U</a:t>
            </a:r>
            <a:r>
              <a:rPr lang="it-IT" sz="1100" dirty="0">
                <a:solidFill>
                  <a:schemeClr val="tx1"/>
                </a:solidFill>
                <a:latin typeface="+mj-lt"/>
              </a:rPr>
              <a:t>3</a:t>
            </a:r>
            <a:endParaRPr lang="it-IT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ombo 14"/>
          <p:cNvSpPr/>
          <p:nvPr/>
        </p:nvSpPr>
        <p:spPr>
          <a:xfrm>
            <a:off x="2555776" y="5127010"/>
            <a:ext cx="792088" cy="692696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+mj-lt"/>
              </a:rPr>
              <a:t>U</a:t>
            </a:r>
            <a:r>
              <a:rPr lang="it-IT" sz="1050" dirty="0">
                <a:latin typeface="+mj-lt"/>
              </a:rPr>
              <a:t>1</a:t>
            </a:r>
            <a:endParaRPr lang="it-IT" sz="1400" dirty="0">
              <a:latin typeface="+mj-lt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2411760" y="6093296"/>
            <a:ext cx="460851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+mj-lt"/>
              </a:rPr>
              <a:t>Z</a:t>
            </a:r>
            <a:r>
              <a:rPr lang="it-IT" baseline="-25000" dirty="0" err="1">
                <a:latin typeface="+mj-lt"/>
              </a:rPr>
              <a:t>ik</a:t>
            </a:r>
            <a:r>
              <a:rPr lang="it-IT" baseline="-25000" dirty="0">
                <a:latin typeface="+mj-lt"/>
              </a:rPr>
              <a:t>  </a:t>
            </a:r>
            <a:r>
              <a:rPr lang="it-IT" dirty="0">
                <a:latin typeface="+mj-lt"/>
              </a:rPr>
              <a:t>  =F</a:t>
            </a:r>
            <a:r>
              <a:rPr lang="it-IT" baseline="-25000" dirty="0">
                <a:latin typeface="+mj-lt"/>
              </a:rPr>
              <a:t>i1  </a:t>
            </a:r>
            <a:r>
              <a:rPr lang="it-IT" dirty="0">
                <a:latin typeface="+mj-lt"/>
              </a:rPr>
              <a:t>a</a:t>
            </a:r>
            <a:r>
              <a:rPr lang="it-IT" baseline="-25000" dirty="0">
                <a:latin typeface="+mj-lt"/>
              </a:rPr>
              <a:t> k1 </a:t>
            </a:r>
            <a:r>
              <a:rPr lang="it-IT" dirty="0">
                <a:latin typeface="+mj-lt"/>
              </a:rPr>
              <a:t> + F</a:t>
            </a:r>
            <a:r>
              <a:rPr lang="it-IT" baseline="-25000" dirty="0">
                <a:latin typeface="+mj-lt"/>
              </a:rPr>
              <a:t>i2  </a:t>
            </a:r>
            <a:r>
              <a:rPr lang="it-IT" dirty="0">
                <a:latin typeface="+mj-lt"/>
              </a:rPr>
              <a:t>a</a:t>
            </a:r>
            <a:r>
              <a:rPr lang="it-IT" baseline="-25000" dirty="0">
                <a:latin typeface="+mj-lt"/>
              </a:rPr>
              <a:t> k2</a:t>
            </a:r>
            <a:r>
              <a:rPr lang="it-IT" dirty="0">
                <a:latin typeface="+mj-lt"/>
              </a:rPr>
              <a:t> +....+ </a:t>
            </a:r>
            <a:r>
              <a:rPr lang="it-IT" dirty="0" err="1">
                <a:latin typeface="+mj-lt"/>
              </a:rPr>
              <a:t>F</a:t>
            </a:r>
            <a:r>
              <a:rPr lang="it-IT" baseline="-25000" dirty="0" err="1">
                <a:latin typeface="+mj-lt"/>
              </a:rPr>
              <a:t>im</a:t>
            </a:r>
            <a:r>
              <a:rPr lang="it-IT" baseline="-25000" dirty="0">
                <a:latin typeface="+mj-lt"/>
              </a:rPr>
              <a:t> </a:t>
            </a:r>
            <a:r>
              <a:rPr lang="it-IT" dirty="0">
                <a:latin typeface="+mj-lt"/>
              </a:rPr>
              <a:t>a</a:t>
            </a:r>
            <a:r>
              <a:rPr lang="it-IT" baseline="-25000" dirty="0">
                <a:latin typeface="+mj-lt"/>
              </a:rPr>
              <a:t> km </a:t>
            </a:r>
            <a:r>
              <a:rPr lang="it-IT" dirty="0">
                <a:latin typeface="+mj-lt"/>
              </a:rPr>
              <a:t> + u</a:t>
            </a:r>
            <a:r>
              <a:rPr lang="it-IT" baseline="-25000" dirty="0">
                <a:latin typeface="+mj-lt"/>
              </a:rPr>
              <a:t> </a:t>
            </a:r>
            <a:r>
              <a:rPr lang="it-IT" baseline="-25000" dirty="0" err="1">
                <a:latin typeface="+mj-lt"/>
              </a:rPr>
              <a:t>ik</a:t>
            </a:r>
            <a:r>
              <a:rPr lang="it-IT" baseline="-25000" dirty="0">
                <a:latin typeface="+mj-lt"/>
              </a:rPr>
              <a:t>    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611560" y="2708920"/>
            <a:ext cx="16561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The score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obtained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by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an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analytical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unit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for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a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variable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can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be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xpressed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as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the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linear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combination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of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 the common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factors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with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the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unique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factor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of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the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variable</a:t>
            </a:r>
            <a:endParaRPr lang="it-IT" sz="160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endParaRPr lang="it-IT" sz="1600" dirty="0">
              <a:latin typeface="+mj-lt"/>
            </a:endParaRPr>
          </a:p>
        </p:txBody>
      </p:sp>
      <p:sp>
        <p:nvSpPr>
          <p:cNvPr id="59" name="Freccia angolare in su 58"/>
          <p:cNvSpPr/>
          <p:nvPr/>
        </p:nvSpPr>
        <p:spPr>
          <a:xfrm rot="5400000">
            <a:off x="1475656" y="5589240"/>
            <a:ext cx="432048" cy="1152128"/>
          </a:xfrm>
          <a:prstGeom prst="bent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26064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latin typeface="+mj-lt"/>
            </a:endParaRPr>
          </a:p>
          <a:p>
            <a:r>
              <a:rPr lang="it-IT" b="1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Interpretation</a:t>
            </a:r>
            <a:r>
              <a:rPr lang="it-IT" b="1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of</a:t>
            </a:r>
            <a:r>
              <a:rPr lang="it-IT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variables</a:t>
            </a:r>
            <a:r>
              <a:rPr lang="it-IT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: </a:t>
            </a:r>
            <a:r>
              <a:rPr lang="it-IT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indentification</a:t>
            </a:r>
            <a:r>
              <a:rPr lang="it-IT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of</a:t>
            </a:r>
            <a:r>
              <a:rPr lang="it-IT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4 </a:t>
            </a:r>
            <a:r>
              <a:rPr lang="it-IT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factors</a:t>
            </a:r>
            <a:r>
              <a:rPr lang="it-IT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capable</a:t>
            </a:r>
            <a:r>
              <a:rPr lang="it-IT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to</a:t>
            </a:r>
            <a:r>
              <a:rPr lang="it-IT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represent</a:t>
            </a:r>
            <a:r>
              <a:rPr lang="it-IT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two</a:t>
            </a:r>
            <a:r>
              <a:rPr lang="it-IT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dimensions</a:t>
            </a:r>
            <a:r>
              <a:rPr lang="it-IT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of</a:t>
            </a:r>
            <a:r>
              <a:rPr lang="it-IT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deprivation</a:t>
            </a:r>
            <a:r>
              <a:rPr lang="it-IT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: </a:t>
            </a:r>
            <a:r>
              <a:rPr lang="it-IT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it-IT" sz="2000" dirty="0"/>
              <a:t> and </a:t>
            </a:r>
            <a:r>
              <a:rPr lang="it-IT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</a:t>
            </a:r>
            <a:r>
              <a:rPr lang="it-IT" dirty="0">
                <a:latin typeface="+mj-lt"/>
              </a:rPr>
              <a:t>(Townsend,1987)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467544" y="1700808"/>
          <a:ext cx="4826767" cy="4752527"/>
        </p:xfrm>
        <a:graphic>
          <a:graphicData uri="http://schemas.openxmlformats.org/drawingml/2006/table">
            <a:tbl>
              <a:tblPr/>
              <a:tblGrid>
                <a:gridCol w="197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83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88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1273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 dirty="0">
                          <a:latin typeface="Calibri"/>
                          <a:ea typeface="Calibri"/>
                          <a:cs typeface="Calibri"/>
                        </a:rPr>
                        <a:t>Variabili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latin typeface="Calibri"/>
                          <a:ea typeface="Calibri"/>
                          <a:cs typeface="Calibri"/>
                        </a:rPr>
                        <a:t>I Fattore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>
                          <a:latin typeface="Calibri"/>
                          <a:ea typeface="Calibri"/>
                          <a:cs typeface="Calibri"/>
                        </a:rPr>
                        <a:t>II Fattore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 dirty="0">
                          <a:latin typeface="Calibri"/>
                          <a:ea typeface="Calibri"/>
                          <a:cs typeface="Calibri"/>
                        </a:rPr>
                        <a:t>III Fattore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50" dirty="0">
                          <a:latin typeface="Calibri"/>
                          <a:ea typeface="Calibri"/>
                          <a:cs typeface="Calibri"/>
                        </a:rPr>
                        <a:t>IV Fattore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415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Bassa istruzione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50">
                          <a:latin typeface="Arial"/>
                          <a:ea typeface="Calibri"/>
                          <a:cs typeface="Calibri"/>
                        </a:rPr>
                        <a:t>0,973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0,120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0,005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0,023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415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Reddito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50">
                          <a:latin typeface="Arial"/>
                          <a:ea typeface="Calibri"/>
                          <a:cs typeface="Calibri"/>
                        </a:rPr>
                        <a:t>0,883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0,285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0,175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0,293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415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Sovraffollamento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50" dirty="0">
                          <a:latin typeface="Arial"/>
                          <a:ea typeface="Calibri"/>
                          <a:cs typeface="Calibri"/>
                        </a:rPr>
                        <a:t>0,873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0,156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-0,063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-0,017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415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Nati nelle Isole e nel sud Italia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50" dirty="0">
                          <a:latin typeface="Arial"/>
                          <a:ea typeface="Calibri"/>
                          <a:cs typeface="Calibri"/>
                        </a:rPr>
                        <a:t>0,751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0,337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0,236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-0,134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415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Indice di vecchiaia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-0,201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50" dirty="0">
                          <a:latin typeface="Arial"/>
                          <a:ea typeface="Calibri"/>
                          <a:cs typeface="Calibri"/>
                        </a:rPr>
                        <a:t>-0,884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-0,115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-0,128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415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Anziani soli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-0,360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50" dirty="0">
                          <a:latin typeface="Arial"/>
                          <a:ea typeface="Calibri"/>
                          <a:cs typeface="Calibri"/>
                        </a:rPr>
                        <a:t>-0,830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-0,049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0,085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1415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Stranieri residenti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0,025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50">
                          <a:latin typeface="Arial"/>
                          <a:ea typeface="Calibri"/>
                          <a:cs typeface="Calibri"/>
                        </a:rPr>
                        <a:t>0,618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0,338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0,614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415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Stranieri nelle scuole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0,273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50" dirty="0">
                          <a:latin typeface="Arial"/>
                          <a:ea typeface="Calibri"/>
                          <a:cs typeface="Calibri"/>
                        </a:rPr>
                        <a:t>0,598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0,285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0,505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415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Famiglie in affitto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0,309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0,268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50" dirty="0">
                          <a:latin typeface="Arial"/>
                          <a:ea typeface="Calibri"/>
                          <a:cs typeface="Calibri"/>
                        </a:rPr>
                        <a:t>0,739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-0,147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1415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Divorziati 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-0,400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-0,193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50" dirty="0">
                          <a:latin typeface="Arial"/>
                          <a:ea typeface="Calibri"/>
                          <a:cs typeface="Calibri"/>
                        </a:rPr>
                        <a:t>0,762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0,088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1415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Disoccupazione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0,603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0,306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50" dirty="0">
                          <a:latin typeface="Arial"/>
                          <a:ea typeface="Calibri"/>
                          <a:cs typeface="Calibri"/>
                        </a:rPr>
                        <a:t>0,654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0,010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62859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Edifici in stato mediocre o pessimo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0,148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0,201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50" dirty="0">
                          <a:latin typeface="Arial"/>
                          <a:ea typeface="Calibri"/>
                          <a:cs typeface="Calibri"/>
                        </a:rPr>
                        <a:t>0,648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0,107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1415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Famiglie monoparentali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-0,176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-0,035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>
                          <a:latin typeface="Arial"/>
                          <a:ea typeface="Calibri"/>
                          <a:cs typeface="Calibri"/>
                        </a:rPr>
                        <a:t>0,348</a:t>
                      </a:r>
                      <a:endParaRPr lang="it-IT" sz="9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50" dirty="0">
                          <a:latin typeface="Arial"/>
                          <a:ea typeface="Calibri"/>
                          <a:cs typeface="Calibri"/>
                        </a:rPr>
                        <a:t>-0,789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1415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Famiglie unipersonali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-0,390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0,019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kern="50" dirty="0">
                          <a:latin typeface="Arial"/>
                          <a:ea typeface="Calibri"/>
                          <a:cs typeface="Calibri"/>
                        </a:rPr>
                        <a:t>0,459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50" dirty="0">
                          <a:latin typeface="Arial"/>
                          <a:ea typeface="Calibri"/>
                          <a:cs typeface="Calibri"/>
                        </a:rPr>
                        <a:t>0,753</a:t>
                      </a:r>
                      <a:endParaRPr lang="it-IT" sz="9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436096" y="4653136"/>
          <a:ext cx="3538220" cy="1325880"/>
        </p:xfrm>
        <a:graphic>
          <a:graphicData uri="http://schemas.openxmlformats.org/drawingml/2006/table">
            <a:tbl>
              <a:tblPr/>
              <a:tblGrid>
                <a:gridCol w="812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61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975">
                <a:tc row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900" kern="50" dirty="0">
                          <a:latin typeface="Arial"/>
                          <a:ea typeface="Times New Roman"/>
                          <a:cs typeface="Times New Roman"/>
                        </a:rPr>
                        <a:t>Component</a:t>
                      </a:r>
                      <a:endParaRPr lang="it-IT" sz="1100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900" kern="50">
                          <a:latin typeface="Arial"/>
                          <a:ea typeface="Times New Roman"/>
                          <a:cs typeface="Times New Roman"/>
                        </a:rPr>
                        <a:t>Rotation Sums Square Loadings</a:t>
                      </a:r>
                      <a:endParaRPr lang="it-IT" sz="1100" kern="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3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900" kern="5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it-IT" sz="1100" kern="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900" kern="50">
                          <a:latin typeface="Arial"/>
                          <a:ea typeface="Times New Roman"/>
                          <a:cs typeface="Times New Roman"/>
                        </a:rPr>
                        <a:t>% of variance</a:t>
                      </a:r>
                      <a:endParaRPr lang="it-IT" sz="1100" kern="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900" kern="50">
                          <a:latin typeface="Arial"/>
                          <a:ea typeface="Times New Roman"/>
                          <a:cs typeface="Times New Roman"/>
                        </a:rPr>
                        <a:t>Cumulative %</a:t>
                      </a:r>
                      <a:endParaRPr lang="it-IT" sz="1100" kern="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kern="5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it-IT" sz="1100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kern="50" dirty="0">
                          <a:latin typeface="Arial"/>
                          <a:ea typeface="Times New Roman"/>
                          <a:cs typeface="Times New Roman"/>
                        </a:rPr>
                        <a:t>4,22</a:t>
                      </a:r>
                      <a:endParaRPr lang="it-IT" sz="1100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kern="50" dirty="0">
                          <a:latin typeface="Arial"/>
                          <a:ea typeface="Times New Roman"/>
                          <a:cs typeface="Times New Roman"/>
                        </a:rPr>
                        <a:t>29,444</a:t>
                      </a:r>
                      <a:endParaRPr lang="it-IT" sz="1100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b="1" kern="50" dirty="0">
                          <a:latin typeface="Arial"/>
                          <a:ea typeface="Times New Roman"/>
                          <a:cs typeface="Times New Roman"/>
                        </a:rPr>
                        <a:t>29,444</a:t>
                      </a:r>
                      <a:endParaRPr lang="it-IT" sz="1100" b="1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kern="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it-IT" sz="1100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kern="50" dirty="0">
                          <a:latin typeface="Arial"/>
                          <a:ea typeface="Times New Roman"/>
                          <a:cs typeface="Times New Roman"/>
                        </a:rPr>
                        <a:t>2,687</a:t>
                      </a:r>
                      <a:endParaRPr lang="it-IT" sz="1100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kern="50" dirty="0">
                          <a:latin typeface="Arial"/>
                          <a:ea typeface="Times New Roman"/>
                          <a:cs typeface="Times New Roman"/>
                        </a:rPr>
                        <a:t>19,191</a:t>
                      </a:r>
                      <a:endParaRPr lang="it-IT" sz="1100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b="1" kern="50" dirty="0">
                          <a:latin typeface="Arial"/>
                          <a:ea typeface="Times New Roman"/>
                          <a:cs typeface="Times New Roman"/>
                        </a:rPr>
                        <a:t>48,635</a:t>
                      </a:r>
                      <a:endParaRPr lang="it-IT" sz="1100" b="1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kern="5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it-IT" sz="1100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kern="50" dirty="0">
                          <a:latin typeface="Arial"/>
                          <a:ea typeface="Times New Roman"/>
                          <a:cs typeface="Times New Roman"/>
                        </a:rPr>
                        <a:t>2,539</a:t>
                      </a:r>
                      <a:endParaRPr lang="it-IT" sz="1100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kern="50" dirty="0">
                          <a:latin typeface="Arial"/>
                          <a:ea typeface="Times New Roman"/>
                          <a:cs typeface="Times New Roman"/>
                        </a:rPr>
                        <a:t>18,132</a:t>
                      </a:r>
                      <a:endParaRPr lang="it-IT" sz="1100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b="1" kern="50" dirty="0">
                          <a:latin typeface="Arial"/>
                          <a:ea typeface="Times New Roman"/>
                          <a:cs typeface="Times New Roman"/>
                        </a:rPr>
                        <a:t>66,768</a:t>
                      </a:r>
                      <a:endParaRPr lang="it-IT" sz="1100" b="1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kern="5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it-IT" sz="1100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kern="50" dirty="0">
                          <a:latin typeface="Arial"/>
                          <a:ea typeface="Times New Roman"/>
                          <a:cs typeface="Times New Roman"/>
                        </a:rPr>
                        <a:t>1,963</a:t>
                      </a:r>
                      <a:endParaRPr lang="it-IT" sz="1100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kern="50" dirty="0">
                          <a:latin typeface="Arial"/>
                          <a:ea typeface="Times New Roman"/>
                          <a:cs typeface="Times New Roman"/>
                        </a:rPr>
                        <a:t>14,020</a:t>
                      </a:r>
                      <a:endParaRPr lang="it-IT" sz="1100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400"/>
                        </a:spcBef>
                        <a:spcAft>
                          <a:spcPts val="595"/>
                        </a:spcAft>
                      </a:pPr>
                      <a:r>
                        <a:rPr lang="it-IT" sz="1000" b="1" kern="50" dirty="0">
                          <a:latin typeface="Arial"/>
                          <a:ea typeface="Times New Roman"/>
                          <a:cs typeface="Times New Roman"/>
                        </a:rPr>
                        <a:t>80,787</a:t>
                      </a:r>
                      <a:endParaRPr lang="it-IT" sz="1100" b="1" kern="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652120" y="206084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Table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of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saturation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of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variables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on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factors</a:t>
            </a:r>
            <a:endParaRPr lang="it-IT" sz="160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endParaRPr lang="it-IT" sz="1600" dirty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24128" y="3645024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Representation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of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the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variance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explained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by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the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identified</a:t>
            </a:r>
            <a:r>
              <a:rPr lang="it-IT" sz="16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factors</a:t>
            </a:r>
            <a:endParaRPr lang="it-IT" sz="160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endParaRPr lang="it-IT" sz="1600" dirty="0">
              <a:latin typeface="+mj-lt"/>
            </a:endParaRPr>
          </a:p>
        </p:txBody>
      </p:sp>
      <p:sp>
        <p:nvSpPr>
          <p:cNvPr id="7" name="Freccia a destra 6"/>
          <p:cNvSpPr/>
          <p:nvPr/>
        </p:nvSpPr>
        <p:spPr>
          <a:xfrm rot="10800000">
            <a:off x="5724128" y="2708920"/>
            <a:ext cx="792088" cy="2880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8388424" y="4005064"/>
            <a:ext cx="216024" cy="57606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411760" y="1988840"/>
            <a:ext cx="792088" cy="1224136"/>
          </a:xfrm>
          <a:prstGeom prst="ellipse">
            <a:avLst/>
          </a:prstGeom>
          <a:noFill/>
          <a:ln>
            <a:solidFill>
              <a:srgbClr val="FF33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131840" y="3212976"/>
            <a:ext cx="720080" cy="1152128"/>
          </a:xfrm>
          <a:prstGeom prst="ellipse">
            <a:avLst/>
          </a:prstGeom>
          <a:noFill/>
          <a:ln>
            <a:solidFill>
              <a:srgbClr val="FF33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851920" y="4365104"/>
            <a:ext cx="648072" cy="1512168"/>
          </a:xfrm>
          <a:prstGeom prst="ellipse">
            <a:avLst/>
          </a:prstGeom>
          <a:noFill/>
          <a:ln>
            <a:solidFill>
              <a:srgbClr val="FF33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572000" y="5877272"/>
            <a:ext cx="720080" cy="576064"/>
          </a:xfrm>
          <a:prstGeom prst="ellipse">
            <a:avLst/>
          </a:prstGeom>
          <a:noFill/>
          <a:ln>
            <a:solidFill>
              <a:srgbClr val="FF33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8172400" y="4869160"/>
            <a:ext cx="971600" cy="1152128"/>
          </a:xfrm>
          <a:prstGeom prst="ellipse">
            <a:avLst/>
          </a:prstGeom>
          <a:noFill/>
          <a:ln>
            <a:solidFill>
              <a:srgbClr val="FF33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 err="1"/>
              <a:t>Selected</a:t>
            </a:r>
            <a:r>
              <a:rPr lang="it-IT" dirty="0"/>
              <a:t> </a:t>
            </a:r>
            <a:r>
              <a:rPr lang="it-IT" dirty="0" err="1"/>
              <a:t>Variables</a:t>
            </a:r>
            <a:endParaRPr lang="it-IT" dirty="0"/>
          </a:p>
        </p:txBody>
      </p:sp>
      <p:sp>
        <p:nvSpPr>
          <p:cNvPr id="3" name="Segnaposto contenuto 4"/>
          <p:cNvSpPr txBox="1">
            <a:spLocks noGrp="1"/>
          </p:cNvSpPr>
          <p:nvPr>
            <p:ph type="body" idx="4294967295"/>
          </p:nvPr>
        </p:nvSpPr>
        <p:spPr>
          <a:xfrm>
            <a:off x="467544" y="1556792"/>
            <a:ext cx="8229240" cy="4525560"/>
          </a:xfrm>
          <a:solidFill>
            <a:schemeClr val="accent1">
              <a:lumMod val="40000"/>
              <a:lumOff val="60000"/>
            </a:schemeClr>
          </a:solidFill>
          <a:ln w="10080">
            <a:solidFill>
              <a:srgbClr val="6BB76D"/>
            </a:solidFill>
            <a:prstDash val="solid"/>
          </a:ln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38"/>
              </a:spcBef>
              <a:buNone/>
            </a:pPr>
            <a:r>
              <a:rPr lang="en-US" dirty="0">
                <a:latin typeface="Times New Roman" pitchFamily="18"/>
              </a:rPr>
              <a:t> </a:t>
            </a:r>
          </a:p>
        </p:txBody>
      </p:sp>
      <p:sp>
        <p:nvSpPr>
          <p:cNvPr id="4" name="CasellaDiTesto 1"/>
          <p:cNvSpPr/>
          <p:nvPr/>
        </p:nvSpPr>
        <p:spPr>
          <a:xfrm>
            <a:off x="755576" y="2348880"/>
            <a:ext cx="3744353" cy="33942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Material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Deprivation</a:t>
            </a:r>
            <a:endParaRPr lang="it-IT" sz="200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pPr lvl="0">
              <a:defRPr sz="1800"/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Low education</a:t>
            </a:r>
          </a:p>
          <a:p>
            <a:pPr lvl="0">
              <a:defRPr sz="1800"/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Income</a:t>
            </a:r>
          </a:p>
          <a:p>
            <a:pPr lvl="0">
              <a:defRPr sz="1800"/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Overcrowded </a:t>
            </a:r>
            <a:r>
              <a:rPr lang="en-US" sz="20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housholds</a:t>
            </a:r>
            <a:endParaRPr lang="en-US" sz="200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pPr lvl="0">
              <a:defRPr sz="1800"/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Born in Southern Italy/Islands</a:t>
            </a:r>
          </a:p>
          <a:p>
            <a:pPr lvl="0">
              <a:defRPr sz="1800"/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Families in rented houses</a:t>
            </a:r>
          </a:p>
          <a:p>
            <a:pPr lvl="0">
              <a:defRPr sz="1800"/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Divorced</a:t>
            </a:r>
          </a:p>
          <a:p>
            <a:pPr lvl="0">
              <a:defRPr sz="1800"/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Unemployment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2000" dirty="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asellaDiTesto 2"/>
          <p:cNvSpPr/>
          <p:nvPr/>
        </p:nvSpPr>
        <p:spPr>
          <a:xfrm>
            <a:off x="5220072" y="2276872"/>
            <a:ext cx="3168000" cy="28633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Social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Deprivation</a:t>
            </a:r>
            <a:endParaRPr lang="it-IT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  <a:p>
            <a:pPr lvl="0">
              <a:defRPr sz="1800"/>
            </a:pPr>
            <a:r>
              <a:rPr lang="it-IT" sz="2000" dirty="0" err="1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Old-age-dependency</a:t>
            </a:r>
            <a:r>
              <a:rPr lang="it-IT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 ratio</a:t>
            </a:r>
          </a:p>
          <a:p>
            <a:pPr lvl="0">
              <a:defRPr sz="1800"/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Elderly living alone</a:t>
            </a:r>
          </a:p>
          <a:p>
            <a:pPr lvl="0">
              <a:defRPr sz="1800"/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Resident Immigrants</a:t>
            </a:r>
          </a:p>
          <a:p>
            <a:pPr lvl="0">
              <a:defRPr sz="1800"/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Immigrants in schools</a:t>
            </a:r>
          </a:p>
          <a:p>
            <a:pPr lvl="0">
              <a:defRPr sz="1800"/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Single-parent families</a:t>
            </a:r>
          </a:p>
          <a:p>
            <a:pPr lvl="0">
              <a:defRPr sz="1800"/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Single person households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sz="3200" dirty="0" err="1"/>
              <a:t>Two</a:t>
            </a:r>
            <a:r>
              <a:rPr lang="it-IT" sz="3200" dirty="0"/>
              <a:t> non-compensative </a:t>
            </a:r>
            <a:r>
              <a:rPr lang="it-IT" sz="3200" dirty="0" err="1"/>
              <a:t>methodologies</a:t>
            </a:r>
            <a:r>
              <a:rPr lang="it-IT" sz="3200" dirty="0"/>
              <a:t> for </a:t>
            </a:r>
            <a:r>
              <a:rPr lang="it-IT" sz="3200" dirty="0" err="1"/>
              <a:t>aggregating</a:t>
            </a:r>
            <a:r>
              <a:rPr lang="it-IT" sz="3200" dirty="0"/>
              <a:t> </a:t>
            </a:r>
            <a:r>
              <a:rPr lang="it-IT" sz="3200" dirty="0" err="1"/>
              <a:t>variables</a:t>
            </a:r>
            <a:r>
              <a:rPr lang="it-IT" sz="3200" dirty="0"/>
              <a:t> in </a:t>
            </a:r>
            <a:r>
              <a:rPr lang="it-IT" sz="3200" dirty="0" err="1"/>
              <a:t>indices</a:t>
            </a:r>
            <a:endParaRPr lang="it-IT" sz="3200" dirty="0"/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solidFill>
            <a:schemeClr val="accent1">
              <a:lumMod val="40000"/>
              <a:lumOff val="60000"/>
            </a:schemeClr>
          </a:solidFill>
          <a:ln w="10080">
            <a:solidFill>
              <a:srgbClr val="6BB76D"/>
            </a:solidFill>
            <a:prstDash val="solid"/>
          </a:ln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38"/>
              </a:spcBef>
              <a:buNone/>
            </a:pPr>
            <a:r>
              <a:rPr lang="it-IT" dirty="0">
                <a:latin typeface="Arial" pitchFamily="18"/>
              </a:rPr>
              <a:t>1) </a:t>
            </a:r>
            <a:r>
              <a:rPr lang="it-IT" dirty="0" err="1">
                <a:latin typeface="Arial" pitchFamily="18"/>
              </a:rPr>
              <a:t>Mazziotta</a:t>
            </a:r>
            <a:r>
              <a:rPr lang="it-IT" dirty="0">
                <a:latin typeface="Arial" pitchFamily="18"/>
              </a:rPr>
              <a:t>-Pareto Index (MPI)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it-IT" dirty="0">
                <a:latin typeface="Arial" pitchFamily="18"/>
              </a:rPr>
              <a:t>Non-compensative, non-</a:t>
            </a:r>
            <a:r>
              <a:rPr lang="it-IT" dirty="0" err="1">
                <a:latin typeface="Arial" pitchFamily="18"/>
              </a:rPr>
              <a:t>parametric</a:t>
            </a:r>
            <a:r>
              <a:rPr lang="it-IT" dirty="0">
                <a:latin typeface="Arial" pitchFamily="18"/>
              </a:rPr>
              <a:t>.</a:t>
            </a:r>
          </a:p>
          <a:p>
            <a:pPr marL="0" lvl="0" indent="0">
              <a:spcBef>
                <a:spcPts val="638"/>
              </a:spcBef>
              <a:buNone/>
            </a:pPr>
            <a:endParaRPr lang="it-IT" dirty="0">
              <a:latin typeface="Arial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r>
              <a:rPr lang="it-IT" dirty="0">
                <a:latin typeface="Arial" pitchFamily="18"/>
              </a:rPr>
              <a:t>2) </a:t>
            </a:r>
            <a:r>
              <a:rPr lang="it-IT" dirty="0" err="1">
                <a:latin typeface="Arial" pitchFamily="18"/>
              </a:rPr>
              <a:t>Peña</a:t>
            </a:r>
            <a:r>
              <a:rPr lang="it-IT" dirty="0">
                <a:latin typeface="Arial" pitchFamily="18"/>
              </a:rPr>
              <a:t> </a:t>
            </a:r>
            <a:r>
              <a:rPr lang="it-IT" dirty="0" err="1">
                <a:latin typeface="Arial" pitchFamily="18"/>
              </a:rPr>
              <a:t>Distance</a:t>
            </a:r>
            <a:r>
              <a:rPr lang="it-IT" dirty="0">
                <a:latin typeface="Arial" pitchFamily="18"/>
              </a:rPr>
              <a:t> Index (DP2)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it-IT" dirty="0">
                <a:latin typeface="Arial" pitchFamily="18"/>
              </a:rPr>
              <a:t>Non-compensative, </a:t>
            </a:r>
            <a:r>
              <a:rPr lang="it-IT" dirty="0" err="1">
                <a:latin typeface="Arial" pitchFamily="18"/>
              </a:rPr>
              <a:t>parametric</a:t>
            </a:r>
            <a:endParaRPr lang="it-IT" dirty="0">
              <a:latin typeface="Arial" pitchFamily="18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2987824" y="3861048"/>
            <a:ext cx="3312368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it-IT" sz="2800" dirty="0" err="1">
                <a:latin typeface="Arial" pitchFamily="34" charset="0"/>
                <a:cs typeface="Arial" pitchFamily="34" charset="0"/>
              </a:rPr>
              <a:t>MPI</a:t>
            </a:r>
            <a:r>
              <a:rPr lang="it-IT" sz="1600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=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µ</a:t>
            </a:r>
            <a:r>
              <a:rPr lang="it-IT" sz="1600" b="1" i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it-IT" sz="1400" b="1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it-IT" sz="2800" b="1" dirty="0">
                <a:latin typeface="Arial" pitchFamily="34" charset="0"/>
                <a:cs typeface="Arial" pitchFamily="34" charset="0"/>
              </a:rPr>
              <a:t>  -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σ</a:t>
            </a:r>
            <a:r>
              <a:rPr lang="it-IT" i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it-IT" sz="1600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cv</a:t>
            </a:r>
            <a:r>
              <a:rPr lang="it-IT" i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it-IT" sz="1600" i="1" dirty="0" err="1">
                <a:latin typeface="Arial" pitchFamily="34" charset="0"/>
                <a:cs typeface="Arial" pitchFamily="34" charset="0"/>
              </a:rPr>
              <a:t>i</a:t>
            </a:r>
            <a:endParaRPr lang="it-IT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13995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it-IT" sz="2400" dirty="0" err="1">
                <a:latin typeface="Arial" pitchFamily="34" charset="0"/>
                <a:cs typeface="Arial" pitchFamily="34" charset="0"/>
              </a:rPr>
              <a:t>Standardization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the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variables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it-IT" sz="2000" dirty="0">
                <a:latin typeface="+mj-lt"/>
              </a:rPr>
              <a:t>   </a:t>
            </a:r>
            <a:r>
              <a:rPr lang="it-IT" sz="2000" dirty="0" err="1">
                <a:latin typeface="+mj-lt"/>
              </a:rPr>
              <a:t>z</a:t>
            </a:r>
            <a:r>
              <a:rPr lang="it-IT" sz="2000" baseline="-25000" dirty="0" err="1">
                <a:latin typeface="+mj-lt"/>
              </a:rPr>
              <a:t>ij</a:t>
            </a:r>
            <a:r>
              <a:rPr lang="it-IT" sz="2000" baseline="-25000" dirty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= 100  +/-                 10 </a:t>
            </a:r>
            <a:r>
              <a:rPr lang="it-IT" sz="1600" dirty="0">
                <a:solidFill>
                  <a:srgbClr val="FF3300"/>
                </a:solidFill>
                <a:latin typeface="+mj-lt"/>
              </a:rPr>
              <a:t>(</a:t>
            </a:r>
            <a:r>
              <a:rPr lang="it-IT" sz="1600" dirty="0" err="1">
                <a:solidFill>
                  <a:srgbClr val="FF3300"/>
                </a:solidFill>
                <a:latin typeface="+mj-lt"/>
              </a:rPr>
              <a:t>depending</a:t>
            </a:r>
            <a:r>
              <a:rPr lang="it-IT" sz="1600" dirty="0">
                <a:solidFill>
                  <a:srgbClr val="FF3300"/>
                </a:solidFill>
                <a:latin typeface="+mj-lt"/>
              </a:rPr>
              <a:t> on the </a:t>
            </a:r>
            <a:r>
              <a:rPr lang="it-IT" sz="1600" dirty="0" err="1">
                <a:solidFill>
                  <a:srgbClr val="FF3300"/>
                </a:solidFill>
                <a:latin typeface="+mj-lt"/>
              </a:rPr>
              <a:t>direction</a:t>
            </a:r>
            <a:r>
              <a:rPr lang="it-IT" sz="1600" dirty="0">
                <a:solidFill>
                  <a:srgbClr val="FF3300"/>
                </a:solidFill>
                <a:latin typeface="+mj-lt"/>
              </a:rPr>
              <a:t> of the </a:t>
            </a:r>
            <a:r>
              <a:rPr lang="it-IT" sz="1600" dirty="0" err="1">
                <a:solidFill>
                  <a:srgbClr val="FF3300"/>
                </a:solidFill>
                <a:latin typeface="+mj-lt"/>
              </a:rPr>
              <a:t>correlation</a:t>
            </a:r>
            <a:r>
              <a:rPr lang="it-IT" sz="1600" dirty="0">
                <a:solidFill>
                  <a:srgbClr val="FF3300"/>
                </a:solidFill>
                <a:latin typeface="+mj-lt"/>
              </a:rPr>
              <a:t>)</a:t>
            </a:r>
          </a:p>
          <a:p>
            <a:pPr>
              <a:buNone/>
            </a:pPr>
            <a:endParaRPr lang="it-IT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800" dirty="0">
                <a:latin typeface="Arial" pitchFamily="34" charset="0"/>
                <a:cs typeface="Arial" pitchFamily="34" charset="0"/>
              </a:rPr>
              <a:t>b)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Aggregation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4211960" y="4077072"/>
            <a:ext cx="504056" cy="504056"/>
          </a:xfrm>
          <a:prstGeom prst="ellipse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465313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6600FF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6600FF"/>
                </a:solidFill>
                <a:latin typeface="+mj-lt"/>
              </a:rPr>
              <a:t>Mean</a:t>
            </a:r>
            <a:r>
              <a:rPr lang="it-IT" dirty="0">
                <a:solidFill>
                  <a:srgbClr val="6600FF"/>
                </a:solidFill>
                <a:latin typeface="+mj-lt"/>
              </a:rPr>
              <a:t> of the </a:t>
            </a:r>
            <a:r>
              <a:rPr lang="it-IT" dirty="0" err="1">
                <a:solidFill>
                  <a:srgbClr val="6600FF"/>
                </a:solidFill>
                <a:latin typeface="+mj-lt"/>
              </a:rPr>
              <a:t>standardized</a:t>
            </a:r>
            <a:r>
              <a:rPr lang="it-IT" dirty="0">
                <a:solidFill>
                  <a:srgbClr val="6600FF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6600FF"/>
                </a:solidFill>
                <a:latin typeface="+mj-lt"/>
              </a:rPr>
              <a:t>values</a:t>
            </a:r>
            <a:r>
              <a:rPr lang="it-IT" dirty="0">
                <a:solidFill>
                  <a:srgbClr val="6600FF"/>
                </a:solidFill>
                <a:latin typeface="+mj-lt"/>
              </a:rPr>
              <a:t> </a:t>
            </a:r>
            <a:r>
              <a:rPr lang="it-IT" i="1" dirty="0">
                <a:solidFill>
                  <a:srgbClr val="6600FF"/>
                </a:solidFill>
                <a:latin typeface="+mj-lt"/>
              </a:rPr>
              <a:t>z</a:t>
            </a:r>
            <a:r>
              <a:rPr lang="it-IT" sz="1200" i="1" dirty="0">
                <a:solidFill>
                  <a:srgbClr val="6600FF"/>
                </a:solidFill>
                <a:latin typeface="+mj-lt"/>
              </a:rPr>
              <a:t>i</a:t>
            </a:r>
            <a:endParaRPr lang="it-IT" i="1" dirty="0">
              <a:solidFill>
                <a:srgbClr val="6600FF"/>
              </a:solidFill>
              <a:latin typeface="+mj-lt"/>
            </a:endParaRPr>
          </a:p>
        </p:txBody>
      </p:sp>
      <p:pic>
        <p:nvPicPr>
          <p:cNvPr id="11" name="Immagine 10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874640" y="1895654"/>
            <a:ext cx="720080" cy="5154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Ovale 12"/>
          <p:cNvSpPr/>
          <p:nvPr/>
        </p:nvSpPr>
        <p:spPr>
          <a:xfrm>
            <a:off x="2275653" y="1895654"/>
            <a:ext cx="504056" cy="39847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2339752" y="4509120"/>
            <a:ext cx="1728192" cy="504056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4716016" y="4581128"/>
            <a:ext cx="360040" cy="864096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5004048" y="4077072"/>
            <a:ext cx="504056" cy="504056"/>
          </a:xfrm>
          <a:prstGeom prst="ellipse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3347864" y="55172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6600FF"/>
                </a:solidFill>
                <a:latin typeface="+mj-lt"/>
              </a:rPr>
              <a:t>Standard </a:t>
            </a:r>
            <a:r>
              <a:rPr lang="it-IT" dirty="0" err="1">
                <a:solidFill>
                  <a:srgbClr val="6600FF"/>
                </a:solidFill>
                <a:latin typeface="+mj-lt"/>
              </a:rPr>
              <a:t>Deviation</a:t>
            </a:r>
            <a:r>
              <a:rPr lang="it-IT" dirty="0">
                <a:solidFill>
                  <a:srgbClr val="6600FF"/>
                </a:solidFill>
                <a:latin typeface="+mj-lt"/>
              </a:rPr>
              <a:t> </a:t>
            </a:r>
          </a:p>
        </p:txBody>
      </p:sp>
      <p:sp>
        <p:nvSpPr>
          <p:cNvPr id="23" name="Ovale 22"/>
          <p:cNvSpPr/>
          <p:nvPr/>
        </p:nvSpPr>
        <p:spPr>
          <a:xfrm>
            <a:off x="5508104" y="4005064"/>
            <a:ext cx="648072" cy="576064"/>
          </a:xfrm>
          <a:prstGeom prst="ellipse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6228184" y="4437112"/>
            <a:ext cx="576064" cy="216024"/>
          </a:xfrm>
          <a:prstGeom prst="straightConnector1">
            <a:avLst/>
          </a:prstGeom>
          <a:ln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6794715" y="42930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6600FF"/>
                </a:solidFill>
                <a:latin typeface="+mj-lt"/>
              </a:rPr>
              <a:t>Coefficient</a:t>
            </a:r>
            <a:r>
              <a:rPr lang="it-IT" dirty="0">
                <a:solidFill>
                  <a:srgbClr val="6600FF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6600FF"/>
                </a:solidFill>
                <a:latin typeface="+mj-lt"/>
              </a:rPr>
              <a:t>of</a:t>
            </a:r>
            <a:r>
              <a:rPr lang="it-IT" dirty="0">
                <a:solidFill>
                  <a:srgbClr val="6600FF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6600FF"/>
                </a:solidFill>
                <a:latin typeface="+mj-lt"/>
              </a:rPr>
              <a:t>Variation</a:t>
            </a:r>
            <a:r>
              <a:rPr lang="it-IT" dirty="0">
                <a:solidFill>
                  <a:srgbClr val="6600FF"/>
                </a:solidFill>
                <a:latin typeface="+mj-lt"/>
              </a:rPr>
              <a:t> </a:t>
            </a:r>
            <a:r>
              <a:rPr lang="it-IT" sz="1200" i="1" dirty="0">
                <a:solidFill>
                  <a:srgbClr val="6600FF"/>
                </a:solidFill>
                <a:latin typeface="+mj-lt"/>
              </a:rPr>
              <a:t> </a:t>
            </a:r>
          </a:p>
        </p:txBody>
      </p:sp>
      <p:sp>
        <p:nvSpPr>
          <p:cNvPr id="33" name="Ovale 32"/>
          <p:cNvSpPr/>
          <p:nvPr/>
        </p:nvSpPr>
        <p:spPr>
          <a:xfrm>
            <a:off x="6012160" y="260648"/>
            <a:ext cx="2952328" cy="1656184"/>
          </a:xfrm>
          <a:prstGeom prst="ellipse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 COMPENSATIVE  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NON-PARAMETRIC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611560" y="1340771"/>
          <a:ext cx="5040560" cy="2197221"/>
        </p:xfrm>
        <a:graphic>
          <a:graphicData uri="http://schemas.openxmlformats.org/drawingml/2006/table">
            <a:tbl>
              <a:tblPr/>
              <a:tblGrid>
                <a:gridCol w="529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7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50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51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46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8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5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Rank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N°</a:t>
                      </a: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 UU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Descrizione UU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MPI Materiale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N°</a:t>
                      </a: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 UU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Descrizione UU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DP2 Materiale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0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39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S.VINCENZO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87,07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40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CARIGNANO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3,60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0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2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40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CARIGNANO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87,16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39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S.VINCENZO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3,68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0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3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65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PUGGIA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87,43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37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CASTELLETTO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3,83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0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4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38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MANIN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88,64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65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PUGGIA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4,06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0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5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37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CASTELLETTO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88,76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36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S.NICOLA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4,12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...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...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.....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...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...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...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...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90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67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33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PRE'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108,43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17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BEGATO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13,41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90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68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29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ANGELI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109,28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29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ANGELI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14,56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90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69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18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BOLZANETO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109,45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33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PRE'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14,77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90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70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19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MOREGO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109,90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19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MOREGO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15,16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0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71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3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CA NUOVA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126,24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3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CA NUOVA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22,57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779912" y="3717032"/>
          <a:ext cx="5112568" cy="2133600"/>
        </p:xfrm>
        <a:graphic>
          <a:graphicData uri="http://schemas.openxmlformats.org/drawingml/2006/table">
            <a:tbl>
              <a:tblPr/>
              <a:tblGrid>
                <a:gridCol w="788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0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5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Rank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N°</a:t>
                      </a: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 UU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Descrizione UU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MPI Sociale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N°</a:t>
                      </a: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 UU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Descrizione UU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DP2 Sociale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4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19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MOREGO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83,47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19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MOREGO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0,41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72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2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12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BORZOLI OVEST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89,06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20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S.QUIRICO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2,33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4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3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20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S.QUIRICO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89,64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56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BAVARI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2,99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4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4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52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S.EUSEBIO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92,48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12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BOZOLI OVEST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3,68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4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5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56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BAVARI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92,65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13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BORZOLI EST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4,05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...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...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...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...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...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...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...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14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67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41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FOCE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105,12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50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PANTALEO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7,33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4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68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24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CAMPASSO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105,24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41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FOCE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7,59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14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69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50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PANTALEO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105,32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24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CAMPASSO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7,95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14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70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43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S.AGATA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105,36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47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MARASSI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8,12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147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71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47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MARASSI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107,36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3</a:t>
                      </a:r>
                      <a:endParaRPr lang="it-IT" sz="10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CA NUOVA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000" b="1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8,44</a:t>
                      </a:r>
                      <a:endParaRPr lang="it-IT" sz="10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6084168" y="141277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The </a:t>
            </a:r>
            <a:r>
              <a:rPr lang="it-IT" dirty="0" err="1">
                <a:latin typeface="+mj-lt"/>
              </a:rPr>
              <a:t>distributions</a:t>
            </a:r>
            <a:r>
              <a:rPr lang="it-IT" dirty="0">
                <a:latin typeface="+mj-lt"/>
              </a:rPr>
              <a:t> of the  </a:t>
            </a:r>
            <a:r>
              <a:rPr lang="it-IT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material </a:t>
            </a:r>
            <a:r>
              <a:rPr lang="it-IT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indeces</a:t>
            </a:r>
            <a:r>
              <a:rPr lang="it-IT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dirty="0">
                <a:latin typeface="+mj-lt"/>
              </a:rPr>
              <a:t>shows a </a:t>
            </a:r>
            <a:r>
              <a:rPr lang="it-IT" dirty="0" err="1">
                <a:latin typeface="+mj-lt"/>
              </a:rPr>
              <a:t>Spearman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correlation</a:t>
            </a:r>
            <a:r>
              <a:rPr lang="it-IT" dirty="0">
                <a:latin typeface="+mj-lt"/>
              </a:rPr>
              <a:t> </a:t>
            </a:r>
          </a:p>
          <a:p>
            <a:pPr algn="ctr"/>
            <a:r>
              <a:rPr lang="it-IT" dirty="0">
                <a:latin typeface="+mj-lt"/>
              </a:rPr>
              <a:t>= </a:t>
            </a:r>
            <a:r>
              <a:rPr lang="it-IT" b="1" dirty="0">
                <a:latin typeface="+mj-lt"/>
              </a:rPr>
              <a:t>0,983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43608" y="465313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The </a:t>
            </a:r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sociali </a:t>
            </a:r>
            <a:r>
              <a:rPr lang="it-IT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indeces</a:t>
            </a:r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it-IT" b="1" dirty="0">
                <a:latin typeface="+mj-lt"/>
              </a:rPr>
              <a:t>0,856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99592" y="6021288"/>
            <a:ext cx="734481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itchFamily="34" charset="0"/>
                <a:cs typeface="Arial" pitchFamily="34" charset="0"/>
              </a:rPr>
              <a:t>The strong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correlation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of the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results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obtained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allows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to use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one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metodology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: MPI</a:t>
            </a:r>
          </a:p>
        </p:txBody>
      </p:sp>
      <p:sp>
        <p:nvSpPr>
          <p:cNvPr id="16" name="Titolo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907704" y="90872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Arial" pitchFamily="34" charset="0"/>
                <a:cs typeface="Arial" pitchFamily="34" charset="0"/>
              </a:rPr>
              <a:t>Comparison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between</a:t>
            </a:r>
            <a:r>
              <a:rPr lang="it-IT" dirty="0"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metodologies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rappresentation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sz="28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/>
        </p:nvGraphicFramePr>
        <p:xfrm>
          <a:off x="179512" y="2636912"/>
          <a:ext cx="4900612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o" r:id="rId4" imgW="6082841" imgH="4062941" progId="Word.Document.12">
                  <p:embed/>
                </p:oleObj>
              </mc:Choice>
              <mc:Fallback>
                <p:oleObj name="Documento" r:id="rId4" imgW="6082841" imgH="4062941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636912"/>
                        <a:ext cx="4900612" cy="326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195736" y="5157192"/>
            <a:ext cx="482453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" pitchFamily="34" charset="0"/>
                <a:cs typeface="Arial" pitchFamily="34" charset="0"/>
              </a:rPr>
              <a:t>5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Classes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increasing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deprivation</a:t>
            </a:r>
            <a:endParaRPr lang="it-IT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211960" y="299695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dirty="0" err="1">
                <a:latin typeface="Arial" pitchFamily="34" charset="0"/>
                <a:cs typeface="Arial" pitchFamily="34" charset="0"/>
              </a:rPr>
              <a:t>Groupings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homogeneous</a:t>
            </a:r>
            <a:r>
              <a:rPr lang="it-IT" dirty="0">
                <a:latin typeface="Arial" pitchFamily="34" charset="0"/>
                <a:cs typeface="Arial" pitchFamily="34" charset="0"/>
              </a:rPr>
              <a:t> on the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rank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of</a:t>
            </a:r>
            <a:r>
              <a:rPr lang="it-IT" dirty="0"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statistical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units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3164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Hyerarchical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</a:rPr>
              <a:t>Cluster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Analysis</a:t>
            </a:r>
            <a:r>
              <a:rPr lang="it-IT" dirty="0">
                <a:latin typeface="Arial" pitchFamily="34" charset="0"/>
                <a:cs typeface="Arial" pitchFamily="34" charset="0"/>
              </a:rPr>
              <a:t>: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Ward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Method</a:t>
            </a:r>
            <a:endParaRPr lang="it-IT" dirty="0"/>
          </a:p>
        </p:txBody>
      </p:sp>
      <p:sp>
        <p:nvSpPr>
          <p:cNvPr id="17" name="Freccia in giù 16"/>
          <p:cNvSpPr/>
          <p:nvPr/>
        </p:nvSpPr>
        <p:spPr>
          <a:xfrm>
            <a:off x="4499992" y="4005064"/>
            <a:ext cx="288032" cy="86409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640960" cy="51125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971600" y="54868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DISTRIBUTION OF  SOCIAL DEPRIVATION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7"/>
            <a:ext cx="8640959" cy="5184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899592" y="40466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Territorial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r>
              <a:rPr lang="it-IT" dirty="0"/>
              <a:t>: MATERIAL DEPRIVATION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052736"/>
            <a:ext cx="7488832" cy="4608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spcBef>
                <a:spcPts val="638"/>
              </a:spcBef>
              <a:buFont typeface="+mj-lt"/>
              <a:buAutoNum type="arabicPeriod"/>
            </a:pPr>
            <a:r>
              <a:rPr lang="it-IT" sz="3200" dirty="0" err="1">
                <a:solidFill>
                  <a:schemeClr val="tx1"/>
                </a:solidFill>
                <a:latin typeface="Arial" pitchFamily="34"/>
                <a:cs typeface="Arial" pitchFamily="32"/>
              </a:rPr>
              <a:t>Introduction</a:t>
            </a:r>
            <a:r>
              <a:rPr lang="it-IT" sz="3200" dirty="0">
                <a:solidFill>
                  <a:schemeClr val="tx1"/>
                </a:solidFill>
                <a:latin typeface="Arial" pitchFamily="34"/>
                <a:cs typeface="Arial" pitchFamily="32"/>
              </a:rPr>
              <a:t> and </a:t>
            </a:r>
            <a:r>
              <a:rPr lang="it-IT" sz="3200" dirty="0" err="1">
                <a:solidFill>
                  <a:schemeClr val="tx1"/>
                </a:solidFill>
                <a:latin typeface="Arial" pitchFamily="34"/>
                <a:cs typeface="Arial" pitchFamily="32"/>
              </a:rPr>
              <a:t>definitions</a:t>
            </a:r>
            <a:endParaRPr lang="it-IT" sz="3200" dirty="0">
              <a:solidFill>
                <a:schemeClr val="tx1"/>
              </a:solidFill>
              <a:latin typeface="Arial" pitchFamily="34"/>
              <a:cs typeface="Arial" pitchFamily="32"/>
            </a:endParaRPr>
          </a:p>
          <a:p>
            <a:pPr marL="514350" lvl="0" indent="-514350">
              <a:spcBef>
                <a:spcPts val="638"/>
              </a:spcBef>
              <a:buFont typeface="+mj-lt"/>
              <a:buAutoNum type="arabicPeriod"/>
            </a:pPr>
            <a:r>
              <a:rPr lang="it-IT" sz="3200" dirty="0">
                <a:solidFill>
                  <a:schemeClr val="tx1"/>
                </a:solidFill>
                <a:latin typeface="Arial" pitchFamily="34"/>
                <a:cs typeface="Arial" pitchFamily="32"/>
              </a:rPr>
              <a:t>Background</a:t>
            </a:r>
          </a:p>
          <a:p>
            <a:pPr marL="514350" lvl="0" indent="-514350">
              <a:spcBef>
                <a:spcPts val="638"/>
              </a:spcBef>
              <a:buFont typeface="+mj-lt"/>
              <a:buAutoNum type="arabicPeriod"/>
            </a:pPr>
            <a:r>
              <a:rPr lang="it-IT" sz="3200" dirty="0" err="1">
                <a:solidFill>
                  <a:schemeClr val="tx1"/>
                </a:solidFill>
                <a:latin typeface="Arial" pitchFamily="34"/>
                <a:cs typeface="Arial" pitchFamily="32"/>
              </a:rPr>
              <a:t>Aims</a:t>
            </a:r>
            <a:r>
              <a:rPr lang="it-IT" sz="3200" dirty="0">
                <a:solidFill>
                  <a:schemeClr val="tx1"/>
                </a:solidFill>
                <a:latin typeface="Arial" pitchFamily="34"/>
                <a:cs typeface="Arial" pitchFamily="32"/>
              </a:rPr>
              <a:t> </a:t>
            </a:r>
            <a:r>
              <a:rPr lang="it-IT" sz="3200" dirty="0" err="1">
                <a:solidFill>
                  <a:schemeClr val="tx1"/>
                </a:solidFill>
                <a:latin typeface="Arial" pitchFamily="34"/>
                <a:cs typeface="Arial" pitchFamily="32"/>
              </a:rPr>
              <a:t>of</a:t>
            </a:r>
            <a:r>
              <a:rPr lang="it-IT" sz="3200" dirty="0">
                <a:solidFill>
                  <a:schemeClr val="tx1"/>
                </a:solidFill>
                <a:latin typeface="Arial" pitchFamily="34"/>
                <a:cs typeface="Arial" pitchFamily="32"/>
              </a:rPr>
              <a:t> </a:t>
            </a:r>
            <a:r>
              <a:rPr lang="it-IT" sz="3200" dirty="0" err="1">
                <a:solidFill>
                  <a:schemeClr val="tx1"/>
                </a:solidFill>
                <a:latin typeface="Arial" pitchFamily="34"/>
                <a:cs typeface="Arial" pitchFamily="32"/>
              </a:rPr>
              <a:t>this</a:t>
            </a:r>
            <a:r>
              <a:rPr lang="it-IT" sz="3200" dirty="0">
                <a:solidFill>
                  <a:schemeClr val="tx1"/>
                </a:solidFill>
                <a:latin typeface="Arial" pitchFamily="34"/>
                <a:cs typeface="Arial" pitchFamily="32"/>
              </a:rPr>
              <a:t> work</a:t>
            </a:r>
          </a:p>
          <a:p>
            <a:pPr marL="514350" lvl="0" indent="-514350">
              <a:spcBef>
                <a:spcPts val="638"/>
              </a:spcBef>
              <a:buFont typeface="+mj-lt"/>
              <a:buAutoNum type="arabicPeriod"/>
            </a:pPr>
            <a:r>
              <a:rPr lang="it-IT" sz="3200" dirty="0" err="1">
                <a:solidFill>
                  <a:schemeClr val="tx1"/>
                </a:solidFill>
                <a:latin typeface="Arial" pitchFamily="34"/>
                <a:cs typeface="Arial" pitchFamily="32"/>
              </a:rPr>
              <a:t>Materials</a:t>
            </a:r>
            <a:r>
              <a:rPr lang="it-IT" sz="3200" dirty="0">
                <a:solidFill>
                  <a:schemeClr val="tx1"/>
                </a:solidFill>
                <a:latin typeface="Arial" pitchFamily="34"/>
                <a:cs typeface="Arial" pitchFamily="32"/>
              </a:rPr>
              <a:t> and </a:t>
            </a:r>
            <a:r>
              <a:rPr lang="it-IT" sz="3200" dirty="0" err="1">
                <a:solidFill>
                  <a:schemeClr val="tx1"/>
                </a:solidFill>
                <a:latin typeface="Arial" pitchFamily="34"/>
                <a:cs typeface="Arial" pitchFamily="32"/>
              </a:rPr>
              <a:t>Methods</a:t>
            </a:r>
            <a:endParaRPr lang="it-IT" sz="3200" dirty="0">
              <a:solidFill>
                <a:schemeClr val="tx1"/>
              </a:solidFill>
              <a:latin typeface="Arial" pitchFamily="34"/>
              <a:cs typeface="Arial" pitchFamily="32"/>
            </a:endParaRPr>
          </a:p>
          <a:p>
            <a:pPr marL="514350" lvl="0" indent="-514350">
              <a:spcBef>
                <a:spcPts val="638"/>
              </a:spcBef>
              <a:buFont typeface="+mj-lt"/>
              <a:buAutoNum type="arabicPeriod"/>
            </a:pPr>
            <a:r>
              <a:rPr lang="it-IT" sz="3200" dirty="0" err="1">
                <a:solidFill>
                  <a:schemeClr val="tx1"/>
                </a:solidFill>
                <a:latin typeface="Arial" pitchFamily="34"/>
                <a:cs typeface="Arial" pitchFamily="32"/>
              </a:rPr>
              <a:t>Results</a:t>
            </a:r>
            <a:endParaRPr lang="it-IT" sz="3200" dirty="0">
              <a:solidFill>
                <a:schemeClr val="tx1"/>
              </a:solidFill>
              <a:latin typeface="Arial" pitchFamily="34"/>
              <a:cs typeface="Arial" pitchFamily="32"/>
            </a:endParaRPr>
          </a:p>
          <a:p>
            <a:pPr marL="514350" lvl="0" indent="-514350">
              <a:spcBef>
                <a:spcPts val="638"/>
              </a:spcBef>
              <a:buFont typeface="+mj-lt"/>
              <a:buAutoNum type="arabicPeriod"/>
            </a:pPr>
            <a:r>
              <a:rPr lang="it-IT" sz="3200" dirty="0" err="1">
                <a:solidFill>
                  <a:schemeClr val="tx1"/>
                </a:solidFill>
                <a:latin typeface="Arial" pitchFamily="34"/>
                <a:cs typeface="Arial" pitchFamily="32"/>
              </a:rPr>
              <a:t>Discussion</a:t>
            </a:r>
            <a:r>
              <a:rPr lang="it-IT" sz="3200" dirty="0">
                <a:solidFill>
                  <a:schemeClr val="tx1"/>
                </a:solidFill>
                <a:latin typeface="Arial" pitchFamily="34"/>
                <a:cs typeface="Arial" pitchFamily="32"/>
              </a:rPr>
              <a:t> and  </a:t>
            </a:r>
            <a:r>
              <a:rPr lang="it-IT" sz="3200" dirty="0" err="1">
                <a:solidFill>
                  <a:schemeClr val="tx1"/>
                </a:solidFill>
                <a:latin typeface="Arial" pitchFamily="34"/>
                <a:cs typeface="Arial" pitchFamily="32"/>
              </a:rPr>
              <a:t>Conclusions</a:t>
            </a:r>
            <a:endParaRPr lang="it-IT" sz="3200" dirty="0">
              <a:solidFill>
                <a:schemeClr val="tx1"/>
              </a:solidFill>
              <a:latin typeface="Arial" pitchFamily="34"/>
              <a:cs typeface="Arial" pitchFamily="32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827584" y="274680"/>
            <a:ext cx="7488832" cy="778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Contents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624855" y="1412776"/>
            <a:ext cx="4519145" cy="212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79512" y="1340768"/>
            <a:ext cx="4499783" cy="2124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716016" y="764704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Social </a:t>
            </a:r>
            <a:r>
              <a:rPr lang="it-IT" dirty="0" err="1">
                <a:latin typeface="+mj-lt"/>
              </a:rPr>
              <a:t>Deprivation</a:t>
            </a:r>
            <a:endParaRPr lang="it-IT" dirty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83671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+mj-lt"/>
              </a:rPr>
              <a:t>Material </a:t>
            </a:r>
            <a:r>
              <a:rPr lang="it-IT" dirty="0" err="1">
                <a:latin typeface="+mj-lt"/>
              </a:rPr>
              <a:t>Deprivation</a:t>
            </a:r>
            <a:endParaRPr lang="it-IT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5576" y="429309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+mj-lt"/>
              </a:rPr>
              <a:t>No </a:t>
            </a:r>
            <a:r>
              <a:rPr lang="it-IT" sz="2400" dirty="0" err="1">
                <a:latin typeface="+mj-lt"/>
              </a:rPr>
              <a:t>correlation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between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indeces</a:t>
            </a:r>
            <a:r>
              <a:rPr lang="it-IT" sz="2400" dirty="0">
                <a:latin typeface="+mj-lt"/>
              </a:rPr>
              <a:t> of </a:t>
            </a:r>
            <a:r>
              <a:rPr lang="it-IT" sz="2400" dirty="0" err="1">
                <a:latin typeface="+mj-lt"/>
              </a:rPr>
              <a:t>material</a:t>
            </a:r>
            <a:r>
              <a:rPr lang="it-IT" sz="2400" dirty="0">
                <a:latin typeface="+mj-lt"/>
              </a:rPr>
              <a:t> and social </a:t>
            </a:r>
            <a:r>
              <a:rPr lang="it-IT" sz="2400" dirty="0" err="1">
                <a:latin typeface="+mj-lt"/>
              </a:rPr>
              <a:t>deprivation</a:t>
            </a:r>
            <a:r>
              <a:rPr lang="it-IT" sz="2400" dirty="0">
                <a:latin typeface="+mj-lt"/>
              </a:rPr>
              <a:t>: </a:t>
            </a:r>
            <a:r>
              <a:rPr lang="it-IT" sz="2400" dirty="0" err="1">
                <a:latin typeface="+mj-lt"/>
              </a:rPr>
              <a:t>Spearman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coefficient</a:t>
            </a:r>
            <a:r>
              <a:rPr lang="it-IT" sz="2400" dirty="0">
                <a:latin typeface="+mj-lt"/>
              </a:rPr>
              <a:t> =  </a:t>
            </a:r>
            <a:r>
              <a:rPr lang="it-IT" sz="2400" b="1" dirty="0">
                <a:latin typeface="+mj-lt"/>
              </a:rPr>
              <a:t>-0,110.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5877272"/>
            <a:ext cx="7704856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The </a:t>
            </a:r>
            <a:r>
              <a:rPr lang="it-IT" sz="2400" dirty="0" err="1">
                <a:latin typeface="+mj-lt"/>
              </a:rPr>
              <a:t>two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dimension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of</a:t>
            </a:r>
            <a:r>
              <a:rPr lang="it-IT" sz="2400" dirty="0">
                <a:latin typeface="+mj-lt"/>
              </a:rPr>
              <a:t> the </a:t>
            </a:r>
            <a:r>
              <a:rPr lang="it-IT" sz="2400" dirty="0" err="1">
                <a:latin typeface="+mj-lt"/>
              </a:rPr>
              <a:t>deprivation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must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be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considered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separately</a:t>
            </a:r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t-IT" sz="3200" dirty="0" err="1"/>
              <a:t>Correlation</a:t>
            </a:r>
            <a:r>
              <a:rPr lang="it-IT" sz="3200" dirty="0"/>
              <a:t> </a:t>
            </a:r>
            <a:r>
              <a:rPr lang="it-IT" sz="3200" dirty="0" err="1"/>
              <a:t>with</a:t>
            </a:r>
            <a:r>
              <a:rPr lang="it-IT" sz="3200" dirty="0"/>
              <a:t> premature </a:t>
            </a:r>
            <a:r>
              <a:rPr lang="it-IT" sz="3200" dirty="0" err="1"/>
              <a:t>mortality</a:t>
            </a:r>
            <a:endParaRPr lang="it-IT" sz="32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6228184" y="1988840"/>
          <a:ext cx="1944216" cy="2088231"/>
        </p:xfrm>
        <a:graphic>
          <a:graphicData uri="http://schemas.openxmlformats.org/drawingml/2006/table">
            <a:tbl>
              <a:tblPr/>
              <a:tblGrid>
                <a:gridCol w="1350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8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1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5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</a:t>
                      </a:r>
                      <a:r>
                        <a:rPr lang="it-IT" sz="1600" kern="5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600" kern="50" baseline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deprivation</a:t>
                      </a:r>
                      <a:r>
                        <a:rPr lang="it-IT" sz="1600" kern="5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600" kern="50" baseline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class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SMR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kern="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0,71</a:t>
                      </a:r>
                      <a:endParaRPr lang="it-IT" sz="1600" b="1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kern="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0,85</a:t>
                      </a:r>
                      <a:endParaRPr lang="it-IT" sz="1600" b="1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kern="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1,01</a:t>
                      </a:r>
                      <a:endParaRPr lang="it-IT" sz="1600" b="1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kern="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1,15</a:t>
                      </a:r>
                      <a:endParaRPr lang="it-IT" sz="1600" b="1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kern="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1,58</a:t>
                      </a:r>
                      <a:endParaRPr lang="it-IT" sz="1600" b="1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228184" y="4293097"/>
          <a:ext cx="1980928" cy="2077320"/>
        </p:xfrm>
        <a:graphic>
          <a:graphicData uri="http://schemas.openxmlformats.org/drawingml/2006/table">
            <a:tbl>
              <a:tblPr/>
              <a:tblGrid>
                <a:gridCol w="1253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7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Social </a:t>
                      </a:r>
                      <a:r>
                        <a:rPr lang="it-IT" sz="16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deprivation</a:t>
                      </a: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6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class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SMR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1,40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0,91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0,99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1,05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0,97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83568" y="1196752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Arial" pitchFamily="34" charset="0"/>
                <a:cs typeface="Arial" pitchFamily="34" charset="0"/>
              </a:rPr>
              <a:t>Generic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measure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Health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:  SMR (2011-2013)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population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under 65 </a:t>
            </a:r>
            <a:r>
              <a:rPr lang="it-IT" sz="1600" dirty="0" err="1">
                <a:latin typeface="Arial" pitchFamily="34" charset="0"/>
                <a:cs typeface="Arial" pitchFamily="34" charset="0"/>
              </a:rPr>
              <a:t>years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256490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Spearman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Coefficient</a:t>
            </a:r>
            <a:r>
              <a:rPr lang="it-IT" sz="1600" dirty="0">
                <a:latin typeface="+mj-lt"/>
              </a:rPr>
              <a:t>  </a:t>
            </a:r>
            <a:r>
              <a:rPr lang="it-IT" sz="1600" dirty="0" err="1">
                <a:latin typeface="+mj-lt"/>
              </a:rPr>
              <a:t>between</a:t>
            </a:r>
            <a:r>
              <a:rPr lang="it-IT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Materiale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MPI </a:t>
            </a:r>
            <a:r>
              <a:rPr lang="it-IT" sz="1600" dirty="0">
                <a:latin typeface="+mj-lt"/>
              </a:rPr>
              <a:t>and SMR:  </a:t>
            </a:r>
            <a:r>
              <a:rPr lang="it-IT" sz="1600" b="1" dirty="0">
                <a:latin typeface="+mj-lt"/>
              </a:rPr>
              <a:t>0,583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494116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 </a:t>
            </a:r>
            <a:r>
              <a:rPr lang="it-IT" sz="1600" dirty="0" err="1"/>
              <a:t>Spearman</a:t>
            </a:r>
            <a:r>
              <a:rPr lang="it-IT" sz="1600" dirty="0"/>
              <a:t> </a:t>
            </a:r>
            <a:r>
              <a:rPr lang="it-IT" sz="1600" dirty="0" err="1"/>
              <a:t>Coefficient</a:t>
            </a:r>
            <a:r>
              <a:rPr lang="it-IT" sz="1600" dirty="0"/>
              <a:t>  </a:t>
            </a:r>
            <a:r>
              <a:rPr lang="it-IT" sz="1600" dirty="0" err="1"/>
              <a:t>between</a:t>
            </a:r>
            <a:r>
              <a:rPr lang="it-IT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Social</a:t>
            </a:r>
            <a:r>
              <a:rPr lang="it-IT" sz="1600" dirty="0">
                <a:latin typeface="+mj-lt"/>
              </a:rPr>
              <a:t>  </a:t>
            </a:r>
            <a:r>
              <a:rPr lang="it-IT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MPI </a:t>
            </a:r>
            <a:r>
              <a:rPr lang="it-IT" sz="1600" dirty="0" smtClean="0">
                <a:latin typeface="+mj-lt"/>
              </a:rPr>
              <a:t>and </a:t>
            </a:r>
            <a:r>
              <a:rPr lang="it-IT" sz="1600" dirty="0">
                <a:latin typeface="+mj-lt"/>
              </a:rPr>
              <a:t>SMR =  </a:t>
            </a:r>
            <a:r>
              <a:rPr lang="it-IT" sz="1600" b="1" dirty="0">
                <a:latin typeface="+mj-lt"/>
              </a:rPr>
              <a:t>-0,098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39446" y="283841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Positive </a:t>
            </a:r>
            <a:r>
              <a:rPr lang="it-IT" sz="1600" dirty="0" err="1">
                <a:latin typeface="+mj-lt"/>
              </a:rPr>
              <a:t>correlation</a:t>
            </a:r>
            <a:r>
              <a:rPr lang="it-IT" sz="1600" dirty="0">
                <a:latin typeface="+mj-lt"/>
              </a:rPr>
              <a:t> 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2699792" y="2924944"/>
            <a:ext cx="432048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5652120" y="2852936"/>
            <a:ext cx="432048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7452320" y="2204864"/>
            <a:ext cx="864096" cy="1944216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8388424" y="2924944"/>
            <a:ext cx="144016" cy="648072"/>
          </a:xfrm>
          <a:prstGeom prst="downArrow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2627784" y="5301208"/>
            <a:ext cx="432048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203848" y="501317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No </a:t>
            </a:r>
            <a:r>
              <a:rPr lang="it-IT" sz="1600" dirty="0" err="1">
                <a:latin typeface="+mj-lt"/>
              </a:rPr>
              <a:t>correlation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between</a:t>
            </a:r>
            <a:r>
              <a:rPr lang="it-IT" sz="1600" dirty="0">
                <a:latin typeface="+mj-lt"/>
              </a:rPr>
              <a:t> the </a:t>
            </a:r>
            <a:r>
              <a:rPr lang="it-IT" sz="1600" dirty="0" err="1">
                <a:latin typeface="+mj-lt"/>
              </a:rPr>
              <a:t>indeces</a:t>
            </a:r>
            <a:endParaRPr lang="it-IT" sz="1600" dirty="0">
              <a:latin typeface="+mj-lt"/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5580112" y="5301208"/>
            <a:ext cx="432048" cy="216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bidirezionale verticale 17"/>
          <p:cNvSpPr/>
          <p:nvPr/>
        </p:nvSpPr>
        <p:spPr>
          <a:xfrm>
            <a:off x="8388424" y="5157192"/>
            <a:ext cx="144016" cy="1224136"/>
          </a:xfrm>
          <a:prstGeom prst="upDownArrow">
            <a:avLst/>
          </a:prstGeom>
          <a:solidFill>
            <a:srgbClr val="FF33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7452320" y="4725144"/>
            <a:ext cx="864096" cy="1728192"/>
          </a:xfrm>
          <a:prstGeom prst="ellipse">
            <a:avLst/>
          </a:prstGeom>
          <a:noFill/>
          <a:ln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8532440" y="2780928"/>
            <a:ext cx="4154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8532440" y="5301208"/>
            <a:ext cx="4154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>
                <a:ln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38138"/>
          </a:xfrm>
        </p:spPr>
        <p:txBody>
          <a:bodyPr>
            <a:normAutofit/>
          </a:bodyPr>
          <a:lstStyle/>
          <a:p>
            <a:r>
              <a:rPr lang="it-IT" sz="3100" dirty="0"/>
              <a:t>How </a:t>
            </a:r>
            <a:r>
              <a:rPr lang="it-IT" sz="3100" dirty="0" err="1"/>
              <a:t>many</a:t>
            </a:r>
            <a:r>
              <a:rPr lang="it-IT" sz="3100" dirty="0"/>
              <a:t> </a:t>
            </a:r>
            <a:r>
              <a:rPr lang="it-IT" sz="3100" dirty="0" err="1"/>
              <a:t>deaths</a:t>
            </a:r>
            <a:r>
              <a:rPr lang="it-IT" sz="3100" dirty="0"/>
              <a:t> </a:t>
            </a:r>
            <a:r>
              <a:rPr lang="it-IT" sz="3100" dirty="0" err="1"/>
              <a:t>could</a:t>
            </a:r>
            <a:r>
              <a:rPr lang="it-IT" sz="3100" dirty="0"/>
              <a:t> be </a:t>
            </a:r>
            <a:r>
              <a:rPr lang="it-IT" sz="3100" dirty="0" err="1"/>
              <a:t>prevented</a:t>
            </a:r>
            <a:r>
              <a:rPr lang="it-IT" sz="3100" dirty="0"/>
              <a:t> (in </a:t>
            </a:r>
            <a:r>
              <a:rPr lang="it-IT" sz="3100" dirty="0" err="1"/>
              <a:t>theory</a:t>
            </a:r>
            <a:r>
              <a:rPr lang="it-IT" sz="3100" dirty="0"/>
              <a:t>) by </a:t>
            </a:r>
            <a:r>
              <a:rPr lang="it-IT" sz="3100" dirty="0" err="1"/>
              <a:t>removing</a:t>
            </a:r>
            <a:r>
              <a:rPr lang="it-IT" sz="3100" dirty="0"/>
              <a:t> </a:t>
            </a:r>
            <a:r>
              <a:rPr lang="it-IT" sz="3100" u="sng" dirty="0" err="1"/>
              <a:t>material</a:t>
            </a:r>
            <a:r>
              <a:rPr lang="it-IT" sz="3100" u="sng" dirty="0"/>
              <a:t> </a:t>
            </a:r>
            <a:r>
              <a:rPr lang="it-IT" sz="3100" u="sng" dirty="0" err="1"/>
              <a:t>deprivation</a:t>
            </a:r>
            <a:r>
              <a:rPr lang="it-IT" sz="3100" dirty="0"/>
              <a:t>?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827584" y="2132856"/>
          <a:ext cx="7416824" cy="2712720"/>
        </p:xfrm>
        <a:graphic>
          <a:graphicData uri="http://schemas.openxmlformats.org/drawingml/2006/table">
            <a:tbl>
              <a:tblPr/>
              <a:tblGrid>
                <a:gridCol w="1320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31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14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7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65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 </a:t>
                      </a: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Deprivation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class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it-IT" sz="14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Observed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Deaths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(&lt;65 </a:t>
                      </a: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years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it-IT" sz="14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SMR</a:t>
                      </a:r>
                      <a:endParaRPr lang="it-IT" sz="14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Relative</a:t>
                      </a:r>
                      <a:r>
                        <a:rPr lang="it-IT" sz="1400" kern="5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kern="50" baseline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risk</a:t>
                      </a:r>
                      <a:endParaRPr lang="it-IT" sz="1400" kern="5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(SMR </a:t>
                      </a:r>
                      <a:r>
                        <a:rPr lang="it-IT" sz="11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class</a:t>
                      </a:r>
                      <a:r>
                        <a:rPr lang="it-IT" sz="11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 SMR </a:t>
                      </a:r>
                      <a:r>
                        <a:rPr lang="it-IT" sz="11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class</a:t>
                      </a:r>
                      <a:r>
                        <a:rPr lang="it-IT" sz="1100" kern="5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1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1)</a:t>
                      </a:r>
                      <a:endParaRPr lang="it-IT" sz="11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Expected</a:t>
                      </a:r>
                      <a:r>
                        <a:rPr lang="it-IT" sz="1400" kern="5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kern="50" baseline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deaths</a:t>
                      </a:r>
                      <a:r>
                        <a:rPr lang="it-IT" sz="1400" kern="5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at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the </a:t>
                      </a: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same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ratio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mortality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class1</a:t>
                      </a:r>
                      <a:r>
                        <a:rPr lang="it-IT" sz="12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it-IT" sz="12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population*</a:t>
                      </a:r>
                      <a:r>
                        <a:rPr lang="it-IT" sz="12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Rielative</a:t>
                      </a:r>
                      <a:r>
                        <a:rPr lang="it-IT" sz="1200" kern="5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50" baseline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risk</a:t>
                      </a:r>
                      <a:r>
                        <a:rPr lang="it-IT" sz="12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it-IT" sz="12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Death due </a:t>
                      </a: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the </a:t>
                      </a: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deprivation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1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it-IT" sz="11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Obs–</a:t>
                      </a:r>
                      <a:r>
                        <a:rPr lang="it-IT" sz="11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1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it-IT" sz="11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it-IT" sz="11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Attributable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kern="5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risk</a:t>
                      </a:r>
                      <a:r>
                        <a:rPr lang="it-IT" sz="14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 %)</a:t>
                      </a:r>
                      <a:endParaRPr lang="it-IT" sz="14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1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296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0,71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296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1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398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0,85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1,19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334,27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63,72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16%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1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981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1,01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1,41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694,87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286,13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29%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1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498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1,15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1,61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308,07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189,92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38%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91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280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1,58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2,22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125,78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154,21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55%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64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Genova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kern="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2453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kern="5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--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kern="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--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kern="5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1759,01</a:t>
                      </a:r>
                      <a:endParaRPr lang="it-IT" sz="1600" kern="5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kern="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693,99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b="1" kern="5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28%</a:t>
                      </a:r>
                      <a:endParaRPr lang="it-IT" sz="1600" kern="5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Ovale 5"/>
          <p:cNvSpPr/>
          <p:nvPr/>
        </p:nvSpPr>
        <p:spPr>
          <a:xfrm>
            <a:off x="3275856" y="3356992"/>
            <a:ext cx="504056" cy="288032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2051720" y="1916832"/>
            <a:ext cx="1224136" cy="14401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971600" y="13407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Best </a:t>
            </a:r>
            <a:r>
              <a:rPr lang="it-IT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condition</a:t>
            </a:r>
            <a:endParaRPr lang="it-IT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6516216" y="3356992"/>
            <a:ext cx="1080120" cy="1584176"/>
          </a:xfrm>
          <a:prstGeom prst="ellipse">
            <a:avLst/>
          </a:prstGeom>
          <a:noFill/>
          <a:ln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4211960" y="4653136"/>
            <a:ext cx="2376264" cy="864096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979712" y="515719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FF0000"/>
                </a:solidFill>
                <a:latin typeface="+mj-lt"/>
              </a:rPr>
              <a:t>Deaths</a:t>
            </a:r>
            <a:r>
              <a:rPr lang="it-IT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+mj-lt"/>
              </a:rPr>
              <a:t>explained</a:t>
            </a:r>
            <a:r>
              <a:rPr lang="it-IT" dirty="0">
                <a:solidFill>
                  <a:srgbClr val="FF0000"/>
                </a:solidFill>
                <a:latin typeface="+mj-lt"/>
              </a:rPr>
              <a:t> by the Material </a:t>
            </a:r>
            <a:r>
              <a:rPr lang="it-IT" dirty="0" err="1">
                <a:solidFill>
                  <a:srgbClr val="FF0000"/>
                </a:solidFill>
                <a:latin typeface="+mj-lt"/>
              </a:rPr>
              <a:t>Deprivation</a:t>
            </a:r>
            <a:endParaRPr lang="it-IT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7668344" y="3356992"/>
            <a:ext cx="720080" cy="165618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7308304" y="4725144"/>
            <a:ext cx="432048" cy="72008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580112" y="5589240"/>
            <a:ext cx="288032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+mj-lt"/>
              </a:rPr>
              <a:t>Proportion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deaths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attributable</a:t>
            </a:r>
            <a:r>
              <a:rPr lang="it-IT" dirty="0">
                <a:latin typeface="+mj-lt"/>
              </a:rPr>
              <a:t>  to living in material </a:t>
            </a:r>
            <a:r>
              <a:rPr lang="it-IT" dirty="0" err="1">
                <a:latin typeface="+mj-lt"/>
              </a:rPr>
              <a:t>deprivation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conditions</a:t>
            </a:r>
            <a:endParaRPr lang="it-IT" dirty="0">
              <a:latin typeface="+mj-lt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4283968" y="3356992"/>
            <a:ext cx="720080" cy="136815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4355976" y="1916832"/>
            <a:ext cx="288032" cy="144016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491880" y="134076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Relative </a:t>
            </a:r>
            <a:r>
              <a:rPr lang="it-IT" dirty="0" err="1"/>
              <a:t>risk</a:t>
            </a:r>
            <a:r>
              <a:rPr lang="it-IT" dirty="0"/>
              <a:t> </a:t>
            </a:r>
            <a:r>
              <a:rPr lang="it-IT" dirty="0" err="1"/>
              <a:t>condition</a:t>
            </a:r>
            <a:endParaRPr lang="it-I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Analisys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Area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From the Town Unit of Bolzaneto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extrapolation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of the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census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sections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relative at the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neighborhood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of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Murta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recalculation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of the MPI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Indeces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with 72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town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units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sz="2000" u="sng" dirty="0" err="1">
                <a:latin typeface="Arial" pitchFamily="34" charset="0"/>
                <a:cs typeface="Arial" pitchFamily="34" charset="0"/>
              </a:rPr>
              <a:t>Murta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in 23°position for material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index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2° for the social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index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000" u="sng" dirty="0">
                <a:latin typeface="Arial" pitchFamily="34" charset="0"/>
                <a:cs typeface="Arial" pitchFamily="34" charset="0"/>
              </a:rPr>
              <a:t>Bolzaneto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gets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worse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goes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into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penultimate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position for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both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indeces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3851920" y="2564904"/>
            <a:ext cx="720080" cy="79208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5076056" y="2420888"/>
            <a:ext cx="2880320" cy="12241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+mj-lt"/>
              </a:rPr>
              <a:t>TEST </a:t>
            </a:r>
            <a:r>
              <a:rPr lang="it-IT" sz="1600" i="1" dirty="0">
                <a:solidFill>
                  <a:schemeClr val="tx1"/>
                </a:solidFill>
                <a:latin typeface="+mj-lt"/>
              </a:rPr>
              <a:t>SMALL AREA</a:t>
            </a:r>
          </a:p>
        </p:txBody>
      </p:sp>
      <p:sp>
        <p:nvSpPr>
          <p:cNvPr id="9" name="Freccia angolare in su 8"/>
          <p:cNvSpPr/>
          <p:nvPr/>
        </p:nvSpPr>
        <p:spPr>
          <a:xfrm rot="5400000">
            <a:off x="2105726" y="4995174"/>
            <a:ext cx="648072" cy="900100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987824" y="5373216"/>
            <a:ext cx="547260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latin typeface="Arial" pitchFamily="34" charset="0"/>
                <a:cs typeface="Arial" pitchFamily="34" charset="0"/>
              </a:rPr>
              <a:t>The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choice</a:t>
            </a:r>
            <a:r>
              <a:rPr lang="it-IT" dirty="0">
                <a:latin typeface="Arial" pitchFamily="34" charset="0"/>
                <a:cs typeface="Arial" pitchFamily="34" charset="0"/>
              </a:rPr>
              <a:t> of the small area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has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significant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effects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modiﬁable</a:t>
            </a:r>
            <a:r>
              <a:rPr lang="en-US" dirty="0"/>
              <a:t> area unit problem (MAUP)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“Refers to the problem that occurs when inferences—based on spatial analysis—change when the same data are analyzed using either variations in administrative zoning or through different scales</a:t>
            </a:r>
            <a:r>
              <a:rPr lang="en-US" dirty="0" smtClean="0"/>
              <a:t>”.</a:t>
            </a:r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err="1" smtClean="0"/>
              <a:t>Schuurman</a:t>
            </a:r>
            <a:r>
              <a:rPr lang="en-US" dirty="0" smtClean="0"/>
              <a:t>, 2007)</a:t>
            </a:r>
            <a:endParaRPr lang="en-US" dirty="0"/>
          </a:p>
          <a:p>
            <a:pPr algn="ctr"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en-US" dirty="0"/>
              <a:t>SCALE EFFECT:</a:t>
            </a:r>
          </a:p>
          <a:p>
            <a:pPr algn="ctr"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“is the tendency, within a system of modiﬁable areal units, for different statistical results to be obtained from the same set of data when the information is grouped at different levels of spatial resolution”</a:t>
            </a:r>
            <a:endParaRPr lang="it-IT" dirty="0"/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1744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dirty="0"/>
              <a:t>ZONING EFFECT:</a:t>
            </a:r>
          </a:p>
          <a:p>
            <a:pPr>
              <a:buNone/>
            </a:pP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“is the variability in statistical results obtained within a set of modiﬁable areal units as a function of the various ways that these units can be grouped at a given scale, and not as a result of the variation in the size of those areas”</a:t>
            </a:r>
            <a:endParaRPr lang="it-IT" dirty="0"/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dirty="0"/>
              <a:t>In </a:t>
            </a:r>
            <a:r>
              <a:rPr lang="it-IT" dirty="0" err="1"/>
              <a:t>our</a:t>
            </a:r>
            <a:r>
              <a:rPr lang="it-IT" dirty="0"/>
              <a:t> work </a:t>
            </a:r>
            <a:r>
              <a:rPr lang="it-IT" dirty="0" err="1"/>
              <a:t>only</a:t>
            </a:r>
            <a:r>
              <a:rPr lang="it-IT" dirty="0"/>
              <a:t> the first </a:t>
            </a:r>
            <a:r>
              <a:rPr lang="it-IT" dirty="0" err="1"/>
              <a:t>componet</a:t>
            </a:r>
            <a:r>
              <a:rPr lang="it-IT" dirty="0"/>
              <a:t> of MAUP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detected</a:t>
            </a:r>
            <a:r>
              <a:rPr lang="it-IT" dirty="0"/>
              <a:t> : the small area </a:t>
            </a:r>
            <a:r>
              <a:rPr lang="it-IT" dirty="0" err="1"/>
              <a:t>analysis</a:t>
            </a:r>
            <a:r>
              <a:rPr lang="it-IT" dirty="0"/>
              <a:t> shows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can be </a:t>
            </a:r>
            <a:r>
              <a:rPr lang="it-IT" dirty="0" err="1"/>
              <a:t>obtained</a:t>
            </a:r>
            <a:r>
              <a:rPr lang="it-IT" dirty="0"/>
              <a:t> by </a:t>
            </a:r>
            <a:r>
              <a:rPr lang="it-IT" dirty="0" err="1"/>
              <a:t>changing</a:t>
            </a:r>
            <a:r>
              <a:rPr lang="it-IT" dirty="0"/>
              <a:t> the </a:t>
            </a:r>
            <a:r>
              <a:rPr lang="it-IT" dirty="0" err="1"/>
              <a:t>resolution</a:t>
            </a:r>
            <a:r>
              <a:rPr lang="it-IT" dirty="0"/>
              <a:t> of the area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unit</a:t>
            </a:r>
            <a:r>
              <a:rPr lang="it-IT" dirty="0"/>
              <a:t> : </a:t>
            </a:r>
          </a:p>
          <a:p>
            <a:pPr>
              <a:lnSpc>
                <a:spcPct val="150000"/>
              </a:lnSpc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436510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/>
              <a:t>Bolzaneto</a:t>
            </a:r>
            <a:endParaRPr lang="it-IT" sz="3200" dirty="0"/>
          </a:p>
          <a:p>
            <a:pPr algn="ctr"/>
            <a:r>
              <a:rPr lang="it-IT" sz="2000" dirty="0"/>
              <a:t>in </a:t>
            </a:r>
            <a:r>
              <a:rPr lang="it-IT" sz="2000" dirty="0" err="1"/>
              <a:t>both</a:t>
            </a:r>
            <a:r>
              <a:rPr lang="it-IT" sz="2000" dirty="0"/>
              <a:t> </a:t>
            </a:r>
            <a:r>
              <a:rPr lang="it-IT" sz="2000" dirty="0" err="1"/>
              <a:t>dimensions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deprivation</a:t>
            </a:r>
            <a:endParaRPr lang="it-IT" sz="2000" dirty="0"/>
          </a:p>
        </p:txBody>
      </p:sp>
      <p:sp>
        <p:nvSpPr>
          <p:cNvPr id="7" name="Freccia in giù 6"/>
          <p:cNvSpPr/>
          <p:nvPr/>
        </p:nvSpPr>
        <p:spPr>
          <a:xfrm>
            <a:off x="3131840" y="4509120"/>
            <a:ext cx="360040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076056" y="458112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Murta</a:t>
            </a:r>
            <a:endParaRPr lang="it-IT" sz="3200" dirty="0"/>
          </a:p>
        </p:txBody>
      </p:sp>
      <p:sp>
        <p:nvSpPr>
          <p:cNvPr id="9" name="Rettangolo 8"/>
          <p:cNvSpPr/>
          <p:nvPr/>
        </p:nvSpPr>
        <p:spPr>
          <a:xfrm>
            <a:off x="8028384" y="4077072"/>
            <a:ext cx="4154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9600" b="1" cap="none" spc="0" dirty="0">
                <a:ln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44208" y="4509120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Good</a:t>
            </a:r>
            <a:r>
              <a:rPr lang="it-IT" sz="2000" dirty="0"/>
              <a:t> </a:t>
            </a:r>
            <a:r>
              <a:rPr lang="it-IT" sz="2000" dirty="0" err="1"/>
              <a:t>ranks</a:t>
            </a:r>
            <a:r>
              <a:rPr lang="it-IT" sz="2000" dirty="0"/>
              <a:t> in </a:t>
            </a:r>
            <a:r>
              <a:rPr lang="it-IT" sz="2000" dirty="0" err="1"/>
              <a:t>both</a:t>
            </a:r>
            <a:r>
              <a:rPr lang="it-IT" sz="2000" dirty="0"/>
              <a:t> </a:t>
            </a:r>
            <a:r>
              <a:rPr lang="it-IT" sz="2000" dirty="0" err="1"/>
              <a:t>dimensions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56612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Murta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a positive </a:t>
            </a:r>
            <a:r>
              <a:rPr lang="it-IT" dirty="0" err="1"/>
              <a:t>influence</a:t>
            </a:r>
            <a:r>
              <a:rPr lang="it-IT" dirty="0"/>
              <a:t> on Bolzaneto </a:t>
            </a:r>
            <a:r>
              <a:rPr lang="it-IT" dirty="0" err="1"/>
              <a:t>results</a:t>
            </a:r>
            <a:r>
              <a:rPr lang="it-IT" dirty="0"/>
              <a:t> in the first  </a:t>
            </a:r>
            <a:r>
              <a:rPr lang="it-IT" dirty="0" err="1"/>
              <a:t>formulation</a:t>
            </a:r>
            <a:r>
              <a:rPr lang="it-IT" dirty="0"/>
              <a:t> in 71 TU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6. </a:t>
            </a:r>
            <a:r>
              <a:rPr lang="it-IT" dirty="0" err="1"/>
              <a:t>Discussion</a:t>
            </a:r>
            <a:r>
              <a:rPr lang="it-IT" dirty="0"/>
              <a:t> and </a:t>
            </a:r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In </a:t>
            </a:r>
            <a:r>
              <a:rPr lang="it-IT" dirty="0" err="1"/>
              <a:t>agreement</a:t>
            </a:r>
            <a:r>
              <a:rPr lang="it-IT" dirty="0"/>
              <a:t> with the </a:t>
            </a:r>
            <a:r>
              <a:rPr lang="it-IT" dirty="0" err="1"/>
              <a:t>available</a:t>
            </a:r>
            <a:r>
              <a:rPr lang="it-IT" dirty="0"/>
              <a:t> literature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show :</a:t>
            </a:r>
          </a:p>
          <a:p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positive </a:t>
            </a:r>
            <a:r>
              <a:rPr lang="it-IT" dirty="0" err="1"/>
              <a:t>correlation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material</a:t>
            </a:r>
            <a:r>
              <a:rPr lang="it-IT" dirty="0"/>
              <a:t> </a:t>
            </a:r>
            <a:r>
              <a:rPr lang="it-IT" dirty="0" err="1"/>
              <a:t>deprivation</a:t>
            </a:r>
            <a:r>
              <a:rPr lang="it-IT" dirty="0"/>
              <a:t> and </a:t>
            </a:r>
            <a:r>
              <a:rPr lang="it-IT" dirty="0" err="1"/>
              <a:t>health</a:t>
            </a:r>
            <a:r>
              <a:rPr lang="it-IT" dirty="0"/>
              <a:t> (</a:t>
            </a:r>
            <a:r>
              <a:rPr lang="it-IT" dirty="0" err="1"/>
              <a:t>all</a:t>
            </a:r>
            <a:r>
              <a:rPr lang="it-IT" dirty="0"/>
              <a:t> cause </a:t>
            </a:r>
            <a:r>
              <a:rPr lang="it-IT" dirty="0" err="1"/>
              <a:t>mortality</a:t>
            </a:r>
            <a:r>
              <a:rPr lang="it-IT" dirty="0"/>
              <a:t>);</a:t>
            </a:r>
          </a:p>
          <a:p>
            <a:pPr>
              <a:buNone/>
            </a:pPr>
            <a:endParaRPr lang="it-IT" dirty="0"/>
          </a:p>
          <a:p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 immediate relation </a:t>
            </a:r>
            <a:r>
              <a:rPr lang="it-IT" dirty="0" err="1"/>
              <a:t>between</a:t>
            </a:r>
            <a:r>
              <a:rPr lang="it-IT" dirty="0"/>
              <a:t> social </a:t>
            </a:r>
            <a:r>
              <a:rPr lang="it-IT" dirty="0" err="1"/>
              <a:t>deprivation</a:t>
            </a:r>
            <a:r>
              <a:rPr lang="it-IT" dirty="0"/>
              <a:t> and </a:t>
            </a:r>
            <a:r>
              <a:rPr lang="it-IT" dirty="0" err="1"/>
              <a:t>health</a:t>
            </a:r>
            <a:r>
              <a:rPr lang="it-IT" dirty="0"/>
              <a:t>;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Spatial extent at which the indices are calculated has an effect on their values</a:t>
            </a:r>
            <a:endParaRPr lang="it-IT" dirty="0"/>
          </a:p>
          <a:p>
            <a:endParaRPr lang="en-US" dirty="0"/>
          </a:p>
          <a:p>
            <a:r>
              <a:rPr lang="en-US" dirty="0"/>
              <a:t>This inﬂuences not only the results of the analyses based on such data, but also how these results can be interpreted</a:t>
            </a:r>
          </a:p>
          <a:p>
            <a:endParaRPr lang="it-IT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Material and Social </a:t>
            </a:r>
            <a:r>
              <a:rPr lang="it-IT" dirty="0" err="1"/>
              <a:t>Deprivation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800" b="1" dirty="0"/>
              <a:t>Material Deprivation</a:t>
            </a:r>
            <a:r>
              <a:rPr lang="en-US" sz="2800" dirty="0"/>
              <a:t>: </a:t>
            </a:r>
            <a:r>
              <a:rPr lang="en-US" sz="2800" i="1" dirty="0"/>
              <a:t>“entails the lack of goods, services, resources, amenities and physical environment which are customary, or at least widely approved in the society under consideration”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b="1" dirty="0"/>
              <a:t>Social Deprivation </a:t>
            </a:r>
            <a:r>
              <a:rPr lang="en-US" sz="2800" i="1" dirty="0"/>
              <a:t>“is non-participation in the roles, relationships, customs, functions, rights and responsibilities implied by a member of a society and its sub-groups”</a:t>
            </a:r>
          </a:p>
          <a:p>
            <a:pPr algn="ctr">
              <a:buNone/>
            </a:pPr>
            <a:r>
              <a:rPr lang="it-IT" sz="2400" dirty="0">
                <a:latin typeface="Arial" pitchFamily="34" charset="0"/>
                <a:cs typeface="Arial" pitchFamily="34" charset="0"/>
              </a:rPr>
              <a:t>(Townsend, 1987)</a:t>
            </a:r>
          </a:p>
          <a:p>
            <a:pPr>
              <a:buNone/>
            </a:pPr>
            <a:endParaRPr lang="it-IT" sz="2800" dirty="0"/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Further</a:t>
            </a:r>
            <a:r>
              <a:rPr lang="it-IT" dirty="0"/>
              <a:t> work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it-IT" dirty="0"/>
          </a:p>
          <a:p>
            <a:r>
              <a:rPr lang="it-IT" dirty="0"/>
              <a:t>Analysis of the </a:t>
            </a:r>
            <a:r>
              <a:rPr lang="it-IT" dirty="0" err="1"/>
              <a:t>zoning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in the </a:t>
            </a:r>
            <a:r>
              <a:rPr lang="it-IT" dirty="0" err="1"/>
              <a:t>urban</a:t>
            </a:r>
            <a:r>
              <a:rPr lang="it-IT" dirty="0"/>
              <a:t> area of Genoa</a:t>
            </a:r>
          </a:p>
          <a:p>
            <a:pPr algn="just"/>
            <a:r>
              <a:rPr lang="it-IT" dirty="0"/>
              <a:t> </a:t>
            </a:r>
            <a:r>
              <a:rPr lang="it-IT" dirty="0" err="1"/>
              <a:t>Influence</a:t>
            </a:r>
            <a:r>
              <a:rPr lang="it-IT" dirty="0"/>
              <a:t> of MAUP on the </a:t>
            </a:r>
            <a:r>
              <a:rPr lang="it-IT" dirty="0" err="1"/>
              <a:t>interpretation</a:t>
            </a:r>
            <a:r>
              <a:rPr lang="it-IT" dirty="0"/>
              <a:t> of the </a:t>
            </a:r>
            <a:r>
              <a:rPr lang="it-IT" dirty="0" err="1"/>
              <a:t>results</a:t>
            </a:r>
            <a:r>
              <a:rPr lang="it-IT" dirty="0"/>
              <a:t> of area-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 of </a:t>
            </a:r>
            <a:r>
              <a:rPr lang="it-IT" dirty="0" err="1"/>
              <a:t>deprivation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 and on policy </a:t>
            </a:r>
            <a:r>
              <a:rPr lang="it-IT" dirty="0" err="1"/>
              <a:t>decisions</a:t>
            </a:r>
            <a:r>
              <a:rPr lang="it-IT" dirty="0"/>
              <a:t>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Background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lvl="0" indent="-457200" algn="just">
              <a:spcBef>
                <a:spcPts val="638"/>
              </a:spcBef>
              <a:buFontTx/>
              <a:buChar char="-"/>
            </a:pPr>
            <a:r>
              <a:rPr lang="it-IT" sz="2700" dirty="0" err="1">
                <a:latin typeface="Arial" pitchFamily="34"/>
                <a:cs typeface="Arial" pitchFamily="32"/>
              </a:rPr>
              <a:t>Initial</a:t>
            </a:r>
            <a:r>
              <a:rPr lang="it-IT" sz="2700" dirty="0">
                <a:latin typeface="Arial" pitchFamily="34"/>
                <a:cs typeface="Arial" pitchFamily="32"/>
              </a:rPr>
              <a:t> </a:t>
            </a:r>
            <a:r>
              <a:rPr lang="it-IT" sz="2700" dirty="0" err="1">
                <a:latin typeface="Arial" pitchFamily="34"/>
                <a:cs typeface="Arial" pitchFamily="32"/>
              </a:rPr>
              <a:t>studies</a:t>
            </a:r>
            <a:r>
              <a:rPr lang="it-IT" sz="2700" dirty="0">
                <a:latin typeface="Arial" pitchFamily="34"/>
                <a:cs typeface="Arial" pitchFamily="32"/>
              </a:rPr>
              <a:t> </a:t>
            </a:r>
            <a:r>
              <a:rPr lang="it-IT" sz="2700" dirty="0" err="1">
                <a:latin typeface="Arial" pitchFamily="34"/>
                <a:cs typeface="Arial" pitchFamily="32"/>
              </a:rPr>
              <a:t>of</a:t>
            </a:r>
            <a:r>
              <a:rPr lang="it-IT" sz="2700" dirty="0">
                <a:latin typeface="Arial" pitchFamily="34"/>
                <a:cs typeface="Arial" pitchFamily="32"/>
              </a:rPr>
              <a:t> the </a:t>
            </a:r>
            <a:r>
              <a:rPr lang="it-IT" sz="2700" dirty="0" err="1">
                <a:latin typeface="Arial" pitchFamily="34"/>
                <a:cs typeface="Arial" pitchFamily="32"/>
              </a:rPr>
              <a:t>effects</a:t>
            </a:r>
            <a:r>
              <a:rPr lang="it-IT" sz="2700" dirty="0">
                <a:latin typeface="Arial" pitchFamily="34"/>
                <a:cs typeface="Arial" pitchFamily="32"/>
              </a:rPr>
              <a:t> </a:t>
            </a:r>
            <a:r>
              <a:rPr lang="it-IT" sz="2700" dirty="0" err="1">
                <a:latin typeface="Arial" pitchFamily="34"/>
                <a:cs typeface="Arial" pitchFamily="32"/>
              </a:rPr>
              <a:t>of</a:t>
            </a:r>
            <a:r>
              <a:rPr lang="it-IT" sz="2700" dirty="0">
                <a:latin typeface="Arial" pitchFamily="34"/>
                <a:cs typeface="Arial" pitchFamily="32"/>
              </a:rPr>
              <a:t> living in </a:t>
            </a:r>
            <a:r>
              <a:rPr lang="it-IT" sz="2700" dirty="0" err="1">
                <a:latin typeface="Arial" pitchFamily="34"/>
                <a:cs typeface="Arial" pitchFamily="32"/>
              </a:rPr>
              <a:t>deprived</a:t>
            </a:r>
            <a:r>
              <a:rPr lang="it-IT" sz="2700" dirty="0">
                <a:latin typeface="Arial" pitchFamily="34"/>
                <a:cs typeface="Arial" pitchFamily="32"/>
              </a:rPr>
              <a:t> </a:t>
            </a:r>
            <a:r>
              <a:rPr lang="it-IT" sz="2700" dirty="0" err="1">
                <a:latin typeface="Arial" pitchFamily="34"/>
                <a:cs typeface="Arial" pitchFamily="32"/>
              </a:rPr>
              <a:t>conditions</a:t>
            </a:r>
            <a:r>
              <a:rPr lang="it-IT" sz="2700" dirty="0">
                <a:latin typeface="Arial" pitchFamily="34"/>
                <a:cs typeface="Arial" pitchFamily="32"/>
              </a:rPr>
              <a:t> on </a:t>
            </a:r>
            <a:r>
              <a:rPr lang="it-IT" sz="2700" dirty="0" err="1">
                <a:latin typeface="Arial" pitchFamily="34"/>
                <a:cs typeface="Arial" pitchFamily="32"/>
              </a:rPr>
              <a:t>health</a:t>
            </a:r>
            <a:r>
              <a:rPr lang="it-IT" sz="2700" dirty="0">
                <a:latin typeface="Arial" pitchFamily="34"/>
                <a:cs typeface="Arial" pitchFamily="32"/>
              </a:rPr>
              <a:t> and </a:t>
            </a:r>
            <a:r>
              <a:rPr lang="it-IT" sz="2700" dirty="0" err="1">
                <a:latin typeface="Arial" pitchFamily="34"/>
                <a:cs typeface="Arial" pitchFamily="32"/>
              </a:rPr>
              <a:t>health</a:t>
            </a:r>
            <a:r>
              <a:rPr lang="it-IT" sz="2700" dirty="0">
                <a:latin typeface="Arial" pitchFamily="34"/>
                <a:cs typeface="Arial" pitchFamily="32"/>
              </a:rPr>
              <a:t> </a:t>
            </a:r>
            <a:r>
              <a:rPr lang="it-IT" sz="2700" dirty="0" err="1">
                <a:latin typeface="Arial" pitchFamily="34"/>
                <a:cs typeface="Arial" pitchFamily="32"/>
              </a:rPr>
              <a:t>needs</a:t>
            </a:r>
            <a:r>
              <a:rPr lang="it-IT" sz="2700" dirty="0">
                <a:latin typeface="Arial" pitchFamily="34"/>
                <a:cs typeface="Arial" pitchFamily="32"/>
              </a:rPr>
              <a:t>: UK – 2° </a:t>
            </a:r>
            <a:r>
              <a:rPr lang="it-IT" sz="2700" dirty="0" err="1">
                <a:latin typeface="Arial" pitchFamily="34"/>
                <a:cs typeface="Arial" pitchFamily="32"/>
              </a:rPr>
              <a:t>half</a:t>
            </a:r>
            <a:r>
              <a:rPr lang="it-IT" sz="2700" dirty="0">
                <a:latin typeface="Arial" pitchFamily="34"/>
                <a:cs typeface="Arial" pitchFamily="32"/>
              </a:rPr>
              <a:t> </a:t>
            </a:r>
            <a:r>
              <a:rPr lang="it-IT" sz="2700" dirty="0" err="1">
                <a:latin typeface="Arial" pitchFamily="34"/>
                <a:cs typeface="Arial" pitchFamily="32"/>
              </a:rPr>
              <a:t>of</a:t>
            </a:r>
            <a:r>
              <a:rPr lang="it-IT" sz="2700" dirty="0">
                <a:latin typeface="Arial" pitchFamily="34"/>
                <a:cs typeface="Arial" pitchFamily="32"/>
              </a:rPr>
              <a:t> XX </a:t>
            </a:r>
            <a:r>
              <a:rPr lang="it-IT" sz="2700" dirty="0" err="1">
                <a:latin typeface="Arial" pitchFamily="34"/>
                <a:cs typeface="Arial" pitchFamily="32"/>
              </a:rPr>
              <a:t>century</a:t>
            </a:r>
            <a:r>
              <a:rPr lang="it-IT" sz="2700" dirty="0">
                <a:latin typeface="Arial" pitchFamily="34"/>
                <a:cs typeface="Arial" pitchFamily="32"/>
              </a:rPr>
              <a:t> (Jarman,1983, Townsend,1987, </a:t>
            </a:r>
            <a:r>
              <a:rPr lang="it-IT" sz="2700" dirty="0" err="1">
                <a:latin typeface="Arial" pitchFamily="34"/>
                <a:cs typeface="Arial" pitchFamily="32"/>
              </a:rPr>
              <a:t>Castairs</a:t>
            </a:r>
            <a:r>
              <a:rPr lang="it-IT" sz="2700" dirty="0">
                <a:latin typeface="Arial" pitchFamily="34"/>
                <a:cs typeface="Arial" pitchFamily="32"/>
              </a:rPr>
              <a:t> &amp; </a:t>
            </a:r>
            <a:r>
              <a:rPr lang="it-IT" sz="2700" dirty="0" err="1">
                <a:latin typeface="Arial" pitchFamily="34"/>
                <a:cs typeface="Arial" pitchFamily="32"/>
              </a:rPr>
              <a:t>Morris</a:t>
            </a:r>
            <a:r>
              <a:rPr lang="it-IT" sz="2700" dirty="0">
                <a:latin typeface="Arial" pitchFamily="34"/>
                <a:cs typeface="Arial" pitchFamily="32"/>
              </a:rPr>
              <a:t>,1991)</a:t>
            </a:r>
          </a:p>
          <a:p>
            <a:pPr lvl="0" algn="just">
              <a:spcBef>
                <a:spcPts val="638"/>
              </a:spcBef>
              <a:buFontTx/>
              <a:buChar char="-"/>
            </a:pPr>
            <a:r>
              <a:rPr lang="it-IT" sz="2700" dirty="0" err="1">
                <a:latin typeface="Arial" pitchFamily="34"/>
                <a:cs typeface="Arial" pitchFamily="32"/>
              </a:rPr>
              <a:t>Subsequent</a:t>
            </a:r>
            <a:r>
              <a:rPr lang="it-IT" sz="2700" dirty="0">
                <a:latin typeface="Arial" pitchFamily="34"/>
                <a:cs typeface="Arial" pitchFamily="32"/>
              </a:rPr>
              <a:t> </a:t>
            </a:r>
            <a:r>
              <a:rPr lang="it-IT" sz="2700" dirty="0" err="1">
                <a:latin typeface="Arial" pitchFamily="34"/>
                <a:cs typeface="Arial" pitchFamily="32"/>
              </a:rPr>
              <a:t>studies</a:t>
            </a:r>
            <a:r>
              <a:rPr lang="it-IT" sz="2700" dirty="0">
                <a:latin typeface="Arial" pitchFamily="34"/>
                <a:cs typeface="Arial" pitchFamily="32"/>
              </a:rPr>
              <a:t> in </a:t>
            </a:r>
            <a:r>
              <a:rPr lang="it-IT" sz="2700" dirty="0" err="1">
                <a:latin typeface="Arial" pitchFamily="34"/>
                <a:cs typeface="Arial" pitchFamily="32"/>
              </a:rPr>
              <a:t>several</a:t>
            </a:r>
            <a:r>
              <a:rPr lang="it-IT" sz="2700" dirty="0">
                <a:latin typeface="Arial" pitchFamily="34"/>
                <a:cs typeface="Arial" pitchFamily="32"/>
              </a:rPr>
              <a:t> </a:t>
            </a:r>
            <a:r>
              <a:rPr lang="it-IT" sz="2700" dirty="0" err="1">
                <a:latin typeface="Arial" pitchFamily="34"/>
                <a:cs typeface="Arial" pitchFamily="32"/>
              </a:rPr>
              <a:t>countries</a:t>
            </a:r>
            <a:r>
              <a:rPr lang="it-IT" sz="2700" dirty="0">
                <a:latin typeface="Arial" pitchFamily="34"/>
                <a:cs typeface="Arial" pitchFamily="32"/>
              </a:rPr>
              <a:t>, </a:t>
            </a:r>
            <a:r>
              <a:rPr lang="it-IT" sz="2700" dirty="0" err="1">
                <a:latin typeface="Arial" pitchFamily="34"/>
                <a:cs typeface="Arial" pitchFamily="32"/>
              </a:rPr>
              <a:t>including</a:t>
            </a:r>
            <a:r>
              <a:rPr lang="it-IT" sz="2700" dirty="0">
                <a:latin typeface="Arial" pitchFamily="34"/>
                <a:cs typeface="Arial" pitchFamily="32"/>
              </a:rPr>
              <a:t> Italy (e.g. Costa,1999, </a:t>
            </a:r>
            <a:r>
              <a:rPr lang="it-IT" sz="2700" dirty="0" err="1">
                <a:latin typeface="Arial" pitchFamily="34"/>
                <a:cs typeface="Arial" pitchFamily="32"/>
              </a:rPr>
              <a:t>Ivaldi</a:t>
            </a:r>
            <a:r>
              <a:rPr lang="it-IT" sz="2700" dirty="0">
                <a:latin typeface="Arial" pitchFamily="34"/>
                <a:cs typeface="Arial" pitchFamily="32"/>
              </a:rPr>
              <a:t> e Testi 2009 e </a:t>
            </a:r>
            <a:r>
              <a:rPr lang="it-IT" sz="2700" dirty="0" err="1">
                <a:latin typeface="Arial" pitchFamily="34"/>
                <a:cs typeface="Arial" pitchFamily="32"/>
              </a:rPr>
              <a:t>Caranci</a:t>
            </a:r>
            <a:r>
              <a:rPr lang="it-IT" sz="2700" dirty="0">
                <a:latin typeface="Arial" pitchFamily="34"/>
                <a:cs typeface="Arial" pitchFamily="32"/>
              </a:rPr>
              <a:t>, 2010).</a:t>
            </a:r>
          </a:p>
          <a:p>
            <a:pPr marL="0" lvl="0" indent="0" algn="just">
              <a:spcBef>
                <a:spcPts val="638"/>
              </a:spcBef>
              <a:buNone/>
            </a:pPr>
            <a:r>
              <a:rPr lang="it-IT" sz="2700" dirty="0" err="1">
                <a:latin typeface="Arial" pitchFamily="34"/>
                <a:cs typeface="Arial" pitchFamily="32"/>
              </a:rPr>
              <a:t>Deprivation</a:t>
            </a:r>
            <a:r>
              <a:rPr lang="it-IT" sz="2700" dirty="0">
                <a:latin typeface="Arial" pitchFamily="34"/>
                <a:cs typeface="Arial" pitchFamily="32"/>
              </a:rPr>
              <a:t> </a:t>
            </a:r>
            <a:r>
              <a:rPr lang="it-IT" sz="2700" dirty="0" err="1">
                <a:latin typeface="Arial" pitchFamily="34"/>
                <a:cs typeface="Arial" pitchFamily="32"/>
              </a:rPr>
              <a:t>is</a:t>
            </a:r>
            <a:r>
              <a:rPr lang="it-IT" sz="2700" dirty="0">
                <a:latin typeface="Arial" pitchFamily="34"/>
                <a:cs typeface="Arial" pitchFamily="32"/>
              </a:rPr>
              <a:t> </a:t>
            </a:r>
            <a:r>
              <a:rPr lang="it-IT" sz="2700" dirty="0" err="1">
                <a:latin typeface="Arial" pitchFamily="34"/>
                <a:cs typeface="Arial" pitchFamily="32"/>
              </a:rPr>
              <a:t>measured</a:t>
            </a:r>
            <a:r>
              <a:rPr lang="it-IT" sz="2700" dirty="0">
                <a:latin typeface="Arial" pitchFamily="34"/>
                <a:cs typeface="Arial" pitchFamily="32"/>
              </a:rPr>
              <a:t> by </a:t>
            </a:r>
            <a:r>
              <a:rPr lang="it-IT" sz="2700" dirty="0" err="1">
                <a:latin typeface="Arial" pitchFamily="34"/>
                <a:cs typeface="Arial" pitchFamily="32"/>
              </a:rPr>
              <a:t>developing</a:t>
            </a:r>
            <a:r>
              <a:rPr lang="it-IT" sz="2700" dirty="0">
                <a:latin typeface="Arial" pitchFamily="34"/>
                <a:cs typeface="Arial" pitchFamily="32"/>
              </a:rPr>
              <a:t> </a:t>
            </a:r>
            <a:r>
              <a:rPr lang="it-IT" sz="2700" dirty="0" err="1">
                <a:latin typeface="Arial" pitchFamily="34"/>
                <a:cs typeface="Arial" pitchFamily="32"/>
              </a:rPr>
              <a:t>indicators</a:t>
            </a:r>
            <a:r>
              <a:rPr lang="it-IT" sz="2700" dirty="0">
                <a:latin typeface="Arial" pitchFamily="34"/>
                <a:cs typeface="Arial" pitchFamily="32"/>
              </a:rPr>
              <a:t> </a:t>
            </a:r>
            <a:r>
              <a:rPr lang="it-IT" sz="2700" dirty="0" err="1">
                <a:latin typeface="Arial" pitchFamily="34"/>
                <a:cs typeface="Arial" pitchFamily="32"/>
              </a:rPr>
              <a:t>aimed</a:t>
            </a:r>
            <a:r>
              <a:rPr lang="it-IT" sz="2700" dirty="0">
                <a:latin typeface="Arial" pitchFamily="34"/>
                <a:cs typeface="Arial" pitchFamily="32"/>
              </a:rPr>
              <a:t> at </a:t>
            </a:r>
            <a:r>
              <a:rPr lang="it-IT" sz="2700" dirty="0" err="1">
                <a:latin typeface="Arial" pitchFamily="34"/>
                <a:cs typeface="Arial" pitchFamily="32"/>
              </a:rPr>
              <a:t>quantifying</a:t>
            </a:r>
            <a:r>
              <a:rPr lang="it-IT" sz="2700" dirty="0">
                <a:latin typeface="Arial" pitchFamily="34"/>
                <a:cs typeface="Arial" pitchFamily="32"/>
              </a:rPr>
              <a:t> a </a:t>
            </a:r>
            <a:r>
              <a:rPr lang="it-IT" sz="2700" dirty="0" err="1">
                <a:latin typeface="Arial" pitchFamily="34"/>
                <a:cs typeface="Arial" pitchFamily="32"/>
              </a:rPr>
              <a:t>condition</a:t>
            </a:r>
            <a:r>
              <a:rPr lang="it-IT" sz="2700" dirty="0">
                <a:latin typeface="Arial" pitchFamily="34"/>
                <a:cs typeface="Arial" pitchFamily="32"/>
              </a:rPr>
              <a:t> of relative </a:t>
            </a:r>
            <a:r>
              <a:rPr lang="it-IT" sz="2700" dirty="0" err="1">
                <a:latin typeface="Arial" pitchFamily="34"/>
                <a:cs typeface="Arial" pitchFamily="32"/>
              </a:rPr>
              <a:t>socio-economic</a:t>
            </a:r>
            <a:r>
              <a:rPr lang="it-IT" sz="2700" dirty="0">
                <a:latin typeface="Arial" pitchFamily="34"/>
                <a:cs typeface="Arial" pitchFamily="32"/>
              </a:rPr>
              <a:t> </a:t>
            </a:r>
            <a:r>
              <a:rPr lang="it-IT" sz="2700" dirty="0" err="1">
                <a:latin typeface="Arial" pitchFamily="34"/>
                <a:cs typeface="Arial" pitchFamily="32"/>
              </a:rPr>
              <a:t>disadvantage</a:t>
            </a:r>
            <a:endParaRPr lang="it-IT" sz="2700" dirty="0">
              <a:latin typeface="Arial" pitchFamily="34"/>
              <a:cs typeface="Arial" pitchFamily="32"/>
            </a:endParaRPr>
          </a:p>
          <a:p>
            <a:endParaRPr lang="it-IT" dirty="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Literature review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lvl="0" indent="0" algn="ctr">
              <a:spcBef>
                <a:spcPts val="638"/>
              </a:spcBef>
              <a:buNone/>
            </a:pPr>
            <a:r>
              <a:rPr lang="it-IT" sz="3000" dirty="0">
                <a:latin typeface="Arial" pitchFamily="34"/>
                <a:cs typeface="Arial" pitchFamily="32"/>
              </a:rPr>
              <a:t>PRISMA </a:t>
            </a:r>
            <a:r>
              <a:rPr lang="it-IT" sz="3000" dirty="0" err="1">
                <a:latin typeface="Arial" pitchFamily="34"/>
                <a:cs typeface="Arial" pitchFamily="32"/>
              </a:rPr>
              <a:t>Algorythm</a:t>
            </a:r>
            <a:r>
              <a:rPr lang="it-IT" sz="3000" dirty="0">
                <a:latin typeface="Arial" pitchFamily="34"/>
                <a:cs typeface="Arial" pitchFamily="32"/>
              </a:rPr>
              <a:t> (Liberati </a:t>
            </a:r>
            <a:r>
              <a:rPr lang="it-IT" sz="3000" dirty="0" err="1">
                <a:latin typeface="Arial" pitchFamily="34"/>
                <a:cs typeface="Arial" pitchFamily="32"/>
              </a:rPr>
              <a:t>et</a:t>
            </a:r>
            <a:r>
              <a:rPr lang="it-IT" sz="3000" dirty="0">
                <a:latin typeface="Arial" pitchFamily="34"/>
                <a:cs typeface="Arial" pitchFamily="32"/>
              </a:rPr>
              <a:t> al,2015)</a:t>
            </a:r>
          </a:p>
          <a:p>
            <a:pPr marL="0" lvl="0" indent="0" algn="ctr">
              <a:spcBef>
                <a:spcPts val="638"/>
              </a:spcBef>
              <a:buNone/>
            </a:pPr>
            <a:r>
              <a:rPr lang="it-IT" sz="3000" dirty="0" err="1">
                <a:latin typeface="Arial" pitchFamily="34"/>
                <a:cs typeface="Arial" pitchFamily="32"/>
              </a:rPr>
              <a:t>Scopus</a:t>
            </a:r>
            <a:r>
              <a:rPr lang="it-IT" sz="3000" dirty="0">
                <a:latin typeface="Arial" pitchFamily="34"/>
                <a:cs typeface="Arial" pitchFamily="32"/>
              </a:rPr>
              <a:t> &amp; </a:t>
            </a:r>
            <a:r>
              <a:rPr lang="it-IT" sz="3000" dirty="0" err="1">
                <a:latin typeface="Arial" pitchFamily="34"/>
                <a:cs typeface="Arial" pitchFamily="32"/>
              </a:rPr>
              <a:t>PubMed</a:t>
            </a:r>
            <a:endParaRPr lang="it-IT" sz="3000" dirty="0">
              <a:latin typeface="Arial" pitchFamily="34"/>
              <a:cs typeface="Arial" pitchFamily="32"/>
            </a:endParaRPr>
          </a:p>
          <a:p>
            <a:pPr marL="0" lvl="0" indent="0">
              <a:spcBef>
                <a:spcPts val="638"/>
              </a:spcBef>
              <a:buNone/>
            </a:pPr>
            <a:r>
              <a:rPr lang="it-IT" sz="3000" dirty="0">
                <a:latin typeface="Arial" pitchFamily="34"/>
                <a:cs typeface="Arial" pitchFamily="32"/>
              </a:rPr>
              <a:t> </a:t>
            </a:r>
            <a:r>
              <a:rPr lang="it-IT" sz="2800" dirty="0" err="1">
                <a:latin typeface="Arial" pitchFamily="34"/>
                <a:cs typeface="Arial" pitchFamily="32"/>
              </a:rPr>
              <a:t>Other</a:t>
            </a:r>
            <a:r>
              <a:rPr lang="it-IT" sz="2800" dirty="0">
                <a:latin typeface="Arial" pitchFamily="34"/>
                <a:cs typeface="Arial" pitchFamily="32"/>
              </a:rPr>
              <a:t> </a:t>
            </a:r>
            <a:r>
              <a:rPr lang="it-IT" sz="2800" dirty="0" err="1">
                <a:latin typeface="Arial" pitchFamily="34"/>
                <a:cs typeface="Arial" pitchFamily="32"/>
              </a:rPr>
              <a:t>studies</a:t>
            </a:r>
            <a:r>
              <a:rPr lang="it-IT" sz="2800" dirty="0">
                <a:latin typeface="Arial" pitchFamily="34"/>
                <a:cs typeface="Arial" pitchFamily="32"/>
              </a:rPr>
              <a:t> on social and material </a:t>
            </a:r>
            <a:r>
              <a:rPr lang="it-IT" sz="2800" dirty="0" err="1">
                <a:latin typeface="Arial" pitchFamily="34"/>
                <a:cs typeface="Arial" pitchFamily="32"/>
              </a:rPr>
              <a:t>deprivation</a:t>
            </a:r>
            <a:endParaRPr lang="it-IT" sz="2800" dirty="0">
              <a:latin typeface="Arial" pitchFamily="34"/>
              <a:cs typeface="Arial" pitchFamily="32"/>
            </a:endParaRPr>
          </a:p>
          <a:p>
            <a:pPr marL="0" lvl="0" indent="0" algn="ctr">
              <a:spcBef>
                <a:spcPts val="638"/>
              </a:spcBef>
              <a:buNone/>
            </a:pPr>
            <a:r>
              <a:rPr lang="it-IT" sz="3000" dirty="0">
                <a:latin typeface="Arial" pitchFamily="34"/>
                <a:cs typeface="Arial" pitchFamily="32"/>
              </a:rPr>
              <a:t>“</a:t>
            </a:r>
            <a:r>
              <a:rPr lang="it-IT" sz="3000" i="1" dirty="0" err="1">
                <a:latin typeface="Arial" pitchFamily="34"/>
                <a:cs typeface="Arial" pitchFamily="32"/>
              </a:rPr>
              <a:t>SOCIAL</a:t>
            </a:r>
            <a:r>
              <a:rPr lang="it-IT" sz="3000" dirty="0" err="1">
                <a:latin typeface="Arial" pitchFamily="34"/>
                <a:cs typeface="Arial" pitchFamily="32"/>
              </a:rPr>
              <a:t>-and-</a:t>
            </a:r>
            <a:r>
              <a:rPr lang="it-IT" sz="3000" i="1" dirty="0" err="1">
                <a:latin typeface="Arial" pitchFamily="34"/>
                <a:cs typeface="Arial" pitchFamily="32"/>
              </a:rPr>
              <a:t>MATERIAL</a:t>
            </a:r>
            <a:r>
              <a:rPr lang="it-IT" sz="3000" dirty="0" err="1">
                <a:latin typeface="Arial" pitchFamily="34"/>
                <a:cs typeface="Arial" pitchFamily="32"/>
              </a:rPr>
              <a:t>-and-</a:t>
            </a:r>
            <a:r>
              <a:rPr lang="it-IT" sz="3000" i="1" dirty="0" err="1">
                <a:latin typeface="Arial" pitchFamily="34"/>
                <a:cs typeface="Arial" pitchFamily="32"/>
              </a:rPr>
              <a:t>DEPRIVATION</a:t>
            </a:r>
            <a:r>
              <a:rPr lang="it-IT" sz="3000" dirty="0">
                <a:latin typeface="Arial" pitchFamily="34"/>
                <a:cs typeface="Arial" pitchFamily="32"/>
              </a:rPr>
              <a:t>”</a:t>
            </a:r>
          </a:p>
          <a:p>
            <a:pPr marL="0" lvl="0" indent="0" algn="ctr">
              <a:spcBef>
                <a:spcPts val="638"/>
              </a:spcBef>
              <a:buNone/>
            </a:pPr>
            <a:endParaRPr lang="it-IT" sz="3000" dirty="0">
              <a:latin typeface="Arial" pitchFamily="34"/>
              <a:cs typeface="Arial" pitchFamily="32"/>
            </a:endParaRPr>
          </a:p>
          <a:p>
            <a:pPr marL="0" lvl="0" indent="0" algn="ctr">
              <a:spcBef>
                <a:spcPts val="638"/>
              </a:spcBef>
              <a:buNone/>
            </a:pPr>
            <a:r>
              <a:rPr lang="it-IT" sz="3000" dirty="0">
                <a:latin typeface="Arial" pitchFamily="34"/>
                <a:cs typeface="Arial" pitchFamily="32"/>
              </a:rPr>
              <a:t>16 </a:t>
            </a:r>
            <a:r>
              <a:rPr lang="it-IT" sz="3000" dirty="0" err="1">
                <a:latin typeface="Arial" pitchFamily="34"/>
                <a:cs typeface="Arial" pitchFamily="32"/>
              </a:rPr>
              <a:t>articles</a:t>
            </a:r>
            <a:r>
              <a:rPr lang="it-IT" sz="3000" dirty="0">
                <a:latin typeface="Arial" pitchFamily="34"/>
                <a:cs typeface="Arial" pitchFamily="32"/>
              </a:rPr>
              <a:t> </a:t>
            </a:r>
            <a:r>
              <a:rPr lang="it-IT" sz="3000" dirty="0" err="1">
                <a:latin typeface="Arial" pitchFamily="34"/>
                <a:cs typeface="Arial" pitchFamily="32"/>
              </a:rPr>
              <a:t>concerned</a:t>
            </a:r>
            <a:r>
              <a:rPr lang="it-IT" sz="3000" dirty="0">
                <a:latin typeface="Arial" pitchFamily="34"/>
                <a:cs typeface="Arial" pitchFamily="32"/>
              </a:rPr>
              <a:t> </a:t>
            </a:r>
            <a:r>
              <a:rPr lang="it-IT" sz="3000" dirty="0" err="1">
                <a:latin typeface="Arial" pitchFamily="34"/>
                <a:cs typeface="Arial" pitchFamily="32"/>
              </a:rPr>
              <a:t>with</a:t>
            </a:r>
            <a:r>
              <a:rPr lang="it-IT" sz="3000" dirty="0">
                <a:latin typeface="Arial" pitchFamily="34"/>
                <a:cs typeface="Arial" pitchFamily="32"/>
              </a:rPr>
              <a:t> </a:t>
            </a:r>
            <a:r>
              <a:rPr lang="it-IT" sz="3000" dirty="0" err="1">
                <a:latin typeface="Arial" pitchFamily="34"/>
                <a:cs typeface="Arial" pitchFamily="32"/>
              </a:rPr>
              <a:t>both</a:t>
            </a:r>
            <a:r>
              <a:rPr lang="it-IT" sz="3000" dirty="0">
                <a:latin typeface="Arial" pitchFamily="34"/>
                <a:cs typeface="Arial" pitchFamily="32"/>
              </a:rPr>
              <a:t> </a:t>
            </a:r>
            <a:r>
              <a:rPr lang="it-IT" sz="3000" dirty="0" err="1">
                <a:latin typeface="Arial" pitchFamily="34"/>
                <a:cs typeface="Arial" pitchFamily="32"/>
              </a:rPr>
              <a:t>dimensions</a:t>
            </a:r>
            <a:endParaRPr lang="it-IT" sz="3000" dirty="0">
              <a:latin typeface="Arial" pitchFamily="34"/>
              <a:cs typeface="Arial" pitchFamily="32"/>
            </a:endParaRPr>
          </a:p>
          <a:p>
            <a:pPr marL="0" lvl="0" indent="0" algn="ctr">
              <a:spcBef>
                <a:spcPts val="638"/>
              </a:spcBef>
              <a:buNone/>
            </a:pPr>
            <a:endParaRPr lang="it-IT" sz="3000" dirty="0">
              <a:latin typeface="Arial" pitchFamily="34"/>
              <a:cs typeface="Arial" pitchFamily="32"/>
            </a:endParaRPr>
          </a:p>
          <a:p>
            <a:pPr marL="0" lvl="0" indent="0" algn="ctr">
              <a:spcBef>
                <a:spcPts val="638"/>
              </a:spcBef>
              <a:buNone/>
            </a:pPr>
            <a:r>
              <a:rPr lang="it-IT" sz="3000" dirty="0">
                <a:latin typeface="Arial" pitchFamily="34"/>
                <a:cs typeface="Arial" pitchFamily="32"/>
              </a:rPr>
              <a:t>2 </a:t>
            </a:r>
            <a:r>
              <a:rPr lang="it-IT" sz="3000" dirty="0" err="1">
                <a:latin typeface="Arial" pitchFamily="34"/>
                <a:cs typeface="Arial" pitchFamily="32"/>
              </a:rPr>
              <a:t>articles</a:t>
            </a:r>
            <a:r>
              <a:rPr lang="it-IT" sz="3000" dirty="0">
                <a:latin typeface="Arial" pitchFamily="34"/>
                <a:cs typeface="Arial" pitchFamily="32"/>
              </a:rPr>
              <a:t> propose alternative </a:t>
            </a:r>
            <a:r>
              <a:rPr lang="it-IT" sz="3000" dirty="0" err="1">
                <a:latin typeface="Arial" pitchFamily="34"/>
                <a:cs typeface="Arial" pitchFamily="32"/>
              </a:rPr>
              <a:t>methodologies</a:t>
            </a:r>
            <a:endParaRPr lang="it-IT" sz="3000" dirty="0">
              <a:latin typeface="Arial" pitchFamily="34"/>
              <a:cs typeface="Arial" pitchFamily="32"/>
            </a:endParaRPr>
          </a:p>
          <a:p>
            <a:pPr marL="0" lvl="0" indent="0" algn="ctr">
              <a:spcBef>
                <a:spcPts val="638"/>
              </a:spcBef>
              <a:buNone/>
            </a:pPr>
            <a:endParaRPr lang="it-IT" sz="3600" dirty="0">
              <a:latin typeface="Arial" pitchFamily="34"/>
              <a:cs typeface="Arial" pitchFamily="32"/>
            </a:endParaRPr>
          </a:p>
          <a:p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499992" y="4941168"/>
            <a:ext cx="360040" cy="43204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4427984" y="3789040"/>
            <a:ext cx="360040" cy="43204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5"/>
          <p:cNvSpPr/>
          <p:nvPr/>
        </p:nvSpPr>
        <p:spPr>
          <a:xfrm>
            <a:off x="1115640" y="548640"/>
            <a:ext cx="2736000" cy="86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99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algn="ctr">
              <a:defRPr sz="1800"/>
            </a:pPr>
            <a:r>
              <a:rPr lang="it-IT" sz="1600" dirty="0" err="1">
                <a:latin typeface="Calibri" pitchFamily="34"/>
                <a:ea typeface="Microsoft YaHei" pitchFamily="2"/>
                <a:cs typeface="Lucida Sans" pitchFamily="2"/>
              </a:rPr>
              <a:t>Search</a:t>
            </a:r>
            <a:r>
              <a:rPr lang="it-IT" sz="1600" dirty="0">
                <a:latin typeface="Calibri" pitchFamily="34"/>
                <a:ea typeface="Microsoft YaHei" pitchFamily="2"/>
                <a:cs typeface="Lucida Sans" pitchFamily="2"/>
              </a:rPr>
              <a:t> ”</a:t>
            </a:r>
            <a:r>
              <a:rPr lang="it-IT" sz="1600" dirty="0" err="1">
                <a:latin typeface="Calibri" pitchFamily="34"/>
                <a:ea typeface="Microsoft YaHei" pitchFamily="2"/>
                <a:cs typeface="Lucida Sans" pitchFamily="2"/>
              </a:rPr>
              <a:t>Deprivation</a:t>
            </a:r>
            <a:r>
              <a:rPr lang="it-IT" sz="1600" dirty="0">
                <a:latin typeface="Calibri" pitchFamily="34"/>
                <a:ea typeface="Microsoft YaHei" pitchFamily="2"/>
                <a:cs typeface="Lucida Sans" pitchFamily="2"/>
              </a:rPr>
              <a:t>”- database SCOPUS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19898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records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retrieved</a:t>
            </a:r>
            <a:endParaRPr lang="it-IT" sz="1600" b="0" i="0" u="none" strike="noStrike" kern="1200" spc="0" dirty="0">
              <a:ln>
                <a:noFill/>
              </a:ln>
              <a:latin typeface="Calibri" pitchFamily="34"/>
              <a:ea typeface="Microsoft YaHei" pitchFamily="2"/>
              <a:cs typeface="Lucida Sans" pitchFamily="2"/>
            </a:endParaRPr>
          </a:p>
        </p:txBody>
      </p:sp>
      <p:sp>
        <p:nvSpPr>
          <p:cNvPr id="3" name="Rettangolo 11"/>
          <p:cNvSpPr/>
          <p:nvPr/>
        </p:nvSpPr>
        <p:spPr>
          <a:xfrm>
            <a:off x="1187624" y="1700808"/>
            <a:ext cx="2808288" cy="79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99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lvl="0" algn="ctr">
              <a:defRPr sz="1800"/>
            </a:pPr>
            <a:r>
              <a:rPr lang="it-IT" sz="1600" dirty="0" err="1">
                <a:latin typeface="Calibri" pitchFamily="34"/>
                <a:ea typeface="Microsoft YaHei" pitchFamily="2"/>
                <a:cs typeface="Lucida Sans" pitchFamily="2"/>
              </a:rPr>
              <a:t>Search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 “Social” and “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Material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” and “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Deprivation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”</a:t>
            </a:r>
            <a:r>
              <a:rPr lang="it-IT" sz="1600" b="1" dirty="0">
                <a:latin typeface="Calibri" pitchFamily="34"/>
                <a:ea typeface="Microsoft YaHei" pitchFamily="2"/>
                <a:cs typeface="Lucida Sans" pitchFamily="2"/>
              </a:rPr>
              <a:t> </a:t>
            </a:r>
          </a:p>
          <a:p>
            <a:pPr lvl="0" algn="ctr">
              <a:defRPr sz="1800"/>
            </a:pPr>
            <a:r>
              <a:rPr lang="it-IT" sz="1600" b="1" dirty="0">
                <a:latin typeface="Calibri" pitchFamily="34"/>
                <a:ea typeface="Microsoft YaHei" pitchFamily="2"/>
                <a:cs typeface="Lucida Sans" pitchFamily="2"/>
              </a:rPr>
              <a:t>33 </a:t>
            </a:r>
            <a:r>
              <a:rPr lang="it-IT" sz="1600" dirty="0"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latin typeface="Calibri" pitchFamily="34"/>
                <a:ea typeface="Microsoft YaHei" pitchFamily="2"/>
                <a:cs typeface="Lucida Sans" pitchFamily="2"/>
              </a:rPr>
              <a:t>Records</a:t>
            </a:r>
            <a:r>
              <a:rPr lang="it-IT" sz="1600" dirty="0"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1600" dirty="0" err="1">
                <a:latin typeface="Calibri" pitchFamily="34"/>
                <a:ea typeface="Microsoft YaHei" pitchFamily="2"/>
                <a:cs typeface="Lucida Sans" pitchFamily="2"/>
              </a:rPr>
              <a:t>retrieved</a:t>
            </a:r>
            <a:endParaRPr lang="it-IT" sz="1600" b="0" i="0" u="none" strike="noStrike" kern="1200" spc="0" dirty="0">
              <a:ln>
                <a:noFill/>
              </a:ln>
              <a:latin typeface="Calibri" pitchFamily="34"/>
              <a:ea typeface="Microsoft YaHei" pitchFamily="2"/>
              <a:cs typeface="Lucida Sans" pitchFamily="2"/>
            </a:endParaRPr>
          </a:p>
        </p:txBody>
      </p:sp>
      <p:sp>
        <p:nvSpPr>
          <p:cNvPr id="4" name="Rettangolo 12"/>
          <p:cNvSpPr/>
          <p:nvPr/>
        </p:nvSpPr>
        <p:spPr>
          <a:xfrm>
            <a:off x="4788000" y="548640"/>
            <a:ext cx="2736000" cy="79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99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lvl="0" algn="ctr">
              <a:defRPr sz="1800"/>
            </a:pPr>
            <a:r>
              <a:rPr lang="it-IT" sz="1600" dirty="0" err="1">
                <a:latin typeface="Calibri" pitchFamily="34"/>
                <a:ea typeface="Microsoft YaHei" pitchFamily="2"/>
                <a:cs typeface="Lucida Sans" pitchFamily="2"/>
              </a:rPr>
              <a:t>Search</a:t>
            </a:r>
            <a:r>
              <a:rPr lang="it-IT" sz="1600" dirty="0">
                <a:latin typeface="Calibri" pitchFamily="34"/>
                <a:ea typeface="Microsoft YaHei" pitchFamily="2"/>
                <a:cs typeface="Lucida Sans" pitchFamily="2"/>
              </a:rPr>
              <a:t>  “</a:t>
            </a:r>
            <a:r>
              <a:rPr lang="it-IT" sz="1600" dirty="0" err="1">
                <a:latin typeface="Calibri" pitchFamily="34"/>
                <a:ea typeface="Microsoft YaHei" pitchFamily="2"/>
                <a:cs typeface="Lucida Sans" pitchFamily="2"/>
              </a:rPr>
              <a:t>Deprivation</a:t>
            </a:r>
            <a:r>
              <a:rPr lang="it-IT" sz="1600" dirty="0">
                <a:latin typeface="Calibri" pitchFamily="34"/>
                <a:ea typeface="Microsoft YaHei" pitchFamily="2"/>
                <a:cs typeface="Lucida Sans" pitchFamily="2"/>
              </a:rPr>
              <a:t>” – database </a:t>
            </a:r>
            <a:r>
              <a:rPr lang="it-IT" sz="1600" dirty="0" err="1">
                <a:latin typeface="Calibri" pitchFamily="34"/>
                <a:ea typeface="Microsoft YaHei" pitchFamily="2"/>
                <a:cs typeface="Lucida Sans" pitchFamily="2"/>
              </a:rPr>
              <a:t>PubMed</a:t>
            </a:r>
            <a:r>
              <a:rPr lang="it-IT" sz="1600" dirty="0">
                <a:latin typeface="Calibri" pitchFamily="34"/>
                <a:ea typeface="Microsoft YaHei" pitchFamily="2"/>
                <a:cs typeface="Lucida Sans" pitchFamily="2"/>
              </a:rPr>
              <a:t> 	</a:t>
            </a:r>
          </a:p>
          <a:p>
            <a:pPr lvl="0" algn="ctr">
              <a:defRPr sz="1800"/>
            </a:pP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15888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records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retrieved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 -</a:t>
            </a:r>
          </a:p>
        </p:txBody>
      </p:sp>
      <p:sp>
        <p:nvSpPr>
          <p:cNvPr id="5" name="Rettangolo 13"/>
          <p:cNvSpPr/>
          <p:nvPr/>
        </p:nvSpPr>
        <p:spPr>
          <a:xfrm>
            <a:off x="4716000" y="1556639"/>
            <a:ext cx="2808000" cy="93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99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algn="ctr">
              <a:defRPr sz="1800"/>
            </a:pPr>
            <a:r>
              <a:rPr lang="it-IT" sz="1600" dirty="0" err="1">
                <a:latin typeface="Calibri" pitchFamily="34"/>
                <a:ea typeface="Microsoft YaHei" pitchFamily="2"/>
                <a:cs typeface="Lucida Sans" pitchFamily="2"/>
              </a:rPr>
              <a:t>Search</a:t>
            </a:r>
            <a:r>
              <a:rPr lang="it-IT" sz="1600" dirty="0">
                <a:latin typeface="Calibri" pitchFamily="34"/>
                <a:ea typeface="Microsoft YaHei" pitchFamily="2"/>
                <a:cs typeface="Lucida Sans" pitchFamily="2"/>
              </a:rPr>
              <a:t> “Social” and “</a:t>
            </a:r>
            <a:r>
              <a:rPr lang="it-IT" sz="1600" dirty="0" err="1">
                <a:latin typeface="Calibri" pitchFamily="34"/>
                <a:ea typeface="Microsoft YaHei" pitchFamily="2"/>
                <a:cs typeface="Lucida Sans" pitchFamily="2"/>
              </a:rPr>
              <a:t>Material</a:t>
            </a:r>
            <a:r>
              <a:rPr lang="it-IT" sz="1600" dirty="0">
                <a:latin typeface="Calibri" pitchFamily="34"/>
                <a:ea typeface="Microsoft YaHei" pitchFamily="2"/>
                <a:cs typeface="Lucida Sans" pitchFamily="2"/>
              </a:rPr>
              <a:t>” and “</a:t>
            </a:r>
            <a:r>
              <a:rPr lang="it-IT" sz="1600" dirty="0" err="1">
                <a:latin typeface="Calibri" pitchFamily="34"/>
                <a:ea typeface="Microsoft YaHei" pitchFamily="2"/>
                <a:cs typeface="Lucida Sans" pitchFamily="2"/>
              </a:rPr>
              <a:t>Deprivation</a:t>
            </a:r>
            <a:endParaRPr lang="it-IT" sz="1600" dirty="0">
              <a:latin typeface="Calibri" pitchFamily="34"/>
              <a:ea typeface="Microsoft YaHei" pitchFamily="2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1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23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 more </a:t>
            </a:r>
            <a:r>
              <a:rPr lang="it-IT" sz="1600" dirty="0" err="1">
                <a:latin typeface="Calibri" pitchFamily="34"/>
                <a:ea typeface="Microsoft YaHei" pitchFamily="2"/>
                <a:cs typeface="Lucida Sans" pitchFamily="2"/>
              </a:rPr>
              <a:t>R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ecords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retieved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-</a:t>
            </a:r>
          </a:p>
        </p:txBody>
      </p:sp>
      <p:sp>
        <p:nvSpPr>
          <p:cNvPr id="6" name="Rettangolo 14"/>
          <p:cNvSpPr/>
          <p:nvPr/>
        </p:nvSpPr>
        <p:spPr>
          <a:xfrm>
            <a:off x="2267744" y="2780928"/>
            <a:ext cx="2736000" cy="71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99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1400" b="0" i="0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34"/>
              <a:ea typeface="Calibri" pitchFamily="1"/>
              <a:cs typeface="Arial" pitchFamily="34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1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32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records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after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exclusion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 of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duplicates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1800" b="0" i="0" u="none" strike="noStrike" kern="1200" spc="0" dirty="0">
              <a:ln>
                <a:noFill/>
              </a:ln>
              <a:solidFill>
                <a:srgbClr val="FFFFFF"/>
              </a:solidFill>
              <a:latin typeface="Times New Roman" pitchFamily="18"/>
              <a:ea typeface="Calibri" pitchFamily="1"/>
              <a:cs typeface="Arial" pitchFamily="34"/>
            </a:endParaRPr>
          </a:p>
        </p:txBody>
      </p:sp>
      <p:sp>
        <p:nvSpPr>
          <p:cNvPr id="7" name="Rettangolo 15"/>
          <p:cNvSpPr/>
          <p:nvPr/>
        </p:nvSpPr>
        <p:spPr>
          <a:xfrm>
            <a:off x="2267744" y="3789040"/>
            <a:ext cx="2736000" cy="79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99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1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16 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 full-text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articles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assessed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 for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eligibility</a:t>
            </a:r>
            <a:endParaRPr lang="it-IT" sz="1600" b="0" i="0" u="none" strike="noStrike" kern="1200" spc="0" dirty="0">
              <a:ln>
                <a:noFill/>
              </a:ln>
              <a:latin typeface="Calibri" pitchFamily="34"/>
              <a:ea typeface="Calibri" pitchFamily="1"/>
              <a:cs typeface="Calibri" pitchFamily="34"/>
            </a:endParaRPr>
          </a:p>
        </p:txBody>
      </p:sp>
      <p:sp>
        <p:nvSpPr>
          <p:cNvPr id="8" name="Rettangolo 16"/>
          <p:cNvSpPr/>
          <p:nvPr/>
        </p:nvSpPr>
        <p:spPr>
          <a:xfrm>
            <a:off x="2267744" y="4797152"/>
            <a:ext cx="2736000" cy="79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99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13 </a:t>
            </a:r>
            <a:r>
              <a:rPr lang="it-IT" sz="160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studies</a:t>
            </a:r>
            <a:r>
              <a:rPr lang="it-IT" sz="160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 </a:t>
            </a:r>
            <a:r>
              <a:rPr lang="it-IT" sz="160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included</a:t>
            </a:r>
            <a:r>
              <a:rPr lang="it-IT" sz="160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 in qualitative </a:t>
            </a:r>
            <a:r>
              <a:rPr lang="it-IT" sz="160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synthesis</a:t>
            </a:r>
            <a:r>
              <a:rPr lang="it-IT" sz="160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 </a:t>
            </a:r>
            <a:endParaRPr lang="it-IT" sz="1600" i="0" u="none" strike="noStrike" kern="1200" spc="0" dirty="0">
              <a:ln>
                <a:noFill/>
              </a:ln>
              <a:latin typeface="Calibri" pitchFamily="34"/>
              <a:ea typeface="Calibri" pitchFamily="1"/>
              <a:cs typeface="Calibri" pitchFamily="34"/>
            </a:endParaRPr>
          </a:p>
        </p:txBody>
      </p:sp>
      <p:sp>
        <p:nvSpPr>
          <p:cNvPr id="9" name="Rettangolo 17"/>
          <p:cNvSpPr/>
          <p:nvPr/>
        </p:nvSpPr>
        <p:spPr>
          <a:xfrm>
            <a:off x="1619640" y="5877360"/>
            <a:ext cx="3960000" cy="79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99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343080" marR="0" lvl="0" indent="-34272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1" i="0" u="none" strike="noStrike" kern="1200" spc="0" dirty="0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2</a:t>
            </a:r>
            <a:r>
              <a:rPr lang="it-IT" sz="1600" b="0" i="0" u="none" strike="noStrike" kern="1200" spc="0" dirty="0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 </a:t>
            </a:r>
            <a:r>
              <a:rPr lang="it-IT" sz="1600" b="0" i="0" u="none" strike="noStrike" kern="1200" spc="0" dirty="0" err="1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studies</a:t>
            </a:r>
            <a:r>
              <a:rPr lang="it-IT" sz="1600" b="0" i="0" u="none" strike="noStrike" kern="1200" spc="0" dirty="0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 </a:t>
            </a:r>
            <a:r>
              <a:rPr lang="it-IT" sz="1600" b="0" i="0" u="none" strike="noStrike" kern="1200" spc="0" dirty="0" err="1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included</a:t>
            </a:r>
            <a:r>
              <a:rPr lang="it-IT" sz="1600" b="0" i="0" u="none" strike="noStrike" kern="1200" spc="0" dirty="0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 in quantitative </a:t>
            </a:r>
            <a:r>
              <a:rPr lang="it-IT" sz="1600" b="0" i="0" u="none" strike="noStrike" kern="1200" spc="0" dirty="0" err="1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sythesis</a:t>
            </a:r>
            <a:r>
              <a:rPr lang="it-IT" sz="1600" b="0" i="0" u="none" strike="noStrike" kern="1200" spc="0" dirty="0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 (</a:t>
            </a:r>
            <a:r>
              <a:rPr lang="it-IT" sz="1600" b="0" i="0" u="none" strike="noStrike" kern="1200" spc="0" dirty="0" err="1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meta-analisys</a:t>
            </a:r>
            <a:r>
              <a:rPr lang="it-IT" sz="1600" b="0" i="0" u="none" strike="noStrike" kern="1200" spc="0" dirty="0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):</a:t>
            </a:r>
          </a:p>
          <a:p>
            <a:pPr marL="343080" marR="0" lvl="0" indent="-34272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 dirty="0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 </a:t>
            </a:r>
            <a:r>
              <a:rPr lang="it-IT" sz="1600" b="0" i="0" u="none" strike="noStrike" kern="1200" spc="0" dirty="0" err="1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original</a:t>
            </a:r>
            <a:r>
              <a:rPr lang="it-IT" sz="1600" b="0" i="0" u="none" strike="noStrike" kern="1200" spc="0" dirty="0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 </a:t>
            </a:r>
            <a:r>
              <a:rPr lang="it-IT" sz="1600" b="0" i="0" u="none" strike="noStrike" kern="1200" spc="0" dirty="0" err="1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deprivation</a:t>
            </a:r>
            <a:r>
              <a:rPr lang="it-IT" sz="1600" b="0" i="0" u="none" strike="noStrike" kern="1200" spc="0" dirty="0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 </a:t>
            </a:r>
            <a:r>
              <a:rPr lang="it-IT" sz="1600" b="0" i="0" u="none" strike="noStrike" kern="1200" spc="0" dirty="0" err="1">
                <a:ln>
                  <a:noFill/>
                </a:ln>
                <a:latin typeface="Arial" pitchFamily="34"/>
                <a:ea typeface="Calibri" pitchFamily="1"/>
                <a:cs typeface="Arial" pitchFamily="34"/>
              </a:rPr>
              <a:t>Indices</a:t>
            </a:r>
            <a:endParaRPr lang="it-IT" sz="1600" b="0" i="0" u="none" strike="noStrike" kern="1200" spc="0" dirty="0">
              <a:ln>
                <a:noFill/>
              </a:ln>
              <a:latin typeface="Arial" pitchFamily="34"/>
              <a:ea typeface="Calibri" pitchFamily="1"/>
              <a:cs typeface="Arial" pitchFamily="34"/>
            </a:endParaRPr>
          </a:p>
        </p:txBody>
      </p:sp>
      <p:sp>
        <p:nvSpPr>
          <p:cNvPr id="10" name="Rettangolo 18"/>
          <p:cNvSpPr/>
          <p:nvPr/>
        </p:nvSpPr>
        <p:spPr>
          <a:xfrm>
            <a:off x="5940000" y="2997000"/>
            <a:ext cx="2736000" cy="791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99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16 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Records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excluded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  -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concerned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 with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different</a:t>
            </a:r>
            <a:r>
              <a:rPr lang="it-IT" sz="1600" b="0" i="0" u="none" strike="noStrike" kern="1200" spc="0" dirty="0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 social </a:t>
            </a:r>
            <a:r>
              <a:rPr lang="it-IT" sz="1600" b="0" i="0" u="none" strike="noStrike" kern="1200" spc="0" dirty="0" err="1">
                <a:ln>
                  <a:noFill/>
                </a:ln>
                <a:latin typeface="Calibri" pitchFamily="34"/>
                <a:ea typeface="Microsoft YaHei" pitchFamily="2"/>
                <a:cs typeface="Lucida Sans" pitchFamily="2"/>
              </a:rPr>
              <a:t>issues</a:t>
            </a:r>
            <a:endParaRPr lang="it-IT" sz="1600" b="0" i="0" u="none" strike="noStrike" kern="1200" spc="0" dirty="0">
              <a:ln>
                <a:noFill/>
              </a:ln>
              <a:latin typeface="Calibri" pitchFamily="34"/>
              <a:ea typeface="Microsoft YaHei" pitchFamily="2"/>
              <a:cs typeface="Lucida Sans" pitchFamily="2"/>
            </a:endParaRPr>
          </a:p>
        </p:txBody>
      </p:sp>
      <p:sp>
        <p:nvSpPr>
          <p:cNvPr id="11" name="Rettangolo 19"/>
          <p:cNvSpPr/>
          <p:nvPr/>
        </p:nvSpPr>
        <p:spPr>
          <a:xfrm>
            <a:off x="5940000" y="3933000"/>
            <a:ext cx="2736000" cy="935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99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3 </a:t>
            </a:r>
            <a:r>
              <a:rPr lang="it-IT" sz="14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articles</a:t>
            </a: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  </a:t>
            </a:r>
            <a:r>
              <a:rPr lang="it-IT" sz="14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Arial" pitchFamily="34"/>
              </a:rPr>
              <a:t>excluded</a:t>
            </a:r>
            <a:endParaRPr lang="it-IT" sz="1400" b="0" i="0" u="none" strike="noStrike" kern="1200" spc="0" dirty="0">
              <a:ln>
                <a:noFill/>
              </a:ln>
              <a:latin typeface="Calibri" pitchFamily="34"/>
              <a:ea typeface="Calibri" pitchFamily="1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400" dirty="0">
                <a:latin typeface="Calibri" pitchFamily="34"/>
                <a:ea typeface="Calibri" pitchFamily="1"/>
                <a:cs typeface="Arial" pitchFamily="34"/>
              </a:rPr>
              <a:t>1</a:t>
            </a: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 </a:t>
            </a:r>
            <a:r>
              <a:rPr lang="it-IT" sz="14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review</a:t>
            </a:r>
            <a:endParaRPr lang="it-IT" sz="1400" b="0" i="0" u="none" strike="noStrike" kern="1200" spc="0" dirty="0">
              <a:ln>
                <a:noFill/>
              </a:ln>
              <a:latin typeface="Calibri" pitchFamily="34"/>
              <a:ea typeface="Calibri" pitchFamily="1"/>
              <a:cs typeface="Calibri" pitchFamily="34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1 </a:t>
            </a:r>
            <a:r>
              <a:rPr lang="it-IT" sz="1400" dirty="0">
                <a:latin typeface="Calibri" pitchFamily="34"/>
                <a:ea typeface="Calibri" pitchFamily="1"/>
                <a:cs typeface="Calibri" pitchFamily="34"/>
              </a:rPr>
              <a:t>no </a:t>
            </a:r>
            <a:r>
              <a:rPr lang="it-IT" sz="1400" dirty="0" err="1">
                <a:latin typeface="Calibri" pitchFamily="34"/>
                <a:ea typeface="Calibri" pitchFamily="1"/>
                <a:cs typeface="Calibri" pitchFamily="34"/>
              </a:rPr>
              <a:t>deprivation</a:t>
            </a:r>
            <a:r>
              <a:rPr lang="it-IT" sz="1400" dirty="0">
                <a:latin typeface="Calibri" pitchFamily="34"/>
                <a:ea typeface="Calibri" pitchFamily="1"/>
                <a:cs typeface="Calibri" pitchFamily="34"/>
              </a:rPr>
              <a:t> </a:t>
            </a:r>
            <a:r>
              <a:rPr lang="it-IT" sz="1400" dirty="0" err="1">
                <a:latin typeface="Calibri" pitchFamily="34"/>
                <a:ea typeface="Calibri" pitchFamily="1"/>
                <a:cs typeface="Calibri" pitchFamily="34"/>
              </a:rPr>
              <a:t>Ind</a:t>
            </a:r>
            <a:r>
              <a:rPr lang="it-IT" sz="1400" dirty="0">
                <a:latin typeface="Calibri" pitchFamily="34"/>
                <a:ea typeface="Calibri" pitchFamily="1"/>
                <a:cs typeface="Calibri" pitchFamily="34"/>
              </a:rPr>
              <a:t>. </a:t>
            </a:r>
            <a:r>
              <a:rPr lang="it-IT" sz="1400" dirty="0" err="1">
                <a:latin typeface="Calibri" pitchFamily="34"/>
                <a:ea typeface="Calibri" pitchFamily="1"/>
                <a:cs typeface="Calibri" pitchFamily="34"/>
              </a:rPr>
              <a:t>developed</a:t>
            </a:r>
            <a:r>
              <a:rPr lang="it-IT" sz="1400" dirty="0">
                <a:latin typeface="Calibri" pitchFamily="34"/>
                <a:ea typeface="Calibri" pitchFamily="1"/>
                <a:cs typeface="Calibri" pitchFamily="34"/>
              </a:rPr>
              <a:t> 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1 </a:t>
            </a:r>
            <a:r>
              <a:rPr lang="it-IT" sz="14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already</a:t>
            </a: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  in background</a:t>
            </a:r>
          </a:p>
        </p:txBody>
      </p:sp>
      <p:sp>
        <p:nvSpPr>
          <p:cNvPr id="12" name="Rettangolo 20"/>
          <p:cNvSpPr/>
          <p:nvPr/>
        </p:nvSpPr>
        <p:spPr>
          <a:xfrm>
            <a:off x="5940000" y="5013000"/>
            <a:ext cx="2736000" cy="122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99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11 </a:t>
            </a:r>
            <a:r>
              <a:rPr lang="it-IT" sz="14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articles</a:t>
            </a: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 do </a:t>
            </a:r>
            <a:r>
              <a:rPr lang="it-IT" sz="14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not</a:t>
            </a: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 </a:t>
            </a:r>
            <a:r>
              <a:rPr lang="it-IT" sz="14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develop</a:t>
            </a: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 innovative </a:t>
            </a:r>
            <a:r>
              <a:rPr lang="it-IT" sz="14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Deprivation</a:t>
            </a: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  I.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1 </a:t>
            </a:r>
            <a:r>
              <a:rPr lang="it-IT" sz="14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present</a:t>
            </a: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 in </a:t>
            </a:r>
            <a:r>
              <a:rPr lang="it-IT" sz="14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literature</a:t>
            </a: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, 8 </a:t>
            </a:r>
            <a:r>
              <a:rPr lang="it-IT" sz="14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uses</a:t>
            </a: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 </a:t>
            </a:r>
            <a:r>
              <a:rPr lang="it-IT" sz="1400" b="0" i="0" u="none" strike="noStrike" kern="1200" spc="0" dirty="0" err="1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Pampalon</a:t>
            </a:r>
            <a:r>
              <a:rPr lang="it-IT" sz="1400" b="0" i="0" u="none" strike="noStrike" kern="1200" spc="0" dirty="0">
                <a:ln>
                  <a:noFill/>
                </a:ln>
                <a:latin typeface="Calibri" pitchFamily="34"/>
                <a:ea typeface="Calibri" pitchFamily="1"/>
                <a:cs typeface="Calibri" pitchFamily="34"/>
              </a:rPr>
              <a:t>  D.I and 2 use  IMD2010</a:t>
            </a:r>
          </a:p>
        </p:txBody>
      </p:sp>
      <p:cxnSp>
        <p:nvCxnSpPr>
          <p:cNvPr id="13" name="Connettore 2 30"/>
          <p:cNvCxnSpPr/>
          <p:nvPr/>
        </p:nvCxnSpPr>
        <p:spPr>
          <a:xfrm>
            <a:off x="2483640" y="1412640"/>
            <a:ext cx="0" cy="287999"/>
          </a:xfrm>
          <a:prstGeom prst="bentConnector3">
            <a:avLst/>
          </a:prstGeom>
          <a:noFill/>
          <a:ln w="1008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4" name="Connettore 2 31"/>
          <p:cNvCxnSpPr/>
          <p:nvPr/>
        </p:nvCxnSpPr>
        <p:spPr>
          <a:xfrm>
            <a:off x="6012000" y="1412640"/>
            <a:ext cx="0" cy="287999"/>
          </a:xfrm>
          <a:prstGeom prst="bentConnector3">
            <a:avLst/>
          </a:prstGeom>
          <a:noFill/>
          <a:ln w="1008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5" name="Connettore 2 32"/>
          <p:cNvCxnSpPr/>
          <p:nvPr/>
        </p:nvCxnSpPr>
        <p:spPr>
          <a:xfrm>
            <a:off x="4860032" y="2492896"/>
            <a:ext cx="0" cy="287999"/>
          </a:xfrm>
          <a:prstGeom prst="bentConnector3">
            <a:avLst/>
          </a:prstGeom>
          <a:noFill/>
          <a:ln w="1008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0" name="Connettore 2 40"/>
          <p:cNvCxnSpPr/>
          <p:nvPr/>
        </p:nvCxnSpPr>
        <p:spPr>
          <a:xfrm>
            <a:off x="5004000" y="3284639"/>
            <a:ext cx="936000" cy="0"/>
          </a:xfrm>
          <a:prstGeom prst="bentConnector3">
            <a:avLst/>
          </a:prstGeom>
          <a:noFill/>
          <a:ln w="1008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1" name="Connettore 2 42"/>
          <p:cNvCxnSpPr/>
          <p:nvPr/>
        </p:nvCxnSpPr>
        <p:spPr>
          <a:xfrm>
            <a:off x="5004000" y="4293000"/>
            <a:ext cx="936000" cy="0"/>
          </a:xfrm>
          <a:prstGeom prst="bentConnector3">
            <a:avLst/>
          </a:prstGeom>
          <a:noFill/>
          <a:ln w="1008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2" name="Connettore 2 43"/>
          <p:cNvCxnSpPr/>
          <p:nvPr/>
        </p:nvCxnSpPr>
        <p:spPr>
          <a:xfrm>
            <a:off x="5004000" y="5301000"/>
            <a:ext cx="936000" cy="0"/>
          </a:xfrm>
          <a:prstGeom prst="bentConnector3">
            <a:avLst/>
          </a:prstGeom>
          <a:noFill/>
          <a:ln w="1008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3" name="Rettangolo 46"/>
          <p:cNvSpPr/>
          <p:nvPr/>
        </p:nvSpPr>
        <p:spPr>
          <a:xfrm>
            <a:off x="2627640" y="0"/>
            <a:ext cx="3816000" cy="404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D0F0FF"/>
              </a:gs>
              <a:gs pos="100000">
                <a:srgbClr val="60D7FD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Prisma Diagram</a:t>
            </a:r>
          </a:p>
        </p:txBody>
      </p:sp>
      <p:sp>
        <p:nvSpPr>
          <p:cNvPr id="24" name="Rettangolo arrotondato 60"/>
          <p:cNvSpPr/>
          <p:nvPr/>
        </p:nvSpPr>
        <p:spPr>
          <a:xfrm>
            <a:off x="7596360" y="908640"/>
            <a:ext cx="1367640" cy="9356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5560">
            <a:solidFill>
              <a:schemeClr val="accent1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3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Identification</a:t>
            </a:r>
            <a:endParaRPr lang="it-IT" sz="13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  <p:sp>
        <p:nvSpPr>
          <p:cNvPr id="25" name="Rettangolo arrotondato 61"/>
          <p:cNvSpPr/>
          <p:nvPr/>
        </p:nvSpPr>
        <p:spPr>
          <a:xfrm>
            <a:off x="251640" y="2636999"/>
            <a:ext cx="1367640" cy="9356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5560">
            <a:solidFill>
              <a:schemeClr val="accent1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3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Screening</a:t>
            </a:r>
          </a:p>
        </p:txBody>
      </p:sp>
      <p:sp>
        <p:nvSpPr>
          <p:cNvPr id="26" name="Rettangolo arrotondato 62"/>
          <p:cNvSpPr/>
          <p:nvPr/>
        </p:nvSpPr>
        <p:spPr>
          <a:xfrm>
            <a:off x="251640" y="3789000"/>
            <a:ext cx="1367640" cy="9356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5560">
            <a:solidFill>
              <a:schemeClr val="accent1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3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Elegibility</a:t>
            </a:r>
            <a:endParaRPr lang="it-IT" sz="13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  <p:sp>
        <p:nvSpPr>
          <p:cNvPr id="27" name="Rettangolo arrotondato 63"/>
          <p:cNvSpPr/>
          <p:nvPr/>
        </p:nvSpPr>
        <p:spPr>
          <a:xfrm>
            <a:off x="251640" y="4941000"/>
            <a:ext cx="1367640" cy="9356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25560">
            <a:solidFill>
              <a:schemeClr val="accent1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30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Lucida Sans" pitchFamily="2"/>
              </a:rPr>
              <a:t>Included</a:t>
            </a:r>
            <a:endParaRPr lang="it-IT" sz="13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Lucida Sans" pitchFamily="2"/>
            </a:endParaRPr>
          </a:p>
        </p:txBody>
      </p:sp>
      <p:cxnSp>
        <p:nvCxnSpPr>
          <p:cNvPr id="28" name="Connettore 2 32"/>
          <p:cNvCxnSpPr/>
          <p:nvPr/>
        </p:nvCxnSpPr>
        <p:spPr>
          <a:xfrm>
            <a:off x="3347864" y="2492896"/>
            <a:ext cx="0" cy="287999"/>
          </a:xfrm>
          <a:prstGeom prst="bentConnector3">
            <a:avLst/>
          </a:prstGeom>
          <a:noFill/>
          <a:ln w="1008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9" name="Connettore 2 32"/>
          <p:cNvCxnSpPr/>
          <p:nvPr/>
        </p:nvCxnSpPr>
        <p:spPr>
          <a:xfrm>
            <a:off x="3707904" y="3501008"/>
            <a:ext cx="0" cy="287999"/>
          </a:xfrm>
          <a:prstGeom prst="bentConnector3">
            <a:avLst/>
          </a:prstGeom>
          <a:noFill/>
          <a:ln w="1008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0" name="Connettore 2 32"/>
          <p:cNvCxnSpPr/>
          <p:nvPr/>
        </p:nvCxnSpPr>
        <p:spPr>
          <a:xfrm>
            <a:off x="3707904" y="4581128"/>
            <a:ext cx="0" cy="287999"/>
          </a:xfrm>
          <a:prstGeom prst="bentConnector3">
            <a:avLst/>
          </a:prstGeom>
          <a:noFill/>
          <a:ln w="1008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1" name="Connettore 2 32"/>
          <p:cNvCxnSpPr/>
          <p:nvPr/>
        </p:nvCxnSpPr>
        <p:spPr>
          <a:xfrm>
            <a:off x="3779912" y="5589240"/>
            <a:ext cx="0" cy="287999"/>
          </a:xfrm>
          <a:prstGeom prst="bentConnector3">
            <a:avLst/>
          </a:prstGeom>
          <a:noFill/>
          <a:ln w="10080">
            <a:solidFill>
              <a:srgbClr val="000000"/>
            </a:solidFill>
            <a:prstDash val="solid"/>
            <a:tailEnd type="arrow"/>
          </a:ln>
        </p:spPr>
      </p:cxn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 </a:t>
            </a:r>
            <a:r>
              <a:rPr lang="it-IT" dirty="0" err="1"/>
              <a:t>Aims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present</a:t>
            </a:r>
            <a:r>
              <a:rPr lang="it-IT" dirty="0"/>
              <a:t> work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638"/>
              </a:spcBef>
              <a:buFont typeface="+mj-lt"/>
              <a:buAutoNum type="alphaLcParenR"/>
            </a:pPr>
            <a:r>
              <a:rPr lang="it-IT" dirty="0" err="1">
                <a:latin typeface="Arial" pitchFamily="18"/>
              </a:rPr>
              <a:t>Development</a:t>
            </a:r>
            <a:r>
              <a:rPr lang="it-IT" dirty="0">
                <a:latin typeface="Arial" pitchFamily="18"/>
              </a:rPr>
              <a:t> </a:t>
            </a:r>
            <a:r>
              <a:rPr lang="it-IT" dirty="0" err="1">
                <a:latin typeface="Arial" pitchFamily="18"/>
              </a:rPr>
              <a:t>of</a:t>
            </a:r>
            <a:r>
              <a:rPr lang="it-IT" dirty="0">
                <a:latin typeface="Arial" pitchFamily="18"/>
              </a:rPr>
              <a:t> </a:t>
            </a:r>
            <a:r>
              <a:rPr lang="it-IT" dirty="0" err="1">
                <a:latin typeface="Arial" pitchFamily="18"/>
              </a:rPr>
              <a:t>an</a:t>
            </a:r>
            <a:r>
              <a:rPr lang="it-IT" dirty="0">
                <a:latin typeface="Arial" pitchFamily="18"/>
              </a:rPr>
              <a:t> </a:t>
            </a:r>
            <a:r>
              <a:rPr lang="it-IT" dirty="0" err="1">
                <a:latin typeface="Arial" pitchFamily="18"/>
              </a:rPr>
              <a:t>original</a:t>
            </a:r>
            <a:r>
              <a:rPr lang="it-IT" dirty="0">
                <a:latin typeface="Arial" pitchFamily="18"/>
              </a:rPr>
              <a:t> </a:t>
            </a:r>
            <a:r>
              <a:rPr lang="it-IT" dirty="0" err="1">
                <a:latin typeface="Arial" pitchFamily="18"/>
              </a:rPr>
              <a:t>deprivation</a:t>
            </a:r>
            <a:r>
              <a:rPr lang="it-IT" dirty="0">
                <a:latin typeface="Arial" pitchFamily="18"/>
              </a:rPr>
              <a:t> </a:t>
            </a:r>
            <a:r>
              <a:rPr lang="it-IT" dirty="0" err="1">
                <a:latin typeface="Arial" pitchFamily="18"/>
              </a:rPr>
              <a:t>index</a:t>
            </a:r>
            <a:endParaRPr lang="it-IT" dirty="0">
              <a:latin typeface="Arial" pitchFamily="18"/>
            </a:endParaRPr>
          </a:p>
          <a:p>
            <a:pPr marL="514350" indent="-514350">
              <a:spcBef>
                <a:spcPts val="638"/>
              </a:spcBef>
              <a:buFont typeface="+mj-lt"/>
              <a:buAutoNum type="alphaLcParenR"/>
            </a:pPr>
            <a:r>
              <a:rPr lang="it-IT" dirty="0" err="1">
                <a:latin typeface="Arial" pitchFamily="18"/>
              </a:rPr>
              <a:t>Analysis</a:t>
            </a:r>
            <a:r>
              <a:rPr lang="it-IT" dirty="0">
                <a:latin typeface="Arial" pitchFamily="18"/>
              </a:rPr>
              <a:t> </a:t>
            </a:r>
            <a:r>
              <a:rPr lang="it-IT" dirty="0" err="1">
                <a:latin typeface="Arial" pitchFamily="18"/>
              </a:rPr>
              <a:t>of</a:t>
            </a:r>
            <a:r>
              <a:rPr lang="it-IT" dirty="0">
                <a:latin typeface="Arial" pitchFamily="18"/>
              </a:rPr>
              <a:t> the </a:t>
            </a:r>
            <a:r>
              <a:rPr lang="it-IT" dirty="0" err="1">
                <a:latin typeface="Arial" pitchFamily="18"/>
              </a:rPr>
              <a:t>correlation</a:t>
            </a:r>
            <a:r>
              <a:rPr lang="it-IT" dirty="0">
                <a:latin typeface="Arial" pitchFamily="18"/>
              </a:rPr>
              <a:t> </a:t>
            </a:r>
            <a:r>
              <a:rPr lang="it-IT" dirty="0" err="1">
                <a:latin typeface="Arial" pitchFamily="18"/>
              </a:rPr>
              <a:t>between</a:t>
            </a:r>
            <a:r>
              <a:rPr lang="it-IT" dirty="0">
                <a:latin typeface="Arial" pitchFamily="18"/>
              </a:rPr>
              <a:t> </a:t>
            </a:r>
            <a:r>
              <a:rPr lang="it-IT" dirty="0" err="1">
                <a:latin typeface="Arial" pitchFamily="18"/>
              </a:rPr>
              <a:t>this</a:t>
            </a:r>
            <a:r>
              <a:rPr lang="it-IT" dirty="0">
                <a:latin typeface="Arial" pitchFamily="18"/>
              </a:rPr>
              <a:t> Index and “</a:t>
            </a:r>
            <a:r>
              <a:rPr lang="it-IT" dirty="0" err="1">
                <a:latin typeface="Arial" pitchFamily="18"/>
              </a:rPr>
              <a:t>Standardized</a:t>
            </a:r>
            <a:r>
              <a:rPr lang="it-IT" dirty="0">
                <a:latin typeface="Arial" pitchFamily="18"/>
              </a:rPr>
              <a:t> </a:t>
            </a:r>
            <a:r>
              <a:rPr lang="it-IT" dirty="0" err="1">
                <a:latin typeface="Arial" pitchFamily="18"/>
              </a:rPr>
              <a:t>Mortality</a:t>
            </a:r>
            <a:r>
              <a:rPr lang="it-IT" dirty="0">
                <a:latin typeface="Arial" pitchFamily="18"/>
              </a:rPr>
              <a:t> </a:t>
            </a:r>
            <a:r>
              <a:rPr lang="it-IT" dirty="0" err="1">
                <a:latin typeface="Arial" pitchFamily="18"/>
              </a:rPr>
              <a:t>Ratio</a:t>
            </a:r>
            <a:r>
              <a:rPr lang="it-IT" dirty="0">
                <a:latin typeface="Arial" pitchFamily="18"/>
              </a:rPr>
              <a:t>” </a:t>
            </a:r>
            <a:r>
              <a:rPr lang="it-IT" dirty="0" err="1">
                <a:latin typeface="Arial" pitchFamily="18"/>
              </a:rPr>
              <a:t>as</a:t>
            </a:r>
            <a:r>
              <a:rPr lang="it-IT" dirty="0">
                <a:latin typeface="Arial" pitchFamily="18"/>
              </a:rPr>
              <a:t> a </a:t>
            </a:r>
            <a:r>
              <a:rPr lang="it-IT" dirty="0" err="1">
                <a:latin typeface="Arial" pitchFamily="18"/>
              </a:rPr>
              <a:t>measure</a:t>
            </a:r>
            <a:r>
              <a:rPr lang="it-IT" dirty="0">
                <a:latin typeface="Arial" pitchFamily="18"/>
              </a:rPr>
              <a:t> </a:t>
            </a:r>
            <a:r>
              <a:rPr lang="it-IT" dirty="0" err="1">
                <a:latin typeface="Arial" pitchFamily="18"/>
              </a:rPr>
              <a:t>of</a:t>
            </a:r>
            <a:r>
              <a:rPr lang="it-IT" dirty="0">
                <a:latin typeface="Arial" pitchFamily="18"/>
              </a:rPr>
              <a:t> the </a:t>
            </a:r>
            <a:r>
              <a:rPr lang="it-IT" dirty="0" err="1">
                <a:latin typeface="Arial" pitchFamily="18"/>
              </a:rPr>
              <a:t>health</a:t>
            </a:r>
            <a:r>
              <a:rPr lang="it-IT" dirty="0">
                <a:latin typeface="Arial" pitchFamily="18"/>
              </a:rPr>
              <a:t> status at a </a:t>
            </a:r>
            <a:r>
              <a:rPr lang="it-IT" dirty="0" err="1">
                <a:latin typeface="Arial" pitchFamily="18"/>
              </a:rPr>
              <a:t>population</a:t>
            </a:r>
            <a:r>
              <a:rPr lang="it-IT" dirty="0">
                <a:latin typeface="Arial" pitchFamily="18"/>
              </a:rPr>
              <a:t> </a:t>
            </a:r>
            <a:r>
              <a:rPr lang="it-IT" dirty="0" err="1" smtClean="0">
                <a:latin typeface="Arial" pitchFamily="18"/>
              </a:rPr>
              <a:t>level</a:t>
            </a:r>
            <a:endParaRPr lang="it-IT" dirty="0" smtClean="0">
              <a:latin typeface="Arial" pitchFamily="18"/>
            </a:endParaRPr>
          </a:p>
          <a:p>
            <a:pPr marL="514350" indent="-514350">
              <a:spcBef>
                <a:spcPts val="638"/>
              </a:spcBef>
              <a:buFont typeface="+mj-lt"/>
              <a:buAutoNum type="alphaLcParenR"/>
            </a:pPr>
            <a:r>
              <a:rPr lang="it-IT" dirty="0" err="1" smtClean="0">
                <a:latin typeface="Arial" pitchFamily="18"/>
              </a:rPr>
              <a:t>Analysis</a:t>
            </a:r>
            <a:r>
              <a:rPr lang="it-IT" dirty="0" smtClean="0">
                <a:latin typeface="Arial" pitchFamily="18"/>
              </a:rPr>
              <a:t> </a:t>
            </a:r>
            <a:r>
              <a:rPr lang="it-IT" dirty="0" err="1" smtClean="0">
                <a:latin typeface="Arial" pitchFamily="18"/>
              </a:rPr>
              <a:t>of</a:t>
            </a:r>
            <a:r>
              <a:rPr lang="it-IT" dirty="0" smtClean="0">
                <a:latin typeface="Arial" pitchFamily="18"/>
              </a:rPr>
              <a:t> the small area</a:t>
            </a:r>
            <a:endParaRPr lang="it-IT" dirty="0">
              <a:latin typeface="Arial" pitchFamily="18"/>
            </a:endParaRPr>
          </a:p>
          <a:p>
            <a:pPr marL="514350" indent="-514350">
              <a:spcBef>
                <a:spcPts val="638"/>
              </a:spcBef>
              <a:buFont typeface="+mj-lt"/>
              <a:buAutoNum type="alphaLcParenR"/>
            </a:pPr>
            <a:r>
              <a:rPr lang="it-IT" dirty="0" err="1">
                <a:latin typeface="Arial" pitchFamily="18"/>
              </a:rPr>
              <a:t>Comparison</a:t>
            </a:r>
            <a:r>
              <a:rPr lang="it-IT" dirty="0">
                <a:latin typeface="Arial" pitchFamily="18"/>
              </a:rPr>
              <a:t> of the </a:t>
            </a:r>
            <a:r>
              <a:rPr lang="it-IT" dirty="0" err="1">
                <a:latin typeface="Arial" pitchFamily="18"/>
              </a:rPr>
              <a:t>results</a:t>
            </a:r>
            <a:r>
              <a:rPr lang="it-IT" dirty="0">
                <a:latin typeface="Arial" pitchFamily="18"/>
              </a:rPr>
              <a:t> with </a:t>
            </a:r>
            <a:r>
              <a:rPr lang="it-IT" dirty="0" err="1">
                <a:latin typeface="Arial" pitchFamily="18"/>
              </a:rPr>
              <a:t>what</a:t>
            </a:r>
            <a:r>
              <a:rPr lang="it-IT" dirty="0">
                <a:latin typeface="Arial" pitchFamily="18"/>
              </a:rPr>
              <a:t> </a:t>
            </a:r>
            <a:r>
              <a:rPr lang="it-IT" dirty="0" err="1">
                <a:latin typeface="Arial" pitchFamily="18"/>
              </a:rPr>
              <a:t>reported</a:t>
            </a:r>
            <a:r>
              <a:rPr lang="it-IT" dirty="0">
                <a:latin typeface="Arial" pitchFamily="18"/>
              </a:rPr>
              <a:t> in the </a:t>
            </a:r>
            <a:r>
              <a:rPr lang="it-IT" dirty="0" err="1">
                <a:latin typeface="Arial" pitchFamily="18"/>
              </a:rPr>
              <a:t>available</a:t>
            </a:r>
            <a:r>
              <a:rPr lang="it-IT" dirty="0">
                <a:latin typeface="Arial" pitchFamily="18"/>
              </a:rPr>
              <a:t> literature</a:t>
            </a:r>
            <a:endParaRPr lang="it-IT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4. Material and </a:t>
            </a:r>
            <a:r>
              <a:rPr lang="it-IT" dirty="0" err="1"/>
              <a:t>methods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lvl="0" indent="0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it-IT" sz="2400" dirty="0">
                <a:latin typeface="Arial" pitchFamily="34"/>
                <a:cs typeface="Arial" pitchFamily="32"/>
              </a:rPr>
              <a:t> Istat:  15°  </a:t>
            </a:r>
            <a:r>
              <a:rPr lang="it-IT" sz="2400" dirty="0" err="1">
                <a:latin typeface="Arial" pitchFamily="34"/>
                <a:cs typeface="Arial" pitchFamily="32"/>
              </a:rPr>
              <a:t>Census</a:t>
            </a:r>
            <a:r>
              <a:rPr lang="it-IT" sz="2400" dirty="0">
                <a:latin typeface="Arial" pitchFamily="34"/>
                <a:cs typeface="Arial" pitchFamily="32"/>
              </a:rPr>
              <a:t> (</a:t>
            </a:r>
            <a:r>
              <a:rPr lang="it-IT" sz="2400" dirty="0" err="1">
                <a:latin typeface="Arial" pitchFamily="34"/>
                <a:cs typeface="Arial" pitchFamily="32"/>
              </a:rPr>
              <a:t>Population</a:t>
            </a:r>
            <a:r>
              <a:rPr lang="it-IT" sz="2400" dirty="0">
                <a:latin typeface="Arial" pitchFamily="34"/>
                <a:cs typeface="Arial" pitchFamily="32"/>
              </a:rPr>
              <a:t> and </a:t>
            </a:r>
            <a:r>
              <a:rPr lang="it-IT" sz="2400" dirty="0" err="1">
                <a:latin typeface="Arial" pitchFamily="34"/>
                <a:cs typeface="Arial" pitchFamily="32"/>
              </a:rPr>
              <a:t>Households</a:t>
            </a:r>
            <a:r>
              <a:rPr lang="it-IT" sz="2400" dirty="0">
                <a:latin typeface="Arial" pitchFamily="34"/>
                <a:cs typeface="Arial" pitchFamily="32"/>
              </a:rPr>
              <a:t>).(2011)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it-IT" sz="2400" dirty="0">
                <a:latin typeface="Arial" pitchFamily="34"/>
                <a:cs typeface="Arial" pitchFamily="32"/>
              </a:rPr>
              <a:t> Ufficio Statistico del Comune di Genova: </a:t>
            </a:r>
            <a:r>
              <a:rPr lang="it-IT" sz="2400" dirty="0" err="1">
                <a:latin typeface="Arial" pitchFamily="34"/>
                <a:cs typeface="Arial" pitchFamily="32"/>
              </a:rPr>
              <a:t>Analyses</a:t>
            </a:r>
            <a:r>
              <a:rPr lang="it-IT" sz="2400" dirty="0">
                <a:latin typeface="Arial" pitchFamily="34"/>
                <a:cs typeface="Arial" pitchFamily="32"/>
              </a:rPr>
              <a:t> (2011)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it-IT" sz="2400" dirty="0">
                <a:latin typeface="Arial" pitchFamily="34"/>
                <a:cs typeface="Arial" pitchFamily="32"/>
              </a:rPr>
              <a:t>Small </a:t>
            </a:r>
            <a:r>
              <a:rPr lang="it-IT" sz="2400" dirty="0" err="1">
                <a:latin typeface="Arial" pitchFamily="34"/>
                <a:cs typeface="Arial" pitchFamily="32"/>
              </a:rPr>
              <a:t>Areas</a:t>
            </a:r>
            <a:r>
              <a:rPr lang="it-IT" sz="2400" dirty="0">
                <a:latin typeface="Arial" pitchFamily="34"/>
                <a:cs typeface="Arial" pitchFamily="32"/>
              </a:rPr>
              <a:t> : 71 Town </a:t>
            </a:r>
            <a:r>
              <a:rPr lang="it-IT" sz="2400" dirty="0" err="1">
                <a:latin typeface="Arial" pitchFamily="34"/>
                <a:cs typeface="Arial" pitchFamily="32"/>
              </a:rPr>
              <a:t>Units</a:t>
            </a:r>
            <a:endParaRPr lang="it-IT" sz="2400" dirty="0">
              <a:latin typeface="Arial" pitchFamily="34"/>
              <a:cs typeface="Arial" pitchFamily="32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it-IT" sz="2400" dirty="0" err="1">
                <a:latin typeface="Arial" pitchFamily="34"/>
                <a:cs typeface="Arial" pitchFamily="32"/>
              </a:rPr>
              <a:t>Selection</a:t>
            </a:r>
            <a:r>
              <a:rPr lang="it-IT" sz="2400" dirty="0">
                <a:latin typeface="Arial" pitchFamily="34"/>
                <a:cs typeface="Arial" pitchFamily="32"/>
              </a:rPr>
              <a:t> </a:t>
            </a:r>
            <a:r>
              <a:rPr lang="it-IT" sz="2400" dirty="0" err="1">
                <a:latin typeface="Arial" pitchFamily="34"/>
                <a:cs typeface="Arial" pitchFamily="32"/>
              </a:rPr>
              <a:t>of</a:t>
            </a:r>
            <a:r>
              <a:rPr lang="it-IT" sz="2400" dirty="0">
                <a:latin typeface="Arial" pitchFamily="34"/>
                <a:cs typeface="Arial" pitchFamily="32"/>
              </a:rPr>
              <a:t> </a:t>
            </a:r>
            <a:r>
              <a:rPr lang="it-IT" sz="2400" dirty="0" err="1">
                <a:latin typeface="Arial" pitchFamily="34"/>
                <a:cs typeface="Arial" pitchFamily="32"/>
              </a:rPr>
              <a:t>variables</a:t>
            </a:r>
            <a:r>
              <a:rPr lang="it-IT" sz="2400" dirty="0">
                <a:latin typeface="Arial" pitchFamily="34"/>
                <a:cs typeface="Arial" pitchFamily="32"/>
              </a:rPr>
              <a:t>: </a:t>
            </a:r>
            <a:r>
              <a:rPr lang="it-IT" sz="2400" dirty="0" err="1">
                <a:latin typeface="Arial" pitchFamily="34"/>
                <a:cs typeface="Arial" pitchFamily="32"/>
              </a:rPr>
              <a:t>Factorial</a:t>
            </a:r>
            <a:r>
              <a:rPr lang="it-IT" sz="2400" dirty="0">
                <a:latin typeface="Arial" pitchFamily="34"/>
                <a:cs typeface="Arial" pitchFamily="32"/>
              </a:rPr>
              <a:t> </a:t>
            </a:r>
            <a:r>
              <a:rPr lang="it-IT" sz="2400" dirty="0" err="1">
                <a:latin typeface="Arial" pitchFamily="34"/>
                <a:cs typeface="Arial" pitchFamily="32"/>
              </a:rPr>
              <a:t>Analysis</a:t>
            </a:r>
            <a:endParaRPr lang="it-IT" sz="2400" dirty="0">
              <a:latin typeface="Arial" pitchFamily="34"/>
              <a:cs typeface="Arial" pitchFamily="32"/>
            </a:endParaRPr>
          </a:p>
          <a:p>
            <a:pPr marL="0" lvl="0" indent="0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it-IT" sz="2400" dirty="0" err="1">
                <a:latin typeface="Arial" pitchFamily="34"/>
                <a:cs typeface="Arial" pitchFamily="32"/>
              </a:rPr>
              <a:t>Indices</a:t>
            </a:r>
            <a:r>
              <a:rPr lang="it-IT" sz="2400" dirty="0">
                <a:latin typeface="Arial" pitchFamily="34"/>
                <a:cs typeface="Arial" pitchFamily="32"/>
              </a:rPr>
              <a:t>:</a:t>
            </a:r>
          </a:p>
          <a:p>
            <a:pPr marL="431999" lvl="2" indent="0">
              <a:spcBef>
                <a:spcPts val="558"/>
              </a:spcBef>
              <a:spcAft>
                <a:spcPts val="0"/>
              </a:spcAft>
              <a:buFont typeface="Arial" pitchFamily="32"/>
              <a:buChar char="-"/>
            </a:pPr>
            <a:r>
              <a:rPr lang="it-IT" i="1" dirty="0" err="1">
                <a:latin typeface="Arial" pitchFamily="34"/>
                <a:cs typeface="Arial" pitchFamily="32"/>
              </a:rPr>
              <a:t>Mazziotta-Pareto</a:t>
            </a:r>
            <a:r>
              <a:rPr lang="it-IT" i="1" dirty="0">
                <a:latin typeface="Arial" pitchFamily="34"/>
                <a:cs typeface="Arial" pitchFamily="32"/>
              </a:rPr>
              <a:t> Index</a:t>
            </a:r>
          </a:p>
          <a:p>
            <a:pPr marL="431999" lvl="2" indent="0">
              <a:spcBef>
                <a:spcPts val="558"/>
              </a:spcBef>
              <a:spcAft>
                <a:spcPts val="0"/>
              </a:spcAft>
              <a:buFont typeface="Arial" pitchFamily="32"/>
              <a:buChar char="-"/>
            </a:pPr>
            <a:r>
              <a:rPr lang="it-IT" i="1" dirty="0" err="1">
                <a:latin typeface="Arial" pitchFamily="34"/>
                <a:cs typeface="Arial" pitchFamily="32"/>
              </a:rPr>
              <a:t>Peña</a:t>
            </a:r>
            <a:r>
              <a:rPr lang="it-IT" i="1" dirty="0">
                <a:latin typeface="Arial" pitchFamily="34"/>
                <a:cs typeface="Arial" pitchFamily="32"/>
              </a:rPr>
              <a:t> </a:t>
            </a:r>
            <a:r>
              <a:rPr lang="it-IT" i="1" dirty="0" err="1">
                <a:latin typeface="Arial" pitchFamily="34"/>
                <a:cs typeface="Arial" pitchFamily="32"/>
              </a:rPr>
              <a:t>Distance</a:t>
            </a:r>
            <a:r>
              <a:rPr lang="it-IT" i="1" dirty="0">
                <a:latin typeface="Arial" pitchFamily="34"/>
                <a:cs typeface="Arial" pitchFamily="32"/>
              </a:rPr>
              <a:t> Index</a:t>
            </a:r>
          </a:p>
          <a:p>
            <a:pPr marL="0" lvl="0" indent="0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it-IT" sz="2400" dirty="0" err="1">
                <a:latin typeface="Arial" pitchFamily="34"/>
                <a:cs typeface="Arial" pitchFamily="32"/>
              </a:rPr>
              <a:t>Representation</a:t>
            </a:r>
            <a:r>
              <a:rPr lang="it-IT" sz="2400" dirty="0">
                <a:latin typeface="Arial" pitchFamily="34"/>
                <a:cs typeface="Arial" pitchFamily="32"/>
              </a:rPr>
              <a:t> </a:t>
            </a:r>
            <a:r>
              <a:rPr lang="it-IT" sz="2400" dirty="0" err="1">
                <a:latin typeface="Arial" pitchFamily="34"/>
                <a:cs typeface="Arial" pitchFamily="32"/>
              </a:rPr>
              <a:t>of</a:t>
            </a:r>
            <a:r>
              <a:rPr lang="it-IT" sz="2400" dirty="0">
                <a:latin typeface="Arial" pitchFamily="34"/>
                <a:cs typeface="Arial" pitchFamily="32"/>
              </a:rPr>
              <a:t> data: </a:t>
            </a:r>
          </a:p>
          <a:p>
            <a:pPr marL="432000" lvl="1" indent="0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it-IT" sz="2000" i="1" dirty="0" err="1">
                <a:latin typeface="Arial" pitchFamily="34"/>
                <a:cs typeface="Arial" pitchFamily="32"/>
              </a:rPr>
              <a:t>Hyerarchical</a:t>
            </a:r>
            <a:r>
              <a:rPr lang="it-IT" sz="2000" dirty="0">
                <a:latin typeface="Arial" pitchFamily="34"/>
                <a:cs typeface="Arial" pitchFamily="32"/>
              </a:rPr>
              <a:t> </a:t>
            </a:r>
            <a:r>
              <a:rPr lang="it-IT" sz="2000" i="1" dirty="0">
                <a:latin typeface="Arial" pitchFamily="34"/>
                <a:cs typeface="Arial" pitchFamily="32"/>
              </a:rPr>
              <a:t>Cluster </a:t>
            </a:r>
            <a:r>
              <a:rPr lang="it-IT" sz="2000" i="1" dirty="0" err="1">
                <a:latin typeface="Arial" pitchFamily="34"/>
                <a:cs typeface="Arial" pitchFamily="32"/>
              </a:rPr>
              <a:t>Analysis</a:t>
            </a:r>
            <a:endParaRPr lang="it-IT" sz="2000" i="1" dirty="0">
              <a:latin typeface="Arial" pitchFamily="34"/>
              <a:cs typeface="Arial" pitchFamily="32"/>
            </a:endParaRPr>
          </a:p>
          <a:p>
            <a:pPr marL="432000" lvl="1" indent="0">
              <a:spcBef>
                <a:spcPts val="638"/>
              </a:spcBef>
              <a:spcAft>
                <a:spcPts val="0"/>
              </a:spcAft>
              <a:buFont typeface="Arial" pitchFamily="32"/>
              <a:buChar char="-"/>
            </a:pPr>
            <a:r>
              <a:rPr lang="it-IT" sz="2000" dirty="0" err="1">
                <a:latin typeface="Arial" pitchFamily="34"/>
                <a:cs typeface="Arial" pitchFamily="32"/>
              </a:rPr>
              <a:t>Attributable</a:t>
            </a:r>
            <a:r>
              <a:rPr lang="it-IT" sz="2000" dirty="0">
                <a:latin typeface="Arial" pitchFamily="34"/>
                <a:cs typeface="Arial" pitchFamily="32"/>
              </a:rPr>
              <a:t> </a:t>
            </a:r>
            <a:r>
              <a:rPr lang="it-IT" sz="2000" dirty="0" err="1">
                <a:latin typeface="Arial" pitchFamily="34"/>
                <a:cs typeface="Arial" pitchFamily="32"/>
              </a:rPr>
              <a:t>Risk</a:t>
            </a:r>
            <a:endParaRPr lang="it-IT" sz="3600" dirty="0">
              <a:latin typeface="Times New Roman" pitchFamily="18"/>
              <a:cs typeface="Arial" pitchFamily="32"/>
            </a:endParaRPr>
          </a:p>
          <a:p>
            <a:endParaRPr lang="it-IT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dirty="0"/>
              <a:t>A </a:t>
            </a:r>
            <a:r>
              <a:rPr lang="it-IT" dirty="0" err="1"/>
              <a:t>proposal</a:t>
            </a:r>
            <a:r>
              <a:rPr lang="it-IT" dirty="0"/>
              <a:t> for the city of Genova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240" cy="1612440"/>
          </a:xfrm>
          <a:solidFill>
            <a:schemeClr val="accent1"/>
          </a:solidFill>
          <a:ln w="10080">
            <a:solidFill>
              <a:srgbClr val="6BB76D"/>
            </a:solidFill>
            <a:prstDash val="solid"/>
          </a:ln>
        </p:spPr>
        <p:txBody>
          <a:bodyPr>
            <a:normAutofit fontScale="92500" lnSpcReduction="1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/>
                <a:ea typeface="Microsoft YaHei" pitchFamily="2"/>
                <a:cs typeface="Lucida Sans" pitchFamily="2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638"/>
              </a:spcBef>
              <a:buNone/>
            </a:pPr>
            <a:r>
              <a:rPr lang="it-IT" i="1" dirty="0">
                <a:latin typeface="Arial" pitchFamily="34"/>
                <a:cs typeface="Arial" pitchFamily="32"/>
              </a:rPr>
              <a:t>Small Area :</a:t>
            </a:r>
            <a:r>
              <a:rPr lang="it-IT" dirty="0">
                <a:latin typeface="Arial" pitchFamily="34"/>
                <a:cs typeface="Arial" pitchFamily="32"/>
              </a:rPr>
              <a:t> 71 Town </a:t>
            </a:r>
            <a:r>
              <a:rPr lang="it-IT" dirty="0" err="1">
                <a:latin typeface="Arial" pitchFamily="34"/>
                <a:cs typeface="Arial" pitchFamily="32"/>
              </a:rPr>
              <a:t>Units</a:t>
            </a:r>
            <a:r>
              <a:rPr lang="it-IT" sz="2000" dirty="0">
                <a:latin typeface="Arial" pitchFamily="34"/>
                <a:cs typeface="Arial" pitchFamily="32"/>
              </a:rPr>
              <a:t> (Unità Urbanistiche)</a:t>
            </a:r>
          </a:p>
          <a:p>
            <a:pPr marL="0" lvl="0" indent="0" algn="ctr">
              <a:lnSpc>
                <a:spcPct val="150000"/>
              </a:lnSpc>
              <a:spcBef>
                <a:spcPts val="638"/>
              </a:spcBef>
              <a:buNone/>
            </a:pPr>
            <a:r>
              <a:rPr lang="it-IT" sz="2000" dirty="0">
                <a:latin typeface="Arial" pitchFamily="34"/>
                <a:cs typeface="Arial" pitchFamily="32"/>
              </a:rPr>
              <a:t>(</a:t>
            </a:r>
            <a:r>
              <a:rPr lang="it-IT" sz="2000" dirty="0" err="1">
                <a:latin typeface="Arial" pitchFamily="34"/>
                <a:cs typeface="Arial" pitchFamily="32"/>
              </a:rPr>
              <a:t>Average</a:t>
            </a:r>
            <a:r>
              <a:rPr lang="it-IT" sz="2000" dirty="0">
                <a:latin typeface="Arial" pitchFamily="34"/>
                <a:cs typeface="Arial" pitchFamily="32"/>
              </a:rPr>
              <a:t> </a:t>
            </a:r>
            <a:r>
              <a:rPr lang="it-IT" sz="2000" dirty="0" err="1">
                <a:latin typeface="Arial" pitchFamily="34"/>
                <a:cs typeface="Arial" pitchFamily="32"/>
              </a:rPr>
              <a:t>population</a:t>
            </a:r>
            <a:r>
              <a:rPr lang="it-IT" sz="2000" dirty="0">
                <a:latin typeface="Arial" pitchFamily="34"/>
                <a:cs typeface="Arial" pitchFamily="32"/>
              </a:rPr>
              <a:t>: ≈ 8500)</a:t>
            </a:r>
          </a:p>
          <a:p>
            <a:pPr marL="0" lvl="0" indent="0" algn="ctr">
              <a:lnSpc>
                <a:spcPct val="150000"/>
              </a:lnSpc>
              <a:spcBef>
                <a:spcPts val="638"/>
              </a:spcBef>
              <a:buNone/>
            </a:pPr>
            <a:endParaRPr lang="it-IT" sz="2000" dirty="0">
              <a:latin typeface="Arial" pitchFamily="34"/>
              <a:cs typeface="Arial" pitchFamily="3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79640" y="3285000"/>
            <a:ext cx="6336360" cy="3343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/>
          <p:nvPr/>
        </p:nvSpPr>
        <p:spPr>
          <a:xfrm>
            <a:off x="6876360" y="4221000"/>
            <a:ext cx="1872000" cy="14181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Old</a:t>
            </a:r>
            <a:r>
              <a:rPr lang="it-IT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Municipalities</a:t>
            </a:r>
            <a:r>
              <a:rPr lang="it-IT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annexed</a:t>
            </a:r>
            <a:r>
              <a:rPr lang="it-IT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to Greater </a:t>
            </a: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Genova  </a:t>
            </a:r>
            <a:r>
              <a:rPr lang="it-IT" sz="18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since</a:t>
            </a:r>
            <a:r>
              <a:rPr lang="it-IT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1926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1901</Words>
  <Application>Microsoft Office PowerPoint</Application>
  <PresentationFormat>Presentazione su schermo (4:3)</PresentationFormat>
  <Paragraphs>576</Paragraphs>
  <Slides>30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Microsoft YaHei</vt:lpstr>
      <vt:lpstr>Arial</vt:lpstr>
      <vt:lpstr>Calibri</vt:lpstr>
      <vt:lpstr>Lucida Sans</vt:lpstr>
      <vt:lpstr>StarSymbol</vt:lpstr>
      <vt:lpstr>Times New Roman</vt:lpstr>
      <vt:lpstr>Tema di Office</vt:lpstr>
      <vt:lpstr>Documento</vt:lpstr>
      <vt:lpstr>Presentazione standard di PowerPoint</vt:lpstr>
      <vt:lpstr>Presentazione standard di PowerPoint</vt:lpstr>
      <vt:lpstr>1. Material and Social Deprivation</vt:lpstr>
      <vt:lpstr>2. Background</vt:lpstr>
      <vt:lpstr>Literature review</vt:lpstr>
      <vt:lpstr>Presentazione standard di PowerPoint</vt:lpstr>
      <vt:lpstr>3. Aims of the present work</vt:lpstr>
      <vt:lpstr>4. Material and methods</vt:lpstr>
      <vt:lpstr>A proposal for the city of Genova</vt:lpstr>
      <vt:lpstr>Variables</vt:lpstr>
      <vt:lpstr>Selection of variables</vt:lpstr>
      <vt:lpstr>Presentazione standard di PowerPoint</vt:lpstr>
      <vt:lpstr>Selected Variables</vt:lpstr>
      <vt:lpstr>Two non-compensative methodologies for aggregating variables in indices</vt:lpstr>
      <vt:lpstr>MPI</vt:lpstr>
      <vt:lpstr>5. Results</vt:lpstr>
      <vt:lpstr>The rappresentation of the results:</vt:lpstr>
      <vt:lpstr>Presentazione standard di PowerPoint</vt:lpstr>
      <vt:lpstr>Presentazione standard di PowerPoint</vt:lpstr>
      <vt:lpstr>Presentazione standard di PowerPoint</vt:lpstr>
      <vt:lpstr>Correlation with premature mortality</vt:lpstr>
      <vt:lpstr>How many deaths could be prevented (in theory) by removing material deprivation?</vt:lpstr>
      <vt:lpstr>Analisys of the Small Area</vt:lpstr>
      <vt:lpstr>The modiﬁable area unit problem (MAUP)</vt:lpstr>
      <vt:lpstr>Presentazione standard di PowerPoint</vt:lpstr>
      <vt:lpstr>Presentazione standard di PowerPoint</vt:lpstr>
      <vt:lpstr>Presentazione standard di PowerPoint</vt:lpstr>
      <vt:lpstr>6. Discussion and Conclusions</vt:lpstr>
      <vt:lpstr>Presentazione standard di PowerPoint</vt:lpstr>
      <vt:lpstr>Further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Enrico Ivaldi</cp:lastModifiedBy>
  <cp:revision>12</cp:revision>
  <dcterms:created xsi:type="dcterms:W3CDTF">2017-05-24T15:34:38Z</dcterms:created>
  <dcterms:modified xsi:type="dcterms:W3CDTF">2019-11-29T17:28:54Z</dcterms:modified>
</cp:coreProperties>
</file>