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8"/>
  </p:notesMasterIdLst>
  <p:handoutMasterIdLst>
    <p:handoutMasterId r:id="rId59"/>
  </p:handoutMasterIdLst>
  <p:sldIdLst>
    <p:sldId id="266" r:id="rId2"/>
    <p:sldId id="482" r:id="rId3"/>
    <p:sldId id="437" r:id="rId4"/>
    <p:sldId id="439" r:id="rId5"/>
    <p:sldId id="442" r:id="rId6"/>
    <p:sldId id="443" r:id="rId7"/>
    <p:sldId id="444" r:id="rId8"/>
    <p:sldId id="445" r:id="rId9"/>
    <p:sldId id="446" r:id="rId10"/>
    <p:sldId id="447" r:id="rId11"/>
    <p:sldId id="508" r:id="rId12"/>
    <p:sldId id="497" r:id="rId13"/>
    <p:sldId id="498" r:id="rId14"/>
    <p:sldId id="509" r:id="rId15"/>
    <p:sldId id="510" r:id="rId16"/>
    <p:sldId id="499" r:id="rId17"/>
    <p:sldId id="518" r:id="rId18"/>
    <p:sldId id="500" r:id="rId19"/>
    <p:sldId id="511" r:id="rId20"/>
    <p:sldId id="501" r:id="rId21"/>
    <p:sldId id="512" r:id="rId22"/>
    <p:sldId id="513" r:id="rId23"/>
    <p:sldId id="502" r:id="rId24"/>
    <p:sldId id="503" r:id="rId25"/>
    <p:sldId id="521" r:id="rId26"/>
    <p:sldId id="522" r:id="rId27"/>
    <p:sldId id="523" r:id="rId28"/>
    <p:sldId id="524" r:id="rId29"/>
    <p:sldId id="525" r:id="rId30"/>
    <p:sldId id="526" r:id="rId31"/>
    <p:sldId id="527" r:id="rId32"/>
    <p:sldId id="528" r:id="rId33"/>
    <p:sldId id="529" r:id="rId34"/>
    <p:sldId id="530" r:id="rId35"/>
    <p:sldId id="531" r:id="rId36"/>
    <p:sldId id="532" r:id="rId37"/>
    <p:sldId id="533" r:id="rId38"/>
    <p:sldId id="534" r:id="rId39"/>
    <p:sldId id="535" r:id="rId40"/>
    <p:sldId id="536" r:id="rId41"/>
    <p:sldId id="537" r:id="rId42"/>
    <p:sldId id="538" r:id="rId43"/>
    <p:sldId id="539" r:id="rId44"/>
    <p:sldId id="540" r:id="rId45"/>
    <p:sldId id="505" r:id="rId46"/>
    <p:sldId id="504" r:id="rId47"/>
    <p:sldId id="506" r:id="rId48"/>
    <p:sldId id="515" r:id="rId49"/>
    <p:sldId id="490" r:id="rId50"/>
    <p:sldId id="520" r:id="rId51"/>
    <p:sldId id="517" r:id="rId52"/>
    <p:sldId id="491" r:id="rId53"/>
    <p:sldId id="492" r:id="rId54"/>
    <p:sldId id="494" r:id="rId55"/>
    <p:sldId id="495" r:id="rId56"/>
    <p:sldId id="496" r:id="rId57"/>
  </p:sldIdLst>
  <p:sldSz cx="9144000" cy="6858000" type="screen4x3"/>
  <p:notesSz cx="6858000" cy="9144000"/>
  <p:defaultTextStyle>
    <a:defPPr>
      <a:defRPr lang="it-IT"/>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FCC00"/>
    <a:srgbClr val="CC3300"/>
    <a:srgbClr val="FFCC66"/>
    <a:srgbClr val="000099"/>
    <a:srgbClr val="3366FF"/>
    <a:srgbClr val="A50021"/>
    <a:srgbClr val="000000"/>
    <a:srgbClr val="800000"/>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8000" autoAdjust="0"/>
  </p:normalViewPr>
  <p:slideViewPr>
    <p:cSldViewPr>
      <p:cViewPr>
        <p:scale>
          <a:sx n="80" d="100"/>
          <a:sy n="80" d="100"/>
        </p:scale>
        <p:origin x="1116" y="-5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008"/>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a:latin typeface="Times New Roman" panose="02020603050405020304" pitchFamily="18" charset="0"/>
                <a:ea typeface="+mn-ea"/>
                <a:cs typeface="+mn-cs"/>
              </a:defRPr>
            </a:lvl1pPr>
          </a:lstStyle>
          <a:p>
            <a:pPr>
              <a:defRPr/>
            </a:pPr>
            <a:r>
              <a:rPr lang="it-IT"/>
              <a:t>Corso di Economia dello sviluppo</a:t>
            </a:r>
          </a:p>
        </p:txBody>
      </p:sp>
      <p:sp>
        <p:nvSpPr>
          <p:cNvPr id="25603" name="Rectangle 3"/>
          <p:cNvSpPr>
            <a:spLocks noGrp="1" noChangeArrowheads="1"/>
          </p:cNvSpPr>
          <p:nvPr>
            <p:ph type="dt" sz="quarter" idx="1"/>
          </p:nvPr>
        </p:nvSpPr>
        <p:spPr bwMode="auto">
          <a:xfrm>
            <a:off x="3884613"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a:latin typeface="Times New Roman" panose="02020603050405020304" pitchFamily="18" charset="0"/>
                <a:ea typeface="+mn-ea"/>
                <a:cs typeface="+mn-cs"/>
              </a:defRPr>
            </a:lvl1pPr>
          </a:lstStyle>
          <a:p>
            <a:pPr>
              <a:defRPr/>
            </a:pPr>
            <a:endParaRPr lang="it-IT"/>
          </a:p>
        </p:txBody>
      </p:sp>
      <p:sp>
        <p:nvSpPr>
          <p:cNvPr id="25604" name="Rectangle 4"/>
          <p:cNvSpPr>
            <a:spLocks noGrp="1" noChangeArrowheads="1"/>
          </p:cNvSpPr>
          <p:nvPr>
            <p:ph type="ftr" sz="quarter" idx="2"/>
          </p:nvPr>
        </p:nvSpPr>
        <p:spPr bwMode="auto">
          <a:xfrm>
            <a:off x="0"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a:lvl1pPr>
          </a:lstStyle>
          <a:p>
            <a:pPr>
              <a:defRPr/>
            </a:pPr>
            <a:r>
              <a:rPr lang="it-IT"/>
              <a:t>Università degli Studi di Genova</a:t>
            </a:r>
          </a:p>
        </p:txBody>
      </p:sp>
      <p:sp>
        <p:nvSpPr>
          <p:cNvPr id="25605" name="Rectangle 5"/>
          <p:cNvSpPr>
            <a:spLocks noGrp="1" noChangeArrowheads="1"/>
          </p:cNvSpPr>
          <p:nvPr>
            <p:ph type="sldNum" sz="quarter" idx="3"/>
          </p:nvPr>
        </p:nvSpPr>
        <p:spPr bwMode="auto">
          <a:xfrm>
            <a:off x="3884613"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lvl1pPr>
          </a:lstStyle>
          <a:p>
            <a:pPr>
              <a:defRPr/>
            </a:pPr>
            <a:fld id="{39247EC2-EB37-4CB6-AA84-74097CF9F697}" type="slidenum">
              <a:rPr lang="it-IT"/>
              <a:pPr>
                <a:defRPr/>
              </a:pPr>
              <a:t>‹N›</a:t>
            </a:fld>
            <a:endParaRPr lang="it-IT"/>
          </a:p>
        </p:txBody>
      </p:sp>
    </p:spTree>
    <p:extLst>
      <p:ext uri="{BB962C8B-B14F-4D97-AF65-F5344CB8AC3E}">
        <p14:creationId xmlns:p14="http://schemas.microsoft.com/office/powerpoint/2010/main" val="8446207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a:latin typeface="Times New Roman" panose="02020603050405020304" pitchFamily="18" charset="0"/>
                <a:ea typeface="+mn-ea"/>
                <a:cs typeface="+mn-cs"/>
              </a:defRPr>
            </a:lvl1pPr>
          </a:lstStyle>
          <a:p>
            <a:pPr>
              <a:defRPr/>
            </a:pPr>
            <a:r>
              <a:rPr lang="it-IT"/>
              <a:t>Corso di Economia dello sviluppo</a:t>
            </a:r>
          </a:p>
        </p:txBody>
      </p:sp>
      <p:sp>
        <p:nvSpPr>
          <p:cNvPr id="23555" name="Rectangle 3"/>
          <p:cNvSpPr>
            <a:spLocks noGrp="1" noChangeArrowheads="1"/>
          </p:cNvSpPr>
          <p:nvPr>
            <p:ph type="dt" idx="1"/>
          </p:nvPr>
        </p:nvSpPr>
        <p:spPr bwMode="auto">
          <a:xfrm>
            <a:off x="3884613"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a:latin typeface="Times New Roman" panose="02020603050405020304" pitchFamily="18" charset="0"/>
                <a:ea typeface="+mn-ea"/>
                <a:cs typeface="+mn-cs"/>
              </a:defRPr>
            </a:lvl1pPr>
          </a:lstStyle>
          <a:p>
            <a:pPr>
              <a:defRPr/>
            </a:pPr>
            <a:endParaRPr lang="it-IT"/>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7" name="Rectangle 5"/>
          <p:cNvSpPr>
            <a:spLocks noGrp="1" noChangeArrowheads="1"/>
          </p:cNvSpPr>
          <p:nvPr>
            <p:ph type="body" sz="quarter" idx="3"/>
          </p:nvPr>
        </p:nvSpPr>
        <p:spPr bwMode="auto">
          <a:xfrm>
            <a:off x="685800" y="4343400"/>
            <a:ext cx="5486400" cy="41148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it-IT" noProof="0" smtClean="0"/>
              <a:t>Fare clic per modificare gli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p>
        </p:txBody>
      </p:sp>
      <p:sp>
        <p:nvSpPr>
          <p:cNvPr id="23558" name="Rectangle 6"/>
          <p:cNvSpPr>
            <a:spLocks noGrp="1" noChangeArrowheads="1"/>
          </p:cNvSpPr>
          <p:nvPr>
            <p:ph type="ftr" sz="quarter" idx="4"/>
          </p:nvPr>
        </p:nvSpPr>
        <p:spPr bwMode="auto">
          <a:xfrm>
            <a:off x="0"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a:lvl1pPr>
          </a:lstStyle>
          <a:p>
            <a:pPr>
              <a:defRPr/>
            </a:pPr>
            <a:r>
              <a:rPr lang="it-IT"/>
              <a:t>Università degli Studi di Genova</a:t>
            </a:r>
          </a:p>
        </p:txBody>
      </p:sp>
      <p:sp>
        <p:nvSpPr>
          <p:cNvPr id="23559" name="Rectangle 7"/>
          <p:cNvSpPr>
            <a:spLocks noGrp="1" noChangeArrowheads="1"/>
          </p:cNvSpPr>
          <p:nvPr>
            <p:ph type="sldNum" sz="quarter" idx="5"/>
          </p:nvPr>
        </p:nvSpPr>
        <p:spPr bwMode="auto">
          <a:xfrm>
            <a:off x="3884613"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lvl1pPr>
          </a:lstStyle>
          <a:p>
            <a:pPr>
              <a:defRPr/>
            </a:pPr>
            <a:fld id="{77EBFF01-1AB2-4FB4-BC97-0AD3CB291EC7}" type="slidenum">
              <a:rPr lang="it-IT"/>
              <a:pPr>
                <a:defRPr/>
              </a:pPr>
              <a:t>‹N›</a:t>
            </a:fld>
            <a:endParaRPr lang="it-IT"/>
          </a:p>
        </p:txBody>
      </p:sp>
    </p:spTree>
    <p:extLst>
      <p:ext uri="{BB962C8B-B14F-4D97-AF65-F5344CB8AC3E}">
        <p14:creationId xmlns:p14="http://schemas.microsoft.com/office/powerpoint/2010/main" val="3578425939"/>
      </p:ext>
    </p:extLst>
  </p:cSld>
  <p:clrMap bg1="lt1" tx1="dk1" bg2="lt2" tx2="dk2" accent1="accent1" accent2="accent2" accent3="accent3" accent4="accent4" accent5="accent5" accent6="accent6" hlink="hlink" folHlink="folHlink"/>
  <p:hf dt="0"/>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pitchFamily="-105" charset="-128"/>
        <a:cs typeface="ＭＳ Ｐゴシック" pitchFamily="-105" charset="-128"/>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pitchFamily="-105"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pitchFamily="-105"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pitchFamily="-105"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pitchFamily="-105"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it.wikipedia.org/wiki/Fenomeno" TargetMode="External"/><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8" Type="http://schemas.openxmlformats.org/officeDocument/2006/relationships/hyperlink" Target="http://it.wikipedia.org/wiki/Investimento" TargetMode="External"/><Relationship Id="rId3" Type="http://schemas.openxmlformats.org/officeDocument/2006/relationships/hyperlink" Target="http://it.wikipedia.org/wiki/Valore_(economia)" TargetMode="External"/><Relationship Id="rId7" Type="http://schemas.openxmlformats.org/officeDocument/2006/relationships/hyperlink" Target="http://it.wikipedia.org/wiki/Consumo" TargetMode="External"/><Relationship Id="rId2" Type="http://schemas.openxmlformats.org/officeDocument/2006/relationships/slide" Target="../slides/slide3.xml"/><Relationship Id="rId1" Type="http://schemas.openxmlformats.org/officeDocument/2006/relationships/notesMaster" Target="../notesMasters/notesMaster1.xml"/><Relationship Id="rId6" Type="http://schemas.openxmlformats.org/officeDocument/2006/relationships/hyperlink" Target="http://it.wikipedia.org/wiki/Paese_(area_geografica)" TargetMode="External"/><Relationship Id="rId5" Type="http://schemas.openxmlformats.org/officeDocument/2006/relationships/hyperlink" Target="http://it.wikipedia.org/wiki/Servizio" TargetMode="External"/><Relationship Id="rId10" Type="http://schemas.openxmlformats.org/officeDocument/2006/relationships/hyperlink" Target="http://it.wikipedia.org/wiki/Consumi_intermedi" TargetMode="External"/><Relationship Id="rId4" Type="http://schemas.openxmlformats.org/officeDocument/2006/relationships/hyperlink" Target="http://it.wikipedia.org/wiki/Bene_(economia)" TargetMode="External"/><Relationship Id="rId9" Type="http://schemas.openxmlformats.org/officeDocument/2006/relationships/hyperlink" Target="http://it.wikipedia.org/wiki/Esportazioni" TargetMode="Externa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3" Type="http://schemas.openxmlformats.org/officeDocument/2006/relationships/hyperlink" Target="http://it.wikipedia.org/wiki/Fenomeno" TargetMode="External"/><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37931725" indent="-37474525">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it-IT" altLang="it-IT" sz="1200" smtClean="0"/>
              <a:t>Corso di Economia dello sviluppo</a:t>
            </a:r>
          </a:p>
        </p:txBody>
      </p:sp>
      <p:sp>
        <p:nvSpPr>
          <p:cNvPr id="5123" name="Rectangle 6"/>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37931725" indent="-37474525">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it-IT" altLang="it-IT" sz="1200" smtClean="0"/>
              <a:t>Università degli Studi di Genova</a:t>
            </a:r>
          </a:p>
        </p:txBody>
      </p:sp>
      <p:sp>
        <p:nvSpPr>
          <p:cNvPr id="512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37931725" indent="-37474525">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1C87EA64-C8B9-485A-AF69-B649B78AF756}" type="slidenum">
              <a:rPr lang="it-IT" altLang="it-IT" sz="1200" smtClean="0"/>
              <a:pPr/>
              <a:t>1</a:t>
            </a:fld>
            <a:endParaRPr lang="it-IT" altLang="it-IT" sz="1200" smtClean="0"/>
          </a:p>
        </p:txBody>
      </p:sp>
      <p:sp>
        <p:nvSpPr>
          <p:cNvPr id="5125" name="Rectangle 2"/>
          <p:cNvSpPr>
            <a:spLocks noGrp="1" noRot="1" noChangeAspect="1" noChangeArrowheads="1" noTextEdit="1"/>
          </p:cNvSpPr>
          <p:nvPr>
            <p:ph type="sldImg"/>
          </p:nvPr>
        </p:nvSpPr>
        <p:spPr>
          <a:ln/>
        </p:spPr>
      </p:sp>
      <p:sp>
        <p:nvSpPr>
          <p:cNvPr id="512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it-IT" sz="1200" kern="1200" dirty="0" smtClean="0">
                <a:solidFill>
                  <a:schemeClr val="tx1"/>
                </a:solidFill>
                <a:effectLst/>
                <a:latin typeface="Times New Roman" pitchFamily="18" charset="0"/>
                <a:ea typeface="ＭＳ Ｐゴシック" pitchFamily="-105" charset="-128"/>
                <a:cs typeface="ＭＳ Ｐゴシック" pitchFamily="-105" charset="-128"/>
              </a:rPr>
              <a:t>Ciò che costituisce l’ideale di benessere dell’essere umano cambia nel tempo e nello spazio. Si modifica nel tempo, perché quello che garantiva benessere in epoche passate è differente da ciò che garantiva benessere pochi decenni addietro, o da quello che garantisce benessere oggi; tuttavia la società dei fenomeni di massa, dei beni di consumo e delle mode, ha reso più complesso valutare ciò che assicura benessere: non esistono più solo bisogni fondamentali e un certo grado soddisfazione personale da realizzare poiché, nei Paesi avanzati, i bisogni stessi sono creati dalla rapida dinamica dell’economia e della società. L’ideale di benessere cambia anche nello spazio: certamente esistono comunità a cui basta il soddisfacimento dei bisogni primari, che non subiscono influenze consumistiche; altre invece devono far fronte a un complesso insieme di relazioni tra benessere, bisogni, e ciò che è necessario al loro appagamento. In generale, si assiste nei Paesi occidentali a una perdita dell’orientamento su cosa rende felici e su cosa è necessario per rendere felici.</a:t>
            </a:r>
          </a:p>
          <a:p>
            <a:pPr marL="0" marR="0" indent="0" algn="l" defTabSz="914400" rtl="0" eaLnBrk="0" fontAlgn="base" latinLnBrk="0" hangingPunct="0">
              <a:lnSpc>
                <a:spcPct val="100000"/>
              </a:lnSpc>
              <a:spcBef>
                <a:spcPct val="30000"/>
              </a:spcBef>
              <a:spcAft>
                <a:spcPct val="0"/>
              </a:spcAft>
              <a:buClrTx/>
              <a:buSzTx/>
              <a:buFontTx/>
              <a:buNone/>
              <a:tabLst/>
              <a:defRPr/>
            </a:pPr>
            <a:r>
              <a:rPr lang="it-IT" sz="1200" kern="1200" dirty="0" smtClean="0">
                <a:solidFill>
                  <a:schemeClr val="tx1"/>
                </a:solidFill>
                <a:effectLst/>
                <a:latin typeface="Times New Roman" pitchFamily="18" charset="0"/>
                <a:ea typeface="ＭＳ Ｐゴシック" pitchFamily="-105" charset="-128"/>
                <a:cs typeface="ＭＳ Ｐゴシック" pitchFamily="-105" charset="-128"/>
              </a:rPr>
              <a:t>Per decenni è stata idea comune che questo tipo di ricerche fosse di qualche utilità perché riferite ai Paesi del terzo mondo, divenuti poi “in via di sviluppo”, i quali non godevano di livelli di reddito e consumo tali da poter garantire un sufficiente livello di benessere. Si riteneva infatti, che i Paesi occidentali, dati gli alti standard di vita ormai consolidati e la possibilità di accedere a una vasta gamma di servizi in ogni ambito della vita (salute, istruzione, previdenza, ecc.), non necessitassero di studi in questo senso. Per questo motivo l’attenzione di studiosi ed economisti è stata spesso rivolta alla misurazione di grandezze strettamente economiche, come produzione, consumo, reddito </a:t>
            </a:r>
            <a:r>
              <a:rPr lang="it-IT" sz="1200" i="1" kern="1200" dirty="0" smtClean="0">
                <a:solidFill>
                  <a:schemeClr val="tx1"/>
                </a:solidFill>
                <a:effectLst/>
                <a:latin typeface="Times New Roman" pitchFamily="18" charset="0"/>
                <a:ea typeface="ＭＳ Ｐゴシック" pitchFamily="-105" charset="-128"/>
                <a:cs typeface="ＭＳ Ｐゴシック" pitchFamily="-105" charset="-128"/>
              </a:rPr>
              <a:t>pro capite</a:t>
            </a:r>
            <a:r>
              <a:rPr lang="it-IT" sz="1200" kern="1200" dirty="0" smtClean="0">
                <a:solidFill>
                  <a:schemeClr val="tx1"/>
                </a:solidFill>
                <a:effectLst/>
                <a:latin typeface="Times New Roman" pitchFamily="18" charset="0"/>
                <a:ea typeface="ＭＳ Ｐゴシック" pitchFamily="-105" charset="-128"/>
                <a:cs typeface="ＭＳ Ｐゴシック" pitchFamily="-105" charset="-128"/>
              </a:rPr>
              <a:t>. In questo modo l’aumento del benessere e il progresso sociale venivano strettamente collegati alla crescita del PIL </a:t>
            </a:r>
            <a:r>
              <a:rPr lang="it-IT" sz="1200" i="1" kern="1200" dirty="0" smtClean="0">
                <a:solidFill>
                  <a:schemeClr val="tx1"/>
                </a:solidFill>
                <a:effectLst/>
                <a:latin typeface="Times New Roman" pitchFamily="18" charset="0"/>
                <a:ea typeface="ＭＳ Ｐゴシック" pitchFamily="-105" charset="-128"/>
                <a:cs typeface="ＭＳ Ｐゴシック" pitchFamily="-105" charset="-128"/>
              </a:rPr>
              <a:t>pro capite</a:t>
            </a:r>
            <a:r>
              <a:rPr lang="it-IT" sz="1200" kern="1200" dirty="0" smtClean="0">
                <a:solidFill>
                  <a:schemeClr val="tx1"/>
                </a:solidFill>
                <a:effectLst/>
                <a:latin typeface="Times New Roman" pitchFamily="18" charset="0"/>
                <a:ea typeface="ＭＳ Ｐゴシック" pitchFamily="-105" charset="-128"/>
                <a:cs typeface="ＭＳ Ｐゴシック" pitchFamily="-105" charset="-128"/>
              </a:rPr>
              <a:t>. </a:t>
            </a:r>
          </a:p>
          <a:p>
            <a:r>
              <a:rPr lang="it-IT" sz="1200" kern="1200" dirty="0" smtClean="0">
                <a:solidFill>
                  <a:schemeClr val="tx1"/>
                </a:solidFill>
                <a:effectLst/>
                <a:latin typeface="Times New Roman" pitchFamily="18" charset="0"/>
                <a:ea typeface="ＭＳ Ｐゴシック" pitchFamily="-105" charset="-128"/>
                <a:cs typeface="ＭＳ Ｐゴシック" pitchFamily="-105" charset="-128"/>
              </a:rPr>
              <a:t>Tuttavia, gli avvenimenti politici ed economici che si sono susseguiti a partire dagli anni settanta e ottanta hanno messo in dubbio questo paradigma, evidenziando una crescita delle disuguaglianze anche nei Paesi ad alto reddito, sia nell’accesso alle risorse, sia nell’accesso ai servizi. Inoltre, sempre nello stesso periodo, si è diffusa la consapevolezza delle ricadute dei fenomeni di sfruttamento delle risorse naturali e dei danni causati dall’inquinamento. Ecco che, oltre a problemi di equità, vennero sollevati anche problemi di sostenibilità. </a:t>
            </a:r>
          </a:p>
          <a:p>
            <a:r>
              <a:rPr lang="it-IT" sz="1200" kern="1200" dirty="0" smtClean="0">
                <a:solidFill>
                  <a:schemeClr val="tx1"/>
                </a:solidFill>
                <a:effectLst/>
                <a:latin typeface="Times New Roman" pitchFamily="18" charset="0"/>
                <a:ea typeface="ＭＳ Ｐゴシック" pitchFamily="-105" charset="-128"/>
                <a:cs typeface="ＭＳ Ｐゴシック" pitchFamily="-105" charset="-128"/>
              </a:rPr>
              <a:t>Tutto ciò ha contributo a mettere in forte dubbio l’utilità del PIL </a:t>
            </a:r>
            <a:r>
              <a:rPr lang="it-IT" sz="1200" i="1" kern="1200" dirty="0" smtClean="0">
                <a:solidFill>
                  <a:schemeClr val="tx1"/>
                </a:solidFill>
                <a:effectLst/>
                <a:latin typeface="Times New Roman" pitchFamily="18" charset="0"/>
                <a:ea typeface="ＭＳ Ｐゴシック" pitchFamily="-105" charset="-128"/>
                <a:cs typeface="ＭＳ Ｐゴシック" pitchFamily="-105" charset="-128"/>
              </a:rPr>
              <a:t>pro capite</a:t>
            </a:r>
            <a:r>
              <a:rPr lang="it-IT" sz="1200" kern="1200" dirty="0" smtClean="0">
                <a:solidFill>
                  <a:schemeClr val="tx1"/>
                </a:solidFill>
                <a:effectLst/>
                <a:latin typeface="Times New Roman" pitchFamily="18" charset="0"/>
                <a:ea typeface="ＭＳ Ｐゴシック" pitchFamily="-105" charset="-128"/>
                <a:cs typeface="ＭＳ Ｐゴシック" pitchFamily="-105" charset="-128"/>
              </a:rPr>
              <a:t> come misura del benessere di una società.</a:t>
            </a:r>
          </a:p>
          <a:p>
            <a:pPr marL="0" marR="0" indent="0" algn="l" defTabSz="914400" rtl="0" eaLnBrk="0" fontAlgn="base" latinLnBrk="0" hangingPunct="0">
              <a:lnSpc>
                <a:spcPct val="100000"/>
              </a:lnSpc>
              <a:spcBef>
                <a:spcPct val="30000"/>
              </a:spcBef>
              <a:spcAft>
                <a:spcPct val="0"/>
              </a:spcAft>
              <a:buClrTx/>
              <a:buSzTx/>
              <a:buFontTx/>
              <a:buNone/>
              <a:tabLst/>
              <a:defRPr/>
            </a:pPr>
            <a:r>
              <a:rPr lang="it-IT" sz="1200" kern="1200" dirty="0" smtClean="0">
                <a:solidFill>
                  <a:schemeClr val="tx1"/>
                </a:solidFill>
                <a:effectLst/>
                <a:latin typeface="Times New Roman" pitchFamily="18" charset="0"/>
                <a:ea typeface="ＭＳ Ｐゴシック" pitchFamily="-105" charset="-128"/>
                <a:cs typeface="ＭＳ Ｐゴシック" pitchFamily="-105" charset="-128"/>
              </a:rPr>
              <a:t>dopo una sintetica definizione del benessere e dei problemi che la sua misurazione attraverso il PIL solleva, discute i due differenti approcci delle </a:t>
            </a:r>
            <a:r>
              <a:rPr lang="it-IT" sz="1200" i="1" kern="1200" dirty="0" err="1" smtClean="0">
                <a:solidFill>
                  <a:schemeClr val="tx1"/>
                </a:solidFill>
                <a:effectLst/>
                <a:latin typeface="Times New Roman" pitchFamily="18" charset="0"/>
                <a:ea typeface="ＭＳ Ｐゴシック" pitchFamily="-105" charset="-128"/>
                <a:cs typeface="ＭＳ Ｐゴシック" pitchFamily="-105" charset="-128"/>
              </a:rPr>
              <a:t>capabilities</a:t>
            </a:r>
            <a:r>
              <a:rPr lang="it-IT" sz="1200" kern="1200" dirty="0" smtClean="0">
                <a:solidFill>
                  <a:schemeClr val="tx1"/>
                </a:solidFill>
                <a:effectLst/>
                <a:latin typeface="Times New Roman" pitchFamily="18" charset="0"/>
                <a:ea typeface="ＭＳ Ｐゴシック" pitchFamily="-105" charset="-128"/>
                <a:cs typeface="ＭＳ Ｐゴシック" pitchFamily="-105" charset="-128"/>
              </a:rPr>
              <a:t> di Amartya Sen e degli indicatori di </a:t>
            </a:r>
            <a:r>
              <a:rPr lang="it-IT" sz="1200" kern="1200" dirty="0" err="1" smtClean="0">
                <a:solidFill>
                  <a:schemeClr val="tx1"/>
                </a:solidFill>
                <a:effectLst/>
                <a:latin typeface="Times New Roman" pitchFamily="18" charset="0"/>
                <a:ea typeface="ＭＳ Ｐゴシック" pitchFamily="-105" charset="-128"/>
                <a:cs typeface="ＭＳ Ｐゴシック" pitchFamily="-105" charset="-128"/>
              </a:rPr>
              <a:t>Dasgupta</a:t>
            </a:r>
            <a:r>
              <a:rPr lang="it-IT" sz="1200" kern="1200" dirty="0" smtClean="0">
                <a:solidFill>
                  <a:schemeClr val="tx1"/>
                </a:solidFill>
                <a:effectLst/>
                <a:latin typeface="Times New Roman" pitchFamily="18" charset="0"/>
                <a:ea typeface="ＭＳ Ｐゴシック" pitchFamily="-105" charset="-128"/>
                <a:cs typeface="ＭＳ Ｐゴシック" pitchFamily="-105" charset="-128"/>
              </a:rPr>
              <a:t>. Nel secondo capitolo vengono descritte, nei loro aspetti generali, le principali misure del benessere. Il terzo capitolo riguarda una rassegna delle misure multidimensionali di benessere, nel cui solco il presente studio intende collocarsi. Gli ultimi due capitoli riguardano la proposta: il quarto descrive la costruzione e la metodologia dell’indicatore, mentre il quinto ne discute i risultati e trae  alcune conclusioni.</a:t>
            </a:r>
          </a:p>
          <a:p>
            <a:endParaRPr lang="it-IT" sz="1200" kern="1200" dirty="0" smtClean="0">
              <a:solidFill>
                <a:schemeClr val="tx1"/>
              </a:solidFill>
              <a:effectLst/>
              <a:latin typeface="Times New Roman" pitchFamily="18" charset="0"/>
              <a:ea typeface="ＭＳ Ｐゴシック" pitchFamily="-105" charset="-128"/>
              <a:cs typeface="ＭＳ Ｐゴシック" pitchFamily="-105" charset="-128"/>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it-IT" sz="1200" kern="1200" dirty="0" smtClean="0">
                <a:solidFill>
                  <a:schemeClr val="tx1"/>
                </a:solidFill>
                <a:effectLst/>
                <a:latin typeface="Times New Roman" pitchFamily="18" charset="0"/>
                <a:ea typeface="ＭＳ Ｐゴシック" pitchFamily="-105" charset="-128"/>
                <a:cs typeface="ＭＳ Ｐゴシック" pitchFamily="-105" charset="-128"/>
              </a:rPr>
              <a:t>Perché dunque misurare il benessere? Perché spesso si ritiene urgente e necessaria la ricerca di una quantificazione del benessere che vada oltre il mero aspetto economico-reddituale? In realtà si può affermare che la misurazione del benessere di un individuo, in senso assoluto, sia impossibile, in quanto troppe sfaccettature e molteplici complessità caratterizzano l’essere umano per poter pretendere di essere imbrigliate in una qualsiasi misura; ciò nonostante, importanti sforzi in questa direzione sono stati prodotti.</a:t>
            </a:r>
          </a:p>
          <a:p>
            <a:endParaRPr lang="it-IT" altLang="it-IT" dirty="0" smtClean="0">
              <a:ea typeface="ＭＳ Ｐゴシック" panose="020B0600070205080204" pitchFamily="34" charset="-128"/>
            </a:endParaRPr>
          </a:p>
        </p:txBody>
      </p:sp>
    </p:spTree>
    <p:extLst>
      <p:ext uri="{BB962C8B-B14F-4D97-AF65-F5344CB8AC3E}">
        <p14:creationId xmlns:p14="http://schemas.microsoft.com/office/powerpoint/2010/main" val="28100376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intestazione 3"/>
          <p:cNvSpPr>
            <a:spLocks noGrp="1"/>
          </p:cNvSpPr>
          <p:nvPr>
            <p:ph type="hdr" sz="quarter" idx="10"/>
          </p:nvPr>
        </p:nvSpPr>
        <p:spPr/>
        <p:txBody>
          <a:bodyPr/>
          <a:lstStyle/>
          <a:p>
            <a:pPr>
              <a:defRPr/>
            </a:pPr>
            <a:r>
              <a:rPr lang="it-IT" smtClean="0"/>
              <a:t>Corso di Economia dello sviluppo</a:t>
            </a:r>
            <a:endParaRPr lang="it-IT"/>
          </a:p>
        </p:txBody>
      </p:sp>
      <p:sp>
        <p:nvSpPr>
          <p:cNvPr id="5" name="Segnaposto piè di pagina 4"/>
          <p:cNvSpPr>
            <a:spLocks noGrp="1"/>
          </p:cNvSpPr>
          <p:nvPr>
            <p:ph type="ftr" sz="quarter" idx="11"/>
          </p:nvPr>
        </p:nvSpPr>
        <p:spPr/>
        <p:txBody>
          <a:bodyPr/>
          <a:lstStyle/>
          <a:p>
            <a:pPr>
              <a:defRPr/>
            </a:pPr>
            <a:r>
              <a:rPr lang="it-IT" smtClean="0"/>
              <a:t>Università degli Studi di Genova</a:t>
            </a:r>
            <a:endParaRPr lang="it-IT"/>
          </a:p>
        </p:txBody>
      </p:sp>
      <p:sp>
        <p:nvSpPr>
          <p:cNvPr id="6" name="Segnaposto numero diapositiva 5"/>
          <p:cNvSpPr>
            <a:spLocks noGrp="1"/>
          </p:cNvSpPr>
          <p:nvPr>
            <p:ph type="sldNum" sz="quarter" idx="12"/>
          </p:nvPr>
        </p:nvSpPr>
        <p:spPr/>
        <p:txBody>
          <a:bodyPr/>
          <a:lstStyle/>
          <a:p>
            <a:pPr>
              <a:defRPr/>
            </a:pPr>
            <a:fld id="{77EBFF01-1AB2-4FB4-BC97-0AD3CB291EC7}" type="slidenum">
              <a:rPr lang="it-IT" smtClean="0"/>
              <a:pPr>
                <a:defRPr/>
              </a:pPr>
              <a:t>17</a:t>
            </a:fld>
            <a:endParaRPr lang="it-IT"/>
          </a:p>
        </p:txBody>
      </p:sp>
    </p:spTree>
    <p:extLst>
      <p:ext uri="{BB962C8B-B14F-4D97-AF65-F5344CB8AC3E}">
        <p14:creationId xmlns:p14="http://schemas.microsoft.com/office/powerpoint/2010/main" val="17968163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it-IT" sz="1200" kern="1200" smtClean="0">
                <a:solidFill>
                  <a:schemeClr val="tx1"/>
                </a:solidFill>
                <a:effectLst/>
                <a:latin typeface="Times New Roman" pitchFamily="18" charset="0"/>
                <a:ea typeface="ＭＳ Ｐゴシック" pitchFamily="-105" charset="-128"/>
                <a:cs typeface="ＭＳ Ｐゴシック" pitchFamily="-105" charset="-128"/>
              </a:rPr>
              <a:t>Gli indicatori soggettivi, invece, misurano variabili soggettive (come la felicità e la fiducia) utilizzando tecniche di valutazione soggettive come l’auto-segnalazione. Questa sostanza soggettiva è costituita da tre componenti interconnesse [Diener e Suh, 1997]: la soddisfazione relativa alla vita che si conduce, gli effetti positivi, e gli effetti negativi. Tali effetti fanno riferimento a stati d'animo ed emozioni gradevoli e sgradevoli, mentre la soddisfazione relativa alla propria vita si riferisce ad un senso conoscitivo di soddisfazione. Sia gli effetti, sia i giudizi di soddisfazione riportati rappresentano valutazioni delle persone circa la situazione della loro vita; infatti, benessere soggettivo non si limita a una mancanza di esperienze negative.</a:t>
            </a:r>
          </a:p>
          <a:p>
            <a:endParaRPr lang="it-IT"/>
          </a:p>
        </p:txBody>
      </p:sp>
      <p:sp>
        <p:nvSpPr>
          <p:cNvPr id="4" name="Segnaposto intestazione 3"/>
          <p:cNvSpPr>
            <a:spLocks noGrp="1"/>
          </p:cNvSpPr>
          <p:nvPr>
            <p:ph type="hdr" sz="quarter" idx="10"/>
          </p:nvPr>
        </p:nvSpPr>
        <p:spPr/>
        <p:txBody>
          <a:bodyPr/>
          <a:lstStyle/>
          <a:p>
            <a:pPr>
              <a:defRPr/>
            </a:pPr>
            <a:r>
              <a:rPr lang="it-IT" smtClean="0"/>
              <a:t>Corso di Economia dello sviluppo</a:t>
            </a:r>
            <a:endParaRPr lang="it-IT"/>
          </a:p>
        </p:txBody>
      </p:sp>
      <p:sp>
        <p:nvSpPr>
          <p:cNvPr id="5" name="Segnaposto piè di pagina 4"/>
          <p:cNvSpPr>
            <a:spLocks noGrp="1"/>
          </p:cNvSpPr>
          <p:nvPr>
            <p:ph type="ftr" sz="quarter" idx="11"/>
          </p:nvPr>
        </p:nvSpPr>
        <p:spPr/>
        <p:txBody>
          <a:bodyPr/>
          <a:lstStyle/>
          <a:p>
            <a:pPr>
              <a:defRPr/>
            </a:pPr>
            <a:r>
              <a:rPr lang="it-IT" smtClean="0"/>
              <a:t>Università degli Studi di Genova</a:t>
            </a:r>
            <a:endParaRPr lang="it-IT"/>
          </a:p>
        </p:txBody>
      </p:sp>
      <p:sp>
        <p:nvSpPr>
          <p:cNvPr id="6" name="Segnaposto numero diapositiva 5"/>
          <p:cNvSpPr>
            <a:spLocks noGrp="1"/>
          </p:cNvSpPr>
          <p:nvPr>
            <p:ph type="sldNum" sz="quarter" idx="12"/>
          </p:nvPr>
        </p:nvSpPr>
        <p:spPr/>
        <p:txBody>
          <a:bodyPr/>
          <a:lstStyle/>
          <a:p>
            <a:pPr>
              <a:defRPr/>
            </a:pPr>
            <a:fld id="{77EBFF01-1AB2-4FB4-BC97-0AD3CB291EC7}" type="slidenum">
              <a:rPr lang="it-IT" smtClean="0"/>
              <a:pPr>
                <a:defRPr/>
              </a:pPr>
              <a:t>18</a:t>
            </a:fld>
            <a:endParaRPr lang="it-IT"/>
          </a:p>
        </p:txBody>
      </p:sp>
    </p:spTree>
    <p:extLst>
      <p:ext uri="{BB962C8B-B14F-4D97-AF65-F5344CB8AC3E}">
        <p14:creationId xmlns:p14="http://schemas.microsoft.com/office/powerpoint/2010/main" val="32591283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it-IT" sz="1200" kern="1200" dirty="0" smtClean="0">
                <a:solidFill>
                  <a:schemeClr val="tx1"/>
                </a:solidFill>
                <a:effectLst/>
                <a:latin typeface="Times New Roman" pitchFamily="18" charset="0"/>
                <a:ea typeface="ＭＳ Ｐゴシック" pitchFamily="-105" charset="-128"/>
                <a:cs typeface="ＭＳ Ｐゴシック" pitchFamily="-105" charset="-128"/>
              </a:rPr>
              <a:t>Gli indicatori soggettivi, invece, misurano variabili soggettive (come la felicità e la fiducia) utilizzando tecniche di valutazione soggettive come l’auto-segnalazione. Questa sostanza soggettiva è costituita da tre componenti interconnesse [</a:t>
            </a:r>
            <a:r>
              <a:rPr lang="it-IT" sz="1200" kern="1200" dirty="0" err="1" smtClean="0">
                <a:solidFill>
                  <a:schemeClr val="tx1"/>
                </a:solidFill>
                <a:effectLst/>
                <a:latin typeface="Times New Roman" pitchFamily="18" charset="0"/>
                <a:ea typeface="ＭＳ Ｐゴシック" pitchFamily="-105" charset="-128"/>
                <a:cs typeface="ＭＳ Ｐゴシック" pitchFamily="-105" charset="-128"/>
              </a:rPr>
              <a:t>Diener</a:t>
            </a:r>
            <a:r>
              <a:rPr lang="it-IT" sz="1200" kern="1200" dirty="0" smtClean="0">
                <a:solidFill>
                  <a:schemeClr val="tx1"/>
                </a:solidFill>
                <a:effectLst/>
                <a:latin typeface="Times New Roman" pitchFamily="18" charset="0"/>
                <a:ea typeface="ＭＳ Ｐゴシック" pitchFamily="-105" charset="-128"/>
                <a:cs typeface="ＭＳ Ｐゴシック" pitchFamily="-105" charset="-128"/>
              </a:rPr>
              <a:t> e </a:t>
            </a:r>
            <a:r>
              <a:rPr lang="it-IT" sz="1200" kern="1200" dirty="0" err="1" smtClean="0">
                <a:solidFill>
                  <a:schemeClr val="tx1"/>
                </a:solidFill>
                <a:effectLst/>
                <a:latin typeface="Times New Roman" pitchFamily="18" charset="0"/>
                <a:ea typeface="ＭＳ Ｐゴシック" pitchFamily="-105" charset="-128"/>
                <a:cs typeface="ＭＳ Ｐゴシック" pitchFamily="-105" charset="-128"/>
              </a:rPr>
              <a:t>Suh</a:t>
            </a:r>
            <a:r>
              <a:rPr lang="it-IT" sz="1200" kern="1200" dirty="0" smtClean="0">
                <a:solidFill>
                  <a:schemeClr val="tx1"/>
                </a:solidFill>
                <a:effectLst/>
                <a:latin typeface="Times New Roman" pitchFamily="18" charset="0"/>
                <a:ea typeface="ＭＳ Ｐゴシック" pitchFamily="-105" charset="-128"/>
                <a:cs typeface="ＭＳ Ｐゴシック" pitchFamily="-105" charset="-128"/>
              </a:rPr>
              <a:t>, 1997]: la soddisfazione relativa alla vita che si conduce, gli effetti positivi, e gli effetti negativi. Tali effetti fanno riferimento a stati d'animo ed emozioni gradevoli e sgradevoli, mentre la soddisfazione relativa alla propria vita si riferisce ad un senso conoscitivo di soddisfazione. Sia gli effetti, sia i giudizi di soddisfazione riportati rappresentano valutazioni delle persone circa la situazione della loro vita; infatti, benessere soggettivo non si limita a una mancanza di esperienze negative.</a:t>
            </a:r>
          </a:p>
          <a:p>
            <a:endParaRPr lang="it-IT" dirty="0"/>
          </a:p>
        </p:txBody>
      </p:sp>
      <p:sp>
        <p:nvSpPr>
          <p:cNvPr id="4" name="Segnaposto intestazione 3"/>
          <p:cNvSpPr>
            <a:spLocks noGrp="1"/>
          </p:cNvSpPr>
          <p:nvPr>
            <p:ph type="hdr" sz="quarter" idx="10"/>
          </p:nvPr>
        </p:nvSpPr>
        <p:spPr/>
        <p:txBody>
          <a:bodyPr/>
          <a:lstStyle/>
          <a:p>
            <a:pPr>
              <a:defRPr/>
            </a:pPr>
            <a:r>
              <a:rPr lang="it-IT" smtClean="0"/>
              <a:t>Corso di Economia dello sviluppo</a:t>
            </a:r>
            <a:endParaRPr lang="it-IT"/>
          </a:p>
        </p:txBody>
      </p:sp>
      <p:sp>
        <p:nvSpPr>
          <p:cNvPr id="5" name="Segnaposto piè di pagina 4"/>
          <p:cNvSpPr>
            <a:spLocks noGrp="1"/>
          </p:cNvSpPr>
          <p:nvPr>
            <p:ph type="ftr" sz="quarter" idx="11"/>
          </p:nvPr>
        </p:nvSpPr>
        <p:spPr/>
        <p:txBody>
          <a:bodyPr/>
          <a:lstStyle/>
          <a:p>
            <a:pPr>
              <a:defRPr/>
            </a:pPr>
            <a:r>
              <a:rPr lang="it-IT" smtClean="0"/>
              <a:t>Università degli Studi di Genova</a:t>
            </a:r>
            <a:endParaRPr lang="it-IT"/>
          </a:p>
        </p:txBody>
      </p:sp>
      <p:sp>
        <p:nvSpPr>
          <p:cNvPr id="6" name="Segnaposto numero diapositiva 5"/>
          <p:cNvSpPr>
            <a:spLocks noGrp="1"/>
          </p:cNvSpPr>
          <p:nvPr>
            <p:ph type="sldNum" sz="quarter" idx="12"/>
          </p:nvPr>
        </p:nvSpPr>
        <p:spPr/>
        <p:txBody>
          <a:bodyPr/>
          <a:lstStyle/>
          <a:p>
            <a:pPr>
              <a:defRPr/>
            </a:pPr>
            <a:fld id="{77EBFF01-1AB2-4FB4-BC97-0AD3CB291EC7}" type="slidenum">
              <a:rPr lang="it-IT" smtClean="0"/>
              <a:pPr>
                <a:defRPr/>
              </a:pPr>
              <a:t>19</a:t>
            </a:fld>
            <a:endParaRPr lang="it-IT"/>
          </a:p>
        </p:txBody>
      </p:sp>
    </p:spTree>
    <p:extLst>
      <p:ext uri="{BB962C8B-B14F-4D97-AF65-F5344CB8AC3E}">
        <p14:creationId xmlns:p14="http://schemas.microsoft.com/office/powerpoint/2010/main" val="39602741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it-IT" sz="1200" kern="1200" dirty="0" smtClean="0">
                <a:solidFill>
                  <a:schemeClr val="tx1"/>
                </a:solidFill>
                <a:effectLst/>
                <a:latin typeface="Times New Roman" pitchFamily="18" charset="0"/>
                <a:ea typeface="ＭＳ Ｐゴシック" pitchFamily="-105" charset="-128"/>
                <a:cs typeface="ＭＳ Ｐゴシック" pitchFamily="-105" charset="-128"/>
              </a:rPr>
              <a:t>Data la mole importante di dati che ci si propone di elaborare, l’analisi fattoriale risulta utile in quanto permette di ottenere una riduzione del numero di fattori che spiegano un </a:t>
            </a:r>
            <a:r>
              <a:rPr lang="it-IT" sz="1200" u="sng" kern="1200" dirty="0" smtClean="0">
                <a:solidFill>
                  <a:schemeClr val="tx1"/>
                </a:solidFill>
                <a:effectLst/>
                <a:latin typeface="Times New Roman" pitchFamily="18" charset="0"/>
                <a:ea typeface="ＭＳ Ｐゴシック" pitchFamily="-105" charset="-128"/>
                <a:cs typeface="ＭＳ Ｐゴシック" pitchFamily="-105" charset="-128"/>
                <a:hlinkClick r:id="rId3" tooltip="Fenomeno"/>
              </a:rPr>
              <a:t>fenomeno</a:t>
            </a:r>
            <a:r>
              <a:rPr lang="it-IT" sz="1200" kern="1200" dirty="0" smtClean="0">
                <a:solidFill>
                  <a:schemeClr val="tx1"/>
                </a:solidFill>
                <a:effectLst/>
                <a:latin typeface="Times New Roman" pitchFamily="18" charset="0"/>
                <a:ea typeface="ＭＳ Ｐゴシック" pitchFamily="-105" charset="-128"/>
                <a:cs typeface="ＭＳ Ｐゴシック" pitchFamily="-105" charset="-128"/>
              </a:rPr>
              <a:t>, riassumendo l'informazione contenuta in una matrice di correlazione o di varianze-covarianze, cercando di individuare le dimensioni latenti e non direttamente osservabili [Stevens, 1986]. Si può affermare, quindi, che se due variabili presentano una forte correlazione con uno stesso fattore, una parte non trascurabile della correlazione tra le due variabili si spiega col fatto che esse hanno quel fattore in comune [</a:t>
            </a:r>
            <a:r>
              <a:rPr lang="it-IT" sz="1200" kern="1200" dirty="0" err="1" smtClean="0">
                <a:solidFill>
                  <a:schemeClr val="tx1"/>
                </a:solidFill>
                <a:effectLst/>
                <a:latin typeface="Times New Roman" pitchFamily="18" charset="0"/>
                <a:ea typeface="ＭＳ Ｐゴシック" pitchFamily="-105" charset="-128"/>
                <a:cs typeface="ＭＳ Ｐゴシック" pitchFamily="-105" charset="-128"/>
              </a:rPr>
              <a:t>Dillon</a:t>
            </a:r>
            <a:r>
              <a:rPr lang="it-IT" sz="1200" kern="1200" dirty="0" smtClean="0">
                <a:solidFill>
                  <a:schemeClr val="tx1"/>
                </a:solidFill>
                <a:effectLst/>
                <a:latin typeface="Times New Roman" pitchFamily="18" charset="0"/>
                <a:ea typeface="ＭＳ Ｐゴシック" pitchFamily="-105" charset="-128"/>
                <a:cs typeface="ＭＳ Ｐゴシック" pitchFamily="-105" charset="-128"/>
              </a:rPr>
              <a:t> e </a:t>
            </a:r>
            <a:r>
              <a:rPr lang="it-IT" sz="1200" kern="1200" dirty="0" err="1" smtClean="0">
                <a:solidFill>
                  <a:schemeClr val="tx1"/>
                </a:solidFill>
                <a:effectLst/>
                <a:latin typeface="Times New Roman" pitchFamily="18" charset="0"/>
                <a:ea typeface="ＭＳ Ｐゴシック" pitchFamily="-105" charset="-128"/>
                <a:cs typeface="ＭＳ Ｐゴシック" pitchFamily="-105" charset="-128"/>
              </a:rPr>
              <a:t>Goldstein</a:t>
            </a:r>
            <a:r>
              <a:rPr lang="it-IT" sz="1200" kern="1200" dirty="0" smtClean="0">
                <a:solidFill>
                  <a:schemeClr val="tx1"/>
                </a:solidFill>
                <a:effectLst/>
                <a:latin typeface="Times New Roman" pitchFamily="18" charset="0"/>
                <a:ea typeface="ＭＳ Ｐゴシック" pitchFamily="-105" charset="-128"/>
                <a:cs typeface="ＭＳ Ｐゴシック" pitchFamily="-105" charset="-128"/>
              </a:rPr>
              <a:t>, 1984]. Fornendo, quindi, un principio di identificazione di questi fattori comuni, l’analisi fattoriale assicura una descrizione in forma semplice, della complessa rete di interpolazioni esistente nell'ambito di un insieme di variabili associate [</a:t>
            </a:r>
            <a:r>
              <a:rPr lang="it-IT" sz="1200" kern="1200" dirty="0" err="1" smtClean="0">
                <a:solidFill>
                  <a:schemeClr val="tx1"/>
                </a:solidFill>
                <a:effectLst/>
                <a:latin typeface="Times New Roman" pitchFamily="18" charset="0"/>
                <a:ea typeface="ＭＳ Ｐゴシック" pitchFamily="-105" charset="-128"/>
                <a:cs typeface="ＭＳ Ｐゴシック" pitchFamily="-105" charset="-128"/>
              </a:rPr>
              <a:t>Carrol</a:t>
            </a:r>
            <a:r>
              <a:rPr lang="it-IT" sz="1200" kern="1200" dirty="0" smtClean="0">
                <a:solidFill>
                  <a:schemeClr val="tx1"/>
                </a:solidFill>
                <a:effectLst/>
                <a:latin typeface="Times New Roman" pitchFamily="18" charset="0"/>
                <a:ea typeface="ＭＳ Ｐゴシック" pitchFamily="-105" charset="-128"/>
                <a:cs typeface="ＭＳ Ｐゴシック" pitchFamily="-105" charset="-128"/>
              </a:rPr>
              <a:t> et al., 1953]. Questa descrizione consente di definire, all'interno della matrice di correlazione, un limitato numero di componenti indipendenti l'una dall'altra e identificate nei fattori: esse spiegano il massimo possibile della varianza delle variabili contenute nella matrice d’informazione originaria. Questa metodologia è interessante a causa della sua flessibilità: la sola scelta preliminare è proprio il set di dati iniziale, che permette di  spiegare la varianza del fenomeno in esame senza richiedere la stima di parametri che costringerebbe a creare un modello precedente.</a:t>
            </a:r>
          </a:p>
          <a:p>
            <a:endParaRPr lang="it-IT" sz="1200" kern="1200" dirty="0" smtClean="0">
              <a:solidFill>
                <a:schemeClr val="tx1"/>
              </a:solidFill>
              <a:effectLst/>
              <a:latin typeface="Times New Roman" pitchFamily="18" charset="0"/>
              <a:ea typeface="ＭＳ Ｐゴシック" pitchFamily="-105" charset="-128"/>
              <a:cs typeface="ＭＳ Ｐゴシック" pitchFamily="-105" charset="-128"/>
            </a:endParaRPr>
          </a:p>
          <a:p>
            <a:r>
              <a:rPr lang="it-IT" sz="1200" kern="1200" dirty="0" smtClean="0">
                <a:solidFill>
                  <a:schemeClr val="tx1"/>
                </a:solidFill>
                <a:effectLst/>
                <a:latin typeface="Times New Roman" pitchFamily="18" charset="0"/>
                <a:ea typeface="ＭＳ Ｐゴシック" pitchFamily="-105" charset="-128"/>
                <a:cs typeface="ＭＳ Ｐゴシック" pitchFamily="-105" charset="-128"/>
              </a:rPr>
              <a:t>Effettuate l’estrazione e la rotazione, si pone la scelta di quali fattori, e quindi quali variabili, utilizzare nell’indicatore. Essa è stata realizzata tenendo contemporaneamente conto di tre  criteri di scelta:</a:t>
            </a:r>
          </a:p>
          <a:p>
            <a:pPr lvl="0"/>
            <a:r>
              <a:rPr lang="it-IT" sz="1200" kern="1200" dirty="0" smtClean="0">
                <a:solidFill>
                  <a:schemeClr val="tx1"/>
                </a:solidFill>
                <a:effectLst/>
                <a:latin typeface="Times New Roman" pitchFamily="18" charset="0"/>
                <a:ea typeface="ＭＳ Ｐゴシック" pitchFamily="-105" charset="-128"/>
                <a:cs typeface="ＭＳ Ｐゴシック" pitchFamily="-105" charset="-128"/>
              </a:rPr>
              <a:t>Criterio di Kaiser: secondo questo principio, occorre prendere in considerazione tutti i fattori estratti con </a:t>
            </a:r>
            <a:r>
              <a:rPr lang="it-IT" sz="1200" kern="1200" dirty="0" err="1" smtClean="0">
                <a:solidFill>
                  <a:schemeClr val="tx1"/>
                </a:solidFill>
                <a:effectLst/>
                <a:latin typeface="Times New Roman" pitchFamily="18" charset="0"/>
                <a:ea typeface="ＭＳ Ｐゴシック" pitchFamily="-105" charset="-128"/>
                <a:cs typeface="ＭＳ Ｐゴシック" pitchFamily="-105" charset="-128"/>
              </a:rPr>
              <a:t>autovalore</a:t>
            </a:r>
            <a:r>
              <a:rPr lang="it-IT" sz="1200" kern="1200" dirty="0" smtClean="0">
                <a:solidFill>
                  <a:schemeClr val="tx1"/>
                </a:solidFill>
                <a:effectLst/>
                <a:latin typeface="Times New Roman" pitchFamily="18" charset="0"/>
                <a:ea typeface="ＭＳ Ｐゴシック" pitchFamily="-105" charset="-128"/>
                <a:cs typeface="ＭＳ Ｐゴシック" pitchFamily="-105" charset="-128"/>
              </a:rPr>
              <a:t> maggiore di uno, poiché valori minori conducono a fattori che spiegano meno di quanto una sola variabile possa spiegare;</a:t>
            </a:r>
          </a:p>
          <a:p>
            <a:pPr lvl="0"/>
            <a:r>
              <a:rPr lang="it-IT" sz="1200" kern="1200" dirty="0" smtClean="0">
                <a:solidFill>
                  <a:schemeClr val="tx1"/>
                </a:solidFill>
                <a:effectLst/>
                <a:latin typeface="Times New Roman" pitchFamily="18" charset="0"/>
                <a:ea typeface="ＭＳ Ｐゴシック" pitchFamily="-105" charset="-128"/>
                <a:cs typeface="ＭＳ Ｐゴシック" pitchFamily="-105" charset="-128"/>
              </a:rPr>
              <a:t>Criterio della varianza spiegata: in questo caso l’elemento su cui basare la scelta è la varianza spiegata cumulata. Un livello di varianza spiegata del 65% - 70% può essere considerato sufficientemente significativo;</a:t>
            </a:r>
          </a:p>
          <a:p>
            <a:pPr lvl="0"/>
            <a:r>
              <a:rPr lang="it-IT" sz="1200" i="1" kern="1200" dirty="0" err="1" smtClean="0">
                <a:solidFill>
                  <a:schemeClr val="tx1"/>
                </a:solidFill>
                <a:effectLst/>
                <a:latin typeface="Times New Roman" pitchFamily="18" charset="0"/>
                <a:ea typeface="ＭＳ Ｐゴシック" pitchFamily="-105" charset="-128"/>
                <a:cs typeface="ＭＳ Ｐゴシック" pitchFamily="-105" charset="-128"/>
              </a:rPr>
              <a:t>Scree</a:t>
            </a:r>
            <a:r>
              <a:rPr lang="it-IT" sz="1200" i="1" kern="1200" dirty="0" smtClean="0">
                <a:solidFill>
                  <a:schemeClr val="tx1"/>
                </a:solidFill>
                <a:effectLst/>
                <a:latin typeface="Times New Roman" pitchFamily="18" charset="0"/>
                <a:ea typeface="ＭＳ Ｐゴシック" pitchFamily="-105" charset="-128"/>
                <a:cs typeface="ＭＳ Ｐゴシック" pitchFamily="-105" charset="-128"/>
              </a:rPr>
              <a:t> test</a:t>
            </a:r>
            <a:r>
              <a:rPr lang="it-IT" sz="1200" kern="1200" dirty="0" smtClean="0">
                <a:solidFill>
                  <a:schemeClr val="tx1"/>
                </a:solidFill>
                <a:effectLst/>
                <a:latin typeface="Times New Roman" pitchFamily="18" charset="0"/>
                <a:ea typeface="ＭＳ Ｐゴシック" pitchFamily="-105" charset="-128"/>
                <a:cs typeface="ＭＳ Ｐゴシック" pitchFamily="-105" charset="-128"/>
              </a:rPr>
              <a:t>: il metodo dello </a:t>
            </a:r>
            <a:r>
              <a:rPr lang="it-IT" sz="1200" i="1" kern="1200" dirty="0" err="1" smtClean="0">
                <a:solidFill>
                  <a:schemeClr val="tx1"/>
                </a:solidFill>
                <a:effectLst/>
                <a:latin typeface="Times New Roman" pitchFamily="18" charset="0"/>
                <a:ea typeface="ＭＳ Ｐゴシック" pitchFamily="-105" charset="-128"/>
                <a:cs typeface="ＭＳ Ｐゴシック" pitchFamily="-105" charset="-128"/>
              </a:rPr>
              <a:t>scree</a:t>
            </a:r>
            <a:r>
              <a:rPr lang="it-IT" sz="1200" i="1" kern="1200" dirty="0" smtClean="0">
                <a:solidFill>
                  <a:schemeClr val="tx1"/>
                </a:solidFill>
                <a:effectLst/>
                <a:latin typeface="Times New Roman" pitchFamily="18" charset="0"/>
                <a:ea typeface="ＭＳ Ｐゴシック" pitchFamily="-105" charset="-128"/>
                <a:cs typeface="ＭＳ Ｐゴシック" pitchFamily="-105" charset="-128"/>
              </a:rPr>
              <a:t> test</a:t>
            </a:r>
            <a:r>
              <a:rPr lang="it-IT" sz="1200" kern="1200" dirty="0" smtClean="0">
                <a:solidFill>
                  <a:schemeClr val="tx1"/>
                </a:solidFill>
                <a:effectLst/>
                <a:latin typeface="Times New Roman" pitchFamily="18" charset="0"/>
                <a:ea typeface="ＭＳ Ｐゴシック" pitchFamily="-105" charset="-128"/>
                <a:cs typeface="ＭＳ Ｐゴシック" pitchFamily="-105" charset="-128"/>
              </a:rPr>
              <a:t> [</a:t>
            </a:r>
            <a:r>
              <a:rPr lang="it-IT" sz="1200" kern="1200" dirty="0" err="1" smtClean="0">
                <a:solidFill>
                  <a:schemeClr val="tx1"/>
                </a:solidFill>
                <a:effectLst/>
                <a:latin typeface="Times New Roman" pitchFamily="18" charset="0"/>
                <a:ea typeface="ＭＳ Ｐゴシック" pitchFamily="-105" charset="-128"/>
                <a:cs typeface="ＭＳ Ｐゴシック" pitchFamily="-105" charset="-128"/>
              </a:rPr>
              <a:t>Cattell</a:t>
            </a:r>
            <a:r>
              <a:rPr lang="it-IT" sz="1200" kern="1200" dirty="0" smtClean="0">
                <a:solidFill>
                  <a:schemeClr val="tx1"/>
                </a:solidFill>
                <a:effectLst/>
                <a:latin typeface="Times New Roman" pitchFamily="18" charset="0"/>
                <a:ea typeface="ＭＳ Ｐゴシック" pitchFamily="-105" charset="-128"/>
                <a:cs typeface="ＭＳ Ｐゴシック" pitchFamily="-105" charset="-128"/>
              </a:rPr>
              <a:t>, 1966] si propone di determinare il numero di fattori da prendere in considerazione dal punto di vista grafico. Viene osservato un grafico in cui sull’asse verticale si colloca la grandezza dell’</a:t>
            </a:r>
            <a:r>
              <a:rPr lang="it-IT" sz="1200" kern="1200" dirty="0" err="1" smtClean="0">
                <a:solidFill>
                  <a:schemeClr val="tx1"/>
                </a:solidFill>
                <a:effectLst/>
                <a:latin typeface="Times New Roman" pitchFamily="18" charset="0"/>
                <a:ea typeface="ＭＳ Ｐゴシック" pitchFamily="-105" charset="-128"/>
                <a:cs typeface="ＭＳ Ｐゴシック" pitchFamily="-105" charset="-128"/>
              </a:rPr>
              <a:t>autovalore</a:t>
            </a:r>
            <a:r>
              <a:rPr lang="it-IT" sz="1200" kern="1200" dirty="0" smtClean="0">
                <a:solidFill>
                  <a:schemeClr val="tx1"/>
                </a:solidFill>
                <a:effectLst/>
                <a:latin typeface="Times New Roman" pitchFamily="18" charset="0"/>
                <a:ea typeface="ＭＳ Ｐゴシック" pitchFamily="-105" charset="-128"/>
                <a:cs typeface="ＭＳ Ｐゴシック" pitchFamily="-105" charset="-128"/>
              </a:rPr>
              <a:t>, mentre sull’asse orizzontale è riportato il numero di auto valori. Gli </a:t>
            </a:r>
            <a:r>
              <a:rPr lang="it-IT" sz="1200" kern="1200" dirty="0" err="1" smtClean="0">
                <a:solidFill>
                  <a:schemeClr val="tx1"/>
                </a:solidFill>
                <a:effectLst/>
                <a:latin typeface="Times New Roman" pitchFamily="18" charset="0"/>
                <a:ea typeface="ＭＳ Ｐゴシック" pitchFamily="-105" charset="-128"/>
                <a:cs typeface="ＭＳ Ｐゴシック" pitchFamily="-105" charset="-128"/>
              </a:rPr>
              <a:t>autovalori</a:t>
            </a:r>
            <a:r>
              <a:rPr lang="it-IT" sz="1200" kern="1200" dirty="0" smtClean="0">
                <a:solidFill>
                  <a:schemeClr val="tx1"/>
                </a:solidFill>
                <a:effectLst/>
                <a:latin typeface="Times New Roman" pitchFamily="18" charset="0"/>
                <a:ea typeface="ＭＳ Ｐゴシック" pitchFamily="-105" charset="-128"/>
                <a:cs typeface="ＭＳ Ｐゴシック" pitchFamily="-105" charset="-128"/>
              </a:rPr>
              <a:t> vengono rappresentati come punti collegati da una linea. Secondo quanto suggerito dal metodo di </a:t>
            </a:r>
            <a:r>
              <a:rPr lang="it-IT" sz="1200" kern="1200" dirty="0" err="1" smtClean="0">
                <a:solidFill>
                  <a:schemeClr val="tx1"/>
                </a:solidFill>
                <a:effectLst/>
                <a:latin typeface="Times New Roman" pitchFamily="18" charset="0"/>
                <a:ea typeface="ＭＳ Ｐゴシック" pitchFamily="-105" charset="-128"/>
                <a:cs typeface="ＭＳ Ｐゴシック" pitchFamily="-105" charset="-128"/>
              </a:rPr>
              <a:t>Cattell</a:t>
            </a:r>
            <a:r>
              <a:rPr lang="it-IT" sz="1200" kern="1200" dirty="0" smtClean="0">
                <a:solidFill>
                  <a:schemeClr val="tx1"/>
                </a:solidFill>
                <a:effectLst/>
                <a:latin typeface="Times New Roman" pitchFamily="18" charset="0"/>
                <a:ea typeface="ＭＳ Ｐゴシック" pitchFamily="-105" charset="-128"/>
                <a:cs typeface="ＭＳ Ｐゴシック" pitchFamily="-105" charset="-128"/>
              </a:rPr>
              <a:t>, la scelta dei fattori dovrebbe fermarsi nel punto in cui si osserva un livellamento dell’andamento della linea.</a:t>
            </a:r>
          </a:p>
          <a:p>
            <a:r>
              <a:rPr lang="it-IT" sz="1200" kern="1200" dirty="0" smtClean="0">
                <a:solidFill>
                  <a:schemeClr val="tx1"/>
                </a:solidFill>
                <a:effectLst/>
                <a:latin typeface="Times New Roman" pitchFamily="18" charset="0"/>
                <a:ea typeface="ＭＳ Ｐゴシック" pitchFamily="-105" charset="-128"/>
                <a:cs typeface="ＭＳ Ｐゴシック" pitchFamily="-105" charset="-128"/>
              </a:rPr>
              <a:t>Ciascuna componente principale estratta è caratterizzata da un </a:t>
            </a:r>
            <a:r>
              <a:rPr lang="it-IT" sz="1200" kern="1200" dirty="0" err="1" smtClean="0">
                <a:solidFill>
                  <a:schemeClr val="tx1"/>
                </a:solidFill>
                <a:effectLst/>
                <a:latin typeface="Times New Roman" pitchFamily="18" charset="0"/>
                <a:ea typeface="ＭＳ Ｐゴシック" pitchFamily="-105" charset="-128"/>
                <a:cs typeface="ＭＳ Ｐゴシック" pitchFamily="-105" charset="-128"/>
              </a:rPr>
              <a:t>autovalore</a:t>
            </a:r>
            <a:r>
              <a:rPr lang="it-IT" sz="1200" kern="1200" dirty="0" smtClean="0">
                <a:solidFill>
                  <a:schemeClr val="tx1"/>
                </a:solidFill>
                <a:effectLst/>
                <a:latin typeface="Times New Roman" pitchFamily="18" charset="0"/>
                <a:ea typeface="ＭＳ Ｐゴシック" pitchFamily="-105" charset="-128"/>
                <a:cs typeface="ＭＳ Ｐゴシック" pitchFamily="-105" charset="-128"/>
              </a:rPr>
              <a:t>, che esprime la proporzione della varianza riprodotta dalla componente stessa.</a:t>
            </a:r>
          </a:p>
          <a:p>
            <a:pPr marL="0" marR="0" indent="0" algn="l" defTabSz="914400" rtl="0" eaLnBrk="0" fontAlgn="base" latinLnBrk="0" hangingPunct="0">
              <a:lnSpc>
                <a:spcPct val="100000"/>
              </a:lnSpc>
              <a:spcBef>
                <a:spcPct val="30000"/>
              </a:spcBef>
              <a:spcAft>
                <a:spcPct val="0"/>
              </a:spcAft>
              <a:buClrTx/>
              <a:buSzTx/>
              <a:buFontTx/>
              <a:buNone/>
              <a:tabLst/>
              <a:defRPr/>
            </a:pPr>
            <a:endParaRPr lang="it-IT" sz="1200" kern="1200" dirty="0" smtClean="0">
              <a:solidFill>
                <a:schemeClr val="tx1"/>
              </a:solidFill>
              <a:effectLst/>
              <a:latin typeface="Times New Roman" pitchFamily="18" charset="0"/>
              <a:ea typeface="ＭＳ Ｐゴシック" pitchFamily="-105" charset="-128"/>
              <a:cs typeface="ＭＳ Ｐゴシック" pitchFamily="-105" charset="-128"/>
            </a:endParaRPr>
          </a:p>
          <a:p>
            <a:endParaRPr lang="it-IT" dirty="0" smtClean="0"/>
          </a:p>
          <a:p>
            <a:endParaRPr lang="it-IT" dirty="0"/>
          </a:p>
        </p:txBody>
      </p:sp>
      <p:sp>
        <p:nvSpPr>
          <p:cNvPr id="4" name="Segnaposto intestazione 3"/>
          <p:cNvSpPr>
            <a:spLocks noGrp="1"/>
          </p:cNvSpPr>
          <p:nvPr>
            <p:ph type="hdr" sz="quarter" idx="10"/>
          </p:nvPr>
        </p:nvSpPr>
        <p:spPr/>
        <p:txBody>
          <a:bodyPr/>
          <a:lstStyle/>
          <a:p>
            <a:pPr>
              <a:defRPr/>
            </a:pPr>
            <a:r>
              <a:rPr lang="it-IT" smtClean="0"/>
              <a:t>Corso di Economia dello sviluppo</a:t>
            </a:r>
            <a:endParaRPr lang="it-IT"/>
          </a:p>
        </p:txBody>
      </p:sp>
      <p:sp>
        <p:nvSpPr>
          <p:cNvPr id="5" name="Segnaposto piè di pagina 4"/>
          <p:cNvSpPr>
            <a:spLocks noGrp="1"/>
          </p:cNvSpPr>
          <p:nvPr>
            <p:ph type="ftr" sz="quarter" idx="11"/>
          </p:nvPr>
        </p:nvSpPr>
        <p:spPr/>
        <p:txBody>
          <a:bodyPr/>
          <a:lstStyle/>
          <a:p>
            <a:pPr>
              <a:defRPr/>
            </a:pPr>
            <a:r>
              <a:rPr lang="it-IT" smtClean="0"/>
              <a:t>Università degli Studi di Genova</a:t>
            </a:r>
            <a:endParaRPr lang="it-IT"/>
          </a:p>
        </p:txBody>
      </p:sp>
      <p:sp>
        <p:nvSpPr>
          <p:cNvPr id="6" name="Segnaposto numero diapositiva 5"/>
          <p:cNvSpPr>
            <a:spLocks noGrp="1"/>
          </p:cNvSpPr>
          <p:nvPr>
            <p:ph type="sldNum" sz="quarter" idx="12"/>
          </p:nvPr>
        </p:nvSpPr>
        <p:spPr/>
        <p:txBody>
          <a:bodyPr/>
          <a:lstStyle/>
          <a:p>
            <a:pPr>
              <a:defRPr/>
            </a:pPr>
            <a:fld id="{77EBFF01-1AB2-4FB4-BC97-0AD3CB291EC7}" type="slidenum">
              <a:rPr lang="it-IT" smtClean="0"/>
              <a:pPr>
                <a:defRPr/>
              </a:pPr>
              <a:t>20</a:t>
            </a:fld>
            <a:endParaRPr lang="it-IT"/>
          </a:p>
        </p:txBody>
      </p:sp>
    </p:spTree>
    <p:extLst>
      <p:ext uri="{BB962C8B-B14F-4D97-AF65-F5344CB8AC3E}">
        <p14:creationId xmlns:p14="http://schemas.microsoft.com/office/powerpoint/2010/main" val="32591283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intestazione 3"/>
          <p:cNvSpPr>
            <a:spLocks noGrp="1"/>
          </p:cNvSpPr>
          <p:nvPr>
            <p:ph type="hdr" sz="quarter" idx="10"/>
          </p:nvPr>
        </p:nvSpPr>
        <p:spPr/>
        <p:txBody>
          <a:bodyPr/>
          <a:lstStyle/>
          <a:p>
            <a:pPr>
              <a:defRPr/>
            </a:pPr>
            <a:r>
              <a:rPr lang="it-IT" smtClean="0"/>
              <a:t>Corso di Economia dello sviluppo</a:t>
            </a:r>
            <a:endParaRPr lang="it-IT"/>
          </a:p>
        </p:txBody>
      </p:sp>
      <p:sp>
        <p:nvSpPr>
          <p:cNvPr id="5" name="Segnaposto piè di pagina 4"/>
          <p:cNvSpPr>
            <a:spLocks noGrp="1"/>
          </p:cNvSpPr>
          <p:nvPr>
            <p:ph type="ftr" sz="quarter" idx="11"/>
          </p:nvPr>
        </p:nvSpPr>
        <p:spPr/>
        <p:txBody>
          <a:bodyPr/>
          <a:lstStyle/>
          <a:p>
            <a:pPr>
              <a:defRPr/>
            </a:pPr>
            <a:r>
              <a:rPr lang="it-IT" smtClean="0"/>
              <a:t>Università degli Studi di Genova</a:t>
            </a:r>
            <a:endParaRPr lang="it-IT"/>
          </a:p>
        </p:txBody>
      </p:sp>
      <p:sp>
        <p:nvSpPr>
          <p:cNvPr id="6" name="Segnaposto numero diapositiva 5"/>
          <p:cNvSpPr>
            <a:spLocks noGrp="1"/>
          </p:cNvSpPr>
          <p:nvPr>
            <p:ph type="sldNum" sz="quarter" idx="12"/>
          </p:nvPr>
        </p:nvSpPr>
        <p:spPr/>
        <p:txBody>
          <a:bodyPr/>
          <a:lstStyle/>
          <a:p>
            <a:pPr>
              <a:defRPr/>
            </a:pPr>
            <a:fld id="{77EBFF01-1AB2-4FB4-BC97-0AD3CB291EC7}" type="slidenum">
              <a:rPr lang="it-IT" smtClean="0"/>
              <a:pPr>
                <a:defRPr/>
              </a:pPr>
              <a:t>21</a:t>
            </a:fld>
            <a:endParaRPr lang="it-IT"/>
          </a:p>
        </p:txBody>
      </p:sp>
    </p:spTree>
    <p:extLst>
      <p:ext uri="{BB962C8B-B14F-4D97-AF65-F5344CB8AC3E}">
        <p14:creationId xmlns:p14="http://schemas.microsoft.com/office/powerpoint/2010/main" val="25834047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intestazione 3"/>
          <p:cNvSpPr>
            <a:spLocks noGrp="1"/>
          </p:cNvSpPr>
          <p:nvPr>
            <p:ph type="hdr" sz="quarter" idx="10"/>
          </p:nvPr>
        </p:nvSpPr>
        <p:spPr/>
        <p:txBody>
          <a:bodyPr/>
          <a:lstStyle/>
          <a:p>
            <a:pPr>
              <a:defRPr/>
            </a:pPr>
            <a:r>
              <a:rPr lang="it-IT" smtClean="0"/>
              <a:t>Corso di Economia dello sviluppo</a:t>
            </a:r>
            <a:endParaRPr lang="it-IT"/>
          </a:p>
        </p:txBody>
      </p:sp>
      <p:sp>
        <p:nvSpPr>
          <p:cNvPr id="5" name="Segnaposto piè di pagina 4"/>
          <p:cNvSpPr>
            <a:spLocks noGrp="1"/>
          </p:cNvSpPr>
          <p:nvPr>
            <p:ph type="ftr" sz="quarter" idx="11"/>
          </p:nvPr>
        </p:nvSpPr>
        <p:spPr/>
        <p:txBody>
          <a:bodyPr/>
          <a:lstStyle/>
          <a:p>
            <a:pPr>
              <a:defRPr/>
            </a:pPr>
            <a:r>
              <a:rPr lang="it-IT" smtClean="0"/>
              <a:t>Università degli Studi di Genova</a:t>
            </a:r>
            <a:endParaRPr lang="it-IT"/>
          </a:p>
        </p:txBody>
      </p:sp>
      <p:sp>
        <p:nvSpPr>
          <p:cNvPr id="6" name="Segnaposto numero diapositiva 5"/>
          <p:cNvSpPr>
            <a:spLocks noGrp="1"/>
          </p:cNvSpPr>
          <p:nvPr>
            <p:ph type="sldNum" sz="quarter" idx="12"/>
          </p:nvPr>
        </p:nvSpPr>
        <p:spPr/>
        <p:txBody>
          <a:bodyPr/>
          <a:lstStyle/>
          <a:p>
            <a:pPr>
              <a:defRPr/>
            </a:pPr>
            <a:fld id="{77EBFF01-1AB2-4FB4-BC97-0AD3CB291EC7}" type="slidenum">
              <a:rPr lang="it-IT" smtClean="0"/>
              <a:pPr>
                <a:defRPr/>
              </a:pPr>
              <a:t>22</a:t>
            </a:fld>
            <a:endParaRPr lang="it-IT"/>
          </a:p>
        </p:txBody>
      </p:sp>
    </p:spTree>
    <p:extLst>
      <p:ext uri="{BB962C8B-B14F-4D97-AF65-F5344CB8AC3E}">
        <p14:creationId xmlns:p14="http://schemas.microsoft.com/office/powerpoint/2010/main" val="38883711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intestazione 3"/>
          <p:cNvSpPr>
            <a:spLocks noGrp="1"/>
          </p:cNvSpPr>
          <p:nvPr>
            <p:ph type="hdr" sz="quarter" idx="10"/>
          </p:nvPr>
        </p:nvSpPr>
        <p:spPr/>
        <p:txBody>
          <a:bodyPr/>
          <a:lstStyle/>
          <a:p>
            <a:pPr>
              <a:defRPr/>
            </a:pPr>
            <a:r>
              <a:rPr lang="it-IT" smtClean="0"/>
              <a:t>Corso di Economia dello sviluppo</a:t>
            </a:r>
            <a:endParaRPr lang="it-IT"/>
          </a:p>
        </p:txBody>
      </p:sp>
      <p:sp>
        <p:nvSpPr>
          <p:cNvPr id="5" name="Segnaposto piè di pagina 4"/>
          <p:cNvSpPr>
            <a:spLocks noGrp="1"/>
          </p:cNvSpPr>
          <p:nvPr>
            <p:ph type="ftr" sz="quarter" idx="11"/>
          </p:nvPr>
        </p:nvSpPr>
        <p:spPr/>
        <p:txBody>
          <a:bodyPr/>
          <a:lstStyle/>
          <a:p>
            <a:pPr>
              <a:defRPr/>
            </a:pPr>
            <a:r>
              <a:rPr lang="it-IT" smtClean="0"/>
              <a:t>Università degli Studi di Genova</a:t>
            </a:r>
            <a:endParaRPr lang="it-IT"/>
          </a:p>
        </p:txBody>
      </p:sp>
      <p:sp>
        <p:nvSpPr>
          <p:cNvPr id="6" name="Segnaposto numero diapositiva 5"/>
          <p:cNvSpPr>
            <a:spLocks noGrp="1"/>
          </p:cNvSpPr>
          <p:nvPr>
            <p:ph type="sldNum" sz="quarter" idx="12"/>
          </p:nvPr>
        </p:nvSpPr>
        <p:spPr/>
        <p:txBody>
          <a:bodyPr/>
          <a:lstStyle/>
          <a:p>
            <a:pPr>
              <a:defRPr/>
            </a:pPr>
            <a:fld id="{77EBFF01-1AB2-4FB4-BC97-0AD3CB291EC7}" type="slidenum">
              <a:rPr lang="it-IT" smtClean="0"/>
              <a:pPr>
                <a:defRPr/>
              </a:pPr>
              <a:t>23</a:t>
            </a:fld>
            <a:endParaRPr lang="it-IT"/>
          </a:p>
        </p:txBody>
      </p:sp>
    </p:spTree>
    <p:extLst>
      <p:ext uri="{BB962C8B-B14F-4D97-AF65-F5344CB8AC3E}">
        <p14:creationId xmlns:p14="http://schemas.microsoft.com/office/powerpoint/2010/main" val="32591283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intestazione 3"/>
          <p:cNvSpPr>
            <a:spLocks noGrp="1"/>
          </p:cNvSpPr>
          <p:nvPr>
            <p:ph type="hdr" sz="quarter" idx="10"/>
          </p:nvPr>
        </p:nvSpPr>
        <p:spPr/>
        <p:txBody>
          <a:bodyPr/>
          <a:lstStyle/>
          <a:p>
            <a:pPr>
              <a:defRPr/>
            </a:pPr>
            <a:r>
              <a:rPr lang="it-IT" smtClean="0"/>
              <a:t>Corso di Economia dello sviluppo</a:t>
            </a:r>
            <a:endParaRPr lang="it-IT"/>
          </a:p>
        </p:txBody>
      </p:sp>
      <p:sp>
        <p:nvSpPr>
          <p:cNvPr id="5" name="Segnaposto piè di pagina 4"/>
          <p:cNvSpPr>
            <a:spLocks noGrp="1"/>
          </p:cNvSpPr>
          <p:nvPr>
            <p:ph type="ftr" sz="quarter" idx="11"/>
          </p:nvPr>
        </p:nvSpPr>
        <p:spPr/>
        <p:txBody>
          <a:bodyPr/>
          <a:lstStyle/>
          <a:p>
            <a:pPr>
              <a:defRPr/>
            </a:pPr>
            <a:r>
              <a:rPr lang="it-IT" smtClean="0"/>
              <a:t>Università degli Studi di Genova</a:t>
            </a:r>
            <a:endParaRPr lang="it-IT"/>
          </a:p>
        </p:txBody>
      </p:sp>
      <p:sp>
        <p:nvSpPr>
          <p:cNvPr id="6" name="Segnaposto numero diapositiva 5"/>
          <p:cNvSpPr>
            <a:spLocks noGrp="1"/>
          </p:cNvSpPr>
          <p:nvPr>
            <p:ph type="sldNum" sz="quarter" idx="12"/>
          </p:nvPr>
        </p:nvSpPr>
        <p:spPr/>
        <p:txBody>
          <a:bodyPr/>
          <a:lstStyle/>
          <a:p>
            <a:pPr>
              <a:defRPr/>
            </a:pPr>
            <a:fld id="{77EBFF01-1AB2-4FB4-BC97-0AD3CB291EC7}" type="slidenum">
              <a:rPr lang="it-IT" smtClean="0"/>
              <a:pPr>
                <a:defRPr/>
              </a:pPr>
              <a:t>24</a:t>
            </a:fld>
            <a:endParaRPr lang="it-IT"/>
          </a:p>
        </p:txBody>
      </p:sp>
    </p:spTree>
    <p:extLst>
      <p:ext uri="{BB962C8B-B14F-4D97-AF65-F5344CB8AC3E}">
        <p14:creationId xmlns:p14="http://schemas.microsoft.com/office/powerpoint/2010/main" val="32591283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intestazione 3"/>
          <p:cNvSpPr>
            <a:spLocks noGrp="1"/>
          </p:cNvSpPr>
          <p:nvPr>
            <p:ph type="hdr" sz="quarter" idx="10"/>
          </p:nvPr>
        </p:nvSpPr>
        <p:spPr/>
        <p:txBody>
          <a:bodyPr/>
          <a:lstStyle/>
          <a:p>
            <a:pPr>
              <a:defRPr/>
            </a:pPr>
            <a:r>
              <a:rPr lang="it-IT" smtClean="0"/>
              <a:t>Corso di Economia dello sviluppo</a:t>
            </a:r>
            <a:endParaRPr lang="it-IT"/>
          </a:p>
        </p:txBody>
      </p:sp>
      <p:sp>
        <p:nvSpPr>
          <p:cNvPr id="5" name="Segnaposto piè di pagina 4"/>
          <p:cNvSpPr>
            <a:spLocks noGrp="1"/>
          </p:cNvSpPr>
          <p:nvPr>
            <p:ph type="ftr" sz="quarter" idx="11"/>
          </p:nvPr>
        </p:nvSpPr>
        <p:spPr/>
        <p:txBody>
          <a:bodyPr/>
          <a:lstStyle/>
          <a:p>
            <a:pPr>
              <a:defRPr/>
            </a:pPr>
            <a:r>
              <a:rPr lang="it-IT" smtClean="0"/>
              <a:t>Università degli Studi di Genova</a:t>
            </a:r>
            <a:endParaRPr lang="it-IT"/>
          </a:p>
        </p:txBody>
      </p:sp>
      <p:sp>
        <p:nvSpPr>
          <p:cNvPr id="6" name="Segnaposto numero diapositiva 5"/>
          <p:cNvSpPr>
            <a:spLocks noGrp="1"/>
          </p:cNvSpPr>
          <p:nvPr>
            <p:ph type="sldNum" sz="quarter" idx="12"/>
          </p:nvPr>
        </p:nvSpPr>
        <p:spPr/>
        <p:txBody>
          <a:bodyPr/>
          <a:lstStyle/>
          <a:p>
            <a:pPr>
              <a:defRPr/>
            </a:pPr>
            <a:fld id="{77EBFF01-1AB2-4FB4-BC97-0AD3CB291EC7}" type="slidenum">
              <a:rPr lang="it-IT" smtClean="0"/>
              <a:pPr>
                <a:defRPr/>
              </a:pPr>
              <a:t>25</a:t>
            </a:fld>
            <a:endParaRPr lang="it-IT"/>
          </a:p>
        </p:txBody>
      </p:sp>
    </p:spTree>
    <p:extLst>
      <p:ext uri="{BB962C8B-B14F-4D97-AF65-F5344CB8AC3E}">
        <p14:creationId xmlns:p14="http://schemas.microsoft.com/office/powerpoint/2010/main" val="424776737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intestazione 3"/>
          <p:cNvSpPr>
            <a:spLocks noGrp="1"/>
          </p:cNvSpPr>
          <p:nvPr>
            <p:ph type="hdr" sz="quarter" idx="10"/>
          </p:nvPr>
        </p:nvSpPr>
        <p:spPr/>
        <p:txBody>
          <a:bodyPr/>
          <a:lstStyle/>
          <a:p>
            <a:pPr>
              <a:defRPr/>
            </a:pPr>
            <a:r>
              <a:rPr lang="it-IT" smtClean="0"/>
              <a:t>Corso di Economia dello sviluppo</a:t>
            </a:r>
            <a:endParaRPr lang="it-IT"/>
          </a:p>
        </p:txBody>
      </p:sp>
      <p:sp>
        <p:nvSpPr>
          <p:cNvPr id="5" name="Segnaposto piè di pagina 4"/>
          <p:cNvSpPr>
            <a:spLocks noGrp="1"/>
          </p:cNvSpPr>
          <p:nvPr>
            <p:ph type="ftr" sz="quarter" idx="11"/>
          </p:nvPr>
        </p:nvSpPr>
        <p:spPr/>
        <p:txBody>
          <a:bodyPr/>
          <a:lstStyle/>
          <a:p>
            <a:pPr>
              <a:defRPr/>
            </a:pPr>
            <a:r>
              <a:rPr lang="it-IT" smtClean="0"/>
              <a:t>Università degli Studi di Genova</a:t>
            </a:r>
            <a:endParaRPr lang="it-IT"/>
          </a:p>
        </p:txBody>
      </p:sp>
      <p:sp>
        <p:nvSpPr>
          <p:cNvPr id="6" name="Segnaposto numero diapositiva 5"/>
          <p:cNvSpPr>
            <a:spLocks noGrp="1"/>
          </p:cNvSpPr>
          <p:nvPr>
            <p:ph type="sldNum" sz="quarter" idx="12"/>
          </p:nvPr>
        </p:nvSpPr>
        <p:spPr/>
        <p:txBody>
          <a:bodyPr/>
          <a:lstStyle/>
          <a:p>
            <a:pPr>
              <a:defRPr/>
            </a:pPr>
            <a:fld id="{77EBFF01-1AB2-4FB4-BC97-0AD3CB291EC7}" type="slidenum">
              <a:rPr lang="it-IT" smtClean="0"/>
              <a:pPr>
                <a:defRPr/>
              </a:pPr>
              <a:t>26</a:t>
            </a:fld>
            <a:endParaRPr lang="it-IT"/>
          </a:p>
        </p:txBody>
      </p:sp>
    </p:spTree>
    <p:extLst>
      <p:ext uri="{BB962C8B-B14F-4D97-AF65-F5344CB8AC3E}">
        <p14:creationId xmlns:p14="http://schemas.microsoft.com/office/powerpoint/2010/main" val="19047402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intestazione 3"/>
          <p:cNvSpPr>
            <a:spLocks noGrp="1"/>
          </p:cNvSpPr>
          <p:nvPr>
            <p:ph type="hdr" sz="quarter" idx="10"/>
          </p:nvPr>
        </p:nvSpPr>
        <p:spPr/>
        <p:txBody>
          <a:bodyPr/>
          <a:lstStyle/>
          <a:p>
            <a:pPr>
              <a:defRPr/>
            </a:pPr>
            <a:r>
              <a:rPr lang="it-IT" smtClean="0"/>
              <a:t>Corso di Economia dello sviluppo</a:t>
            </a:r>
            <a:endParaRPr lang="it-IT"/>
          </a:p>
        </p:txBody>
      </p:sp>
      <p:sp>
        <p:nvSpPr>
          <p:cNvPr id="5" name="Segnaposto piè di pagina 4"/>
          <p:cNvSpPr>
            <a:spLocks noGrp="1"/>
          </p:cNvSpPr>
          <p:nvPr>
            <p:ph type="ftr" sz="quarter" idx="11"/>
          </p:nvPr>
        </p:nvSpPr>
        <p:spPr/>
        <p:txBody>
          <a:bodyPr/>
          <a:lstStyle/>
          <a:p>
            <a:pPr>
              <a:defRPr/>
            </a:pPr>
            <a:r>
              <a:rPr lang="it-IT" smtClean="0"/>
              <a:t>Università degli Studi di Genova</a:t>
            </a:r>
            <a:endParaRPr lang="it-IT"/>
          </a:p>
        </p:txBody>
      </p:sp>
      <p:sp>
        <p:nvSpPr>
          <p:cNvPr id="6" name="Segnaposto numero diapositiva 5"/>
          <p:cNvSpPr>
            <a:spLocks noGrp="1"/>
          </p:cNvSpPr>
          <p:nvPr>
            <p:ph type="sldNum" sz="quarter" idx="12"/>
          </p:nvPr>
        </p:nvSpPr>
        <p:spPr/>
        <p:txBody>
          <a:bodyPr/>
          <a:lstStyle/>
          <a:p>
            <a:pPr>
              <a:defRPr/>
            </a:pPr>
            <a:fld id="{77EBFF01-1AB2-4FB4-BC97-0AD3CB291EC7}" type="slidenum">
              <a:rPr lang="it-IT" smtClean="0"/>
              <a:pPr>
                <a:defRPr/>
              </a:pPr>
              <a:t>2</a:t>
            </a:fld>
            <a:endParaRPr lang="it-IT"/>
          </a:p>
        </p:txBody>
      </p:sp>
    </p:spTree>
    <p:extLst>
      <p:ext uri="{BB962C8B-B14F-4D97-AF65-F5344CB8AC3E}">
        <p14:creationId xmlns:p14="http://schemas.microsoft.com/office/powerpoint/2010/main" val="35115162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intestazione 3"/>
          <p:cNvSpPr>
            <a:spLocks noGrp="1"/>
          </p:cNvSpPr>
          <p:nvPr>
            <p:ph type="hdr" sz="quarter" idx="10"/>
          </p:nvPr>
        </p:nvSpPr>
        <p:spPr/>
        <p:txBody>
          <a:bodyPr/>
          <a:lstStyle/>
          <a:p>
            <a:pPr>
              <a:defRPr/>
            </a:pPr>
            <a:r>
              <a:rPr lang="it-IT" smtClean="0"/>
              <a:t>Corso di Economia dello sviluppo</a:t>
            </a:r>
            <a:endParaRPr lang="it-IT"/>
          </a:p>
        </p:txBody>
      </p:sp>
      <p:sp>
        <p:nvSpPr>
          <p:cNvPr id="5" name="Segnaposto piè di pagina 4"/>
          <p:cNvSpPr>
            <a:spLocks noGrp="1"/>
          </p:cNvSpPr>
          <p:nvPr>
            <p:ph type="ftr" sz="quarter" idx="11"/>
          </p:nvPr>
        </p:nvSpPr>
        <p:spPr/>
        <p:txBody>
          <a:bodyPr/>
          <a:lstStyle/>
          <a:p>
            <a:pPr>
              <a:defRPr/>
            </a:pPr>
            <a:r>
              <a:rPr lang="it-IT" smtClean="0"/>
              <a:t>Università degli Studi di Genova</a:t>
            </a:r>
            <a:endParaRPr lang="it-IT"/>
          </a:p>
        </p:txBody>
      </p:sp>
      <p:sp>
        <p:nvSpPr>
          <p:cNvPr id="6" name="Segnaposto numero diapositiva 5"/>
          <p:cNvSpPr>
            <a:spLocks noGrp="1"/>
          </p:cNvSpPr>
          <p:nvPr>
            <p:ph type="sldNum" sz="quarter" idx="12"/>
          </p:nvPr>
        </p:nvSpPr>
        <p:spPr/>
        <p:txBody>
          <a:bodyPr/>
          <a:lstStyle/>
          <a:p>
            <a:pPr>
              <a:defRPr/>
            </a:pPr>
            <a:fld id="{77EBFF01-1AB2-4FB4-BC97-0AD3CB291EC7}" type="slidenum">
              <a:rPr lang="it-IT" smtClean="0"/>
              <a:pPr>
                <a:defRPr/>
              </a:pPr>
              <a:t>27</a:t>
            </a:fld>
            <a:endParaRPr lang="it-IT"/>
          </a:p>
        </p:txBody>
      </p:sp>
    </p:spTree>
    <p:extLst>
      <p:ext uri="{BB962C8B-B14F-4D97-AF65-F5344CB8AC3E}">
        <p14:creationId xmlns:p14="http://schemas.microsoft.com/office/powerpoint/2010/main" val="12121169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intestazione 3"/>
          <p:cNvSpPr>
            <a:spLocks noGrp="1"/>
          </p:cNvSpPr>
          <p:nvPr>
            <p:ph type="hdr" sz="quarter" idx="10"/>
          </p:nvPr>
        </p:nvSpPr>
        <p:spPr/>
        <p:txBody>
          <a:bodyPr/>
          <a:lstStyle/>
          <a:p>
            <a:pPr>
              <a:defRPr/>
            </a:pPr>
            <a:r>
              <a:rPr lang="it-IT" smtClean="0"/>
              <a:t>Corso di Economia dello sviluppo</a:t>
            </a:r>
            <a:endParaRPr lang="it-IT"/>
          </a:p>
        </p:txBody>
      </p:sp>
      <p:sp>
        <p:nvSpPr>
          <p:cNvPr id="5" name="Segnaposto piè di pagina 4"/>
          <p:cNvSpPr>
            <a:spLocks noGrp="1"/>
          </p:cNvSpPr>
          <p:nvPr>
            <p:ph type="ftr" sz="quarter" idx="11"/>
          </p:nvPr>
        </p:nvSpPr>
        <p:spPr/>
        <p:txBody>
          <a:bodyPr/>
          <a:lstStyle/>
          <a:p>
            <a:pPr>
              <a:defRPr/>
            </a:pPr>
            <a:r>
              <a:rPr lang="it-IT" smtClean="0"/>
              <a:t>Università degli Studi di Genova</a:t>
            </a:r>
            <a:endParaRPr lang="it-IT"/>
          </a:p>
        </p:txBody>
      </p:sp>
      <p:sp>
        <p:nvSpPr>
          <p:cNvPr id="6" name="Segnaposto numero diapositiva 5"/>
          <p:cNvSpPr>
            <a:spLocks noGrp="1"/>
          </p:cNvSpPr>
          <p:nvPr>
            <p:ph type="sldNum" sz="quarter" idx="12"/>
          </p:nvPr>
        </p:nvSpPr>
        <p:spPr/>
        <p:txBody>
          <a:bodyPr/>
          <a:lstStyle/>
          <a:p>
            <a:pPr>
              <a:defRPr/>
            </a:pPr>
            <a:fld id="{77EBFF01-1AB2-4FB4-BC97-0AD3CB291EC7}" type="slidenum">
              <a:rPr lang="it-IT" smtClean="0"/>
              <a:pPr>
                <a:defRPr/>
              </a:pPr>
              <a:t>28</a:t>
            </a:fld>
            <a:endParaRPr lang="it-IT"/>
          </a:p>
        </p:txBody>
      </p:sp>
    </p:spTree>
    <p:extLst>
      <p:ext uri="{BB962C8B-B14F-4D97-AF65-F5344CB8AC3E}">
        <p14:creationId xmlns:p14="http://schemas.microsoft.com/office/powerpoint/2010/main" val="114547698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intestazione 3"/>
          <p:cNvSpPr>
            <a:spLocks noGrp="1"/>
          </p:cNvSpPr>
          <p:nvPr>
            <p:ph type="hdr" sz="quarter" idx="10"/>
          </p:nvPr>
        </p:nvSpPr>
        <p:spPr/>
        <p:txBody>
          <a:bodyPr/>
          <a:lstStyle/>
          <a:p>
            <a:pPr>
              <a:defRPr/>
            </a:pPr>
            <a:r>
              <a:rPr lang="it-IT" smtClean="0"/>
              <a:t>Corso di Economia dello sviluppo</a:t>
            </a:r>
            <a:endParaRPr lang="it-IT"/>
          </a:p>
        </p:txBody>
      </p:sp>
      <p:sp>
        <p:nvSpPr>
          <p:cNvPr id="5" name="Segnaposto piè di pagina 4"/>
          <p:cNvSpPr>
            <a:spLocks noGrp="1"/>
          </p:cNvSpPr>
          <p:nvPr>
            <p:ph type="ftr" sz="quarter" idx="11"/>
          </p:nvPr>
        </p:nvSpPr>
        <p:spPr/>
        <p:txBody>
          <a:bodyPr/>
          <a:lstStyle/>
          <a:p>
            <a:pPr>
              <a:defRPr/>
            </a:pPr>
            <a:r>
              <a:rPr lang="it-IT" smtClean="0"/>
              <a:t>Università degli Studi di Genova</a:t>
            </a:r>
            <a:endParaRPr lang="it-IT"/>
          </a:p>
        </p:txBody>
      </p:sp>
      <p:sp>
        <p:nvSpPr>
          <p:cNvPr id="6" name="Segnaposto numero diapositiva 5"/>
          <p:cNvSpPr>
            <a:spLocks noGrp="1"/>
          </p:cNvSpPr>
          <p:nvPr>
            <p:ph type="sldNum" sz="quarter" idx="12"/>
          </p:nvPr>
        </p:nvSpPr>
        <p:spPr/>
        <p:txBody>
          <a:bodyPr/>
          <a:lstStyle/>
          <a:p>
            <a:pPr>
              <a:defRPr/>
            </a:pPr>
            <a:fld id="{77EBFF01-1AB2-4FB4-BC97-0AD3CB291EC7}" type="slidenum">
              <a:rPr lang="it-IT" smtClean="0"/>
              <a:pPr>
                <a:defRPr/>
              </a:pPr>
              <a:t>29</a:t>
            </a:fld>
            <a:endParaRPr lang="it-IT"/>
          </a:p>
        </p:txBody>
      </p:sp>
    </p:spTree>
    <p:extLst>
      <p:ext uri="{BB962C8B-B14F-4D97-AF65-F5344CB8AC3E}">
        <p14:creationId xmlns:p14="http://schemas.microsoft.com/office/powerpoint/2010/main" val="76169686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intestazione 3"/>
          <p:cNvSpPr>
            <a:spLocks noGrp="1"/>
          </p:cNvSpPr>
          <p:nvPr>
            <p:ph type="hdr" sz="quarter" idx="10"/>
          </p:nvPr>
        </p:nvSpPr>
        <p:spPr/>
        <p:txBody>
          <a:bodyPr/>
          <a:lstStyle/>
          <a:p>
            <a:pPr>
              <a:defRPr/>
            </a:pPr>
            <a:r>
              <a:rPr lang="it-IT" smtClean="0"/>
              <a:t>Corso di Economia dello sviluppo</a:t>
            </a:r>
            <a:endParaRPr lang="it-IT"/>
          </a:p>
        </p:txBody>
      </p:sp>
      <p:sp>
        <p:nvSpPr>
          <p:cNvPr id="5" name="Segnaposto piè di pagina 4"/>
          <p:cNvSpPr>
            <a:spLocks noGrp="1"/>
          </p:cNvSpPr>
          <p:nvPr>
            <p:ph type="ftr" sz="quarter" idx="11"/>
          </p:nvPr>
        </p:nvSpPr>
        <p:spPr/>
        <p:txBody>
          <a:bodyPr/>
          <a:lstStyle/>
          <a:p>
            <a:pPr>
              <a:defRPr/>
            </a:pPr>
            <a:r>
              <a:rPr lang="it-IT" smtClean="0"/>
              <a:t>Università degli Studi di Genova</a:t>
            </a:r>
            <a:endParaRPr lang="it-IT"/>
          </a:p>
        </p:txBody>
      </p:sp>
      <p:sp>
        <p:nvSpPr>
          <p:cNvPr id="6" name="Segnaposto numero diapositiva 5"/>
          <p:cNvSpPr>
            <a:spLocks noGrp="1"/>
          </p:cNvSpPr>
          <p:nvPr>
            <p:ph type="sldNum" sz="quarter" idx="12"/>
          </p:nvPr>
        </p:nvSpPr>
        <p:spPr/>
        <p:txBody>
          <a:bodyPr/>
          <a:lstStyle/>
          <a:p>
            <a:pPr>
              <a:defRPr/>
            </a:pPr>
            <a:fld id="{77EBFF01-1AB2-4FB4-BC97-0AD3CB291EC7}" type="slidenum">
              <a:rPr lang="it-IT" smtClean="0"/>
              <a:pPr>
                <a:defRPr/>
              </a:pPr>
              <a:t>30</a:t>
            </a:fld>
            <a:endParaRPr lang="it-IT"/>
          </a:p>
        </p:txBody>
      </p:sp>
    </p:spTree>
    <p:extLst>
      <p:ext uri="{BB962C8B-B14F-4D97-AF65-F5344CB8AC3E}">
        <p14:creationId xmlns:p14="http://schemas.microsoft.com/office/powerpoint/2010/main" val="45201157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intestazione 3"/>
          <p:cNvSpPr>
            <a:spLocks noGrp="1"/>
          </p:cNvSpPr>
          <p:nvPr>
            <p:ph type="hdr" sz="quarter" idx="10"/>
          </p:nvPr>
        </p:nvSpPr>
        <p:spPr/>
        <p:txBody>
          <a:bodyPr/>
          <a:lstStyle/>
          <a:p>
            <a:pPr>
              <a:defRPr/>
            </a:pPr>
            <a:r>
              <a:rPr lang="it-IT" smtClean="0"/>
              <a:t>Corso di Economia dello sviluppo</a:t>
            </a:r>
            <a:endParaRPr lang="it-IT"/>
          </a:p>
        </p:txBody>
      </p:sp>
      <p:sp>
        <p:nvSpPr>
          <p:cNvPr id="5" name="Segnaposto piè di pagina 4"/>
          <p:cNvSpPr>
            <a:spLocks noGrp="1"/>
          </p:cNvSpPr>
          <p:nvPr>
            <p:ph type="ftr" sz="quarter" idx="11"/>
          </p:nvPr>
        </p:nvSpPr>
        <p:spPr/>
        <p:txBody>
          <a:bodyPr/>
          <a:lstStyle/>
          <a:p>
            <a:pPr>
              <a:defRPr/>
            </a:pPr>
            <a:r>
              <a:rPr lang="it-IT" smtClean="0"/>
              <a:t>Università degli Studi di Genova</a:t>
            </a:r>
            <a:endParaRPr lang="it-IT"/>
          </a:p>
        </p:txBody>
      </p:sp>
      <p:sp>
        <p:nvSpPr>
          <p:cNvPr id="6" name="Segnaposto numero diapositiva 5"/>
          <p:cNvSpPr>
            <a:spLocks noGrp="1"/>
          </p:cNvSpPr>
          <p:nvPr>
            <p:ph type="sldNum" sz="quarter" idx="12"/>
          </p:nvPr>
        </p:nvSpPr>
        <p:spPr/>
        <p:txBody>
          <a:bodyPr/>
          <a:lstStyle/>
          <a:p>
            <a:pPr>
              <a:defRPr/>
            </a:pPr>
            <a:fld id="{77EBFF01-1AB2-4FB4-BC97-0AD3CB291EC7}" type="slidenum">
              <a:rPr lang="it-IT" smtClean="0"/>
              <a:pPr>
                <a:defRPr/>
              </a:pPr>
              <a:t>31</a:t>
            </a:fld>
            <a:endParaRPr lang="it-IT"/>
          </a:p>
        </p:txBody>
      </p:sp>
    </p:spTree>
    <p:extLst>
      <p:ext uri="{BB962C8B-B14F-4D97-AF65-F5344CB8AC3E}">
        <p14:creationId xmlns:p14="http://schemas.microsoft.com/office/powerpoint/2010/main" val="304064443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intestazione 3"/>
          <p:cNvSpPr>
            <a:spLocks noGrp="1"/>
          </p:cNvSpPr>
          <p:nvPr>
            <p:ph type="hdr" sz="quarter" idx="10"/>
          </p:nvPr>
        </p:nvSpPr>
        <p:spPr/>
        <p:txBody>
          <a:bodyPr/>
          <a:lstStyle/>
          <a:p>
            <a:pPr>
              <a:defRPr/>
            </a:pPr>
            <a:r>
              <a:rPr lang="it-IT" smtClean="0"/>
              <a:t>Corso di Economia dello sviluppo</a:t>
            </a:r>
            <a:endParaRPr lang="it-IT"/>
          </a:p>
        </p:txBody>
      </p:sp>
      <p:sp>
        <p:nvSpPr>
          <p:cNvPr id="5" name="Segnaposto piè di pagina 4"/>
          <p:cNvSpPr>
            <a:spLocks noGrp="1"/>
          </p:cNvSpPr>
          <p:nvPr>
            <p:ph type="ftr" sz="quarter" idx="11"/>
          </p:nvPr>
        </p:nvSpPr>
        <p:spPr/>
        <p:txBody>
          <a:bodyPr/>
          <a:lstStyle/>
          <a:p>
            <a:pPr>
              <a:defRPr/>
            </a:pPr>
            <a:r>
              <a:rPr lang="it-IT" smtClean="0"/>
              <a:t>Università degli Studi di Genova</a:t>
            </a:r>
            <a:endParaRPr lang="it-IT"/>
          </a:p>
        </p:txBody>
      </p:sp>
      <p:sp>
        <p:nvSpPr>
          <p:cNvPr id="6" name="Segnaposto numero diapositiva 5"/>
          <p:cNvSpPr>
            <a:spLocks noGrp="1"/>
          </p:cNvSpPr>
          <p:nvPr>
            <p:ph type="sldNum" sz="quarter" idx="12"/>
          </p:nvPr>
        </p:nvSpPr>
        <p:spPr/>
        <p:txBody>
          <a:bodyPr/>
          <a:lstStyle/>
          <a:p>
            <a:pPr>
              <a:defRPr/>
            </a:pPr>
            <a:fld id="{77EBFF01-1AB2-4FB4-BC97-0AD3CB291EC7}" type="slidenum">
              <a:rPr lang="it-IT" smtClean="0"/>
              <a:pPr>
                <a:defRPr/>
              </a:pPr>
              <a:t>32</a:t>
            </a:fld>
            <a:endParaRPr lang="it-IT"/>
          </a:p>
        </p:txBody>
      </p:sp>
    </p:spTree>
    <p:extLst>
      <p:ext uri="{BB962C8B-B14F-4D97-AF65-F5344CB8AC3E}">
        <p14:creationId xmlns:p14="http://schemas.microsoft.com/office/powerpoint/2010/main" val="19812144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intestazione 3"/>
          <p:cNvSpPr>
            <a:spLocks noGrp="1"/>
          </p:cNvSpPr>
          <p:nvPr>
            <p:ph type="hdr" sz="quarter" idx="10"/>
          </p:nvPr>
        </p:nvSpPr>
        <p:spPr/>
        <p:txBody>
          <a:bodyPr/>
          <a:lstStyle/>
          <a:p>
            <a:pPr>
              <a:defRPr/>
            </a:pPr>
            <a:r>
              <a:rPr lang="it-IT" smtClean="0"/>
              <a:t>Corso di Economia dello sviluppo</a:t>
            </a:r>
            <a:endParaRPr lang="it-IT"/>
          </a:p>
        </p:txBody>
      </p:sp>
      <p:sp>
        <p:nvSpPr>
          <p:cNvPr id="5" name="Segnaposto piè di pagina 4"/>
          <p:cNvSpPr>
            <a:spLocks noGrp="1"/>
          </p:cNvSpPr>
          <p:nvPr>
            <p:ph type="ftr" sz="quarter" idx="11"/>
          </p:nvPr>
        </p:nvSpPr>
        <p:spPr/>
        <p:txBody>
          <a:bodyPr/>
          <a:lstStyle/>
          <a:p>
            <a:pPr>
              <a:defRPr/>
            </a:pPr>
            <a:r>
              <a:rPr lang="it-IT" smtClean="0"/>
              <a:t>Università degli Studi di Genova</a:t>
            </a:r>
            <a:endParaRPr lang="it-IT"/>
          </a:p>
        </p:txBody>
      </p:sp>
      <p:sp>
        <p:nvSpPr>
          <p:cNvPr id="6" name="Segnaposto numero diapositiva 5"/>
          <p:cNvSpPr>
            <a:spLocks noGrp="1"/>
          </p:cNvSpPr>
          <p:nvPr>
            <p:ph type="sldNum" sz="quarter" idx="12"/>
          </p:nvPr>
        </p:nvSpPr>
        <p:spPr/>
        <p:txBody>
          <a:bodyPr/>
          <a:lstStyle/>
          <a:p>
            <a:pPr>
              <a:defRPr/>
            </a:pPr>
            <a:fld id="{77EBFF01-1AB2-4FB4-BC97-0AD3CB291EC7}" type="slidenum">
              <a:rPr lang="it-IT" smtClean="0"/>
              <a:pPr>
                <a:defRPr/>
              </a:pPr>
              <a:t>33</a:t>
            </a:fld>
            <a:endParaRPr lang="it-IT"/>
          </a:p>
        </p:txBody>
      </p:sp>
    </p:spTree>
    <p:extLst>
      <p:ext uri="{BB962C8B-B14F-4D97-AF65-F5344CB8AC3E}">
        <p14:creationId xmlns:p14="http://schemas.microsoft.com/office/powerpoint/2010/main" val="134091595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intestazione 3"/>
          <p:cNvSpPr>
            <a:spLocks noGrp="1"/>
          </p:cNvSpPr>
          <p:nvPr>
            <p:ph type="hdr" sz="quarter" idx="10"/>
          </p:nvPr>
        </p:nvSpPr>
        <p:spPr/>
        <p:txBody>
          <a:bodyPr/>
          <a:lstStyle/>
          <a:p>
            <a:pPr>
              <a:defRPr/>
            </a:pPr>
            <a:r>
              <a:rPr lang="it-IT" smtClean="0"/>
              <a:t>Corso di Economia dello sviluppo</a:t>
            </a:r>
            <a:endParaRPr lang="it-IT"/>
          </a:p>
        </p:txBody>
      </p:sp>
      <p:sp>
        <p:nvSpPr>
          <p:cNvPr id="5" name="Segnaposto piè di pagina 4"/>
          <p:cNvSpPr>
            <a:spLocks noGrp="1"/>
          </p:cNvSpPr>
          <p:nvPr>
            <p:ph type="ftr" sz="quarter" idx="11"/>
          </p:nvPr>
        </p:nvSpPr>
        <p:spPr/>
        <p:txBody>
          <a:bodyPr/>
          <a:lstStyle/>
          <a:p>
            <a:pPr>
              <a:defRPr/>
            </a:pPr>
            <a:r>
              <a:rPr lang="it-IT" smtClean="0"/>
              <a:t>Università degli Studi di Genova</a:t>
            </a:r>
            <a:endParaRPr lang="it-IT"/>
          </a:p>
        </p:txBody>
      </p:sp>
      <p:sp>
        <p:nvSpPr>
          <p:cNvPr id="6" name="Segnaposto numero diapositiva 5"/>
          <p:cNvSpPr>
            <a:spLocks noGrp="1"/>
          </p:cNvSpPr>
          <p:nvPr>
            <p:ph type="sldNum" sz="quarter" idx="12"/>
          </p:nvPr>
        </p:nvSpPr>
        <p:spPr/>
        <p:txBody>
          <a:bodyPr/>
          <a:lstStyle/>
          <a:p>
            <a:pPr>
              <a:defRPr/>
            </a:pPr>
            <a:fld id="{77EBFF01-1AB2-4FB4-BC97-0AD3CB291EC7}" type="slidenum">
              <a:rPr lang="it-IT" smtClean="0"/>
              <a:pPr>
                <a:defRPr/>
              </a:pPr>
              <a:t>34</a:t>
            </a:fld>
            <a:endParaRPr lang="it-IT"/>
          </a:p>
        </p:txBody>
      </p:sp>
    </p:spTree>
    <p:extLst>
      <p:ext uri="{BB962C8B-B14F-4D97-AF65-F5344CB8AC3E}">
        <p14:creationId xmlns:p14="http://schemas.microsoft.com/office/powerpoint/2010/main" val="30672714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intestazione 3"/>
          <p:cNvSpPr>
            <a:spLocks noGrp="1"/>
          </p:cNvSpPr>
          <p:nvPr>
            <p:ph type="hdr" sz="quarter" idx="10"/>
          </p:nvPr>
        </p:nvSpPr>
        <p:spPr/>
        <p:txBody>
          <a:bodyPr/>
          <a:lstStyle/>
          <a:p>
            <a:pPr>
              <a:defRPr/>
            </a:pPr>
            <a:r>
              <a:rPr lang="it-IT" smtClean="0"/>
              <a:t>Corso di Economia dello sviluppo</a:t>
            </a:r>
            <a:endParaRPr lang="it-IT"/>
          </a:p>
        </p:txBody>
      </p:sp>
      <p:sp>
        <p:nvSpPr>
          <p:cNvPr id="5" name="Segnaposto piè di pagina 4"/>
          <p:cNvSpPr>
            <a:spLocks noGrp="1"/>
          </p:cNvSpPr>
          <p:nvPr>
            <p:ph type="ftr" sz="quarter" idx="11"/>
          </p:nvPr>
        </p:nvSpPr>
        <p:spPr/>
        <p:txBody>
          <a:bodyPr/>
          <a:lstStyle/>
          <a:p>
            <a:pPr>
              <a:defRPr/>
            </a:pPr>
            <a:r>
              <a:rPr lang="it-IT" smtClean="0"/>
              <a:t>Università degli Studi di Genova</a:t>
            </a:r>
            <a:endParaRPr lang="it-IT"/>
          </a:p>
        </p:txBody>
      </p:sp>
      <p:sp>
        <p:nvSpPr>
          <p:cNvPr id="6" name="Segnaposto numero diapositiva 5"/>
          <p:cNvSpPr>
            <a:spLocks noGrp="1"/>
          </p:cNvSpPr>
          <p:nvPr>
            <p:ph type="sldNum" sz="quarter" idx="12"/>
          </p:nvPr>
        </p:nvSpPr>
        <p:spPr/>
        <p:txBody>
          <a:bodyPr/>
          <a:lstStyle/>
          <a:p>
            <a:pPr>
              <a:defRPr/>
            </a:pPr>
            <a:fld id="{77EBFF01-1AB2-4FB4-BC97-0AD3CB291EC7}" type="slidenum">
              <a:rPr lang="it-IT" smtClean="0"/>
              <a:pPr>
                <a:defRPr/>
              </a:pPr>
              <a:t>35</a:t>
            </a:fld>
            <a:endParaRPr lang="it-IT"/>
          </a:p>
        </p:txBody>
      </p:sp>
    </p:spTree>
    <p:extLst>
      <p:ext uri="{BB962C8B-B14F-4D97-AF65-F5344CB8AC3E}">
        <p14:creationId xmlns:p14="http://schemas.microsoft.com/office/powerpoint/2010/main" val="32255686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intestazione 3"/>
          <p:cNvSpPr>
            <a:spLocks noGrp="1"/>
          </p:cNvSpPr>
          <p:nvPr>
            <p:ph type="hdr" sz="quarter" idx="10"/>
          </p:nvPr>
        </p:nvSpPr>
        <p:spPr/>
        <p:txBody>
          <a:bodyPr/>
          <a:lstStyle/>
          <a:p>
            <a:pPr>
              <a:defRPr/>
            </a:pPr>
            <a:r>
              <a:rPr lang="it-IT" smtClean="0"/>
              <a:t>Corso di Economia dello sviluppo</a:t>
            </a:r>
            <a:endParaRPr lang="it-IT"/>
          </a:p>
        </p:txBody>
      </p:sp>
      <p:sp>
        <p:nvSpPr>
          <p:cNvPr id="5" name="Segnaposto piè di pagina 4"/>
          <p:cNvSpPr>
            <a:spLocks noGrp="1"/>
          </p:cNvSpPr>
          <p:nvPr>
            <p:ph type="ftr" sz="quarter" idx="11"/>
          </p:nvPr>
        </p:nvSpPr>
        <p:spPr/>
        <p:txBody>
          <a:bodyPr/>
          <a:lstStyle/>
          <a:p>
            <a:pPr>
              <a:defRPr/>
            </a:pPr>
            <a:r>
              <a:rPr lang="it-IT" smtClean="0"/>
              <a:t>Università degli Studi di Genova</a:t>
            </a:r>
            <a:endParaRPr lang="it-IT"/>
          </a:p>
        </p:txBody>
      </p:sp>
      <p:sp>
        <p:nvSpPr>
          <p:cNvPr id="6" name="Segnaposto numero diapositiva 5"/>
          <p:cNvSpPr>
            <a:spLocks noGrp="1"/>
          </p:cNvSpPr>
          <p:nvPr>
            <p:ph type="sldNum" sz="quarter" idx="12"/>
          </p:nvPr>
        </p:nvSpPr>
        <p:spPr/>
        <p:txBody>
          <a:bodyPr/>
          <a:lstStyle/>
          <a:p>
            <a:pPr>
              <a:defRPr/>
            </a:pPr>
            <a:fld id="{77EBFF01-1AB2-4FB4-BC97-0AD3CB291EC7}" type="slidenum">
              <a:rPr lang="it-IT" smtClean="0"/>
              <a:pPr>
                <a:defRPr/>
              </a:pPr>
              <a:t>36</a:t>
            </a:fld>
            <a:endParaRPr lang="it-IT"/>
          </a:p>
        </p:txBody>
      </p:sp>
    </p:spTree>
    <p:extLst>
      <p:ext uri="{BB962C8B-B14F-4D97-AF65-F5344CB8AC3E}">
        <p14:creationId xmlns:p14="http://schemas.microsoft.com/office/powerpoint/2010/main" val="34761035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sz="1200" kern="1200" dirty="0" smtClean="0">
                <a:solidFill>
                  <a:schemeClr val="tx1"/>
                </a:solidFill>
                <a:effectLst/>
                <a:latin typeface="Times New Roman" pitchFamily="18" charset="0"/>
                <a:ea typeface="ＭＳ Ｐゴシック" pitchFamily="-105" charset="-128"/>
                <a:cs typeface="ＭＳ Ｐゴシック" pitchFamily="-105" charset="-128"/>
              </a:rPr>
              <a:t>E’ utile constatare che in letteratura il concetto di benessere viene talvolta identificato con i termini qualità della vita, standard di vita, sviluppo umano, welfare, </a:t>
            </a:r>
            <a:r>
              <a:rPr lang="it-IT" sz="1200" i="1" kern="1200" dirty="0" err="1" smtClean="0">
                <a:solidFill>
                  <a:schemeClr val="tx1"/>
                </a:solidFill>
                <a:effectLst/>
                <a:latin typeface="Times New Roman" pitchFamily="18" charset="0"/>
                <a:ea typeface="ＭＳ Ｐゴシック" pitchFamily="-105" charset="-128"/>
                <a:cs typeface="ＭＳ Ｐゴシック" pitchFamily="-105" charset="-128"/>
              </a:rPr>
              <a:t>well</a:t>
            </a:r>
            <a:r>
              <a:rPr lang="it-IT" sz="1200" i="1" kern="1200" dirty="0" smtClean="0">
                <a:solidFill>
                  <a:schemeClr val="tx1"/>
                </a:solidFill>
                <a:effectLst/>
                <a:latin typeface="Times New Roman" pitchFamily="18" charset="0"/>
                <a:ea typeface="ＭＳ Ｐゴシック" pitchFamily="-105" charset="-128"/>
                <a:cs typeface="ＭＳ Ｐゴシック" pitchFamily="-105" charset="-128"/>
              </a:rPr>
              <a:t>-living</a:t>
            </a:r>
            <a:r>
              <a:rPr lang="it-IT" sz="1200" kern="1200" dirty="0" smtClean="0">
                <a:solidFill>
                  <a:schemeClr val="tx1"/>
                </a:solidFill>
                <a:effectLst/>
                <a:latin typeface="Times New Roman" pitchFamily="18" charset="0"/>
                <a:ea typeface="ＭＳ Ｐゴシック" pitchFamily="-105" charset="-128"/>
                <a:cs typeface="ＭＳ Ｐゴシック" pitchFamily="-105" charset="-128"/>
              </a:rPr>
              <a:t>, utilità, soddisfazione, prosperità, </a:t>
            </a:r>
            <a:r>
              <a:rPr lang="it-IT" sz="1200" i="1" kern="1200" dirty="0" err="1" smtClean="0">
                <a:solidFill>
                  <a:schemeClr val="tx1"/>
                </a:solidFill>
                <a:effectLst/>
                <a:latin typeface="Times New Roman" pitchFamily="18" charset="0"/>
                <a:ea typeface="ＭＳ Ｐゴシック" pitchFamily="-105" charset="-128"/>
                <a:cs typeface="ＭＳ Ｐゴシック" pitchFamily="-105" charset="-128"/>
              </a:rPr>
              <a:t>needs</a:t>
            </a:r>
            <a:r>
              <a:rPr lang="it-IT" sz="1200" i="1" kern="1200" dirty="0" smtClean="0">
                <a:solidFill>
                  <a:schemeClr val="tx1"/>
                </a:solidFill>
                <a:effectLst/>
                <a:latin typeface="Times New Roman" pitchFamily="18" charset="0"/>
                <a:ea typeface="ＭＳ Ｐゴシック" pitchFamily="-105" charset="-128"/>
                <a:cs typeface="ＭＳ Ｐゴシック" pitchFamily="-105" charset="-128"/>
              </a:rPr>
              <a:t> </a:t>
            </a:r>
            <a:r>
              <a:rPr lang="it-IT" sz="1200" i="1" kern="1200" dirty="0" err="1" smtClean="0">
                <a:solidFill>
                  <a:schemeClr val="tx1"/>
                </a:solidFill>
                <a:effectLst/>
                <a:latin typeface="Times New Roman" pitchFamily="18" charset="0"/>
                <a:ea typeface="ＭＳ Ｐゴシック" pitchFamily="-105" charset="-128"/>
                <a:cs typeface="ＭＳ Ｐゴシック" pitchFamily="-105" charset="-128"/>
              </a:rPr>
              <a:t>fulfilment</a:t>
            </a:r>
            <a:r>
              <a:rPr lang="it-IT" sz="1200" kern="1200" dirty="0" smtClean="0">
                <a:solidFill>
                  <a:schemeClr val="tx1"/>
                </a:solidFill>
                <a:effectLst/>
                <a:latin typeface="Times New Roman" pitchFamily="18" charset="0"/>
                <a:ea typeface="ＭＳ Ｐゴシック" pitchFamily="-105" charset="-128"/>
                <a:cs typeface="ＭＳ Ｐゴシック" pitchFamily="-105" charset="-128"/>
              </a:rPr>
              <a:t>, sviluppo, </a:t>
            </a:r>
            <a:r>
              <a:rPr lang="it-IT" sz="1200" i="1" kern="1200" dirty="0" err="1" smtClean="0">
                <a:solidFill>
                  <a:schemeClr val="tx1"/>
                </a:solidFill>
                <a:effectLst/>
                <a:latin typeface="Times New Roman" pitchFamily="18" charset="0"/>
                <a:ea typeface="ＭＳ Ｐゴシック" pitchFamily="-105" charset="-128"/>
                <a:cs typeface="ＭＳ Ｐゴシック" pitchFamily="-105" charset="-128"/>
              </a:rPr>
              <a:t>empowerment</a:t>
            </a:r>
            <a:r>
              <a:rPr lang="it-IT" sz="1200" kern="1200" dirty="0" smtClean="0">
                <a:solidFill>
                  <a:schemeClr val="tx1"/>
                </a:solidFill>
                <a:effectLst/>
                <a:latin typeface="Times New Roman" pitchFamily="18" charset="0"/>
                <a:ea typeface="ＭＳ Ｐゴシック" pitchFamily="-105" charset="-128"/>
                <a:cs typeface="ＭＳ Ｐゴシック" pitchFamily="-105" charset="-128"/>
              </a:rPr>
              <a:t>, </a:t>
            </a:r>
            <a:r>
              <a:rPr lang="it-IT" sz="1200" i="1" kern="1200" dirty="0" err="1" smtClean="0">
                <a:solidFill>
                  <a:schemeClr val="tx1"/>
                </a:solidFill>
                <a:effectLst/>
                <a:latin typeface="Times New Roman" pitchFamily="18" charset="0"/>
                <a:ea typeface="ＭＳ Ｐゴシック" pitchFamily="-105" charset="-128"/>
                <a:cs typeface="ＭＳ Ｐゴシック" pitchFamily="-105" charset="-128"/>
              </a:rPr>
              <a:t>capability</a:t>
            </a:r>
            <a:r>
              <a:rPr lang="it-IT" sz="1200" i="1" kern="1200" dirty="0" smtClean="0">
                <a:solidFill>
                  <a:schemeClr val="tx1"/>
                </a:solidFill>
                <a:effectLst/>
                <a:latin typeface="Times New Roman" pitchFamily="18" charset="0"/>
                <a:ea typeface="ＭＳ Ｐゴシック" pitchFamily="-105" charset="-128"/>
                <a:cs typeface="ＭＳ Ｐゴシック" pitchFamily="-105" charset="-128"/>
              </a:rPr>
              <a:t> </a:t>
            </a:r>
            <a:r>
              <a:rPr lang="it-IT" sz="1200" i="1" kern="1200" dirty="0" err="1" smtClean="0">
                <a:solidFill>
                  <a:schemeClr val="tx1"/>
                </a:solidFill>
                <a:effectLst/>
                <a:latin typeface="Times New Roman" pitchFamily="18" charset="0"/>
                <a:ea typeface="ＭＳ Ｐゴシック" pitchFamily="-105" charset="-128"/>
                <a:cs typeface="ＭＳ Ｐゴシック" pitchFamily="-105" charset="-128"/>
              </a:rPr>
              <a:t>expansion</a:t>
            </a:r>
            <a:r>
              <a:rPr lang="it-IT" sz="1200" kern="1200" dirty="0" smtClean="0">
                <a:solidFill>
                  <a:schemeClr val="tx1"/>
                </a:solidFill>
                <a:effectLst/>
                <a:latin typeface="Times New Roman" pitchFamily="18" charset="0"/>
                <a:ea typeface="ＭＳ Ｐゴシック" pitchFamily="-105" charset="-128"/>
                <a:cs typeface="ＭＳ Ｐゴシック" pitchFamily="-105" charset="-128"/>
              </a:rPr>
              <a:t>, e più recentemente, felicità. Alcuni di questi hanno significati distinti, ma spesso vengono sovrapposti. Taluni studi utilizzano un solo termine, altri utilizzano diversi termini ritenuti intercambiabili tra loro [</a:t>
            </a:r>
            <a:r>
              <a:rPr lang="it-IT" sz="1200" kern="1200" dirty="0" err="1" smtClean="0">
                <a:solidFill>
                  <a:schemeClr val="tx1"/>
                </a:solidFill>
                <a:effectLst/>
                <a:latin typeface="Times New Roman" pitchFamily="18" charset="0"/>
                <a:ea typeface="ＭＳ Ｐゴシック" pitchFamily="-105" charset="-128"/>
                <a:cs typeface="ＭＳ Ｐゴシック" pitchFamily="-105" charset="-128"/>
              </a:rPr>
              <a:t>McGillivray</a:t>
            </a:r>
            <a:r>
              <a:rPr lang="it-IT" sz="1200" kern="1200" dirty="0" smtClean="0">
                <a:solidFill>
                  <a:schemeClr val="tx1"/>
                </a:solidFill>
                <a:effectLst/>
                <a:latin typeface="Times New Roman" pitchFamily="18" charset="0"/>
                <a:ea typeface="ＭＳ Ｐゴシック" pitchFamily="-105" charset="-128"/>
                <a:cs typeface="ＭＳ Ｐゴシック" pitchFamily="-105" charset="-128"/>
              </a:rPr>
              <a:t>, 2007].</a:t>
            </a:r>
          </a:p>
          <a:p>
            <a:r>
              <a:rPr lang="it-IT" sz="1200" kern="1200" dirty="0" smtClean="0">
                <a:solidFill>
                  <a:schemeClr val="tx1"/>
                </a:solidFill>
                <a:effectLst/>
                <a:latin typeface="Times New Roman" pitchFamily="18" charset="0"/>
                <a:ea typeface="ＭＳ Ｐゴシック" pitchFamily="-105" charset="-128"/>
                <a:cs typeface="ＭＳ Ｐゴシック" pitchFamily="-105" charset="-128"/>
              </a:rPr>
              <a:t>Tra queste definizioni, nel periodo della Grande Depressione, si è iniziato a considerare  quella di “benessere economico”; in questo periodo il problema centrale era quantificare il livello della produzione, e come questa produzione fosse legata agli investimenti in opere pubbliche e all’occupazione, con l’obiettivo di dare maggior impulso alle politiche che l’allora presidente F. D. </a:t>
            </a:r>
            <a:r>
              <a:rPr lang="it-IT" sz="1200" kern="1200" dirty="0" err="1" smtClean="0">
                <a:solidFill>
                  <a:schemeClr val="tx1"/>
                </a:solidFill>
                <a:effectLst/>
                <a:latin typeface="Times New Roman" pitchFamily="18" charset="0"/>
                <a:ea typeface="ＭＳ Ｐゴシック" pitchFamily="-105" charset="-128"/>
                <a:cs typeface="ＭＳ Ｐゴシック" pitchFamily="-105" charset="-128"/>
              </a:rPr>
              <a:t>Roosvelt</a:t>
            </a:r>
            <a:r>
              <a:rPr lang="it-IT" sz="1200" kern="1200" dirty="0" smtClean="0">
                <a:solidFill>
                  <a:schemeClr val="tx1"/>
                </a:solidFill>
                <a:effectLst/>
                <a:latin typeface="Times New Roman" pitchFamily="18" charset="0"/>
                <a:ea typeface="ＭＳ Ｐゴシック" pitchFamily="-105" charset="-128"/>
                <a:cs typeface="ＭＳ Ｐゴシック" pitchFamily="-105" charset="-128"/>
              </a:rPr>
              <a:t> stava attuando. Fu per questo motivo che Simon </a:t>
            </a:r>
            <a:r>
              <a:rPr lang="it-IT" sz="1200" kern="1200" dirty="0" err="1" smtClean="0">
                <a:solidFill>
                  <a:schemeClr val="tx1"/>
                </a:solidFill>
                <a:effectLst/>
                <a:latin typeface="Times New Roman" pitchFamily="18" charset="0"/>
                <a:ea typeface="ＭＳ Ｐゴシック" pitchFamily="-105" charset="-128"/>
                <a:cs typeface="ＭＳ Ｐゴシック" pitchFamily="-105" charset="-128"/>
              </a:rPr>
              <a:t>Kuznets</a:t>
            </a:r>
            <a:r>
              <a:rPr lang="it-IT" sz="1200" kern="1200" dirty="0" smtClean="0">
                <a:solidFill>
                  <a:schemeClr val="tx1"/>
                </a:solidFill>
                <a:effectLst/>
                <a:latin typeface="Times New Roman" pitchFamily="18" charset="0"/>
                <a:ea typeface="ＭＳ Ｐゴシック" pitchFamily="-105" charset="-128"/>
                <a:cs typeface="ＭＳ Ｐゴシック" pitchFamily="-105" charset="-128"/>
              </a:rPr>
              <a:t> sviluppò e propose al Congresso degli Stati Uniti, nel 1934, l’indicatore PIL, definito come il valore a prezzi correnti dell’insieme di beni e servizi finali prodotti in un anno, nel territorio di una nazione. </a:t>
            </a:r>
          </a:p>
          <a:p>
            <a:r>
              <a:rPr lang="it-IT" sz="1200" kern="1200" dirty="0" smtClean="0">
                <a:solidFill>
                  <a:schemeClr val="tx1"/>
                </a:solidFill>
                <a:effectLst/>
                <a:latin typeface="Times New Roman" pitchFamily="18" charset="0"/>
                <a:ea typeface="ＭＳ Ｐゴシック" pitchFamily="-105" charset="-128"/>
                <a:cs typeface="ＭＳ Ｐゴシック" pitchFamily="-105" charset="-128"/>
              </a:rPr>
              <a:t>La storia del PIL iniziò in maniera poco confortante: il suo stesso ideatore infatti, avvertiva il Congresso riguardo ai limiti dell’indicatore, sostenendo che il benessere di una nazione difficilmente può essere dedotto da una misura del reddito nazionale: </a:t>
            </a:r>
          </a:p>
          <a:p>
            <a:endParaRPr lang="it-IT" sz="1200" kern="1200" dirty="0" smtClean="0">
              <a:solidFill>
                <a:schemeClr val="tx1"/>
              </a:solidFill>
              <a:effectLst/>
              <a:latin typeface="Times New Roman" pitchFamily="18" charset="0"/>
              <a:ea typeface="ＭＳ Ｐゴシック" pitchFamily="-105" charset="-128"/>
              <a:cs typeface="ＭＳ Ｐゴシック" pitchFamily="-105" charset="-128"/>
            </a:endParaRPr>
          </a:p>
          <a:p>
            <a:r>
              <a:rPr lang="it-IT" dirty="0" smtClean="0"/>
              <a:t>Il PIL è il </a:t>
            </a:r>
            <a:r>
              <a:rPr lang="it-IT" dirty="0" smtClean="0">
                <a:hlinkClick r:id="rId3" tooltip="Valore (economia)"/>
              </a:rPr>
              <a:t>valore</a:t>
            </a:r>
            <a:r>
              <a:rPr lang="it-IT" dirty="0" smtClean="0"/>
              <a:t> monetario totale dei </a:t>
            </a:r>
            <a:r>
              <a:rPr lang="it-IT" dirty="0" smtClean="0">
                <a:hlinkClick r:id="rId4" tooltip="Bene (economia)"/>
              </a:rPr>
              <a:t>beni</a:t>
            </a:r>
            <a:r>
              <a:rPr lang="it-IT" dirty="0" smtClean="0"/>
              <a:t> e </a:t>
            </a:r>
            <a:r>
              <a:rPr lang="it-IT" dirty="0" smtClean="0">
                <a:hlinkClick r:id="rId5" tooltip="Servizio"/>
              </a:rPr>
              <a:t>servizi</a:t>
            </a:r>
            <a:r>
              <a:rPr lang="it-IT" dirty="0" smtClean="0"/>
              <a:t> prodotti in un </a:t>
            </a:r>
            <a:r>
              <a:rPr lang="it-IT" dirty="0" smtClean="0">
                <a:hlinkClick r:id="rId6" tooltip="Paese (area geografica)"/>
              </a:rPr>
              <a:t>Paese</a:t>
            </a:r>
            <a:r>
              <a:rPr lang="it-IT" dirty="0" smtClean="0"/>
              <a:t> da parte di operatori economici residenti e non residenti nel corso di un periodo di tempo, generalmente un anno, e destinati al </a:t>
            </a:r>
            <a:r>
              <a:rPr lang="it-IT" dirty="0" smtClean="0">
                <a:hlinkClick r:id="rId7" tooltip="Consumo"/>
              </a:rPr>
              <a:t>consumo</a:t>
            </a:r>
            <a:r>
              <a:rPr lang="it-IT" dirty="0" smtClean="0"/>
              <a:t> dell'acquirente finale, agli </a:t>
            </a:r>
            <a:r>
              <a:rPr lang="it-IT" dirty="0" smtClean="0">
                <a:hlinkClick r:id="rId8" tooltip="Investimento"/>
              </a:rPr>
              <a:t>investimenti</a:t>
            </a:r>
            <a:r>
              <a:rPr lang="it-IT" dirty="0" smtClean="0"/>
              <a:t> privati e pubblici, alle </a:t>
            </a:r>
            <a:r>
              <a:rPr lang="it-IT" dirty="0" smtClean="0">
                <a:hlinkClick r:id="rId9" tooltip="Esportazioni"/>
              </a:rPr>
              <a:t>esportazioni</a:t>
            </a:r>
            <a:r>
              <a:rPr lang="it-IT" dirty="0" smtClean="0"/>
              <a:t> nette (esportazioni totali meno importazioni totali). Non viene quindi conteggiata la produzione destinata ai </a:t>
            </a:r>
            <a:r>
              <a:rPr lang="it-IT" dirty="0" smtClean="0">
                <a:hlinkClick r:id="rId10" tooltip="Consumi intermedi"/>
              </a:rPr>
              <a:t>consumi intermedi</a:t>
            </a:r>
            <a:r>
              <a:rPr lang="it-IT" dirty="0" smtClean="0"/>
              <a:t> di beni e servizi consumati e trasformati nel processo produttivo per ottenere nuovi beni e servizi.</a:t>
            </a:r>
            <a:endParaRPr lang="it-IT" sz="1200" kern="1200" dirty="0" smtClean="0">
              <a:solidFill>
                <a:schemeClr val="tx1"/>
              </a:solidFill>
              <a:effectLst/>
              <a:latin typeface="Times New Roman" pitchFamily="18" charset="0"/>
              <a:ea typeface="ＭＳ Ｐゴシック" pitchFamily="-105" charset="-128"/>
              <a:cs typeface="ＭＳ Ｐゴシック" pitchFamily="-105" charset="-128"/>
            </a:endParaRPr>
          </a:p>
          <a:p>
            <a:endParaRPr lang="it-IT" dirty="0"/>
          </a:p>
        </p:txBody>
      </p:sp>
      <p:sp>
        <p:nvSpPr>
          <p:cNvPr id="4" name="Segnaposto intestazione 3"/>
          <p:cNvSpPr>
            <a:spLocks noGrp="1"/>
          </p:cNvSpPr>
          <p:nvPr>
            <p:ph type="hdr" sz="quarter" idx="10"/>
          </p:nvPr>
        </p:nvSpPr>
        <p:spPr/>
        <p:txBody>
          <a:bodyPr/>
          <a:lstStyle/>
          <a:p>
            <a:pPr>
              <a:defRPr/>
            </a:pPr>
            <a:r>
              <a:rPr lang="it-IT" smtClean="0"/>
              <a:t>Corso di Economia dello sviluppo</a:t>
            </a:r>
            <a:endParaRPr lang="it-IT"/>
          </a:p>
        </p:txBody>
      </p:sp>
      <p:sp>
        <p:nvSpPr>
          <p:cNvPr id="5" name="Segnaposto piè di pagina 4"/>
          <p:cNvSpPr>
            <a:spLocks noGrp="1"/>
          </p:cNvSpPr>
          <p:nvPr>
            <p:ph type="ftr" sz="quarter" idx="11"/>
          </p:nvPr>
        </p:nvSpPr>
        <p:spPr/>
        <p:txBody>
          <a:bodyPr/>
          <a:lstStyle/>
          <a:p>
            <a:pPr>
              <a:defRPr/>
            </a:pPr>
            <a:r>
              <a:rPr lang="it-IT" smtClean="0"/>
              <a:t>Università degli Studi di Genova</a:t>
            </a:r>
            <a:endParaRPr lang="it-IT"/>
          </a:p>
        </p:txBody>
      </p:sp>
      <p:sp>
        <p:nvSpPr>
          <p:cNvPr id="6" name="Segnaposto numero diapositiva 5"/>
          <p:cNvSpPr>
            <a:spLocks noGrp="1"/>
          </p:cNvSpPr>
          <p:nvPr>
            <p:ph type="sldNum" sz="quarter" idx="12"/>
          </p:nvPr>
        </p:nvSpPr>
        <p:spPr/>
        <p:txBody>
          <a:bodyPr/>
          <a:lstStyle/>
          <a:p>
            <a:pPr>
              <a:defRPr/>
            </a:pPr>
            <a:fld id="{77EBFF01-1AB2-4FB4-BC97-0AD3CB291EC7}" type="slidenum">
              <a:rPr lang="it-IT" smtClean="0"/>
              <a:pPr>
                <a:defRPr/>
              </a:pPr>
              <a:t>3</a:t>
            </a:fld>
            <a:endParaRPr lang="it-IT"/>
          </a:p>
        </p:txBody>
      </p:sp>
    </p:spTree>
    <p:extLst>
      <p:ext uri="{BB962C8B-B14F-4D97-AF65-F5344CB8AC3E}">
        <p14:creationId xmlns:p14="http://schemas.microsoft.com/office/powerpoint/2010/main" val="424558890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intestazione 3"/>
          <p:cNvSpPr>
            <a:spLocks noGrp="1"/>
          </p:cNvSpPr>
          <p:nvPr>
            <p:ph type="hdr" sz="quarter" idx="10"/>
          </p:nvPr>
        </p:nvSpPr>
        <p:spPr/>
        <p:txBody>
          <a:bodyPr/>
          <a:lstStyle/>
          <a:p>
            <a:pPr>
              <a:defRPr/>
            </a:pPr>
            <a:r>
              <a:rPr lang="it-IT" smtClean="0"/>
              <a:t>Corso di Economia dello sviluppo</a:t>
            </a:r>
            <a:endParaRPr lang="it-IT"/>
          </a:p>
        </p:txBody>
      </p:sp>
      <p:sp>
        <p:nvSpPr>
          <p:cNvPr id="5" name="Segnaposto piè di pagina 4"/>
          <p:cNvSpPr>
            <a:spLocks noGrp="1"/>
          </p:cNvSpPr>
          <p:nvPr>
            <p:ph type="ftr" sz="quarter" idx="11"/>
          </p:nvPr>
        </p:nvSpPr>
        <p:spPr/>
        <p:txBody>
          <a:bodyPr/>
          <a:lstStyle/>
          <a:p>
            <a:pPr>
              <a:defRPr/>
            </a:pPr>
            <a:r>
              <a:rPr lang="it-IT" smtClean="0"/>
              <a:t>Università degli Studi di Genova</a:t>
            </a:r>
            <a:endParaRPr lang="it-IT"/>
          </a:p>
        </p:txBody>
      </p:sp>
      <p:sp>
        <p:nvSpPr>
          <p:cNvPr id="6" name="Segnaposto numero diapositiva 5"/>
          <p:cNvSpPr>
            <a:spLocks noGrp="1"/>
          </p:cNvSpPr>
          <p:nvPr>
            <p:ph type="sldNum" sz="quarter" idx="12"/>
          </p:nvPr>
        </p:nvSpPr>
        <p:spPr/>
        <p:txBody>
          <a:bodyPr/>
          <a:lstStyle/>
          <a:p>
            <a:pPr>
              <a:defRPr/>
            </a:pPr>
            <a:fld id="{77EBFF01-1AB2-4FB4-BC97-0AD3CB291EC7}" type="slidenum">
              <a:rPr lang="it-IT" smtClean="0"/>
              <a:pPr>
                <a:defRPr/>
              </a:pPr>
              <a:t>37</a:t>
            </a:fld>
            <a:endParaRPr lang="it-IT"/>
          </a:p>
        </p:txBody>
      </p:sp>
    </p:spTree>
    <p:extLst>
      <p:ext uri="{BB962C8B-B14F-4D97-AF65-F5344CB8AC3E}">
        <p14:creationId xmlns:p14="http://schemas.microsoft.com/office/powerpoint/2010/main" val="409664975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it-IT" sz="1200" kern="1200" smtClean="0">
                <a:solidFill>
                  <a:schemeClr val="tx1"/>
                </a:solidFill>
                <a:effectLst/>
                <a:latin typeface="Times New Roman" pitchFamily="18" charset="0"/>
                <a:ea typeface="ＭＳ Ｐゴシック" pitchFamily="-105" charset="-128"/>
                <a:cs typeface="ＭＳ Ｐゴシック" pitchFamily="-105" charset="-128"/>
              </a:rPr>
              <a:t>Data la mole importante di dati che ci si propone di elaborare, l’analisi fattoriale risulta utile in quanto permette di ottenere una riduzione del numero di fattori che spiegano un </a:t>
            </a:r>
            <a:r>
              <a:rPr lang="it-IT" sz="1200" u="sng" kern="1200" smtClean="0">
                <a:solidFill>
                  <a:schemeClr val="tx1"/>
                </a:solidFill>
                <a:effectLst/>
                <a:latin typeface="Times New Roman" pitchFamily="18" charset="0"/>
                <a:ea typeface="ＭＳ Ｐゴシック" pitchFamily="-105" charset="-128"/>
                <a:cs typeface="ＭＳ Ｐゴシック" pitchFamily="-105" charset="-128"/>
                <a:hlinkClick r:id="rId3" tooltip="Fenomeno"/>
              </a:rPr>
              <a:t>fenomeno</a:t>
            </a:r>
            <a:r>
              <a:rPr lang="it-IT" sz="1200" kern="1200" smtClean="0">
                <a:solidFill>
                  <a:schemeClr val="tx1"/>
                </a:solidFill>
                <a:effectLst/>
                <a:latin typeface="Times New Roman" pitchFamily="18" charset="0"/>
                <a:ea typeface="ＭＳ Ｐゴシック" pitchFamily="-105" charset="-128"/>
                <a:cs typeface="ＭＳ Ｐゴシック" pitchFamily="-105" charset="-128"/>
              </a:rPr>
              <a:t>, riassumendo l'informazione contenuta in una matrice di correlazione o di varianze-covarianze, cercando di individuare le dimensioni latenti e non direttamente osservabili [Stevens, 1986]. Si può affermare, quindi, che se due variabili presentano una forte correlazione con uno stesso fattore, una parte non trascurabile della correlazione tra le due variabili si spiega col fatto che esse hanno quel fattore in comune [Dillon e Goldstein, 1984]. Fornendo, quindi, un principio di identificazione di questi fattori comuni, l’analisi fattoriale assicura una descrizione in forma semplice, della complessa rete di interpolazioni esistente nell'ambito di un insieme di variabili associate [Carrol et al., 1953]. Questa descrizione consente di definire, all'interno della matrice di correlazione, un limitato numero di componenti indipendenti l'una dall'altra e identificate nei fattori: esse spiegano il massimo possibile della varianza delle variabili contenute nella matrice d’informazione originaria. Questa metodologia è interessante a causa della sua flessibilità: la sola scelta preliminare è proprio il set di dati iniziale, che permette di  spiegare la varianza del fenomeno in esame senza richiedere la stima di parametri che costringerebbe a creare un modello precedente.</a:t>
            </a:r>
          </a:p>
          <a:p>
            <a:endParaRPr lang="it-IT" sz="1200" kern="1200" smtClean="0">
              <a:solidFill>
                <a:schemeClr val="tx1"/>
              </a:solidFill>
              <a:effectLst/>
              <a:latin typeface="Times New Roman" pitchFamily="18" charset="0"/>
              <a:ea typeface="ＭＳ Ｐゴシック" pitchFamily="-105" charset="-128"/>
              <a:cs typeface="ＭＳ Ｐゴシック" pitchFamily="-105" charset="-128"/>
            </a:endParaRPr>
          </a:p>
          <a:p>
            <a:r>
              <a:rPr lang="it-IT" sz="1200" kern="1200" smtClean="0">
                <a:solidFill>
                  <a:schemeClr val="tx1"/>
                </a:solidFill>
                <a:effectLst/>
                <a:latin typeface="Times New Roman" pitchFamily="18" charset="0"/>
                <a:ea typeface="ＭＳ Ｐゴシック" pitchFamily="-105" charset="-128"/>
                <a:cs typeface="ＭＳ Ｐゴシック" pitchFamily="-105" charset="-128"/>
              </a:rPr>
              <a:t>Effettuate l’estrazione e la rotazione, si pone la scelta di quali fattori, e quindi quali variabili, utilizzare nell’indicatore. Essa è stata realizzata tenendo contemporaneamente conto di tre  criteri di scelta:</a:t>
            </a:r>
          </a:p>
          <a:p>
            <a:pPr lvl="0"/>
            <a:r>
              <a:rPr lang="it-IT" sz="1200" kern="1200" smtClean="0">
                <a:solidFill>
                  <a:schemeClr val="tx1"/>
                </a:solidFill>
                <a:effectLst/>
                <a:latin typeface="Times New Roman" pitchFamily="18" charset="0"/>
                <a:ea typeface="ＭＳ Ｐゴシック" pitchFamily="-105" charset="-128"/>
                <a:cs typeface="ＭＳ Ｐゴシック" pitchFamily="-105" charset="-128"/>
              </a:rPr>
              <a:t>Criterio di Kaiser: secondo questo principio, occorre prendere in considerazione tutti i fattori estratti con autovalore maggiore di uno, poiché valori minori conducono a fattori che spiegano meno di quanto una sola variabile possa spiegare;</a:t>
            </a:r>
          </a:p>
          <a:p>
            <a:pPr lvl="0"/>
            <a:r>
              <a:rPr lang="it-IT" sz="1200" kern="1200" smtClean="0">
                <a:solidFill>
                  <a:schemeClr val="tx1"/>
                </a:solidFill>
                <a:effectLst/>
                <a:latin typeface="Times New Roman" pitchFamily="18" charset="0"/>
                <a:ea typeface="ＭＳ Ｐゴシック" pitchFamily="-105" charset="-128"/>
                <a:cs typeface="ＭＳ Ｐゴシック" pitchFamily="-105" charset="-128"/>
              </a:rPr>
              <a:t>Criterio della varianza spiegata: in questo caso l’elemento su cui basare la scelta è la varianza spiegata cumulata. Un livello di varianza spiegata del 65% - 70% può essere considerato sufficientemente significativo;</a:t>
            </a:r>
          </a:p>
          <a:p>
            <a:pPr lvl="0"/>
            <a:r>
              <a:rPr lang="it-IT" sz="1200" i="1" kern="1200" smtClean="0">
                <a:solidFill>
                  <a:schemeClr val="tx1"/>
                </a:solidFill>
                <a:effectLst/>
                <a:latin typeface="Times New Roman" pitchFamily="18" charset="0"/>
                <a:ea typeface="ＭＳ Ｐゴシック" pitchFamily="-105" charset="-128"/>
                <a:cs typeface="ＭＳ Ｐゴシック" pitchFamily="-105" charset="-128"/>
              </a:rPr>
              <a:t>Scree test</a:t>
            </a:r>
            <a:r>
              <a:rPr lang="it-IT" sz="1200" kern="1200" smtClean="0">
                <a:solidFill>
                  <a:schemeClr val="tx1"/>
                </a:solidFill>
                <a:effectLst/>
                <a:latin typeface="Times New Roman" pitchFamily="18" charset="0"/>
                <a:ea typeface="ＭＳ Ｐゴシック" pitchFamily="-105" charset="-128"/>
                <a:cs typeface="ＭＳ Ｐゴシック" pitchFamily="-105" charset="-128"/>
              </a:rPr>
              <a:t>: il metodo dello </a:t>
            </a:r>
            <a:r>
              <a:rPr lang="it-IT" sz="1200" i="1" kern="1200" smtClean="0">
                <a:solidFill>
                  <a:schemeClr val="tx1"/>
                </a:solidFill>
                <a:effectLst/>
                <a:latin typeface="Times New Roman" pitchFamily="18" charset="0"/>
                <a:ea typeface="ＭＳ Ｐゴシック" pitchFamily="-105" charset="-128"/>
                <a:cs typeface="ＭＳ Ｐゴシック" pitchFamily="-105" charset="-128"/>
              </a:rPr>
              <a:t>scree test</a:t>
            </a:r>
            <a:r>
              <a:rPr lang="it-IT" sz="1200" kern="1200" smtClean="0">
                <a:solidFill>
                  <a:schemeClr val="tx1"/>
                </a:solidFill>
                <a:effectLst/>
                <a:latin typeface="Times New Roman" pitchFamily="18" charset="0"/>
                <a:ea typeface="ＭＳ Ｐゴシック" pitchFamily="-105" charset="-128"/>
                <a:cs typeface="ＭＳ Ｐゴシック" pitchFamily="-105" charset="-128"/>
              </a:rPr>
              <a:t> [Cattell, 1966] si propone di determinare il numero di fattori da prendere in considerazione dal punto di vista grafico. Viene osservato un grafico in cui sull’asse verticale si colloca la grandezza dell’autovalore, mentre sull’asse orizzontale è riportato il numero di auto valori. Gli autovalori vengono rappresentati come punti collegati da una linea. Secondo quanto suggerito dal metodo di Cattell, la scelta dei fattori dovrebbe fermarsi nel punto in cui si osserva un livellamento dell’andamento della linea.</a:t>
            </a:r>
          </a:p>
          <a:p>
            <a:r>
              <a:rPr lang="it-IT" sz="1200" kern="1200" smtClean="0">
                <a:solidFill>
                  <a:schemeClr val="tx1"/>
                </a:solidFill>
                <a:effectLst/>
                <a:latin typeface="Times New Roman" pitchFamily="18" charset="0"/>
                <a:ea typeface="ＭＳ Ｐゴシック" pitchFamily="-105" charset="-128"/>
                <a:cs typeface="ＭＳ Ｐゴシック" pitchFamily="-105" charset="-128"/>
              </a:rPr>
              <a:t>Ciascuna componente principale estratta è caratterizzata da un autovalore, che esprime la proporzione della varianza riprodotta dalla componente stessa.</a:t>
            </a:r>
          </a:p>
          <a:p>
            <a:pPr marL="0" marR="0" indent="0" algn="l" defTabSz="914400" rtl="0" eaLnBrk="0" fontAlgn="base" latinLnBrk="0" hangingPunct="0">
              <a:lnSpc>
                <a:spcPct val="100000"/>
              </a:lnSpc>
              <a:spcBef>
                <a:spcPct val="30000"/>
              </a:spcBef>
              <a:spcAft>
                <a:spcPct val="0"/>
              </a:spcAft>
              <a:buClrTx/>
              <a:buSzTx/>
              <a:buFontTx/>
              <a:buNone/>
              <a:tabLst/>
              <a:defRPr/>
            </a:pPr>
            <a:endParaRPr lang="it-IT" sz="1200" kern="1200" smtClean="0">
              <a:solidFill>
                <a:schemeClr val="tx1"/>
              </a:solidFill>
              <a:effectLst/>
              <a:latin typeface="Times New Roman" pitchFamily="18" charset="0"/>
              <a:ea typeface="ＭＳ Ｐゴシック" pitchFamily="-105" charset="-128"/>
              <a:cs typeface="ＭＳ Ｐゴシック" pitchFamily="-105" charset="-128"/>
            </a:endParaRPr>
          </a:p>
          <a:p>
            <a:endParaRPr lang="it-IT"/>
          </a:p>
        </p:txBody>
      </p:sp>
      <p:sp>
        <p:nvSpPr>
          <p:cNvPr id="4" name="Segnaposto intestazione 3"/>
          <p:cNvSpPr>
            <a:spLocks noGrp="1"/>
          </p:cNvSpPr>
          <p:nvPr>
            <p:ph type="hdr" sz="quarter" idx="10"/>
          </p:nvPr>
        </p:nvSpPr>
        <p:spPr/>
        <p:txBody>
          <a:bodyPr/>
          <a:lstStyle/>
          <a:p>
            <a:pPr>
              <a:defRPr/>
            </a:pPr>
            <a:r>
              <a:rPr lang="it-IT" smtClean="0"/>
              <a:t>Corso di Economia dello sviluppo</a:t>
            </a:r>
            <a:endParaRPr lang="it-IT"/>
          </a:p>
        </p:txBody>
      </p:sp>
      <p:sp>
        <p:nvSpPr>
          <p:cNvPr id="5" name="Segnaposto piè di pagina 4"/>
          <p:cNvSpPr>
            <a:spLocks noGrp="1"/>
          </p:cNvSpPr>
          <p:nvPr>
            <p:ph type="ftr" sz="quarter" idx="11"/>
          </p:nvPr>
        </p:nvSpPr>
        <p:spPr/>
        <p:txBody>
          <a:bodyPr/>
          <a:lstStyle/>
          <a:p>
            <a:pPr>
              <a:defRPr/>
            </a:pPr>
            <a:r>
              <a:rPr lang="it-IT" smtClean="0"/>
              <a:t>Università degli Studi di Genova</a:t>
            </a:r>
            <a:endParaRPr lang="it-IT"/>
          </a:p>
        </p:txBody>
      </p:sp>
      <p:sp>
        <p:nvSpPr>
          <p:cNvPr id="6" name="Segnaposto numero diapositiva 5"/>
          <p:cNvSpPr>
            <a:spLocks noGrp="1"/>
          </p:cNvSpPr>
          <p:nvPr>
            <p:ph type="sldNum" sz="quarter" idx="12"/>
          </p:nvPr>
        </p:nvSpPr>
        <p:spPr/>
        <p:txBody>
          <a:bodyPr/>
          <a:lstStyle/>
          <a:p>
            <a:pPr>
              <a:defRPr/>
            </a:pPr>
            <a:fld id="{77EBFF01-1AB2-4FB4-BC97-0AD3CB291EC7}" type="slidenum">
              <a:rPr lang="it-IT" smtClean="0"/>
              <a:pPr>
                <a:defRPr/>
              </a:pPr>
              <a:t>38</a:t>
            </a:fld>
            <a:endParaRPr lang="it-IT"/>
          </a:p>
        </p:txBody>
      </p:sp>
    </p:spTree>
    <p:extLst>
      <p:ext uri="{BB962C8B-B14F-4D97-AF65-F5344CB8AC3E}">
        <p14:creationId xmlns:p14="http://schemas.microsoft.com/office/powerpoint/2010/main" val="60156292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intestazione 3"/>
          <p:cNvSpPr>
            <a:spLocks noGrp="1"/>
          </p:cNvSpPr>
          <p:nvPr>
            <p:ph type="hdr" sz="quarter" idx="10"/>
          </p:nvPr>
        </p:nvSpPr>
        <p:spPr/>
        <p:txBody>
          <a:bodyPr/>
          <a:lstStyle/>
          <a:p>
            <a:pPr>
              <a:defRPr/>
            </a:pPr>
            <a:r>
              <a:rPr lang="it-IT" smtClean="0"/>
              <a:t>Corso di Economia dello sviluppo</a:t>
            </a:r>
            <a:endParaRPr lang="it-IT"/>
          </a:p>
        </p:txBody>
      </p:sp>
      <p:sp>
        <p:nvSpPr>
          <p:cNvPr id="5" name="Segnaposto piè di pagina 4"/>
          <p:cNvSpPr>
            <a:spLocks noGrp="1"/>
          </p:cNvSpPr>
          <p:nvPr>
            <p:ph type="ftr" sz="quarter" idx="11"/>
          </p:nvPr>
        </p:nvSpPr>
        <p:spPr/>
        <p:txBody>
          <a:bodyPr/>
          <a:lstStyle/>
          <a:p>
            <a:pPr>
              <a:defRPr/>
            </a:pPr>
            <a:r>
              <a:rPr lang="it-IT" smtClean="0"/>
              <a:t>Università degli Studi di Genova</a:t>
            </a:r>
            <a:endParaRPr lang="it-IT"/>
          </a:p>
        </p:txBody>
      </p:sp>
      <p:sp>
        <p:nvSpPr>
          <p:cNvPr id="6" name="Segnaposto numero diapositiva 5"/>
          <p:cNvSpPr>
            <a:spLocks noGrp="1"/>
          </p:cNvSpPr>
          <p:nvPr>
            <p:ph type="sldNum" sz="quarter" idx="12"/>
          </p:nvPr>
        </p:nvSpPr>
        <p:spPr/>
        <p:txBody>
          <a:bodyPr/>
          <a:lstStyle/>
          <a:p>
            <a:pPr>
              <a:defRPr/>
            </a:pPr>
            <a:fld id="{77EBFF01-1AB2-4FB4-BC97-0AD3CB291EC7}" type="slidenum">
              <a:rPr lang="it-IT" smtClean="0"/>
              <a:pPr>
                <a:defRPr/>
              </a:pPr>
              <a:t>39</a:t>
            </a:fld>
            <a:endParaRPr lang="it-IT"/>
          </a:p>
        </p:txBody>
      </p:sp>
    </p:spTree>
    <p:extLst>
      <p:ext uri="{BB962C8B-B14F-4D97-AF65-F5344CB8AC3E}">
        <p14:creationId xmlns:p14="http://schemas.microsoft.com/office/powerpoint/2010/main" val="227841367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intestazione 3"/>
          <p:cNvSpPr>
            <a:spLocks noGrp="1"/>
          </p:cNvSpPr>
          <p:nvPr>
            <p:ph type="hdr" sz="quarter" idx="10"/>
          </p:nvPr>
        </p:nvSpPr>
        <p:spPr/>
        <p:txBody>
          <a:bodyPr/>
          <a:lstStyle/>
          <a:p>
            <a:pPr>
              <a:defRPr/>
            </a:pPr>
            <a:r>
              <a:rPr lang="it-IT" smtClean="0"/>
              <a:t>Corso di Economia dello sviluppo</a:t>
            </a:r>
            <a:endParaRPr lang="it-IT"/>
          </a:p>
        </p:txBody>
      </p:sp>
      <p:sp>
        <p:nvSpPr>
          <p:cNvPr id="5" name="Segnaposto piè di pagina 4"/>
          <p:cNvSpPr>
            <a:spLocks noGrp="1"/>
          </p:cNvSpPr>
          <p:nvPr>
            <p:ph type="ftr" sz="quarter" idx="11"/>
          </p:nvPr>
        </p:nvSpPr>
        <p:spPr/>
        <p:txBody>
          <a:bodyPr/>
          <a:lstStyle/>
          <a:p>
            <a:pPr>
              <a:defRPr/>
            </a:pPr>
            <a:r>
              <a:rPr lang="it-IT" smtClean="0"/>
              <a:t>Università degli Studi di Genova</a:t>
            </a:r>
            <a:endParaRPr lang="it-IT"/>
          </a:p>
        </p:txBody>
      </p:sp>
      <p:sp>
        <p:nvSpPr>
          <p:cNvPr id="6" name="Segnaposto numero diapositiva 5"/>
          <p:cNvSpPr>
            <a:spLocks noGrp="1"/>
          </p:cNvSpPr>
          <p:nvPr>
            <p:ph type="sldNum" sz="quarter" idx="12"/>
          </p:nvPr>
        </p:nvSpPr>
        <p:spPr/>
        <p:txBody>
          <a:bodyPr/>
          <a:lstStyle/>
          <a:p>
            <a:pPr>
              <a:defRPr/>
            </a:pPr>
            <a:fld id="{77EBFF01-1AB2-4FB4-BC97-0AD3CB291EC7}" type="slidenum">
              <a:rPr lang="it-IT" smtClean="0"/>
              <a:pPr>
                <a:defRPr/>
              </a:pPr>
              <a:t>40</a:t>
            </a:fld>
            <a:endParaRPr lang="it-IT"/>
          </a:p>
        </p:txBody>
      </p:sp>
    </p:spTree>
    <p:extLst>
      <p:ext uri="{BB962C8B-B14F-4D97-AF65-F5344CB8AC3E}">
        <p14:creationId xmlns:p14="http://schemas.microsoft.com/office/powerpoint/2010/main" val="388927755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intestazione 3"/>
          <p:cNvSpPr>
            <a:spLocks noGrp="1"/>
          </p:cNvSpPr>
          <p:nvPr>
            <p:ph type="hdr" sz="quarter" idx="10"/>
          </p:nvPr>
        </p:nvSpPr>
        <p:spPr/>
        <p:txBody>
          <a:bodyPr/>
          <a:lstStyle/>
          <a:p>
            <a:pPr>
              <a:defRPr/>
            </a:pPr>
            <a:r>
              <a:rPr lang="it-IT" smtClean="0"/>
              <a:t>Corso di Economia dello sviluppo</a:t>
            </a:r>
            <a:endParaRPr lang="it-IT"/>
          </a:p>
        </p:txBody>
      </p:sp>
      <p:sp>
        <p:nvSpPr>
          <p:cNvPr id="5" name="Segnaposto piè di pagina 4"/>
          <p:cNvSpPr>
            <a:spLocks noGrp="1"/>
          </p:cNvSpPr>
          <p:nvPr>
            <p:ph type="ftr" sz="quarter" idx="11"/>
          </p:nvPr>
        </p:nvSpPr>
        <p:spPr/>
        <p:txBody>
          <a:bodyPr/>
          <a:lstStyle/>
          <a:p>
            <a:pPr>
              <a:defRPr/>
            </a:pPr>
            <a:r>
              <a:rPr lang="it-IT" smtClean="0"/>
              <a:t>Università degli Studi di Genova</a:t>
            </a:r>
            <a:endParaRPr lang="it-IT"/>
          </a:p>
        </p:txBody>
      </p:sp>
      <p:sp>
        <p:nvSpPr>
          <p:cNvPr id="6" name="Segnaposto numero diapositiva 5"/>
          <p:cNvSpPr>
            <a:spLocks noGrp="1"/>
          </p:cNvSpPr>
          <p:nvPr>
            <p:ph type="sldNum" sz="quarter" idx="12"/>
          </p:nvPr>
        </p:nvSpPr>
        <p:spPr/>
        <p:txBody>
          <a:bodyPr/>
          <a:lstStyle/>
          <a:p>
            <a:pPr>
              <a:defRPr/>
            </a:pPr>
            <a:fld id="{77EBFF01-1AB2-4FB4-BC97-0AD3CB291EC7}" type="slidenum">
              <a:rPr lang="it-IT" smtClean="0"/>
              <a:pPr>
                <a:defRPr/>
              </a:pPr>
              <a:t>41</a:t>
            </a:fld>
            <a:endParaRPr lang="it-IT"/>
          </a:p>
        </p:txBody>
      </p:sp>
    </p:spTree>
    <p:extLst>
      <p:ext uri="{BB962C8B-B14F-4D97-AF65-F5344CB8AC3E}">
        <p14:creationId xmlns:p14="http://schemas.microsoft.com/office/powerpoint/2010/main" val="366935886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intestazione 3"/>
          <p:cNvSpPr>
            <a:spLocks noGrp="1"/>
          </p:cNvSpPr>
          <p:nvPr>
            <p:ph type="hdr" sz="quarter" idx="10"/>
          </p:nvPr>
        </p:nvSpPr>
        <p:spPr/>
        <p:txBody>
          <a:bodyPr/>
          <a:lstStyle/>
          <a:p>
            <a:pPr>
              <a:defRPr/>
            </a:pPr>
            <a:r>
              <a:rPr lang="it-IT" smtClean="0"/>
              <a:t>Corso di Economia dello sviluppo</a:t>
            </a:r>
            <a:endParaRPr lang="it-IT"/>
          </a:p>
        </p:txBody>
      </p:sp>
      <p:sp>
        <p:nvSpPr>
          <p:cNvPr id="5" name="Segnaposto piè di pagina 4"/>
          <p:cNvSpPr>
            <a:spLocks noGrp="1"/>
          </p:cNvSpPr>
          <p:nvPr>
            <p:ph type="ftr" sz="quarter" idx="11"/>
          </p:nvPr>
        </p:nvSpPr>
        <p:spPr/>
        <p:txBody>
          <a:bodyPr/>
          <a:lstStyle/>
          <a:p>
            <a:pPr>
              <a:defRPr/>
            </a:pPr>
            <a:r>
              <a:rPr lang="it-IT" smtClean="0"/>
              <a:t>Università degli Studi di Genova</a:t>
            </a:r>
            <a:endParaRPr lang="it-IT"/>
          </a:p>
        </p:txBody>
      </p:sp>
      <p:sp>
        <p:nvSpPr>
          <p:cNvPr id="6" name="Segnaposto numero diapositiva 5"/>
          <p:cNvSpPr>
            <a:spLocks noGrp="1"/>
          </p:cNvSpPr>
          <p:nvPr>
            <p:ph type="sldNum" sz="quarter" idx="12"/>
          </p:nvPr>
        </p:nvSpPr>
        <p:spPr/>
        <p:txBody>
          <a:bodyPr/>
          <a:lstStyle/>
          <a:p>
            <a:pPr>
              <a:defRPr/>
            </a:pPr>
            <a:fld id="{77EBFF01-1AB2-4FB4-BC97-0AD3CB291EC7}" type="slidenum">
              <a:rPr lang="it-IT" smtClean="0"/>
              <a:pPr>
                <a:defRPr/>
              </a:pPr>
              <a:t>42</a:t>
            </a:fld>
            <a:endParaRPr lang="it-IT"/>
          </a:p>
        </p:txBody>
      </p:sp>
    </p:spTree>
    <p:extLst>
      <p:ext uri="{BB962C8B-B14F-4D97-AF65-F5344CB8AC3E}">
        <p14:creationId xmlns:p14="http://schemas.microsoft.com/office/powerpoint/2010/main" val="294856817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intestazione 3"/>
          <p:cNvSpPr>
            <a:spLocks noGrp="1"/>
          </p:cNvSpPr>
          <p:nvPr>
            <p:ph type="hdr" sz="quarter" idx="10"/>
          </p:nvPr>
        </p:nvSpPr>
        <p:spPr/>
        <p:txBody>
          <a:bodyPr/>
          <a:lstStyle/>
          <a:p>
            <a:pPr>
              <a:defRPr/>
            </a:pPr>
            <a:r>
              <a:rPr lang="it-IT" smtClean="0"/>
              <a:t>Corso di Economia dello sviluppo</a:t>
            </a:r>
            <a:endParaRPr lang="it-IT"/>
          </a:p>
        </p:txBody>
      </p:sp>
      <p:sp>
        <p:nvSpPr>
          <p:cNvPr id="5" name="Segnaposto piè di pagina 4"/>
          <p:cNvSpPr>
            <a:spLocks noGrp="1"/>
          </p:cNvSpPr>
          <p:nvPr>
            <p:ph type="ftr" sz="quarter" idx="11"/>
          </p:nvPr>
        </p:nvSpPr>
        <p:spPr/>
        <p:txBody>
          <a:bodyPr/>
          <a:lstStyle/>
          <a:p>
            <a:pPr>
              <a:defRPr/>
            </a:pPr>
            <a:r>
              <a:rPr lang="it-IT" smtClean="0"/>
              <a:t>Università degli Studi di Genova</a:t>
            </a:r>
            <a:endParaRPr lang="it-IT"/>
          </a:p>
        </p:txBody>
      </p:sp>
      <p:sp>
        <p:nvSpPr>
          <p:cNvPr id="6" name="Segnaposto numero diapositiva 5"/>
          <p:cNvSpPr>
            <a:spLocks noGrp="1"/>
          </p:cNvSpPr>
          <p:nvPr>
            <p:ph type="sldNum" sz="quarter" idx="12"/>
          </p:nvPr>
        </p:nvSpPr>
        <p:spPr/>
        <p:txBody>
          <a:bodyPr/>
          <a:lstStyle/>
          <a:p>
            <a:pPr>
              <a:defRPr/>
            </a:pPr>
            <a:fld id="{77EBFF01-1AB2-4FB4-BC97-0AD3CB291EC7}" type="slidenum">
              <a:rPr lang="it-IT" smtClean="0"/>
              <a:pPr>
                <a:defRPr/>
              </a:pPr>
              <a:t>43</a:t>
            </a:fld>
            <a:endParaRPr lang="it-IT"/>
          </a:p>
        </p:txBody>
      </p:sp>
    </p:spTree>
    <p:extLst>
      <p:ext uri="{BB962C8B-B14F-4D97-AF65-F5344CB8AC3E}">
        <p14:creationId xmlns:p14="http://schemas.microsoft.com/office/powerpoint/2010/main" val="364383787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intestazione 3"/>
          <p:cNvSpPr>
            <a:spLocks noGrp="1"/>
          </p:cNvSpPr>
          <p:nvPr>
            <p:ph type="hdr" sz="quarter" idx="10"/>
          </p:nvPr>
        </p:nvSpPr>
        <p:spPr/>
        <p:txBody>
          <a:bodyPr/>
          <a:lstStyle/>
          <a:p>
            <a:pPr>
              <a:defRPr/>
            </a:pPr>
            <a:r>
              <a:rPr lang="it-IT" smtClean="0"/>
              <a:t>Corso di Economia dello sviluppo</a:t>
            </a:r>
            <a:endParaRPr lang="it-IT"/>
          </a:p>
        </p:txBody>
      </p:sp>
      <p:sp>
        <p:nvSpPr>
          <p:cNvPr id="5" name="Segnaposto piè di pagina 4"/>
          <p:cNvSpPr>
            <a:spLocks noGrp="1"/>
          </p:cNvSpPr>
          <p:nvPr>
            <p:ph type="ftr" sz="quarter" idx="11"/>
          </p:nvPr>
        </p:nvSpPr>
        <p:spPr/>
        <p:txBody>
          <a:bodyPr/>
          <a:lstStyle/>
          <a:p>
            <a:pPr>
              <a:defRPr/>
            </a:pPr>
            <a:r>
              <a:rPr lang="it-IT" smtClean="0"/>
              <a:t>Università degli Studi di Genova</a:t>
            </a:r>
            <a:endParaRPr lang="it-IT"/>
          </a:p>
        </p:txBody>
      </p:sp>
      <p:sp>
        <p:nvSpPr>
          <p:cNvPr id="6" name="Segnaposto numero diapositiva 5"/>
          <p:cNvSpPr>
            <a:spLocks noGrp="1"/>
          </p:cNvSpPr>
          <p:nvPr>
            <p:ph type="sldNum" sz="quarter" idx="12"/>
          </p:nvPr>
        </p:nvSpPr>
        <p:spPr/>
        <p:txBody>
          <a:bodyPr/>
          <a:lstStyle/>
          <a:p>
            <a:pPr>
              <a:defRPr/>
            </a:pPr>
            <a:fld id="{77EBFF01-1AB2-4FB4-BC97-0AD3CB291EC7}" type="slidenum">
              <a:rPr lang="it-IT" smtClean="0"/>
              <a:pPr>
                <a:defRPr/>
              </a:pPr>
              <a:t>44</a:t>
            </a:fld>
            <a:endParaRPr lang="it-IT"/>
          </a:p>
        </p:txBody>
      </p:sp>
    </p:spTree>
    <p:extLst>
      <p:ext uri="{BB962C8B-B14F-4D97-AF65-F5344CB8AC3E}">
        <p14:creationId xmlns:p14="http://schemas.microsoft.com/office/powerpoint/2010/main" val="353350819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intestazione 3"/>
          <p:cNvSpPr>
            <a:spLocks noGrp="1"/>
          </p:cNvSpPr>
          <p:nvPr>
            <p:ph type="hdr" sz="quarter" idx="10"/>
          </p:nvPr>
        </p:nvSpPr>
        <p:spPr/>
        <p:txBody>
          <a:bodyPr/>
          <a:lstStyle/>
          <a:p>
            <a:pPr>
              <a:defRPr/>
            </a:pPr>
            <a:r>
              <a:rPr lang="it-IT" smtClean="0"/>
              <a:t>Corso di Economia dello sviluppo</a:t>
            </a:r>
            <a:endParaRPr lang="it-IT"/>
          </a:p>
        </p:txBody>
      </p:sp>
      <p:sp>
        <p:nvSpPr>
          <p:cNvPr id="5" name="Segnaposto piè di pagina 4"/>
          <p:cNvSpPr>
            <a:spLocks noGrp="1"/>
          </p:cNvSpPr>
          <p:nvPr>
            <p:ph type="ftr" sz="quarter" idx="11"/>
          </p:nvPr>
        </p:nvSpPr>
        <p:spPr/>
        <p:txBody>
          <a:bodyPr/>
          <a:lstStyle/>
          <a:p>
            <a:pPr>
              <a:defRPr/>
            </a:pPr>
            <a:r>
              <a:rPr lang="it-IT" smtClean="0"/>
              <a:t>Università degli Studi di Genova</a:t>
            </a:r>
            <a:endParaRPr lang="it-IT"/>
          </a:p>
        </p:txBody>
      </p:sp>
      <p:sp>
        <p:nvSpPr>
          <p:cNvPr id="6" name="Segnaposto numero diapositiva 5"/>
          <p:cNvSpPr>
            <a:spLocks noGrp="1"/>
          </p:cNvSpPr>
          <p:nvPr>
            <p:ph type="sldNum" sz="quarter" idx="12"/>
          </p:nvPr>
        </p:nvSpPr>
        <p:spPr/>
        <p:txBody>
          <a:bodyPr/>
          <a:lstStyle/>
          <a:p>
            <a:pPr>
              <a:defRPr/>
            </a:pPr>
            <a:fld id="{77EBFF01-1AB2-4FB4-BC97-0AD3CB291EC7}" type="slidenum">
              <a:rPr lang="it-IT" smtClean="0"/>
              <a:pPr>
                <a:defRPr/>
              </a:pPr>
              <a:t>45</a:t>
            </a:fld>
            <a:endParaRPr lang="it-IT"/>
          </a:p>
        </p:txBody>
      </p:sp>
    </p:spTree>
    <p:extLst>
      <p:ext uri="{BB962C8B-B14F-4D97-AF65-F5344CB8AC3E}">
        <p14:creationId xmlns:p14="http://schemas.microsoft.com/office/powerpoint/2010/main" val="325912831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it-IT" sz="1200" kern="1200" smtClean="0">
                <a:solidFill>
                  <a:schemeClr val="tx1"/>
                </a:solidFill>
                <a:effectLst/>
                <a:latin typeface="Times New Roman" pitchFamily="18" charset="0"/>
                <a:ea typeface="ＭＳ Ｐゴシック" pitchFamily="-105" charset="-128"/>
                <a:cs typeface="ＭＳ Ｐゴシック" pitchFamily="-105" charset="-128"/>
              </a:rPr>
              <a:t>Si sono utilizzati i valori ±(2/3)σ, ±(4/3)σ come </a:t>
            </a:r>
            <a:r>
              <a:rPr lang="it-IT" sz="1200" i="1" kern="1200" smtClean="0">
                <a:solidFill>
                  <a:schemeClr val="tx1"/>
                </a:solidFill>
                <a:effectLst/>
                <a:latin typeface="Times New Roman" pitchFamily="18" charset="0"/>
                <a:ea typeface="ＭＳ Ｐゴシック" pitchFamily="-105" charset="-128"/>
                <a:cs typeface="ＭＳ Ｐゴシック" pitchFamily="-105" charset="-128"/>
              </a:rPr>
              <a:t>cut off</a:t>
            </a:r>
            <a:r>
              <a:rPr lang="it-IT" sz="1200" kern="1200" smtClean="0">
                <a:solidFill>
                  <a:schemeClr val="tx1"/>
                </a:solidFill>
                <a:effectLst/>
                <a:latin typeface="Times New Roman" pitchFamily="18" charset="0"/>
                <a:ea typeface="ＭＳ Ｐゴシック" pitchFamily="-105" charset="-128"/>
                <a:cs typeface="ＭＳ Ｐゴシック" pitchFamily="-105" charset="-128"/>
              </a:rPr>
              <a:t> delle classi. Si sono individuati anche le percentuali di popolazione presenti all’interno di ciascuna classe al fine di fornire una misura di quanta popolazione insista su ogni classe dell’indicatore.</a:t>
            </a:r>
          </a:p>
          <a:p>
            <a:pPr marL="0" marR="0" indent="0" algn="l" defTabSz="914400" rtl="0" eaLnBrk="0" fontAlgn="base" latinLnBrk="0" hangingPunct="0">
              <a:lnSpc>
                <a:spcPct val="100000"/>
              </a:lnSpc>
              <a:spcBef>
                <a:spcPct val="30000"/>
              </a:spcBef>
              <a:spcAft>
                <a:spcPct val="0"/>
              </a:spcAft>
              <a:buClrTx/>
              <a:buSzTx/>
              <a:buFontTx/>
              <a:buNone/>
              <a:tabLst/>
              <a:defRPr/>
            </a:pPr>
            <a:endParaRPr lang="it-IT" sz="1200" kern="1200" smtClean="0">
              <a:solidFill>
                <a:schemeClr val="tx1"/>
              </a:solidFill>
              <a:effectLst/>
              <a:latin typeface="Times New Roman" pitchFamily="18" charset="0"/>
              <a:ea typeface="ＭＳ Ｐゴシック" pitchFamily="-105" charset="-128"/>
              <a:cs typeface="ＭＳ Ｐゴシック" pitchFamily="-105" charset="-128"/>
            </a:endParaRPr>
          </a:p>
          <a:p>
            <a:r>
              <a:rPr lang="it-IT" sz="1200" kern="1200" smtClean="0">
                <a:solidFill>
                  <a:schemeClr val="tx1"/>
                </a:solidFill>
                <a:effectLst/>
                <a:latin typeface="Times New Roman" pitchFamily="18" charset="0"/>
                <a:ea typeface="ＭＳ Ｐゴシック" pitchFamily="-105" charset="-128"/>
                <a:cs typeface="ＭＳ Ｐゴシック" pitchFamily="-105" charset="-128"/>
              </a:rPr>
              <a:t>Il primo gruppo ha valori molto positivi all’incirca su tutte le variabili, soprattutto per quanto riguarda il “Tasso di obesità”, e le variabili riferite alla sfera psicologica (“Individui che sentono la tensione”, “Individui scoraggiati e/o depressi”, “Soddisfazione relativa alla salute”, dove invece Paesi come Grecia e Italia presentano dati drammatici), che riescono a compensare i valori generalmente più critici del “Tasso di suicidi” e “Morti per malattie al sistema nervoso”. Il secondo gruppo di Paesi invece, probabilmente per motivi climatici e alimentari, presenta dati molto positivi per la variabile “Aspettativa di vita a un anno” (dove l’Italia ha il valore più alto, subito seguita da Spagna e Francia) e comunque soddisfacenti in quasi tutti gli altri casi. Per Cipro contribuisce il più basso numero di “Morti per cancro” dove anche Finlandia, Svezia, Grecia e Malta registrano ottimi risultati. Paesi come Italia e Svezia hanno anche i valori più bassi nel “Consumo di alcool” e “Consumo di tabacco”, mentre sempre la Svezia, assieme al Regno Unito, registra valori minimi per il numero di “Morti per incidenti di trasporto”.</a:t>
            </a:r>
          </a:p>
          <a:p>
            <a:r>
              <a:rPr lang="it-IT" sz="1200" kern="1200" smtClean="0">
                <a:solidFill>
                  <a:schemeClr val="tx1"/>
                </a:solidFill>
                <a:effectLst/>
                <a:latin typeface="Times New Roman" pitchFamily="18" charset="0"/>
                <a:ea typeface="ＭＳ Ｐゴシック" pitchFamily="-105" charset="-128"/>
                <a:cs typeface="ＭＳ Ｐゴシック" pitchFamily="-105" charset="-128"/>
              </a:rPr>
              <a:t>I Paesi dell’est Europa invece presentano valori molto bassi su tutte le classi, in particolare la Lituania ha la più bassa aspettativa di vita a un anno, la Bulgaria il maggior numero di “Morti sul lavoro”, la Repubblica Ceca il maggior “Tasso di obesità”, la Romania il maggior “Tasso di mortalità infantile” e l’Ungheria il maggior numero di “Morti per cancro”.</a:t>
            </a:r>
          </a:p>
          <a:p>
            <a:r>
              <a:rPr lang="it-IT" sz="1200" kern="1200" smtClean="0">
                <a:solidFill>
                  <a:schemeClr val="tx1"/>
                </a:solidFill>
                <a:effectLst/>
                <a:latin typeface="Times New Roman" pitchFamily="18" charset="0"/>
                <a:ea typeface="ＭＳ Ｐゴシック" pitchFamily="-105" charset="-128"/>
                <a:cs typeface="ＭＳ Ｐゴシック" pitchFamily="-105" charset="-128"/>
              </a:rPr>
              <a:t>Paesi come Germania, Austria e Belgio mantengono valori medi su tutte le variabili (colpisce l’alto “Consumo di alcool”), con la Germania pericolosamente vicina a classi di valori negative. Variabili come “Morti per AIDS”, “Morti per malattie cardiache ischemiche” invece, registrano valori mediamente bassi per tutti i Paesi e quindi influiscono in maniera minore sui punteggi.</a:t>
            </a:r>
          </a:p>
          <a:p>
            <a:pPr marL="0" marR="0" indent="0" algn="l" defTabSz="914400" rtl="0" eaLnBrk="0" fontAlgn="base" latinLnBrk="0" hangingPunct="0">
              <a:lnSpc>
                <a:spcPct val="100000"/>
              </a:lnSpc>
              <a:spcBef>
                <a:spcPct val="30000"/>
              </a:spcBef>
              <a:spcAft>
                <a:spcPct val="0"/>
              </a:spcAft>
              <a:buClrTx/>
              <a:buSzTx/>
              <a:buFontTx/>
              <a:buNone/>
              <a:tabLst/>
              <a:defRPr/>
            </a:pPr>
            <a:endParaRPr lang="it-IT" sz="1200" kern="1200" smtClean="0">
              <a:solidFill>
                <a:schemeClr val="tx1"/>
              </a:solidFill>
              <a:effectLst/>
              <a:latin typeface="Times New Roman" pitchFamily="18" charset="0"/>
              <a:ea typeface="ＭＳ Ｐゴシック" pitchFamily="-105" charset="-128"/>
              <a:cs typeface="ＭＳ Ｐゴシック" pitchFamily="-105" charset="-128"/>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it-IT" sz="1200" kern="1200" smtClean="0">
              <a:solidFill>
                <a:schemeClr val="tx1"/>
              </a:solidFill>
              <a:effectLst/>
              <a:latin typeface="Times New Roman" pitchFamily="18" charset="0"/>
              <a:ea typeface="ＭＳ Ｐゴシック" pitchFamily="-105" charset="-128"/>
              <a:cs typeface="ＭＳ Ｐゴシック" pitchFamily="-105" charset="-128"/>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it-IT" sz="1200" kern="1200" smtClean="0">
                <a:solidFill>
                  <a:schemeClr val="tx1"/>
                </a:solidFill>
                <a:effectLst/>
                <a:latin typeface="Times New Roman" pitchFamily="18" charset="0"/>
                <a:ea typeface="ＭＳ Ｐゴシック" pitchFamily="-105" charset="-128"/>
                <a:cs typeface="ＭＳ Ｐゴシック" pitchFamily="-105" charset="-128"/>
              </a:rPr>
              <a:t>In generale l’Unione Europea si presenta come una zona geografica mediamente in salute, dove ben il 77,9% della popolazione appartiene a classi di Paesi con punteggi sopra lo zero, e addirittura quasi il 20% nelle classi più alte. Solo l’8,4% della popolazione invece rientra nella classe che registra i valori più bassi, ed appartiene comunque a Paesi di recente ingresso.</a:t>
            </a:r>
          </a:p>
          <a:p>
            <a:pPr marL="0" marR="0" indent="0" algn="l" defTabSz="914400" rtl="0" eaLnBrk="0" fontAlgn="base" latinLnBrk="0" hangingPunct="0">
              <a:lnSpc>
                <a:spcPct val="100000"/>
              </a:lnSpc>
              <a:spcBef>
                <a:spcPct val="30000"/>
              </a:spcBef>
              <a:spcAft>
                <a:spcPct val="0"/>
              </a:spcAft>
              <a:buClrTx/>
              <a:buSzTx/>
              <a:buFontTx/>
              <a:buNone/>
              <a:tabLst/>
              <a:defRPr/>
            </a:pPr>
            <a:endParaRPr lang="it-IT" sz="1200" kern="1200" smtClean="0">
              <a:solidFill>
                <a:schemeClr val="tx1"/>
              </a:solidFill>
              <a:effectLst/>
              <a:latin typeface="Times New Roman" pitchFamily="18" charset="0"/>
              <a:ea typeface="ＭＳ Ｐゴシック" pitchFamily="-105" charset="-128"/>
              <a:cs typeface="ＭＳ Ｐゴシック" pitchFamily="-105" charset="-128"/>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it-IT" sz="1200" kern="1200" smtClean="0">
              <a:solidFill>
                <a:schemeClr val="tx1"/>
              </a:solidFill>
              <a:effectLst/>
              <a:latin typeface="Times New Roman" pitchFamily="18" charset="0"/>
              <a:ea typeface="ＭＳ Ｐゴシック" pitchFamily="-105" charset="-128"/>
              <a:cs typeface="ＭＳ Ｐゴシック" pitchFamily="-105" charset="-128"/>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it-IT" sz="1200" kern="1200" smtClean="0">
              <a:solidFill>
                <a:schemeClr val="tx1"/>
              </a:solidFill>
              <a:effectLst/>
              <a:latin typeface="Times New Roman" pitchFamily="18" charset="0"/>
              <a:ea typeface="ＭＳ Ｐゴシック" pitchFamily="-105" charset="-128"/>
              <a:cs typeface="ＭＳ Ｐゴシック" pitchFamily="-105" charset="-128"/>
            </a:endParaRPr>
          </a:p>
          <a:p>
            <a:endParaRPr lang="it-IT"/>
          </a:p>
        </p:txBody>
      </p:sp>
      <p:sp>
        <p:nvSpPr>
          <p:cNvPr id="4" name="Segnaposto intestazione 3"/>
          <p:cNvSpPr>
            <a:spLocks noGrp="1"/>
          </p:cNvSpPr>
          <p:nvPr>
            <p:ph type="hdr" sz="quarter" idx="10"/>
          </p:nvPr>
        </p:nvSpPr>
        <p:spPr/>
        <p:txBody>
          <a:bodyPr/>
          <a:lstStyle/>
          <a:p>
            <a:pPr>
              <a:defRPr/>
            </a:pPr>
            <a:r>
              <a:rPr lang="it-IT" smtClean="0"/>
              <a:t>Corso di Economia dello sviluppo</a:t>
            </a:r>
            <a:endParaRPr lang="it-IT"/>
          </a:p>
        </p:txBody>
      </p:sp>
      <p:sp>
        <p:nvSpPr>
          <p:cNvPr id="5" name="Segnaposto piè di pagina 4"/>
          <p:cNvSpPr>
            <a:spLocks noGrp="1"/>
          </p:cNvSpPr>
          <p:nvPr>
            <p:ph type="ftr" sz="quarter" idx="11"/>
          </p:nvPr>
        </p:nvSpPr>
        <p:spPr/>
        <p:txBody>
          <a:bodyPr/>
          <a:lstStyle/>
          <a:p>
            <a:pPr>
              <a:defRPr/>
            </a:pPr>
            <a:r>
              <a:rPr lang="it-IT" smtClean="0"/>
              <a:t>Università degli Studi di Genova</a:t>
            </a:r>
            <a:endParaRPr lang="it-IT"/>
          </a:p>
        </p:txBody>
      </p:sp>
      <p:sp>
        <p:nvSpPr>
          <p:cNvPr id="6" name="Segnaposto numero diapositiva 5"/>
          <p:cNvSpPr>
            <a:spLocks noGrp="1"/>
          </p:cNvSpPr>
          <p:nvPr>
            <p:ph type="sldNum" sz="quarter" idx="12"/>
          </p:nvPr>
        </p:nvSpPr>
        <p:spPr/>
        <p:txBody>
          <a:bodyPr/>
          <a:lstStyle/>
          <a:p>
            <a:pPr>
              <a:defRPr/>
            </a:pPr>
            <a:fld id="{77EBFF01-1AB2-4FB4-BC97-0AD3CB291EC7}" type="slidenum">
              <a:rPr lang="it-IT" smtClean="0"/>
              <a:pPr>
                <a:defRPr/>
              </a:pPr>
              <a:t>46</a:t>
            </a:fld>
            <a:endParaRPr lang="it-IT"/>
          </a:p>
        </p:txBody>
      </p:sp>
    </p:spTree>
    <p:extLst>
      <p:ext uri="{BB962C8B-B14F-4D97-AF65-F5344CB8AC3E}">
        <p14:creationId xmlns:p14="http://schemas.microsoft.com/office/powerpoint/2010/main" val="32591283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it-IT" sz="1200" kern="1200" dirty="0" smtClean="0">
                <a:solidFill>
                  <a:schemeClr val="tx1"/>
                </a:solidFill>
                <a:effectLst/>
                <a:latin typeface="Times New Roman" pitchFamily="18" charset="0"/>
                <a:ea typeface="ＭＳ Ｐゴシック" pitchFamily="-105" charset="-128"/>
                <a:cs typeface="ＭＳ Ｐゴシック" pitchFamily="-105" charset="-128"/>
              </a:rPr>
              <a:t>Ciò implica che non vi sia né una singola definizione universale di benessere né un metodo unico per la sua misurazione. La multidimensionalità rende la valutazione del benessere più difficile, dando luogo a una lunga serie di problemi teorici, metodologici ed empirici. </a:t>
            </a:r>
          </a:p>
          <a:p>
            <a:pPr marL="0" marR="0" indent="0" algn="l" defTabSz="914400" rtl="0" eaLnBrk="0" fontAlgn="base" latinLnBrk="0" hangingPunct="0">
              <a:lnSpc>
                <a:spcPct val="100000"/>
              </a:lnSpc>
              <a:spcBef>
                <a:spcPct val="30000"/>
              </a:spcBef>
              <a:spcAft>
                <a:spcPct val="0"/>
              </a:spcAft>
              <a:buClrTx/>
              <a:buSzTx/>
              <a:buFontTx/>
              <a:buNone/>
              <a:tabLst/>
              <a:defRPr/>
            </a:pPr>
            <a:r>
              <a:rPr lang="it-IT" sz="1200" kern="1200" dirty="0" smtClean="0">
                <a:solidFill>
                  <a:schemeClr val="tx1"/>
                </a:solidFill>
                <a:effectLst/>
                <a:latin typeface="Times New Roman" pitchFamily="18" charset="0"/>
                <a:ea typeface="ＭＳ Ｐゴシック" pitchFamily="-105" charset="-128"/>
                <a:cs typeface="ＭＳ Ｐゴシック" pitchFamily="-105" charset="-128"/>
              </a:rPr>
              <a:t>L’approccio di Sen si avvicina maggiormente a comprendere quelle caratteristiche dell’essere umano che più sfuggono alle misure quantitative. Tuttavia in questo lavoro si perseguirà la strada fissata da </a:t>
            </a:r>
            <a:r>
              <a:rPr lang="it-IT" sz="1200" kern="1200" dirty="0" err="1" smtClean="0">
                <a:solidFill>
                  <a:schemeClr val="tx1"/>
                </a:solidFill>
                <a:effectLst/>
                <a:latin typeface="Times New Roman" pitchFamily="18" charset="0"/>
                <a:ea typeface="ＭＳ Ｐゴシック" pitchFamily="-105" charset="-128"/>
                <a:cs typeface="ＭＳ Ｐゴシック" pitchFamily="-105" charset="-128"/>
              </a:rPr>
              <a:t>Dasgupta</a:t>
            </a:r>
            <a:r>
              <a:rPr lang="it-IT" sz="1200" kern="1200" dirty="0" smtClean="0">
                <a:solidFill>
                  <a:schemeClr val="tx1"/>
                </a:solidFill>
                <a:effectLst/>
                <a:latin typeface="Times New Roman" pitchFamily="18" charset="0"/>
                <a:ea typeface="ＭＳ Ｐゴシック" pitchFamily="-105" charset="-128"/>
                <a:cs typeface="ＭＳ Ｐゴシック" pitchFamily="-105" charset="-128"/>
              </a:rPr>
              <a:t>, creando un indicatore multidimensionale di benessere; tale approccio infatti, oltre ad avere minori complessità computative, ed essere quindi più funzionale a una ricerca economica, condivide l’obiettivo dichiarato di porsi all’attenzione dei </a:t>
            </a:r>
            <a:r>
              <a:rPr lang="it-IT" sz="1200" i="1" kern="1200" dirty="0" smtClean="0">
                <a:solidFill>
                  <a:schemeClr val="tx1"/>
                </a:solidFill>
                <a:effectLst/>
                <a:latin typeface="Times New Roman" pitchFamily="18" charset="0"/>
                <a:ea typeface="ＭＳ Ｐゴシック" pitchFamily="-105" charset="-128"/>
                <a:cs typeface="ＭＳ Ｐゴシック" pitchFamily="-105" charset="-128"/>
              </a:rPr>
              <a:t>policy-</a:t>
            </a:r>
            <a:r>
              <a:rPr lang="it-IT" sz="1200" i="1" kern="1200" dirty="0" err="1" smtClean="0">
                <a:solidFill>
                  <a:schemeClr val="tx1"/>
                </a:solidFill>
                <a:effectLst/>
                <a:latin typeface="Times New Roman" pitchFamily="18" charset="0"/>
                <a:ea typeface="ＭＳ Ｐゴシック" pitchFamily="-105" charset="-128"/>
                <a:cs typeface="ＭＳ Ｐゴシック" pitchFamily="-105" charset="-128"/>
              </a:rPr>
              <a:t>makers</a:t>
            </a:r>
            <a:r>
              <a:rPr lang="it-IT" sz="1200" kern="1200" dirty="0" smtClean="0">
                <a:solidFill>
                  <a:schemeClr val="tx1"/>
                </a:solidFill>
                <a:effectLst/>
                <a:latin typeface="Times New Roman" pitchFamily="18" charset="0"/>
                <a:ea typeface="ＭＳ Ｐゴシック" pitchFamily="-105" charset="-128"/>
                <a:cs typeface="ＭＳ Ｐゴシック" pitchFamily="-105" charset="-128"/>
              </a:rPr>
              <a:t>.</a:t>
            </a:r>
          </a:p>
          <a:p>
            <a:endParaRPr lang="it-IT" dirty="0" smtClean="0"/>
          </a:p>
          <a:p>
            <a:r>
              <a:rPr lang="it-IT" sz="1200" kern="1200" dirty="0" smtClean="0">
                <a:solidFill>
                  <a:schemeClr val="tx1"/>
                </a:solidFill>
                <a:effectLst/>
                <a:latin typeface="Times New Roman" pitchFamily="18" charset="0"/>
                <a:ea typeface="ＭＳ Ｐゴシック" pitchFamily="-105" charset="-128"/>
                <a:cs typeface="ＭＳ Ｐゴシック" pitchFamily="-105" charset="-128"/>
              </a:rPr>
              <a:t>Il limite maggiore dell’impianto teorico </a:t>
            </a:r>
            <a:r>
              <a:rPr lang="it-IT" sz="1200" i="1" kern="1200" dirty="0" err="1" smtClean="0">
                <a:solidFill>
                  <a:schemeClr val="tx1"/>
                </a:solidFill>
                <a:effectLst/>
                <a:latin typeface="Times New Roman" pitchFamily="18" charset="0"/>
                <a:ea typeface="ＭＳ Ｐゴシック" pitchFamily="-105" charset="-128"/>
                <a:cs typeface="ＭＳ Ｐゴシック" pitchFamily="-105" charset="-128"/>
              </a:rPr>
              <a:t>seniano</a:t>
            </a:r>
            <a:r>
              <a:rPr lang="it-IT" sz="1200" kern="1200" dirty="0" smtClean="0">
                <a:solidFill>
                  <a:schemeClr val="tx1"/>
                </a:solidFill>
                <a:effectLst/>
                <a:latin typeface="Times New Roman" pitchFamily="18" charset="0"/>
                <a:ea typeface="ＭＳ Ｐゴシック" pitchFamily="-105" charset="-128"/>
                <a:cs typeface="ＭＳ Ｐゴシック" pitchFamily="-105" charset="-128"/>
              </a:rPr>
              <a:t> rimane la difficoltà che ci si trova ad affrontare nell’individuarne applicazioni quantitative. Il problema, in sostanza, è quello della “conversione” del reddito nei </a:t>
            </a:r>
            <a:r>
              <a:rPr lang="it-IT" sz="1200" i="1" kern="1200" dirty="0" err="1" smtClean="0">
                <a:solidFill>
                  <a:schemeClr val="tx1"/>
                </a:solidFill>
                <a:effectLst/>
                <a:latin typeface="Times New Roman" pitchFamily="18" charset="0"/>
                <a:ea typeface="ＭＳ Ｐゴシック" pitchFamily="-105" charset="-128"/>
                <a:cs typeface="ＭＳ Ｐゴシック" pitchFamily="-105" charset="-128"/>
              </a:rPr>
              <a:t>functionings</a:t>
            </a:r>
            <a:r>
              <a:rPr lang="it-IT" sz="1200" kern="1200" dirty="0" smtClean="0">
                <a:solidFill>
                  <a:schemeClr val="tx1"/>
                </a:solidFill>
                <a:effectLst/>
                <a:latin typeface="Times New Roman" pitchFamily="18" charset="0"/>
                <a:ea typeface="ＭＳ Ｐゴシック" pitchFamily="-105" charset="-128"/>
                <a:cs typeface="ＭＳ Ｐゴシック" pitchFamily="-105" charset="-128"/>
              </a:rPr>
              <a:t> [Granaglia, 1994]. I primi tentativi in tale senso sono stati condotti da Sen stesso [Sen, 1985a], ma numerosi altri studi offrono utili contributi sulla strada dell’</a:t>
            </a:r>
            <a:r>
              <a:rPr lang="it-IT" sz="1200" i="1" kern="1200" dirty="0" err="1" smtClean="0">
                <a:solidFill>
                  <a:schemeClr val="tx1"/>
                </a:solidFill>
                <a:effectLst/>
                <a:latin typeface="Times New Roman" pitchFamily="18" charset="0"/>
                <a:ea typeface="ＭＳ Ｐゴシック" pitchFamily="-105" charset="-128"/>
                <a:cs typeface="ＭＳ Ｐゴシック" pitchFamily="-105" charset="-128"/>
              </a:rPr>
              <a:t>operationalizing</a:t>
            </a:r>
            <a:r>
              <a:rPr lang="it-IT" sz="1200" kern="1200" dirty="0" smtClean="0">
                <a:solidFill>
                  <a:schemeClr val="tx1"/>
                </a:solidFill>
                <a:effectLst/>
                <a:latin typeface="Times New Roman" pitchFamily="18" charset="0"/>
                <a:ea typeface="ＭＳ Ｐゴシック" pitchFamily="-105" charset="-128"/>
                <a:cs typeface="ＭＳ Ｐゴシック" pitchFamily="-105" charset="-128"/>
              </a:rPr>
              <a:t>, fra questi i lavori di </a:t>
            </a:r>
            <a:r>
              <a:rPr lang="it-IT" sz="1200" kern="1200" dirty="0" err="1" smtClean="0">
                <a:solidFill>
                  <a:schemeClr val="tx1"/>
                </a:solidFill>
                <a:effectLst/>
                <a:latin typeface="Times New Roman" pitchFamily="18" charset="0"/>
                <a:ea typeface="ＭＳ Ｐゴシック" pitchFamily="-105" charset="-128"/>
                <a:cs typeface="ＭＳ Ｐゴシック" pitchFamily="-105" charset="-128"/>
              </a:rPr>
              <a:t>Brandolini</a:t>
            </a:r>
            <a:r>
              <a:rPr lang="it-IT" sz="1200" kern="1200" dirty="0" smtClean="0">
                <a:solidFill>
                  <a:schemeClr val="tx1"/>
                </a:solidFill>
                <a:effectLst/>
                <a:latin typeface="Times New Roman" pitchFamily="18" charset="0"/>
                <a:ea typeface="ＭＳ Ｐゴシック" pitchFamily="-105" charset="-128"/>
                <a:cs typeface="ＭＳ Ｐゴシック" pitchFamily="-105" charset="-128"/>
              </a:rPr>
              <a:t> e D’Alessio [1998], </a:t>
            </a:r>
            <a:r>
              <a:rPr lang="it-IT" sz="1200" kern="1200" dirty="0" err="1" smtClean="0">
                <a:solidFill>
                  <a:schemeClr val="tx1"/>
                </a:solidFill>
                <a:effectLst/>
                <a:latin typeface="Times New Roman" pitchFamily="18" charset="0"/>
                <a:ea typeface="ＭＳ Ｐゴシック" pitchFamily="-105" charset="-128"/>
                <a:cs typeface="ＭＳ Ｐゴシック" pitchFamily="-105" charset="-128"/>
              </a:rPr>
              <a:t>Chiappero</a:t>
            </a:r>
            <a:r>
              <a:rPr lang="it-IT" sz="1200" kern="1200" dirty="0" smtClean="0">
                <a:solidFill>
                  <a:schemeClr val="tx1"/>
                </a:solidFill>
                <a:effectLst/>
                <a:latin typeface="Times New Roman" pitchFamily="18" charset="0"/>
                <a:ea typeface="ＭＳ Ｐゴシック" pitchFamily="-105" charset="-128"/>
                <a:cs typeface="ＭＳ Ｐゴシック" pitchFamily="-105" charset="-128"/>
              </a:rPr>
              <a:t> Martinetti [2000; 2006], Balestrino e </a:t>
            </a:r>
            <a:r>
              <a:rPr lang="it-IT" sz="1200" kern="1200" dirty="0" err="1" smtClean="0">
                <a:solidFill>
                  <a:schemeClr val="tx1"/>
                </a:solidFill>
                <a:effectLst/>
                <a:latin typeface="Times New Roman" pitchFamily="18" charset="0"/>
                <a:ea typeface="ＭＳ Ｐゴシック" pitchFamily="-105" charset="-128"/>
                <a:cs typeface="ＭＳ Ｐゴシック" pitchFamily="-105" charset="-128"/>
              </a:rPr>
              <a:t>Sciclone</a:t>
            </a:r>
            <a:r>
              <a:rPr lang="it-IT" sz="1200" kern="1200" dirty="0" smtClean="0">
                <a:solidFill>
                  <a:schemeClr val="tx1"/>
                </a:solidFill>
                <a:effectLst/>
                <a:latin typeface="Times New Roman" pitchFamily="18" charset="0"/>
                <a:ea typeface="ＭＳ Ｐゴシック" pitchFamily="-105" charset="-128"/>
                <a:cs typeface="ＭＳ Ｐゴシック" pitchFamily="-105" charset="-128"/>
              </a:rPr>
              <a:t> [2001], Grasso [2002b], </a:t>
            </a:r>
            <a:r>
              <a:rPr lang="it-IT" sz="1200" kern="1200" dirty="0" err="1" smtClean="0">
                <a:solidFill>
                  <a:schemeClr val="tx1"/>
                </a:solidFill>
                <a:effectLst/>
                <a:latin typeface="Times New Roman" pitchFamily="18" charset="0"/>
                <a:ea typeface="ＭＳ Ｐゴシック" pitchFamily="-105" charset="-128"/>
                <a:cs typeface="ＭＳ Ｐゴシック" pitchFamily="-105" charset="-128"/>
              </a:rPr>
              <a:t>Kuklys</a:t>
            </a:r>
            <a:r>
              <a:rPr lang="it-IT" sz="1200" kern="1200" dirty="0" smtClean="0">
                <a:solidFill>
                  <a:schemeClr val="tx1"/>
                </a:solidFill>
                <a:effectLst/>
                <a:latin typeface="Times New Roman" pitchFamily="18" charset="0"/>
                <a:ea typeface="ＭＳ Ｐゴシック" pitchFamily="-105" charset="-128"/>
                <a:cs typeface="ＭＳ Ｐゴシック" pitchFamily="-105" charset="-128"/>
              </a:rPr>
              <a:t> [2005]. </a:t>
            </a:r>
          </a:p>
          <a:p>
            <a:r>
              <a:rPr lang="it-IT" sz="1200" kern="1200" dirty="0" smtClean="0">
                <a:solidFill>
                  <a:schemeClr val="tx1"/>
                </a:solidFill>
                <a:effectLst/>
                <a:latin typeface="Times New Roman" pitchFamily="18" charset="0"/>
                <a:ea typeface="ＭＳ Ｐゴシック" pitchFamily="-105" charset="-128"/>
                <a:cs typeface="ＭＳ Ｐゴシック" pitchFamily="-105" charset="-128"/>
              </a:rPr>
              <a:t>La difficoltà principale riguarda quindi la disponibilità di dati necessari ad analizzare il benessere nello spazio dei funzionamenti. Non se ne vuole comunque sostenere la limitata efficacia, i quanto non manca certo una certa rilevanza empirica, quanto forse una sorta di disagio nel tradurre in grandezze misurabili, realtà che hanno a che fare con gli aspetti più profondi e controversi della natura umana.</a:t>
            </a:r>
          </a:p>
          <a:p>
            <a:r>
              <a:rPr lang="it-IT" sz="1200" kern="1200" dirty="0" smtClean="0">
                <a:solidFill>
                  <a:schemeClr val="tx1"/>
                </a:solidFill>
                <a:effectLst/>
                <a:latin typeface="Times New Roman" pitchFamily="18" charset="0"/>
                <a:ea typeface="ＭＳ Ｐゴシック" pitchFamily="-105" charset="-128"/>
                <a:cs typeface="ＭＳ Ｐゴシック" pitchFamily="-105" charset="-128"/>
              </a:rPr>
              <a:t>Una precisa e completa rassegna sui tentativi di </a:t>
            </a:r>
            <a:r>
              <a:rPr lang="it-IT" sz="1200" i="1" kern="1200" dirty="0" err="1" smtClean="0">
                <a:solidFill>
                  <a:schemeClr val="tx1"/>
                </a:solidFill>
                <a:effectLst/>
                <a:latin typeface="Times New Roman" pitchFamily="18" charset="0"/>
                <a:ea typeface="ＭＳ Ｐゴシック" pitchFamily="-105" charset="-128"/>
                <a:cs typeface="ＭＳ Ｐゴシック" pitchFamily="-105" charset="-128"/>
              </a:rPr>
              <a:t>operationalizing</a:t>
            </a:r>
            <a:r>
              <a:rPr lang="it-IT" sz="1200" kern="1200" dirty="0" smtClean="0">
                <a:solidFill>
                  <a:schemeClr val="tx1"/>
                </a:solidFill>
                <a:effectLst/>
                <a:latin typeface="Times New Roman" pitchFamily="18" charset="0"/>
                <a:ea typeface="ＭＳ Ｐゴシック" pitchFamily="-105" charset="-128"/>
                <a:cs typeface="ＭＳ Ｐゴシック" pitchFamily="-105" charset="-128"/>
              </a:rPr>
              <a:t>, suddivisi anche per tecniche statistiche utilizzate, è contenuta in </a:t>
            </a:r>
            <a:r>
              <a:rPr lang="it-IT" sz="1200" kern="1200" dirty="0" err="1" smtClean="0">
                <a:solidFill>
                  <a:schemeClr val="tx1"/>
                </a:solidFill>
                <a:effectLst/>
                <a:latin typeface="Times New Roman" pitchFamily="18" charset="0"/>
                <a:ea typeface="ＭＳ Ｐゴシック" pitchFamily="-105" charset="-128"/>
                <a:cs typeface="ＭＳ Ｐゴシック" pitchFamily="-105" charset="-128"/>
              </a:rPr>
              <a:t>Chiappero</a:t>
            </a:r>
            <a:r>
              <a:rPr lang="it-IT" sz="1200" kern="1200" dirty="0" smtClean="0">
                <a:solidFill>
                  <a:schemeClr val="tx1"/>
                </a:solidFill>
                <a:effectLst/>
                <a:latin typeface="Times New Roman" pitchFamily="18" charset="0"/>
                <a:ea typeface="ＭＳ Ｐゴシック" pitchFamily="-105" charset="-128"/>
                <a:cs typeface="ＭＳ Ｐゴシック" pitchFamily="-105" charset="-128"/>
              </a:rPr>
              <a:t> Martinetti e Roche [2009].</a:t>
            </a:r>
          </a:p>
          <a:p>
            <a:endParaRPr lang="it-IT" dirty="0"/>
          </a:p>
        </p:txBody>
      </p:sp>
      <p:sp>
        <p:nvSpPr>
          <p:cNvPr id="4" name="Segnaposto intestazione 3"/>
          <p:cNvSpPr>
            <a:spLocks noGrp="1"/>
          </p:cNvSpPr>
          <p:nvPr>
            <p:ph type="hdr" sz="quarter" idx="10"/>
          </p:nvPr>
        </p:nvSpPr>
        <p:spPr/>
        <p:txBody>
          <a:bodyPr/>
          <a:lstStyle/>
          <a:p>
            <a:pPr>
              <a:defRPr/>
            </a:pPr>
            <a:r>
              <a:rPr lang="it-IT" smtClean="0"/>
              <a:t>Corso di Economia dello sviluppo</a:t>
            </a:r>
            <a:endParaRPr lang="it-IT"/>
          </a:p>
        </p:txBody>
      </p:sp>
      <p:sp>
        <p:nvSpPr>
          <p:cNvPr id="5" name="Segnaposto piè di pagina 4"/>
          <p:cNvSpPr>
            <a:spLocks noGrp="1"/>
          </p:cNvSpPr>
          <p:nvPr>
            <p:ph type="ftr" sz="quarter" idx="11"/>
          </p:nvPr>
        </p:nvSpPr>
        <p:spPr/>
        <p:txBody>
          <a:bodyPr/>
          <a:lstStyle/>
          <a:p>
            <a:pPr>
              <a:defRPr/>
            </a:pPr>
            <a:r>
              <a:rPr lang="it-IT" smtClean="0"/>
              <a:t>Università degli Studi di Genova</a:t>
            </a:r>
            <a:endParaRPr lang="it-IT"/>
          </a:p>
        </p:txBody>
      </p:sp>
      <p:sp>
        <p:nvSpPr>
          <p:cNvPr id="6" name="Segnaposto numero diapositiva 5"/>
          <p:cNvSpPr>
            <a:spLocks noGrp="1"/>
          </p:cNvSpPr>
          <p:nvPr>
            <p:ph type="sldNum" sz="quarter" idx="12"/>
          </p:nvPr>
        </p:nvSpPr>
        <p:spPr/>
        <p:txBody>
          <a:bodyPr/>
          <a:lstStyle/>
          <a:p>
            <a:pPr>
              <a:defRPr/>
            </a:pPr>
            <a:fld id="{77EBFF01-1AB2-4FB4-BC97-0AD3CB291EC7}" type="slidenum">
              <a:rPr lang="it-IT" smtClean="0"/>
              <a:pPr>
                <a:defRPr/>
              </a:pPr>
              <a:t>5</a:t>
            </a:fld>
            <a:endParaRPr lang="it-IT"/>
          </a:p>
        </p:txBody>
      </p:sp>
    </p:spTree>
    <p:extLst>
      <p:ext uri="{BB962C8B-B14F-4D97-AF65-F5344CB8AC3E}">
        <p14:creationId xmlns:p14="http://schemas.microsoft.com/office/powerpoint/2010/main" val="191189405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intestazione 3"/>
          <p:cNvSpPr>
            <a:spLocks noGrp="1"/>
          </p:cNvSpPr>
          <p:nvPr>
            <p:ph type="hdr" sz="quarter" idx="10"/>
          </p:nvPr>
        </p:nvSpPr>
        <p:spPr/>
        <p:txBody>
          <a:bodyPr/>
          <a:lstStyle/>
          <a:p>
            <a:pPr>
              <a:defRPr/>
            </a:pPr>
            <a:r>
              <a:rPr lang="it-IT" smtClean="0"/>
              <a:t>Corso di Economia dello sviluppo</a:t>
            </a:r>
            <a:endParaRPr lang="it-IT"/>
          </a:p>
        </p:txBody>
      </p:sp>
      <p:sp>
        <p:nvSpPr>
          <p:cNvPr id="5" name="Segnaposto piè di pagina 4"/>
          <p:cNvSpPr>
            <a:spLocks noGrp="1"/>
          </p:cNvSpPr>
          <p:nvPr>
            <p:ph type="ftr" sz="quarter" idx="11"/>
          </p:nvPr>
        </p:nvSpPr>
        <p:spPr/>
        <p:txBody>
          <a:bodyPr/>
          <a:lstStyle/>
          <a:p>
            <a:pPr>
              <a:defRPr/>
            </a:pPr>
            <a:r>
              <a:rPr lang="it-IT" smtClean="0"/>
              <a:t>Università degli Studi di Genova</a:t>
            </a:r>
            <a:endParaRPr lang="it-IT"/>
          </a:p>
        </p:txBody>
      </p:sp>
      <p:sp>
        <p:nvSpPr>
          <p:cNvPr id="6" name="Segnaposto numero diapositiva 5"/>
          <p:cNvSpPr>
            <a:spLocks noGrp="1"/>
          </p:cNvSpPr>
          <p:nvPr>
            <p:ph type="sldNum" sz="quarter" idx="12"/>
          </p:nvPr>
        </p:nvSpPr>
        <p:spPr/>
        <p:txBody>
          <a:bodyPr/>
          <a:lstStyle/>
          <a:p>
            <a:pPr>
              <a:defRPr/>
            </a:pPr>
            <a:fld id="{77EBFF01-1AB2-4FB4-BC97-0AD3CB291EC7}" type="slidenum">
              <a:rPr lang="it-IT" smtClean="0"/>
              <a:pPr>
                <a:defRPr/>
              </a:pPr>
              <a:t>47</a:t>
            </a:fld>
            <a:endParaRPr lang="it-IT"/>
          </a:p>
        </p:txBody>
      </p:sp>
    </p:spTree>
    <p:extLst>
      <p:ext uri="{BB962C8B-B14F-4D97-AF65-F5344CB8AC3E}">
        <p14:creationId xmlns:p14="http://schemas.microsoft.com/office/powerpoint/2010/main" val="325912831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intestazione 3"/>
          <p:cNvSpPr>
            <a:spLocks noGrp="1"/>
          </p:cNvSpPr>
          <p:nvPr>
            <p:ph type="hdr" sz="quarter" idx="10"/>
          </p:nvPr>
        </p:nvSpPr>
        <p:spPr/>
        <p:txBody>
          <a:bodyPr/>
          <a:lstStyle/>
          <a:p>
            <a:pPr>
              <a:defRPr/>
            </a:pPr>
            <a:r>
              <a:rPr lang="it-IT" smtClean="0"/>
              <a:t>Corso di Economia dello sviluppo</a:t>
            </a:r>
            <a:endParaRPr lang="it-IT"/>
          </a:p>
        </p:txBody>
      </p:sp>
      <p:sp>
        <p:nvSpPr>
          <p:cNvPr id="5" name="Segnaposto piè di pagina 4"/>
          <p:cNvSpPr>
            <a:spLocks noGrp="1"/>
          </p:cNvSpPr>
          <p:nvPr>
            <p:ph type="ftr" sz="quarter" idx="11"/>
          </p:nvPr>
        </p:nvSpPr>
        <p:spPr/>
        <p:txBody>
          <a:bodyPr/>
          <a:lstStyle/>
          <a:p>
            <a:pPr>
              <a:defRPr/>
            </a:pPr>
            <a:r>
              <a:rPr lang="it-IT" smtClean="0"/>
              <a:t>Università degli Studi di Genova</a:t>
            </a:r>
            <a:endParaRPr lang="it-IT"/>
          </a:p>
        </p:txBody>
      </p:sp>
      <p:sp>
        <p:nvSpPr>
          <p:cNvPr id="6" name="Segnaposto numero diapositiva 5"/>
          <p:cNvSpPr>
            <a:spLocks noGrp="1"/>
          </p:cNvSpPr>
          <p:nvPr>
            <p:ph type="sldNum" sz="quarter" idx="12"/>
          </p:nvPr>
        </p:nvSpPr>
        <p:spPr/>
        <p:txBody>
          <a:bodyPr/>
          <a:lstStyle/>
          <a:p>
            <a:pPr>
              <a:defRPr/>
            </a:pPr>
            <a:fld id="{77EBFF01-1AB2-4FB4-BC97-0AD3CB291EC7}" type="slidenum">
              <a:rPr lang="it-IT" smtClean="0"/>
              <a:pPr>
                <a:defRPr/>
              </a:pPr>
              <a:t>48</a:t>
            </a:fld>
            <a:endParaRPr lang="it-IT"/>
          </a:p>
        </p:txBody>
      </p:sp>
    </p:spTree>
    <p:extLst>
      <p:ext uri="{BB962C8B-B14F-4D97-AF65-F5344CB8AC3E}">
        <p14:creationId xmlns:p14="http://schemas.microsoft.com/office/powerpoint/2010/main" val="332530039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sz="1200" kern="1200" smtClean="0">
                <a:solidFill>
                  <a:schemeClr val="tx1"/>
                </a:solidFill>
                <a:effectLst/>
                <a:latin typeface="Times New Roman" pitchFamily="18" charset="0"/>
                <a:ea typeface="ＭＳ Ｐゴシック" pitchFamily="-105" charset="-128"/>
                <a:cs typeface="ＭＳ Ｐゴシック" pitchFamily="-105" charset="-128"/>
              </a:rPr>
              <a:t>Si sono utilizzati i valori ±(2/3)σ, ±(4/3)σ come </a:t>
            </a:r>
            <a:r>
              <a:rPr lang="it-IT" sz="1200" i="1" kern="1200" smtClean="0">
                <a:solidFill>
                  <a:schemeClr val="tx1"/>
                </a:solidFill>
                <a:effectLst/>
                <a:latin typeface="Times New Roman" pitchFamily="18" charset="0"/>
                <a:ea typeface="ＭＳ Ｐゴシック" pitchFamily="-105" charset="-128"/>
                <a:cs typeface="ＭＳ Ｐゴシック" pitchFamily="-105" charset="-128"/>
              </a:rPr>
              <a:t>cut off</a:t>
            </a:r>
            <a:r>
              <a:rPr lang="it-IT" sz="1200" kern="1200" smtClean="0">
                <a:solidFill>
                  <a:schemeClr val="tx1"/>
                </a:solidFill>
                <a:effectLst/>
                <a:latin typeface="Times New Roman" pitchFamily="18" charset="0"/>
                <a:ea typeface="ＭＳ Ｐゴシック" pitchFamily="-105" charset="-128"/>
                <a:cs typeface="ＭＳ Ｐゴシック" pitchFamily="-105" charset="-128"/>
              </a:rPr>
              <a:t> delle classi. Si sono individuati anche le percentuali di popolazione presenti all’interno di ciascuna classe al fine di fornire una misura di quanta popolazione insista su ogni classe dell’indicatore.</a:t>
            </a:r>
          </a:p>
          <a:p>
            <a:endParaRPr lang="it-IT" sz="1200" kern="1200" smtClean="0">
              <a:solidFill>
                <a:schemeClr val="tx1"/>
              </a:solidFill>
              <a:effectLst/>
              <a:latin typeface="Times New Roman" pitchFamily="18" charset="0"/>
              <a:ea typeface="ＭＳ Ｐゴシック" pitchFamily="-105" charset="-128"/>
              <a:cs typeface="ＭＳ Ｐゴシック" pitchFamily="-105" charset="-128"/>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it-IT" sz="1200" kern="1200" smtClean="0">
                <a:solidFill>
                  <a:schemeClr val="tx1"/>
                </a:solidFill>
                <a:effectLst/>
                <a:latin typeface="Times New Roman" pitchFamily="18" charset="0"/>
                <a:ea typeface="ＭＳ Ｐゴシック" pitchFamily="-105" charset="-128"/>
                <a:cs typeface="ＭＳ Ｐゴシック" pitchFamily="-105" charset="-128"/>
              </a:rPr>
              <a:t>Tenuto conto dei risultati ottenuti nelle singole dimensioni, gli esiti del calcolo dell’Indicatore non appaiono sorprendenti. Nella prima classe di Paesi, con i livelli più alti di benessere, sono collocati Danimarca, Svezia, Finlandia e i Paesi Bassi, che hanno avuto i punteggi migliori in quasi tutte le dimensioni. Per gli stessi motivi, non deve stupire nemmeno la composizione della seconda classe di Paesi con Austria, Lussemburgo e Germania. Nella terza classe, con valori di benessere minori rispetto ai Paesi del Nord-Europa, comunque positivi, sono presenti Francia, Belgio e Regno Unito, ma anche Irlanda e Spagna, nazioni che hanno vissuto una situazione economica non semplice.</a:t>
            </a:r>
          </a:p>
          <a:p>
            <a:r>
              <a:rPr lang="it-IT" sz="1200" kern="1200" smtClean="0">
                <a:solidFill>
                  <a:schemeClr val="tx1"/>
                </a:solidFill>
                <a:effectLst/>
                <a:latin typeface="Times New Roman" pitchFamily="18" charset="0"/>
                <a:ea typeface="ＭＳ Ｐゴシック" pitchFamily="-105" charset="-128"/>
                <a:cs typeface="ＭＳ Ｐゴシック" pitchFamily="-105" charset="-128"/>
              </a:rPr>
              <a:t>Colpisce la presenza dell’Italia nella quarta classe, tra i Paesi che hanno ottenuto punteggi negativi, preceduta, per di più, da Estonia e Slovenia, nazioni di recente ingresso nell’Unione Europea, e stabilitasi su punteggi equiparabili a quelli di Portogallo e Repubblica Ceca.</a:t>
            </a:r>
          </a:p>
          <a:p>
            <a:r>
              <a:rPr lang="it-IT" sz="1200" kern="1200" smtClean="0">
                <a:solidFill>
                  <a:schemeClr val="tx1"/>
                </a:solidFill>
                <a:effectLst/>
                <a:latin typeface="Times New Roman" pitchFamily="18" charset="0"/>
                <a:ea typeface="ＭＳ Ｐゴシック" pitchFamily="-105" charset="-128"/>
                <a:cs typeface="ＭＳ Ｐゴシック" pitchFamily="-105" charset="-128"/>
              </a:rPr>
              <a:t>La maggior parte dei Paesi dell’Europa orientale compare nella quinta e penultima classe, seguiti solamente da Grecia, i cui valori risultano pesantemente influenzati dalla crisi e dalle conseguenti politiche economiche, Romania e Bulgaria, per le quali i punteggi ottenuti risultano tra i più bassi nella quasi totalità delle dimensioni.</a:t>
            </a:r>
          </a:p>
          <a:p>
            <a:endParaRPr lang="it-IT" sz="1200" kern="1200">
              <a:solidFill>
                <a:schemeClr val="tx1"/>
              </a:solidFill>
              <a:effectLst/>
              <a:latin typeface="Times New Roman" pitchFamily="18" charset="0"/>
              <a:ea typeface="ＭＳ Ｐゴシック" pitchFamily="-105" charset="-128"/>
              <a:cs typeface="ＭＳ Ｐゴシック" pitchFamily="-105" charset="-128"/>
            </a:endParaRPr>
          </a:p>
        </p:txBody>
      </p:sp>
      <p:sp>
        <p:nvSpPr>
          <p:cNvPr id="4" name="Segnaposto intestazione 3"/>
          <p:cNvSpPr>
            <a:spLocks noGrp="1"/>
          </p:cNvSpPr>
          <p:nvPr>
            <p:ph type="hdr" sz="quarter" idx="10"/>
          </p:nvPr>
        </p:nvSpPr>
        <p:spPr/>
        <p:txBody>
          <a:bodyPr/>
          <a:lstStyle/>
          <a:p>
            <a:pPr>
              <a:defRPr/>
            </a:pPr>
            <a:r>
              <a:rPr lang="it-IT" smtClean="0"/>
              <a:t>Corso di Economia dello sviluppo</a:t>
            </a:r>
            <a:endParaRPr lang="it-IT"/>
          </a:p>
        </p:txBody>
      </p:sp>
      <p:sp>
        <p:nvSpPr>
          <p:cNvPr id="5" name="Segnaposto piè di pagina 4"/>
          <p:cNvSpPr>
            <a:spLocks noGrp="1"/>
          </p:cNvSpPr>
          <p:nvPr>
            <p:ph type="ftr" sz="quarter" idx="11"/>
          </p:nvPr>
        </p:nvSpPr>
        <p:spPr/>
        <p:txBody>
          <a:bodyPr/>
          <a:lstStyle/>
          <a:p>
            <a:pPr>
              <a:defRPr/>
            </a:pPr>
            <a:r>
              <a:rPr lang="it-IT" smtClean="0"/>
              <a:t>Università degli Studi di Genova</a:t>
            </a:r>
            <a:endParaRPr lang="it-IT"/>
          </a:p>
        </p:txBody>
      </p:sp>
      <p:sp>
        <p:nvSpPr>
          <p:cNvPr id="6" name="Segnaposto numero diapositiva 5"/>
          <p:cNvSpPr>
            <a:spLocks noGrp="1"/>
          </p:cNvSpPr>
          <p:nvPr>
            <p:ph type="sldNum" sz="quarter" idx="12"/>
          </p:nvPr>
        </p:nvSpPr>
        <p:spPr/>
        <p:txBody>
          <a:bodyPr/>
          <a:lstStyle/>
          <a:p>
            <a:pPr>
              <a:defRPr/>
            </a:pPr>
            <a:fld id="{77EBFF01-1AB2-4FB4-BC97-0AD3CB291EC7}" type="slidenum">
              <a:rPr lang="it-IT" smtClean="0"/>
              <a:pPr>
                <a:defRPr/>
              </a:pPr>
              <a:t>49</a:t>
            </a:fld>
            <a:endParaRPr lang="it-IT"/>
          </a:p>
        </p:txBody>
      </p:sp>
    </p:spTree>
    <p:extLst>
      <p:ext uri="{BB962C8B-B14F-4D97-AF65-F5344CB8AC3E}">
        <p14:creationId xmlns:p14="http://schemas.microsoft.com/office/powerpoint/2010/main" val="98013330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intestazione 3"/>
          <p:cNvSpPr>
            <a:spLocks noGrp="1"/>
          </p:cNvSpPr>
          <p:nvPr>
            <p:ph type="hdr" sz="quarter" idx="10"/>
          </p:nvPr>
        </p:nvSpPr>
        <p:spPr/>
        <p:txBody>
          <a:bodyPr/>
          <a:lstStyle/>
          <a:p>
            <a:pPr>
              <a:defRPr/>
            </a:pPr>
            <a:r>
              <a:rPr lang="it-IT" smtClean="0"/>
              <a:t>Corso di Economia dello sviluppo</a:t>
            </a:r>
            <a:endParaRPr lang="it-IT"/>
          </a:p>
        </p:txBody>
      </p:sp>
      <p:sp>
        <p:nvSpPr>
          <p:cNvPr id="5" name="Segnaposto piè di pagina 4"/>
          <p:cNvSpPr>
            <a:spLocks noGrp="1"/>
          </p:cNvSpPr>
          <p:nvPr>
            <p:ph type="ftr" sz="quarter" idx="11"/>
          </p:nvPr>
        </p:nvSpPr>
        <p:spPr/>
        <p:txBody>
          <a:bodyPr/>
          <a:lstStyle/>
          <a:p>
            <a:pPr>
              <a:defRPr/>
            </a:pPr>
            <a:r>
              <a:rPr lang="it-IT" smtClean="0"/>
              <a:t>Università degli Studi di Genova</a:t>
            </a:r>
            <a:endParaRPr lang="it-IT"/>
          </a:p>
        </p:txBody>
      </p:sp>
      <p:sp>
        <p:nvSpPr>
          <p:cNvPr id="6" name="Segnaposto numero diapositiva 5"/>
          <p:cNvSpPr>
            <a:spLocks noGrp="1"/>
          </p:cNvSpPr>
          <p:nvPr>
            <p:ph type="sldNum" sz="quarter" idx="12"/>
          </p:nvPr>
        </p:nvSpPr>
        <p:spPr/>
        <p:txBody>
          <a:bodyPr/>
          <a:lstStyle/>
          <a:p>
            <a:pPr>
              <a:defRPr/>
            </a:pPr>
            <a:fld id="{77EBFF01-1AB2-4FB4-BC97-0AD3CB291EC7}" type="slidenum">
              <a:rPr lang="it-IT" smtClean="0"/>
              <a:pPr>
                <a:defRPr/>
              </a:pPr>
              <a:t>50</a:t>
            </a:fld>
            <a:endParaRPr lang="it-IT"/>
          </a:p>
        </p:txBody>
      </p:sp>
    </p:spTree>
    <p:extLst>
      <p:ext uri="{BB962C8B-B14F-4D97-AF65-F5344CB8AC3E}">
        <p14:creationId xmlns:p14="http://schemas.microsoft.com/office/powerpoint/2010/main" val="304061471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intestazione 3"/>
          <p:cNvSpPr>
            <a:spLocks noGrp="1"/>
          </p:cNvSpPr>
          <p:nvPr>
            <p:ph type="hdr" sz="quarter" idx="10"/>
          </p:nvPr>
        </p:nvSpPr>
        <p:spPr/>
        <p:txBody>
          <a:bodyPr/>
          <a:lstStyle/>
          <a:p>
            <a:pPr>
              <a:defRPr/>
            </a:pPr>
            <a:r>
              <a:rPr lang="it-IT" smtClean="0"/>
              <a:t>Corso di Economia dello sviluppo</a:t>
            </a:r>
            <a:endParaRPr lang="it-IT"/>
          </a:p>
        </p:txBody>
      </p:sp>
      <p:sp>
        <p:nvSpPr>
          <p:cNvPr id="5" name="Segnaposto piè di pagina 4"/>
          <p:cNvSpPr>
            <a:spLocks noGrp="1"/>
          </p:cNvSpPr>
          <p:nvPr>
            <p:ph type="ftr" sz="quarter" idx="11"/>
          </p:nvPr>
        </p:nvSpPr>
        <p:spPr/>
        <p:txBody>
          <a:bodyPr/>
          <a:lstStyle/>
          <a:p>
            <a:pPr>
              <a:defRPr/>
            </a:pPr>
            <a:r>
              <a:rPr lang="it-IT" smtClean="0"/>
              <a:t>Università degli Studi di Genova</a:t>
            </a:r>
            <a:endParaRPr lang="it-IT"/>
          </a:p>
        </p:txBody>
      </p:sp>
      <p:sp>
        <p:nvSpPr>
          <p:cNvPr id="6" name="Segnaposto numero diapositiva 5"/>
          <p:cNvSpPr>
            <a:spLocks noGrp="1"/>
          </p:cNvSpPr>
          <p:nvPr>
            <p:ph type="sldNum" sz="quarter" idx="12"/>
          </p:nvPr>
        </p:nvSpPr>
        <p:spPr/>
        <p:txBody>
          <a:bodyPr/>
          <a:lstStyle/>
          <a:p>
            <a:pPr>
              <a:defRPr/>
            </a:pPr>
            <a:fld id="{77EBFF01-1AB2-4FB4-BC97-0AD3CB291EC7}" type="slidenum">
              <a:rPr lang="it-IT" smtClean="0"/>
              <a:pPr>
                <a:defRPr/>
              </a:pPr>
              <a:t>51</a:t>
            </a:fld>
            <a:endParaRPr lang="it-IT"/>
          </a:p>
        </p:txBody>
      </p:sp>
    </p:spTree>
    <p:extLst>
      <p:ext uri="{BB962C8B-B14F-4D97-AF65-F5344CB8AC3E}">
        <p14:creationId xmlns:p14="http://schemas.microsoft.com/office/powerpoint/2010/main" val="420526951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sz="1200" kern="1200" smtClean="0">
                <a:solidFill>
                  <a:schemeClr val="tx1"/>
                </a:solidFill>
                <a:effectLst/>
                <a:latin typeface="Times New Roman" pitchFamily="18" charset="0"/>
                <a:ea typeface="ＭＳ Ｐゴシック" pitchFamily="-105" charset="-128"/>
                <a:cs typeface="ＭＳ Ｐゴシック" pitchFamily="-105" charset="-128"/>
              </a:rPr>
              <a:t>L’HDI compare per la prima volta nel “Rapporto sullo Sviluppo Umano” del 1990 come misura composita di salute, istruzione e reddito; ne valuta i livelli e i progressi attraverso un concetto di sviluppo più ampio di quello utilizzato ragionando solo sul reddito [ONU, 2010]. </a:t>
            </a:r>
          </a:p>
          <a:p>
            <a:r>
              <a:rPr lang="it-IT" sz="1200" kern="1200" smtClean="0">
                <a:solidFill>
                  <a:schemeClr val="tx1"/>
                </a:solidFill>
                <a:effectLst/>
                <a:latin typeface="Times New Roman" pitchFamily="18" charset="0"/>
                <a:ea typeface="ＭＳ Ｐゴシック" pitchFamily="-105" charset="-128"/>
                <a:cs typeface="ＭＳ Ｐゴシック" pitchFamily="-105" charset="-128"/>
              </a:rPr>
              <a:t>E’ stato realizzato nel 1990 dall’economista pakistano Mahbub ul Haq</a:t>
            </a:r>
          </a:p>
          <a:p>
            <a:r>
              <a:rPr lang="it-IT" sz="1200" kern="1200" smtClean="0">
                <a:solidFill>
                  <a:schemeClr val="tx1"/>
                </a:solidFill>
                <a:effectLst/>
                <a:latin typeface="Times New Roman" pitchFamily="18" charset="0"/>
                <a:ea typeface="ＭＳ Ｐゴシック" pitchFamily="-105" charset="-128"/>
                <a:cs typeface="ＭＳ Ｐゴシック" pitchFamily="-105" charset="-128"/>
              </a:rPr>
              <a:t>Per misurare le tre dimensioni, vengono considerati tre sotto-indicatori:</a:t>
            </a:r>
          </a:p>
          <a:p>
            <a:r>
              <a:rPr lang="it-IT" sz="1200" kern="1200" smtClean="0">
                <a:solidFill>
                  <a:schemeClr val="tx1"/>
                </a:solidFill>
                <a:effectLst/>
                <a:latin typeface="Times New Roman" pitchFamily="18" charset="0"/>
                <a:ea typeface="ＭＳ Ｐゴシック" pitchFamily="-105" charset="-128"/>
                <a:cs typeface="ＭＳ Ｐゴシック" pitchFamily="-105" charset="-128"/>
              </a:rPr>
              <a:t> </a:t>
            </a:r>
          </a:p>
          <a:p>
            <a:pPr lvl="0"/>
            <a:r>
              <a:rPr lang="it-IT" sz="1200" i="1" kern="1200" smtClean="0">
                <a:solidFill>
                  <a:schemeClr val="tx1"/>
                </a:solidFill>
                <a:effectLst/>
                <a:latin typeface="Times New Roman" pitchFamily="18" charset="0"/>
                <a:ea typeface="ＭＳ Ｐゴシック" pitchFamily="-105" charset="-128"/>
                <a:cs typeface="ＭＳ Ｐゴシック" pitchFamily="-105" charset="-128"/>
              </a:rPr>
              <a:t>I</a:t>
            </a:r>
            <a:r>
              <a:rPr lang="it-IT" sz="1200" i="1" kern="1200" baseline="-25000" smtClean="0">
                <a:solidFill>
                  <a:schemeClr val="tx1"/>
                </a:solidFill>
                <a:effectLst/>
                <a:latin typeface="Times New Roman" pitchFamily="18" charset="0"/>
                <a:ea typeface="ＭＳ Ｐゴシック" pitchFamily="-105" charset="-128"/>
                <a:cs typeface="ＭＳ Ｐゴシック" pitchFamily="-105" charset="-128"/>
              </a:rPr>
              <a:t>life</a:t>
            </a:r>
            <a:r>
              <a:rPr lang="it-IT" sz="1200" kern="1200" smtClean="0">
                <a:solidFill>
                  <a:schemeClr val="tx1"/>
                </a:solidFill>
                <a:effectLst/>
                <a:latin typeface="Times New Roman" pitchFamily="18" charset="0"/>
                <a:ea typeface="ＭＳ Ｐゴシック" pitchFamily="-105" charset="-128"/>
                <a:cs typeface="ＭＳ Ｐゴシック" pitchFamily="-105" charset="-128"/>
              </a:rPr>
              <a:t>: l’aspettativa di vita alla nascita, calcolata stabilendo un valore minimo di 20 anni e uno massimo di 83,6 (individuato per il Giappone), come </a:t>
            </a:r>
            <a:r>
              <a:rPr lang="it-IT" sz="1200" i="1" kern="1200" smtClean="0">
                <a:solidFill>
                  <a:schemeClr val="tx1"/>
                </a:solidFill>
                <a:effectLst/>
                <a:latin typeface="Times New Roman" pitchFamily="18" charset="0"/>
                <a:ea typeface="ＭＳ Ｐゴシック" pitchFamily="-105" charset="-128"/>
                <a:cs typeface="ＭＳ Ｐゴシック" pitchFamily="-105" charset="-128"/>
              </a:rPr>
              <a:t>prox</a:t>
            </a:r>
            <a:r>
              <a:rPr lang="it-IT" sz="1200" kern="1200" smtClean="0">
                <a:solidFill>
                  <a:schemeClr val="tx1"/>
                </a:solidFill>
                <a:effectLst/>
                <a:latin typeface="Times New Roman" pitchFamily="18" charset="0"/>
                <a:ea typeface="ＭＳ Ｐゴシック" pitchFamily="-105" charset="-128"/>
                <a:cs typeface="ＭＳ Ｐゴシック" pitchFamily="-105" charset="-128"/>
              </a:rPr>
              <a:t>y della salute.</a:t>
            </a:r>
          </a:p>
          <a:p>
            <a:pPr lvl="0"/>
            <a:r>
              <a:rPr lang="it-IT" sz="1200" i="1" kern="1200" smtClean="0">
                <a:solidFill>
                  <a:schemeClr val="tx1"/>
                </a:solidFill>
                <a:effectLst/>
                <a:latin typeface="Times New Roman" pitchFamily="18" charset="0"/>
                <a:ea typeface="ＭＳ Ｐゴシック" pitchFamily="-105" charset="-128"/>
                <a:cs typeface="ＭＳ Ｐゴシック" pitchFamily="-105" charset="-128"/>
              </a:rPr>
              <a:t>I</a:t>
            </a:r>
            <a:r>
              <a:rPr lang="it-IT" sz="1200" i="1" kern="1200" baseline="-25000" smtClean="0">
                <a:solidFill>
                  <a:schemeClr val="tx1"/>
                </a:solidFill>
                <a:effectLst/>
                <a:latin typeface="Times New Roman" pitchFamily="18" charset="0"/>
                <a:ea typeface="ＭＳ Ｐゴシック" pitchFamily="-105" charset="-128"/>
                <a:cs typeface="ＭＳ Ｐゴシック" pitchFamily="-105" charset="-128"/>
              </a:rPr>
              <a:t>Education</a:t>
            </a:r>
            <a:r>
              <a:rPr lang="it-IT" sz="1200" kern="1200" smtClean="0">
                <a:solidFill>
                  <a:schemeClr val="tx1"/>
                </a:solidFill>
                <a:effectLst/>
                <a:latin typeface="Times New Roman" pitchFamily="18" charset="0"/>
                <a:ea typeface="ＭＳ Ｐゴシック" pitchFamily="-105" charset="-128"/>
                <a:cs typeface="ＭＳ Ｐゴシック" pitchFamily="-105" charset="-128"/>
              </a:rPr>
              <a:t>: come </a:t>
            </a:r>
            <a:r>
              <a:rPr lang="it-IT" sz="1200" i="1" kern="1200" smtClean="0">
                <a:solidFill>
                  <a:schemeClr val="tx1"/>
                </a:solidFill>
                <a:effectLst/>
                <a:latin typeface="Times New Roman" pitchFamily="18" charset="0"/>
                <a:ea typeface="ＭＳ Ｐゴシック" pitchFamily="-105" charset="-128"/>
                <a:cs typeface="ＭＳ Ｐゴシック" pitchFamily="-105" charset="-128"/>
              </a:rPr>
              <a:t>proxy</a:t>
            </a:r>
            <a:r>
              <a:rPr lang="it-IT" sz="1200" kern="1200" smtClean="0">
                <a:solidFill>
                  <a:schemeClr val="tx1"/>
                </a:solidFill>
                <a:effectLst/>
                <a:latin typeface="Times New Roman" pitchFamily="18" charset="0"/>
                <a:ea typeface="ＭＳ Ｐゴシック" pitchFamily="-105" charset="-128"/>
                <a:cs typeface="ＭＳ Ｐゴシック" pitchFamily="-105" charset="-128"/>
              </a:rPr>
              <a:t> dell’educazione, è a sua volta composta da due indicatori: il numero medio di anni di istruzione ricevuta all’età di 25 anni (minimo 0; massimo 13,3 individuato per gli USA), e il numero di anni previsti di istruzione all’età di 5 anni (minimo 0; massimo 18). L’indicatore di istruzione è dato dalla media geometrica dei due sotto-indicatori. L’indicatore combinato ha un massimo 0.971 (Nuova Zelanda) e un minimo 0.</a:t>
            </a:r>
          </a:p>
          <a:p>
            <a:pPr lvl="0"/>
            <a:r>
              <a:rPr lang="it-IT" sz="1200" i="1" kern="1200" smtClean="0">
                <a:solidFill>
                  <a:schemeClr val="tx1"/>
                </a:solidFill>
                <a:effectLst/>
                <a:latin typeface="Times New Roman" pitchFamily="18" charset="0"/>
                <a:ea typeface="ＭＳ Ｐゴシック" pitchFamily="-105" charset="-128"/>
                <a:cs typeface="ＭＳ Ｐゴシック" pitchFamily="-105" charset="-128"/>
              </a:rPr>
              <a:t>I</a:t>
            </a:r>
            <a:r>
              <a:rPr lang="it-IT" sz="1200" i="1" kern="1200" baseline="-25000" smtClean="0">
                <a:solidFill>
                  <a:schemeClr val="tx1"/>
                </a:solidFill>
                <a:effectLst/>
                <a:latin typeface="Times New Roman" pitchFamily="18" charset="0"/>
                <a:ea typeface="ＭＳ Ｐゴシック" pitchFamily="-105" charset="-128"/>
                <a:cs typeface="ＭＳ Ｐゴシック" pitchFamily="-105" charset="-128"/>
              </a:rPr>
              <a:t>Income</a:t>
            </a:r>
            <a:r>
              <a:rPr lang="it-IT" sz="1200" kern="1200" smtClean="0">
                <a:solidFill>
                  <a:schemeClr val="tx1"/>
                </a:solidFill>
                <a:effectLst/>
                <a:latin typeface="Times New Roman" pitchFamily="18" charset="0"/>
                <a:ea typeface="ＭＳ Ｐゴシック" pitchFamily="-105" charset="-128"/>
                <a:cs typeface="ＭＳ Ｐゴシック" pitchFamily="-105" charset="-128"/>
              </a:rPr>
              <a:t>: come </a:t>
            </a:r>
            <a:r>
              <a:rPr lang="it-IT" sz="1200" i="1" kern="1200" smtClean="0">
                <a:solidFill>
                  <a:schemeClr val="tx1"/>
                </a:solidFill>
                <a:effectLst/>
                <a:latin typeface="Times New Roman" pitchFamily="18" charset="0"/>
                <a:ea typeface="ＭＳ Ｐゴシック" pitchFamily="-105" charset="-128"/>
                <a:cs typeface="ＭＳ Ｐゴシック" pitchFamily="-105" charset="-128"/>
              </a:rPr>
              <a:t>proxy</a:t>
            </a:r>
            <a:r>
              <a:rPr lang="it-IT" sz="1200" kern="1200" smtClean="0">
                <a:solidFill>
                  <a:schemeClr val="tx1"/>
                </a:solidFill>
                <a:effectLst/>
                <a:latin typeface="Times New Roman" pitchFamily="18" charset="0"/>
                <a:ea typeface="ＭＳ Ｐゴシック" pitchFamily="-105" charset="-128"/>
                <a:cs typeface="ＭＳ Ｐゴシック" pitchFamily="-105" charset="-128"/>
              </a:rPr>
              <a:t> del reddito l’HDI utilizza il Reddito Nazionale Lordo pro-capite in termini di parità di potere d’acquisto in Dollari Usa (minimo 100$; massimo 87.478$, individuato per il Qatar).</a:t>
            </a:r>
          </a:p>
          <a:p>
            <a:r>
              <a:rPr lang="it-IT" sz="1200" kern="1200" smtClean="0">
                <a:solidFill>
                  <a:schemeClr val="tx1"/>
                </a:solidFill>
                <a:effectLst/>
                <a:latin typeface="Times New Roman" pitchFamily="18" charset="0"/>
                <a:ea typeface="ＭＳ Ｐゴシック" pitchFamily="-105" charset="-128"/>
                <a:cs typeface="ＭＳ Ｐゴシック" pitchFamily="-105" charset="-128"/>
              </a:rPr>
              <a:t>I valori massimi e minimi che compaiono nelle formule fanno riferimento allo HDR 2013 con dati 2012. </a:t>
            </a:r>
          </a:p>
          <a:p>
            <a:r>
              <a:rPr lang="it-IT" sz="1200" kern="1200" smtClean="0">
                <a:solidFill>
                  <a:schemeClr val="tx1"/>
                </a:solidFill>
                <a:effectLst/>
                <a:latin typeface="Times New Roman" pitchFamily="18" charset="0"/>
                <a:ea typeface="ＭＳ Ｐゴシック" pitchFamily="-105" charset="-128"/>
                <a:cs typeface="ＭＳ Ｐゴシック" pitchFamily="-105" charset="-128"/>
              </a:rPr>
              <a:t>Prima del 2010 non veniva utilizzata la media geometrica, bensì la media aritmetica. La media aritmetica attribuisce eguale peso alle dimensioni considerate; la media geometrica tiene conto del diverso progresso delle dimensioni considerate. Lo scarso rendimento in una dimensione si riflette direttamente sul risultato dell’indice; la media geometrica riduce il livello di sostituibilità tra le dimensioni. </a:t>
            </a:r>
          </a:p>
          <a:p>
            <a:endParaRPr lang="it-IT" sz="1200" kern="1200" smtClean="0">
              <a:solidFill>
                <a:schemeClr val="tx1"/>
              </a:solidFill>
              <a:effectLst/>
              <a:latin typeface="Times New Roman" pitchFamily="18" charset="0"/>
              <a:ea typeface="ＭＳ Ｐゴシック" pitchFamily="-105" charset="-128"/>
              <a:cs typeface="ＭＳ Ｐゴシック" pitchFamily="-105" charset="-128"/>
            </a:endParaRPr>
          </a:p>
          <a:p>
            <a:r>
              <a:rPr lang="it-IT" sz="1200" kern="1200" smtClean="0">
                <a:solidFill>
                  <a:schemeClr val="tx1"/>
                </a:solidFill>
                <a:effectLst/>
                <a:latin typeface="Times New Roman" pitchFamily="18" charset="0"/>
                <a:ea typeface="ＭＳ Ｐゴシック" pitchFamily="-105" charset="-128"/>
                <a:cs typeface="ＭＳ Ｐゴシック" pitchFamily="-105" charset="-128"/>
              </a:rPr>
              <a:t>Nel Rapporto sullo Sviluppo Umano del 2010 è stato introdotto l’Indice di Sviluppo Umano aggiustato per la disuguaglianza (iHDI, </a:t>
            </a:r>
            <a:r>
              <a:rPr lang="it-IT" sz="1200" i="1" kern="1200" smtClean="0">
                <a:solidFill>
                  <a:schemeClr val="tx1"/>
                </a:solidFill>
                <a:effectLst/>
                <a:latin typeface="Times New Roman" pitchFamily="18" charset="0"/>
                <a:ea typeface="ＭＳ Ｐゴシック" pitchFamily="-105" charset="-128"/>
                <a:cs typeface="ＭＳ Ｐゴシック" pitchFamily="-105" charset="-128"/>
              </a:rPr>
              <a:t>Inequality Adjusted Human Development Index</a:t>
            </a:r>
            <a:r>
              <a:rPr lang="it-IT" sz="1200" kern="1200" smtClean="0">
                <a:solidFill>
                  <a:schemeClr val="tx1"/>
                </a:solidFill>
                <a:effectLst/>
                <a:latin typeface="Times New Roman" pitchFamily="18" charset="0"/>
                <a:ea typeface="ＭＳ Ｐゴシック" pitchFamily="-105" charset="-128"/>
                <a:cs typeface="ＭＳ Ｐゴシック" pitchFamily="-105" charset="-128"/>
              </a:rPr>
              <a:t>). </a:t>
            </a:r>
          </a:p>
          <a:p>
            <a:pPr marL="0" marR="0" indent="0" algn="l" defTabSz="914400" rtl="0" eaLnBrk="0" fontAlgn="base" latinLnBrk="0" hangingPunct="0">
              <a:lnSpc>
                <a:spcPct val="100000"/>
              </a:lnSpc>
              <a:spcBef>
                <a:spcPct val="30000"/>
              </a:spcBef>
              <a:spcAft>
                <a:spcPct val="0"/>
              </a:spcAft>
              <a:buClrTx/>
              <a:buSzTx/>
              <a:buFontTx/>
              <a:buNone/>
              <a:tabLst/>
              <a:defRPr/>
            </a:pPr>
            <a:r>
              <a:rPr lang="it-IT" sz="1200" kern="1200" smtClean="0">
                <a:solidFill>
                  <a:schemeClr val="tx1"/>
                </a:solidFill>
                <a:effectLst/>
                <a:latin typeface="Times New Roman" pitchFamily="18" charset="0"/>
                <a:ea typeface="ＭＳ Ｐゴシック" pitchFamily="-105" charset="-128"/>
                <a:cs typeface="ＭＳ Ｐゴシック" pitchFamily="-105" charset="-128"/>
              </a:rPr>
              <a:t>L’iHDI tiene conto non solo dello sviluppo umano medio di un paese, misurato da indicatori di salute, istruzione e reddito, ma anche come esso è distribuito. L'HDI aggiustato per la disuguaglianza viene stimato anch’esso per 139 Paesi, e cerca di rappresentare le perdite nello sviluppo umano dovute a disuguaglianze nella salute, istruzione e reddito [ONU, 2010]. </a:t>
            </a:r>
          </a:p>
          <a:p>
            <a:endParaRPr lang="it-IT" sz="1200" kern="1200" smtClean="0">
              <a:solidFill>
                <a:schemeClr val="tx1"/>
              </a:solidFill>
              <a:effectLst/>
              <a:latin typeface="Times New Roman" pitchFamily="18" charset="0"/>
              <a:ea typeface="ＭＳ Ｐゴシック" pitchFamily="-105" charset="-128"/>
              <a:cs typeface="ＭＳ Ｐゴシック" pitchFamily="-105" charset="-128"/>
            </a:endParaRPr>
          </a:p>
          <a:p>
            <a:r>
              <a:rPr lang="it-IT" sz="1200" kern="1200" smtClean="0">
                <a:solidFill>
                  <a:schemeClr val="tx1"/>
                </a:solidFill>
                <a:effectLst/>
                <a:latin typeface="Times New Roman" pitchFamily="18" charset="0"/>
                <a:ea typeface="ＭＳ Ｐゴシック" pitchFamily="-105" charset="-128"/>
                <a:cs typeface="ＭＳ Ｐゴシック" pitchFamily="-105" charset="-128"/>
              </a:rPr>
              <a:t>L’Indice di Benessere Europeo risulta maggiormente correlato con il Prodotto Interno Lordo, piuttosto che con l’HDI e l’HDIi. La discrepanza tra l’IBE e gli indicatori sviluppati nello </a:t>
            </a:r>
            <a:r>
              <a:rPr lang="it-IT" sz="1200" i="1" kern="1200" smtClean="0">
                <a:solidFill>
                  <a:schemeClr val="tx1"/>
                </a:solidFill>
                <a:effectLst/>
                <a:latin typeface="Times New Roman" pitchFamily="18" charset="0"/>
                <a:ea typeface="ＭＳ Ｐゴシック" pitchFamily="-105" charset="-128"/>
                <a:cs typeface="ＭＳ Ｐゴシック" pitchFamily="-105" charset="-128"/>
              </a:rPr>
              <a:t>Human Development Report</a:t>
            </a:r>
            <a:r>
              <a:rPr lang="it-IT" sz="1200" kern="1200" smtClean="0">
                <a:solidFill>
                  <a:schemeClr val="tx1"/>
                </a:solidFill>
                <a:effectLst/>
                <a:latin typeface="Times New Roman" pitchFamily="18" charset="0"/>
                <a:ea typeface="ＭＳ Ｐゴシック" pitchFamily="-105" charset="-128"/>
                <a:cs typeface="ＭＳ Ｐゴシック" pitchFamily="-105" charset="-128"/>
              </a:rPr>
              <a:t> risiede nel fatto che questi ultimi utilizzano un ridotto numero di dimensioni e un ridotto numero di indicatori. Sebbene quindi il grado di individuazione della componente del benessere per questi macro indicatori diverga da un indicatore costruito </a:t>
            </a:r>
            <a:r>
              <a:rPr lang="it-IT" sz="1200" i="1" kern="1200" smtClean="0">
                <a:solidFill>
                  <a:schemeClr val="tx1"/>
                </a:solidFill>
                <a:effectLst/>
                <a:latin typeface="Times New Roman" pitchFamily="18" charset="0"/>
                <a:ea typeface="ＭＳ Ｐゴシック" pitchFamily="-105" charset="-128"/>
                <a:cs typeface="ＭＳ Ｐゴシック" pitchFamily="-105" charset="-128"/>
              </a:rPr>
              <a:t>ad hoc</a:t>
            </a:r>
            <a:r>
              <a:rPr lang="it-IT" sz="1200" kern="1200" smtClean="0">
                <a:solidFill>
                  <a:schemeClr val="tx1"/>
                </a:solidFill>
                <a:effectLst/>
                <a:latin typeface="Times New Roman" pitchFamily="18" charset="0"/>
                <a:ea typeface="ＭＳ Ｐゴシック" pitchFamily="-105" charset="-128"/>
                <a:cs typeface="ＭＳ Ｐゴシック" pitchFamily="-105" charset="-128"/>
              </a:rPr>
              <a:t>, ciò è in linea con l’obiettivo dei due indicatori, ovvero dare una descrizione dello sviluppo umano degli individui (considerando solo le dimensioni strettamente connesse a questo scopo), per tutti i Paesi del mondo, compresi quelli dove la disponibilità di dati è molto scarsa, e un tentativo come quello qui effettuato risulterebbe molto difficoltoso, se non impossibile.</a:t>
            </a:r>
          </a:p>
          <a:p>
            <a:r>
              <a:rPr lang="it-IT" sz="1200" kern="1200" smtClean="0">
                <a:solidFill>
                  <a:schemeClr val="tx1"/>
                </a:solidFill>
                <a:effectLst/>
                <a:latin typeface="Times New Roman" pitchFamily="18" charset="0"/>
                <a:ea typeface="ＭＳ Ｐゴシック" pitchFamily="-105" charset="-128"/>
                <a:cs typeface="ＭＳ Ｐゴシック" pitchFamily="-105" charset="-128"/>
              </a:rPr>
              <a:t>D’altro canto, il valore del coefficiente di </a:t>
            </a:r>
            <a:r>
              <a:rPr lang="it-IT" sz="1200" i="1" kern="1200" smtClean="0">
                <a:solidFill>
                  <a:schemeClr val="tx1"/>
                </a:solidFill>
                <a:effectLst/>
                <a:latin typeface="Times New Roman" pitchFamily="18" charset="0"/>
                <a:ea typeface="ＭＳ Ｐゴシック" pitchFamily="-105" charset="-128"/>
                <a:cs typeface="ＭＳ Ｐゴシック" pitchFamily="-105" charset="-128"/>
              </a:rPr>
              <a:t>Spearman</a:t>
            </a:r>
            <a:r>
              <a:rPr lang="it-IT" sz="1200" kern="1200" smtClean="0">
                <a:solidFill>
                  <a:schemeClr val="tx1"/>
                </a:solidFill>
                <a:effectLst/>
                <a:latin typeface="Times New Roman" pitchFamily="18" charset="0"/>
                <a:ea typeface="ＭＳ Ｐゴシック" pitchFamily="-105" charset="-128"/>
                <a:cs typeface="ＭＳ Ｐゴシック" pitchFamily="-105" charset="-128"/>
              </a:rPr>
              <a:t> tra il PIL e l’IBE conferma come il PIL </a:t>
            </a:r>
            <a:r>
              <a:rPr lang="it-IT" sz="1200" i="1" kern="1200" smtClean="0">
                <a:solidFill>
                  <a:schemeClr val="tx1"/>
                </a:solidFill>
                <a:effectLst/>
                <a:latin typeface="Times New Roman" pitchFamily="18" charset="0"/>
                <a:ea typeface="ＭＳ Ｐゴシック" pitchFamily="-105" charset="-128"/>
                <a:cs typeface="ＭＳ Ｐゴシック" pitchFamily="-105" charset="-128"/>
              </a:rPr>
              <a:t>pro capite</a:t>
            </a:r>
            <a:r>
              <a:rPr lang="it-IT" sz="1200" kern="1200" smtClean="0">
                <a:solidFill>
                  <a:schemeClr val="tx1"/>
                </a:solidFill>
                <a:effectLst/>
                <a:latin typeface="Times New Roman" pitchFamily="18" charset="0"/>
                <a:ea typeface="ＭＳ Ｐゴシック" pitchFamily="-105" charset="-128"/>
                <a:cs typeface="ＭＳ Ｐゴシック" pitchFamily="-105" charset="-128"/>
              </a:rPr>
              <a:t> si possa considerare una discreta approssimazione del benessere. Il suo valore, comunque distante dall’unità, suggerisce tuttavia che tale approssimazione non sia completa; deve essere pertanto integrata da altre grandezze che tengano conto di ulteriori dimensioni che indicatori reddituali non colgono. </a:t>
            </a:r>
          </a:p>
          <a:p>
            <a:endParaRPr lang="it-IT" sz="1200" kern="1200" smtClean="0">
              <a:solidFill>
                <a:schemeClr val="tx1"/>
              </a:solidFill>
              <a:effectLst/>
              <a:latin typeface="Times New Roman" pitchFamily="18" charset="0"/>
              <a:ea typeface="ＭＳ Ｐゴシック" pitchFamily="-105" charset="-128"/>
              <a:cs typeface="ＭＳ Ｐゴシック" pitchFamily="-105" charset="-128"/>
            </a:endParaRPr>
          </a:p>
          <a:p>
            <a:endParaRPr lang="it-IT" sz="1200" kern="1200" smtClean="0">
              <a:solidFill>
                <a:schemeClr val="tx1"/>
              </a:solidFill>
              <a:effectLst/>
              <a:latin typeface="Times New Roman" pitchFamily="18" charset="0"/>
              <a:ea typeface="ＭＳ Ｐゴシック" pitchFamily="-105" charset="-128"/>
              <a:cs typeface="ＭＳ Ｐゴシック" pitchFamily="-105" charset="-128"/>
            </a:endParaRPr>
          </a:p>
          <a:p>
            <a:endParaRPr lang="it-IT" smtClean="0"/>
          </a:p>
          <a:p>
            <a:endParaRPr lang="it-IT"/>
          </a:p>
        </p:txBody>
      </p:sp>
      <p:sp>
        <p:nvSpPr>
          <p:cNvPr id="4" name="Segnaposto intestazione 3"/>
          <p:cNvSpPr>
            <a:spLocks noGrp="1"/>
          </p:cNvSpPr>
          <p:nvPr>
            <p:ph type="hdr" sz="quarter" idx="10"/>
          </p:nvPr>
        </p:nvSpPr>
        <p:spPr/>
        <p:txBody>
          <a:bodyPr/>
          <a:lstStyle/>
          <a:p>
            <a:pPr>
              <a:defRPr/>
            </a:pPr>
            <a:r>
              <a:rPr lang="it-IT" smtClean="0"/>
              <a:t>Corso di Economia dello sviluppo</a:t>
            </a:r>
            <a:endParaRPr lang="it-IT"/>
          </a:p>
        </p:txBody>
      </p:sp>
      <p:sp>
        <p:nvSpPr>
          <p:cNvPr id="5" name="Segnaposto piè di pagina 4"/>
          <p:cNvSpPr>
            <a:spLocks noGrp="1"/>
          </p:cNvSpPr>
          <p:nvPr>
            <p:ph type="ftr" sz="quarter" idx="11"/>
          </p:nvPr>
        </p:nvSpPr>
        <p:spPr/>
        <p:txBody>
          <a:bodyPr/>
          <a:lstStyle/>
          <a:p>
            <a:pPr>
              <a:defRPr/>
            </a:pPr>
            <a:r>
              <a:rPr lang="it-IT" smtClean="0"/>
              <a:t>Università degli Studi di Genova</a:t>
            </a:r>
            <a:endParaRPr lang="it-IT"/>
          </a:p>
        </p:txBody>
      </p:sp>
      <p:sp>
        <p:nvSpPr>
          <p:cNvPr id="6" name="Segnaposto numero diapositiva 5"/>
          <p:cNvSpPr>
            <a:spLocks noGrp="1"/>
          </p:cNvSpPr>
          <p:nvPr>
            <p:ph type="sldNum" sz="quarter" idx="12"/>
          </p:nvPr>
        </p:nvSpPr>
        <p:spPr/>
        <p:txBody>
          <a:bodyPr/>
          <a:lstStyle/>
          <a:p>
            <a:pPr>
              <a:defRPr/>
            </a:pPr>
            <a:fld id="{77EBFF01-1AB2-4FB4-BC97-0AD3CB291EC7}" type="slidenum">
              <a:rPr lang="it-IT" smtClean="0"/>
              <a:pPr>
                <a:defRPr/>
              </a:pPr>
              <a:t>52</a:t>
            </a:fld>
            <a:endParaRPr lang="it-IT"/>
          </a:p>
        </p:txBody>
      </p:sp>
    </p:spTree>
    <p:extLst>
      <p:ext uri="{BB962C8B-B14F-4D97-AF65-F5344CB8AC3E}">
        <p14:creationId xmlns:p14="http://schemas.microsoft.com/office/powerpoint/2010/main" val="35582187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intestazione 3"/>
          <p:cNvSpPr>
            <a:spLocks noGrp="1"/>
          </p:cNvSpPr>
          <p:nvPr>
            <p:ph type="hdr" sz="quarter" idx="10"/>
          </p:nvPr>
        </p:nvSpPr>
        <p:spPr/>
        <p:txBody>
          <a:bodyPr/>
          <a:lstStyle/>
          <a:p>
            <a:pPr>
              <a:defRPr/>
            </a:pPr>
            <a:r>
              <a:rPr lang="it-IT" smtClean="0"/>
              <a:t>Corso di Economia dello sviluppo</a:t>
            </a:r>
            <a:endParaRPr lang="it-IT"/>
          </a:p>
        </p:txBody>
      </p:sp>
      <p:sp>
        <p:nvSpPr>
          <p:cNvPr id="5" name="Segnaposto piè di pagina 4"/>
          <p:cNvSpPr>
            <a:spLocks noGrp="1"/>
          </p:cNvSpPr>
          <p:nvPr>
            <p:ph type="ftr" sz="quarter" idx="11"/>
          </p:nvPr>
        </p:nvSpPr>
        <p:spPr/>
        <p:txBody>
          <a:bodyPr/>
          <a:lstStyle/>
          <a:p>
            <a:pPr>
              <a:defRPr/>
            </a:pPr>
            <a:r>
              <a:rPr lang="it-IT" smtClean="0"/>
              <a:t>Università degli Studi di Genova</a:t>
            </a:r>
            <a:endParaRPr lang="it-IT"/>
          </a:p>
        </p:txBody>
      </p:sp>
      <p:sp>
        <p:nvSpPr>
          <p:cNvPr id="6" name="Segnaposto numero diapositiva 5"/>
          <p:cNvSpPr>
            <a:spLocks noGrp="1"/>
          </p:cNvSpPr>
          <p:nvPr>
            <p:ph type="sldNum" sz="quarter" idx="12"/>
          </p:nvPr>
        </p:nvSpPr>
        <p:spPr/>
        <p:txBody>
          <a:bodyPr/>
          <a:lstStyle/>
          <a:p>
            <a:pPr>
              <a:defRPr/>
            </a:pPr>
            <a:fld id="{77EBFF01-1AB2-4FB4-BC97-0AD3CB291EC7}" type="slidenum">
              <a:rPr lang="it-IT" smtClean="0"/>
              <a:pPr>
                <a:defRPr/>
              </a:pPr>
              <a:t>6</a:t>
            </a:fld>
            <a:endParaRPr lang="it-IT"/>
          </a:p>
        </p:txBody>
      </p:sp>
    </p:spTree>
    <p:extLst>
      <p:ext uri="{BB962C8B-B14F-4D97-AF65-F5344CB8AC3E}">
        <p14:creationId xmlns:p14="http://schemas.microsoft.com/office/powerpoint/2010/main" val="36099709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sz="1200" kern="1200" dirty="0" smtClean="0">
                <a:solidFill>
                  <a:schemeClr val="tx1"/>
                </a:solidFill>
                <a:effectLst/>
                <a:latin typeface="Times New Roman" pitchFamily="18" charset="0"/>
                <a:ea typeface="ＭＳ Ｐゴシック" pitchFamily="-105" charset="-128"/>
                <a:cs typeface="ＭＳ Ｐゴシック" pitchFamily="-105" charset="-128"/>
              </a:rPr>
              <a:t>Benché </a:t>
            </a:r>
            <a:r>
              <a:rPr lang="it-IT" sz="1200" kern="1200" dirty="0" err="1" smtClean="0">
                <a:solidFill>
                  <a:schemeClr val="tx1"/>
                </a:solidFill>
                <a:effectLst/>
                <a:latin typeface="Times New Roman" pitchFamily="18" charset="0"/>
                <a:ea typeface="ＭＳ Ｐゴシック" pitchFamily="-105" charset="-128"/>
                <a:cs typeface="ＭＳ Ｐゴシック" pitchFamily="-105" charset="-128"/>
              </a:rPr>
              <a:t>Dasgupta</a:t>
            </a:r>
            <a:r>
              <a:rPr lang="it-IT" sz="1200" kern="1200" dirty="0" smtClean="0">
                <a:solidFill>
                  <a:schemeClr val="tx1"/>
                </a:solidFill>
                <a:effectLst/>
                <a:latin typeface="Times New Roman" pitchFamily="18" charset="0"/>
                <a:ea typeface="ＭＳ Ｐゴシック" pitchFamily="-105" charset="-128"/>
                <a:cs typeface="ＭＳ Ｐゴシック" pitchFamily="-105" charset="-128"/>
              </a:rPr>
              <a:t> stesso affermi «</a:t>
            </a:r>
            <a:r>
              <a:rPr lang="it-IT" sz="1200" i="1" kern="1200" dirty="0" smtClean="0">
                <a:solidFill>
                  <a:schemeClr val="tx1"/>
                </a:solidFill>
                <a:effectLst/>
                <a:latin typeface="Times New Roman" pitchFamily="18" charset="0"/>
                <a:ea typeface="ＭＳ Ｐゴシック" pitchFamily="-105" charset="-128"/>
                <a:cs typeface="ＭＳ Ｐゴシック" pitchFamily="-105" charset="-128"/>
              </a:rPr>
              <a:t>I use the </a:t>
            </a:r>
            <a:r>
              <a:rPr lang="it-IT" sz="1200" i="1" kern="1200" dirty="0" err="1" smtClean="0">
                <a:solidFill>
                  <a:schemeClr val="tx1"/>
                </a:solidFill>
                <a:effectLst/>
                <a:latin typeface="Times New Roman" pitchFamily="18" charset="0"/>
                <a:ea typeface="ＭＳ Ｐゴシック" pitchFamily="-105" charset="-128"/>
                <a:cs typeface="ＭＳ Ｐゴシック" pitchFamily="-105" charset="-128"/>
              </a:rPr>
              <a:t>terms</a:t>
            </a:r>
            <a:r>
              <a:rPr lang="it-IT" sz="1200" i="1" kern="1200" dirty="0" smtClean="0">
                <a:solidFill>
                  <a:schemeClr val="tx1"/>
                </a:solidFill>
                <a:effectLst/>
                <a:latin typeface="Times New Roman" pitchFamily="18" charset="0"/>
                <a:ea typeface="ＭＳ Ｐゴシック" pitchFamily="-105" charset="-128"/>
                <a:cs typeface="ＭＳ Ｐゴシック" pitchFamily="-105" charset="-128"/>
              </a:rPr>
              <a:t> “</a:t>
            </a:r>
            <a:r>
              <a:rPr lang="it-IT" sz="1200" i="1" kern="1200" dirty="0" err="1" smtClean="0">
                <a:solidFill>
                  <a:schemeClr val="tx1"/>
                </a:solidFill>
                <a:effectLst/>
                <a:latin typeface="Times New Roman" pitchFamily="18" charset="0"/>
                <a:ea typeface="ＭＳ Ｐゴシック" pitchFamily="-105" charset="-128"/>
                <a:cs typeface="ＭＳ Ｐゴシック" pitchFamily="-105" charset="-128"/>
              </a:rPr>
              <a:t>well-being</a:t>
            </a:r>
            <a:r>
              <a:rPr lang="it-IT" sz="1200" i="1" kern="1200" dirty="0" smtClean="0">
                <a:solidFill>
                  <a:schemeClr val="tx1"/>
                </a:solidFill>
                <a:effectLst/>
                <a:latin typeface="Times New Roman" pitchFamily="18" charset="0"/>
                <a:ea typeface="ＭＳ Ｐゴシック" pitchFamily="-105" charset="-128"/>
                <a:cs typeface="ＭＳ Ｐゴシック" pitchFamily="-105" charset="-128"/>
              </a:rPr>
              <a:t>”, “welfare”, the “standard of living”, and the </a:t>
            </a:r>
            <a:r>
              <a:rPr lang="it-IT" sz="1200" i="1" kern="1200" dirty="0" err="1" smtClean="0">
                <a:solidFill>
                  <a:schemeClr val="tx1"/>
                </a:solidFill>
                <a:effectLst/>
                <a:latin typeface="Times New Roman" pitchFamily="18" charset="0"/>
                <a:ea typeface="ＭＳ Ｐゴシック" pitchFamily="-105" charset="-128"/>
                <a:cs typeface="ＭＳ Ｐゴシック" pitchFamily="-105" charset="-128"/>
              </a:rPr>
              <a:t>quality</a:t>
            </a:r>
            <a:r>
              <a:rPr lang="it-IT" sz="1200" i="1" kern="1200" dirty="0" smtClean="0">
                <a:solidFill>
                  <a:schemeClr val="tx1"/>
                </a:solidFill>
                <a:effectLst/>
                <a:latin typeface="Times New Roman" pitchFamily="18" charset="0"/>
                <a:ea typeface="ＭＳ Ｐゴシック" pitchFamily="-105" charset="-128"/>
                <a:cs typeface="ＭＳ Ｐゴシック" pitchFamily="-105" charset="-128"/>
              </a:rPr>
              <a:t> of life” </a:t>
            </a:r>
            <a:r>
              <a:rPr lang="it-IT" sz="1200" i="1" kern="1200" dirty="0" err="1" smtClean="0">
                <a:solidFill>
                  <a:schemeClr val="tx1"/>
                </a:solidFill>
                <a:effectLst/>
                <a:latin typeface="Times New Roman" pitchFamily="18" charset="0"/>
                <a:ea typeface="ＭＳ Ｐゴシック" pitchFamily="-105" charset="-128"/>
                <a:cs typeface="ＭＳ Ｐゴシック" pitchFamily="-105" charset="-128"/>
              </a:rPr>
              <a:t>interchangeably</a:t>
            </a:r>
            <a:r>
              <a:rPr lang="it-IT" sz="1200" kern="1200" dirty="0" smtClean="0">
                <a:solidFill>
                  <a:schemeClr val="tx1"/>
                </a:solidFill>
                <a:effectLst/>
                <a:latin typeface="Times New Roman" pitchFamily="18" charset="0"/>
                <a:ea typeface="ＭＳ Ｐゴシック" pitchFamily="-105" charset="-128"/>
                <a:cs typeface="ＭＳ Ｐゴシック" pitchFamily="-105" charset="-128"/>
              </a:rPr>
              <a:t>», va ribadito che il concetto di benessere non va confuso con quello di felicità: una persona potrebbe essere felice, pur avendo una qualità della vita molto bassa. E’ molto complesso quantificare lo stato esperienziale associato a una determinata situazione di benessere, perché entrano in gioco giudizi soggettivi. Una strada potrebbe essere quella di utilizzare indicatori come il tasso di suicidi o di divorzi, per osservare la felicità di una società, ma questo metodo potrebbe portare a risultati equivoci, dato che il numero di divorzi potrebbe essere basso non perché i matrimoni sono generalmente felici, ma perché risultano costosi, soprattutto per le donne. </a:t>
            </a:r>
            <a:endParaRPr lang="it-IT" dirty="0"/>
          </a:p>
        </p:txBody>
      </p:sp>
      <p:sp>
        <p:nvSpPr>
          <p:cNvPr id="4" name="Segnaposto intestazione 3"/>
          <p:cNvSpPr>
            <a:spLocks noGrp="1"/>
          </p:cNvSpPr>
          <p:nvPr>
            <p:ph type="hdr" sz="quarter" idx="10"/>
          </p:nvPr>
        </p:nvSpPr>
        <p:spPr/>
        <p:txBody>
          <a:bodyPr/>
          <a:lstStyle/>
          <a:p>
            <a:pPr>
              <a:defRPr/>
            </a:pPr>
            <a:r>
              <a:rPr lang="it-IT" smtClean="0"/>
              <a:t>Corso di Economia dello sviluppo</a:t>
            </a:r>
            <a:endParaRPr lang="it-IT"/>
          </a:p>
        </p:txBody>
      </p:sp>
      <p:sp>
        <p:nvSpPr>
          <p:cNvPr id="5" name="Segnaposto piè di pagina 4"/>
          <p:cNvSpPr>
            <a:spLocks noGrp="1"/>
          </p:cNvSpPr>
          <p:nvPr>
            <p:ph type="ftr" sz="quarter" idx="11"/>
          </p:nvPr>
        </p:nvSpPr>
        <p:spPr/>
        <p:txBody>
          <a:bodyPr/>
          <a:lstStyle/>
          <a:p>
            <a:pPr>
              <a:defRPr/>
            </a:pPr>
            <a:r>
              <a:rPr lang="it-IT" smtClean="0"/>
              <a:t>Università degli Studi di Genova</a:t>
            </a:r>
            <a:endParaRPr lang="it-IT"/>
          </a:p>
        </p:txBody>
      </p:sp>
      <p:sp>
        <p:nvSpPr>
          <p:cNvPr id="6" name="Segnaposto numero diapositiva 5"/>
          <p:cNvSpPr>
            <a:spLocks noGrp="1"/>
          </p:cNvSpPr>
          <p:nvPr>
            <p:ph type="sldNum" sz="quarter" idx="12"/>
          </p:nvPr>
        </p:nvSpPr>
        <p:spPr/>
        <p:txBody>
          <a:bodyPr/>
          <a:lstStyle/>
          <a:p>
            <a:pPr>
              <a:defRPr/>
            </a:pPr>
            <a:fld id="{77EBFF01-1AB2-4FB4-BC97-0AD3CB291EC7}" type="slidenum">
              <a:rPr lang="it-IT" smtClean="0"/>
              <a:pPr>
                <a:defRPr/>
              </a:pPr>
              <a:t>7</a:t>
            </a:fld>
            <a:endParaRPr lang="it-IT"/>
          </a:p>
        </p:txBody>
      </p:sp>
    </p:spTree>
    <p:extLst>
      <p:ext uri="{BB962C8B-B14F-4D97-AF65-F5344CB8AC3E}">
        <p14:creationId xmlns:p14="http://schemas.microsoft.com/office/powerpoint/2010/main" val="62290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intestazione 3"/>
          <p:cNvSpPr>
            <a:spLocks noGrp="1"/>
          </p:cNvSpPr>
          <p:nvPr>
            <p:ph type="hdr" sz="quarter" idx="10"/>
          </p:nvPr>
        </p:nvSpPr>
        <p:spPr/>
        <p:txBody>
          <a:bodyPr/>
          <a:lstStyle/>
          <a:p>
            <a:pPr>
              <a:defRPr/>
            </a:pPr>
            <a:r>
              <a:rPr lang="it-IT" smtClean="0"/>
              <a:t>Corso di Economia dello sviluppo</a:t>
            </a:r>
            <a:endParaRPr lang="it-IT"/>
          </a:p>
        </p:txBody>
      </p:sp>
      <p:sp>
        <p:nvSpPr>
          <p:cNvPr id="5" name="Segnaposto piè di pagina 4"/>
          <p:cNvSpPr>
            <a:spLocks noGrp="1"/>
          </p:cNvSpPr>
          <p:nvPr>
            <p:ph type="ftr" sz="quarter" idx="11"/>
          </p:nvPr>
        </p:nvSpPr>
        <p:spPr/>
        <p:txBody>
          <a:bodyPr/>
          <a:lstStyle/>
          <a:p>
            <a:pPr>
              <a:defRPr/>
            </a:pPr>
            <a:r>
              <a:rPr lang="it-IT" smtClean="0"/>
              <a:t>Università degli Studi di Genova</a:t>
            </a:r>
            <a:endParaRPr lang="it-IT"/>
          </a:p>
        </p:txBody>
      </p:sp>
      <p:sp>
        <p:nvSpPr>
          <p:cNvPr id="6" name="Segnaposto numero diapositiva 5"/>
          <p:cNvSpPr>
            <a:spLocks noGrp="1"/>
          </p:cNvSpPr>
          <p:nvPr>
            <p:ph type="sldNum" sz="quarter" idx="12"/>
          </p:nvPr>
        </p:nvSpPr>
        <p:spPr/>
        <p:txBody>
          <a:bodyPr/>
          <a:lstStyle/>
          <a:p>
            <a:pPr>
              <a:defRPr/>
            </a:pPr>
            <a:fld id="{77EBFF01-1AB2-4FB4-BC97-0AD3CB291EC7}" type="slidenum">
              <a:rPr lang="it-IT" smtClean="0"/>
              <a:pPr>
                <a:defRPr/>
              </a:pPr>
              <a:t>11</a:t>
            </a:fld>
            <a:endParaRPr lang="it-IT"/>
          </a:p>
        </p:txBody>
      </p:sp>
    </p:spTree>
    <p:extLst>
      <p:ext uri="{BB962C8B-B14F-4D97-AF65-F5344CB8AC3E}">
        <p14:creationId xmlns:p14="http://schemas.microsoft.com/office/powerpoint/2010/main" val="27100299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sz="1200" kern="1200" smtClean="0">
                <a:solidFill>
                  <a:schemeClr val="tx1"/>
                </a:solidFill>
                <a:effectLst/>
                <a:latin typeface="Times New Roman" pitchFamily="18" charset="0"/>
                <a:ea typeface="ＭＳ Ｐゴシック" pitchFamily="-105" charset="-128"/>
                <a:cs typeface="ＭＳ Ｐゴシック" pitchFamily="-105" charset="-128"/>
              </a:rPr>
              <a:t>, nel presente lavoro si propone di costruire un indicatore composito, prendendo però in considerazione un vasto numero di dimensioni e di variabili. Questo è un presupposto essenziale perché il benessere è un concetto multidimensionale, e non si può fare a meno di considerarlo tale quando si intende darne una quantificazione, anche se questo può comportare difficoltà: provare a rendere chiara la misurazione di un tale concetto multidimensionale, cercando di coglierne il maggior numero di gradazioni e componenti, può portare ottimi risultati nella valutazione degli standard di vita di una società, da parte di </a:t>
            </a:r>
            <a:r>
              <a:rPr lang="it-IT" sz="1200" i="1" kern="1200" smtClean="0">
                <a:solidFill>
                  <a:schemeClr val="tx1"/>
                </a:solidFill>
                <a:effectLst/>
                <a:latin typeface="Times New Roman" pitchFamily="18" charset="0"/>
                <a:ea typeface="ＭＳ Ｐゴシック" pitchFamily="-105" charset="-128"/>
                <a:cs typeface="ＭＳ Ｐゴシック" pitchFamily="-105" charset="-128"/>
              </a:rPr>
              <a:t>policy-makers</a:t>
            </a:r>
            <a:r>
              <a:rPr lang="it-IT" sz="1200" kern="1200" smtClean="0">
                <a:solidFill>
                  <a:schemeClr val="tx1"/>
                </a:solidFill>
                <a:effectLst/>
                <a:latin typeface="Times New Roman" pitchFamily="18" charset="0"/>
                <a:ea typeface="ＭＳ Ｐゴシック" pitchFamily="-105" charset="-128"/>
                <a:cs typeface="ＭＳ Ｐゴシック" pitchFamily="-105" charset="-128"/>
              </a:rPr>
              <a:t>, e anche da parte di semplici cittadini. </a:t>
            </a:r>
          </a:p>
          <a:p>
            <a:r>
              <a:rPr lang="it-IT" sz="1200" kern="1200" smtClean="0">
                <a:solidFill>
                  <a:schemeClr val="tx1"/>
                </a:solidFill>
                <a:effectLst/>
                <a:latin typeface="Times New Roman" pitchFamily="18" charset="0"/>
                <a:ea typeface="ＭＳ Ｐゴシック" pitchFamily="-105" charset="-128"/>
                <a:cs typeface="ＭＳ Ｐゴシック" pitchFamily="-105" charset="-128"/>
              </a:rPr>
              <a:t>Nei paragrafi che seguono, sarà presentato un indicatore multidimensionale composito di benessere, calcolato sui Paesi dell’Unione Europea a 27 Paesi, l’Indicatore di Benessere Europeo (IBE, o IEW, da </a:t>
            </a:r>
            <a:r>
              <a:rPr lang="it-IT" sz="1200" i="1" kern="1200" smtClean="0">
                <a:solidFill>
                  <a:schemeClr val="tx1"/>
                </a:solidFill>
                <a:effectLst/>
                <a:latin typeface="Times New Roman" pitchFamily="18" charset="0"/>
                <a:ea typeface="ＭＳ Ｐゴシック" pitchFamily="-105" charset="-128"/>
                <a:cs typeface="ＭＳ Ｐゴシック" pitchFamily="-105" charset="-128"/>
              </a:rPr>
              <a:t>Indicator of European Well-being</a:t>
            </a:r>
            <a:r>
              <a:rPr lang="it-IT" sz="1200" kern="1200" smtClean="0">
                <a:solidFill>
                  <a:schemeClr val="tx1"/>
                </a:solidFill>
                <a:effectLst/>
                <a:latin typeface="Times New Roman" pitchFamily="18" charset="0"/>
                <a:ea typeface="ＭＳ Ｐゴシック" pitchFamily="-105" charset="-128"/>
                <a:cs typeface="ＭＳ Ｐゴシック" pitchFamily="-105" charset="-128"/>
              </a:rPr>
              <a:t>). </a:t>
            </a:r>
            <a:endParaRPr lang="it-IT"/>
          </a:p>
        </p:txBody>
      </p:sp>
      <p:sp>
        <p:nvSpPr>
          <p:cNvPr id="4" name="Segnaposto intestazione 3"/>
          <p:cNvSpPr>
            <a:spLocks noGrp="1"/>
          </p:cNvSpPr>
          <p:nvPr>
            <p:ph type="hdr" sz="quarter" idx="10"/>
          </p:nvPr>
        </p:nvSpPr>
        <p:spPr/>
        <p:txBody>
          <a:bodyPr/>
          <a:lstStyle/>
          <a:p>
            <a:pPr>
              <a:defRPr/>
            </a:pPr>
            <a:r>
              <a:rPr lang="it-IT" smtClean="0"/>
              <a:t>Corso di Economia dello sviluppo</a:t>
            </a:r>
            <a:endParaRPr lang="it-IT"/>
          </a:p>
        </p:txBody>
      </p:sp>
      <p:sp>
        <p:nvSpPr>
          <p:cNvPr id="5" name="Segnaposto piè di pagina 4"/>
          <p:cNvSpPr>
            <a:spLocks noGrp="1"/>
          </p:cNvSpPr>
          <p:nvPr>
            <p:ph type="ftr" sz="quarter" idx="11"/>
          </p:nvPr>
        </p:nvSpPr>
        <p:spPr/>
        <p:txBody>
          <a:bodyPr/>
          <a:lstStyle/>
          <a:p>
            <a:pPr>
              <a:defRPr/>
            </a:pPr>
            <a:r>
              <a:rPr lang="it-IT" smtClean="0"/>
              <a:t>Università degli Studi di Genova</a:t>
            </a:r>
            <a:endParaRPr lang="it-IT"/>
          </a:p>
        </p:txBody>
      </p:sp>
      <p:sp>
        <p:nvSpPr>
          <p:cNvPr id="6" name="Segnaposto numero diapositiva 5"/>
          <p:cNvSpPr>
            <a:spLocks noGrp="1"/>
          </p:cNvSpPr>
          <p:nvPr>
            <p:ph type="sldNum" sz="quarter" idx="12"/>
          </p:nvPr>
        </p:nvSpPr>
        <p:spPr/>
        <p:txBody>
          <a:bodyPr/>
          <a:lstStyle/>
          <a:p>
            <a:pPr>
              <a:defRPr/>
            </a:pPr>
            <a:fld id="{77EBFF01-1AB2-4FB4-BC97-0AD3CB291EC7}" type="slidenum">
              <a:rPr lang="it-IT" smtClean="0"/>
              <a:pPr>
                <a:defRPr/>
              </a:pPr>
              <a:t>12</a:t>
            </a:fld>
            <a:endParaRPr lang="it-IT"/>
          </a:p>
        </p:txBody>
      </p:sp>
    </p:spTree>
    <p:extLst>
      <p:ext uri="{BB962C8B-B14F-4D97-AF65-F5344CB8AC3E}">
        <p14:creationId xmlns:p14="http://schemas.microsoft.com/office/powerpoint/2010/main" val="7527486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intestazione 3"/>
          <p:cNvSpPr>
            <a:spLocks noGrp="1"/>
          </p:cNvSpPr>
          <p:nvPr>
            <p:ph type="hdr" sz="quarter" idx="10"/>
          </p:nvPr>
        </p:nvSpPr>
        <p:spPr/>
        <p:txBody>
          <a:bodyPr/>
          <a:lstStyle/>
          <a:p>
            <a:pPr>
              <a:defRPr/>
            </a:pPr>
            <a:r>
              <a:rPr lang="it-IT" smtClean="0"/>
              <a:t>Corso di Economia dello sviluppo</a:t>
            </a:r>
            <a:endParaRPr lang="it-IT"/>
          </a:p>
        </p:txBody>
      </p:sp>
      <p:sp>
        <p:nvSpPr>
          <p:cNvPr id="5" name="Segnaposto piè di pagina 4"/>
          <p:cNvSpPr>
            <a:spLocks noGrp="1"/>
          </p:cNvSpPr>
          <p:nvPr>
            <p:ph type="ftr" sz="quarter" idx="11"/>
          </p:nvPr>
        </p:nvSpPr>
        <p:spPr/>
        <p:txBody>
          <a:bodyPr/>
          <a:lstStyle/>
          <a:p>
            <a:pPr>
              <a:defRPr/>
            </a:pPr>
            <a:r>
              <a:rPr lang="it-IT" smtClean="0"/>
              <a:t>Università degli Studi di Genova</a:t>
            </a:r>
            <a:endParaRPr lang="it-IT"/>
          </a:p>
        </p:txBody>
      </p:sp>
      <p:sp>
        <p:nvSpPr>
          <p:cNvPr id="6" name="Segnaposto numero diapositiva 5"/>
          <p:cNvSpPr>
            <a:spLocks noGrp="1"/>
          </p:cNvSpPr>
          <p:nvPr>
            <p:ph type="sldNum" sz="quarter" idx="12"/>
          </p:nvPr>
        </p:nvSpPr>
        <p:spPr/>
        <p:txBody>
          <a:bodyPr/>
          <a:lstStyle/>
          <a:p>
            <a:pPr>
              <a:defRPr/>
            </a:pPr>
            <a:fld id="{77EBFF01-1AB2-4FB4-BC97-0AD3CB291EC7}" type="slidenum">
              <a:rPr lang="it-IT" smtClean="0"/>
              <a:pPr>
                <a:defRPr/>
              </a:pPr>
              <a:t>15</a:t>
            </a:fld>
            <a:endParaRPr lang="it-IT"/>
          </a:p>
        </p:txBody>
      </p:sp>
    </p:spTree>
    <p:extLst>
      <p:ext uri="{BB962C8B-B14F-4D97-AF65-F5344CB8AC3E}">
        <p14:creationId xmlns:p14="http://schemas.microsoft.com/office/powerpoint/2010/main" val="33953792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44AC1D3E-F656-4483-BD80-BC6D4DA85188}" type="slidenum">
              <a:rPr lang="it-IT"/>
              <a:pPr>
                <a:defRPr/>
              </a:pPr>
              <a:t>‹N›</a:t>
            </a:fld>
            <a:endParaRPr lang="it-IT"/>
          </a:p>
        </p:txBody>
      </p:sp>
    </p:spTree>
    <p:extLst>
      <p:ext uri="{BB962C8B-B14F-4D97-AF65-F5344CB8AC3E}">
        <p14:creationId xmlns:p14="http://schemas.microsoft.com/office/powerpoint/2010/main" val="16819235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1684CA21-E89B-4739-A48F-26F32CC4E07A}" type="slidenum">
              <a:rPr lang="it-IT"/>
              <a:pPr>
                <a:defRPr/>
              </a:pPr>
              <a:t>‹N›</a:t>
            </a:fld>
            <a:endParaRPr lang="it-IT"/>
          </a:p>
        </p:txBody>
      </p:sp>
    </p:spTree>
    <p:extLst>
      <p:ext uri="{BB962C8B-B14F-4D97-AF65-F5344CB8AC3E}">
        <p14:creationId xmlns:p14="http://schemas.microsoft.com/office/powerpoint/2010/main" val="40474574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515100" y="609600"/>
            <a:ext cx="1943100" cy="5486400"/>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685800" y="609600"/>
            <a:ext cx="5676900" cy="5486400"/>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9C0C72CB-EA02-42D9-B30D-914760BF5298}" type="slidenum">
              <a:rPr lang="it-IT"/>
              <a:pPr>
                <a:defRPr/>
              </a:pPr>
              <a:t>‹N›</a:t>
            </a:fld>
            <a:endParaRPr lang="it-IT"/>
          </a:p>
        </p:txBody>
      </p:sp>
    </p:spTree>
    <p:extLst>
      <p:ext uri="{BB962C8B-B14F-4D97-AF65-F5344CB8AC3E}">
        <p14:creationId xmlns:p14="http://schemas.microsoft.com/office/powerpoint/2010/main" val="15355157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olo, test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685800" y="609600"/>
            <a:ext cx="7772400" cy="1143000"/>
          </a:xfrm>
        </p:spPr>
        <p:txBody>
          <a:bodyPr/>
          <a:lstStyle/>
          <a:p>
            <a:r>
              <a:rPr lang="it-IT" smtClean="0"/>
              <a:t>Fare clic per modificare lo stile del titolo</a:t>
            </a:r>
            <a:endParaRPr lang="it-IT"/>
          </a:p>
        </p:txBody>
      </p:sp>
      <p:sp>
        <p:nvSpPr>
          <p:cNvPr id="3" name="Segnaposto testo 2"/>
          <p:cNvSpPr>
            <a:spLocks noGrp="1"/>
          </p:cNvSpPr>
          <p:nvPr>
            <p:ph type="body" sz="half" idx="1"/>
          </p:nvPr>
        </p:nvSpPr>
        <p:spPr>
          <a:xfrm>
            <a:off x="685800" y="1981200"/>
            <a:ext cx="3810000" cy="41148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981200"/>
            <a:ext cx="3810000" cy="41148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p>
        </p:txBody>
      </p:sp>
      <p:sp>
        <p:nvSpPr>
          <p:cNvPr id="7" name="Rectangle 6"/>
          <p:cNvSpPr>
            <a:spLocks noGrp="1" noChangeArrowheads="1"/>
          </p:cNvSpPr>
          <p:nvPr>
            <p:ph type="sldNum" sz="quarter" idx="12"/>
          </p:nvPr>
        </p:nvSpPr>
        <p:spPr>
          <a:ln/>
        </p:spPr>
        <p:txBody>
          <a:bodyPr/>
          <a:lstStyle>
            <a:lvl1pPr>
              <a:defRPr/>
            </a:lvl1pPr>
          </a:lstStyle>
          <a:p>
            <a:pPr>
              <a:defRPr/>
            </a:pPr>
            <a:fld id="{A1C83ED3-2FC2-4502-AB16-E78997C11B30}" type="slidenum">
              <a:rPr lang="it-IT"/>
              <a:pPr>
                <a:defRPr/>
              </a:pPr>
              <a:t>‹N›</a:t>
            </a:fld>
            <a:endParaRPr lang="it-IT"/>
          </a:p>
        </p:txBody>
      </p:sp>
    </p:spTree>
    <p:extLst>
      <p:ext uri="{BB962C8B-B14F-4D97-AF65-F5344CB8AC3E}">
        <p14:creationId xmlns:p14="http://schemas.microsoft.com/office/powerpoint/2010/main" val="20969096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reserve="1">
  <p:cSld name="Titolo, contenuto e contenuto 2">
    <p:spTree>
      <p:nvGrpSpPr>
        <p:cNvPr id="1" name=""/>
        <p:cNvGrpSpPr/>
        <p:nvPr/>
      </p:nvGrpSpPr>
      <p:grpSpPr>
        <a:xfrm>
          <a:off x="0" y="0"/>
          <a:ext cx="0" cy="0"/>
          <a:chOff x="0" y="0"/>
          <a:chExt cx="0" cy="0"/>
        </a:xfrm>
      </p:grpSpPr>
      <p:sp>
        <p:nvSpPr>
          <p:cNvPr id="2" name="Titolo 1"/>
          <p:cNvSpPr>
            <a:spLocks noGrp="1"/>
          </p:cNvSpPr>
          <p:nvPr>
            <p:ph type="title"/>
          </p:nvPr>
        </p:nvSpPr>
        <p:spPr>
          <a:xfrm>
            <a:off x="685800" y="609600"/>
            <a:ext cx="7772400" cy="1143000"/>
          </a:xfrm>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685800" y="1981200"/>
            <a:ext cx="3810000" cy="41148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quarter" idx="2"/>
          </p:nvPr>
        </p:nvSpPr>
        <p:spPr>
          <a:xfrm>
            <a:off x="4648200" y="1981200"/>
            <a:ext cx="3810000" cy="19812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contenuto 4"/>
          <p:cNvSpPr>
            <a:spLocks noGrp="1"/>
          </p:cNvSpPr>
          <p:nvPr>
            <p:ph sz="quarter" idx="3"/>
          </p:nvPr>
        </p:nvSpPr>
        <p:spPr>
          <a:xfrm>
            <a:off x="4648200" y="4114800"/>
            <a:ext cx="3810000" cy="19812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Rectangle 4"/>
          <p:cNvSpPr>
            <a:spLocks noGrp="1" noChangeArrowheads="1"/>
          </p:cNvSpPr>
          <p:nvPr>
            <p:ph type="dt" sz="half" idx="10"/>
          </p:nvPr>
        </p:nvSpPr>
        <p:spPr>
          <a:ln/>
        </p:spPr>
        <p:txBody>
          <a:bodyPr/>
          <a:lstStyle>
            <a:lvl1pPr>
              <a:defRPr/>
            </a:lvl1pPr>
          </a:lstStyle>
          <a:p>
            <a:pPr>
              <a:defRPr/>
            </a:pPr>
            <a:endParaRPr lang="it-IT"/>
          </a:p>
        </p:txBody>
      </p:sp>
      <p:sp>
        <p:nvSpPr>
          <p:cNvPr id="7" name="Rectangle 5"/>
          <p:cNvSpPr>
            <a:spLocks noGrp="1" noChangeArrowheads="1"/>
          </p:cNvSpPr>
          <p:nvPr>
            <p:ph type="ftr" sz="quarter" idx="11"/>
          </p:nvPr>
        </p:nvSpPr>
        <p:spPr>
          <a:ln/>
        </p:spPr>
        <p:txBody>
          <a:bodyPr/>
          <a:lstStyle>
            <a:lvl1pPr>
              <a:defRPr/>
            </a:lvl1pPr>
          </a:lstStyle>
          <a:p>
            <a:pPr>
              <a:defRPr/>
            </a:pPr>
            <a:endParaRPr lang="it-IT"/>
          </a:p>
        </p:txBody>
      </p:sp>
      <p:sp>
        <p:nvSpPr>
          <p:cNvPr id="8" name="Rectangle 6"/>
          <p:cNvSpPr>
            <a:spLocks noGrp="1" noChangeArrowheads="1"/>
          </p:cNvSpPr>
          <p:nvPr>
            <p:ph type="sldNum" sz="quarter" idx="12"/>
          </p:nvPr>
        </p:nvSpPr>
        <p:spPr>
          <a:ln/>
        </p:spPr>
        <p:txBody>
          <a:bodyPr/>
          <a:lstStyle>
            <a:lvl1pPr>
              <a:defRPr/>
            </a:lvl1pPr>
          </a:lstStyle>
          <a:p>
            <a:pPr>
              <a:defRPr/>
            </a:pPr>
            <a:fld id="{DCA06EBF-6757-4914-B296-F07D4027845B}" type="slidenum">
              <a:rPr lang="it-IT"/>
              <a:pPr>
                <a:defRPr/>
              </a:pPr>
              <a:t>‹N›</a:t>
            </a:fld>
            <a:endParaRPr lang="it-IT"/>
          </a:p>
        </p:txBody>
      </p:sp>
    </p:spTree>
    <p:extLst>
      <p:ext uri="{BB962C8B-B14F-4D97-AF65-F5344CB8AC3E}">
        <p14:creationId xmlns:p14="http://schemas.microsoft.com/office/powerpoint/2010/main" val="21880035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olo, testo e contenuto 2">
    <p:spTree>
      <p:nvGrpSpPr>
        <p:cNvPr id="1" name=""/>
        <p:cNvGrpSpPr/>
        <p:nvPr/>
      </p:nvGrpSpPr>
      <p:grpSpPr>
        <a:xfrm>
          <a:off x="0" y="0"/>
          <a:ext cx="0" cy="0"/>
          <a:chOff x="0" y="0"/>
          <a:chExt cx="0" cy="0"/>
        </a:xfrm>
      </p:grpSpPr>
      <p:sp>
        <p:nvSpPr>
          <p:cNvPr id="2" name="Titolo 1"/>
          <p:cNvSpPr>
            <a:spLocks noGrp="1"/>
          </p:cNvSpPr>
          <p:nvPr>
            <p:ph type="title"/>
          </p:nvPr>
        </p:nvSpPr>
        <p:spPr>
          <a:xfrm>
            <a:off x="685800" y="609600"/>
            <a:ext cx="7772400" cy="1143000"/>
          </a:xfrm>
        </p:spPr>
        <p:txBody>
          <a:bodyPr/>
          <a:lstStyle/>
          <a:p>
            <a:r>
              <a:rPr lang="it-IT" smtClean="0"/>
              <a:t>Fare clic per modificare lo stile del titolo</a:t>
            </a:r>
            <a:endParaRPr lang="it-IT"/>
          </a:p>
        </p:txBody>
      </p:sp>
      <p:sp>
        <p:nvSpPr>
          <p:cNvPr id="3" name="Segnaposto testo 2"/>
          <p:cNvSpPr>
            <a:spLocks noGrp="1"/>
          </p:cNvSpPr>
          <p:nvPr>
            <p:ph type="body" sz="half" idx="1"/>
          </p:nvPr>
        </p:nvSpPr>
        <p:spPr>
          <a:xfrm>
            <a:off x="685800" y="1981200"/>
            <a:ext cx="3810000" cy="41148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quarter" idx="2"/>
          </p:nvPr>
        </p:nvSpPr>
        <p:spPr>
          <a:xfrm>
            <a:off x="4648200" y="1981200"/>
            <a:ext cx="3810000" cy="19812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contenuto 4"/>
          <p:cNvSpPr>
            <a:spLocks noGrp="1"/>
          </p:cNvSpPr>
          <p:nvPr>
            <p:ph sz="quarter" idx="3"/>
          </p:nvPr>
        </p:nvSpPr>
        <p:spPr>
          <a:xfrm>
            <a:off x="4648200" y="4114800"/>
            <a:ext cx="3810000" cy="19812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Rectangle 4"/>
          <p:cNvSpPr>
            <a:spLocks noGrp="1" noChangeArrowheads="1"/>
          </p:cNvSpPr>
          <p:nvPr>
            <p:ph type="dt" sz="half" idx="10"/>
          </p:nvPr>
        </p:nvSpPr>
        <p:spPr>
          <a:ln/>
        </p:spPr>
        <p:txBody>
          <a:bodyPr/>
          <a:lstStyle>
            <a:lvl1pPr>
              <a:defRPr/>
            </a:lvl1pPr>
          </a:lstStyle>
          <a:p>
            <a:pPr>
              <a:defRPr/>
            </a:pPr>
            <a:endParaRPr lang="it-IT"/>
          </a:p>
        </p:txBody>
      </p:sp>
      <p:sp>
        <p:nvSpPr>
          <p:cNvPr id="7" name="Rectangle 5"/>
          <p:cNvSpPr>
            <a:spLocks noGrp="1" noChangeArrowheads="1"/>
          </p:cNvSpPr>
          <p:nvPr>
            <p:ph type="ftr" sz="quarter" idx="11"/>
          </p:nvPr>
        </p:nvSpPr>
        <p:spPr>
          <a:ln/>
        </p:spPr>
        <p:txBody>
          <a:bodyPr/>
          <a:lstStyle>
            <a:lvl1pPr>
              <a:defRPr/>
            </a:lvl1pPr>
          </a:lstStyle>
          <a:p>
            <a:pPr>
              <a:defRPr/>
            </a:pPr>
            <a:endParaRPr lang="it-IT"/>
          </a:p>
        </p:txBody>
      </p:sp>
      <p:sp>
        <p:nvSpPr>
          <p:cNvPr id="8" name="Rectangle 6"/>
          <p:cNvSpPr>
            <a:spLocks noGrp="1" noChangeArrowheads="1"/>
          </p:cNvSpPr>
          <p:nvPr>
            <p:ph type="sldNum" sz="quarter" idx="12"/>
          </p:nvPr>
        </p:nvSpPr>
        <p:spPr>
          <a:ln/>
        </p:spPr>
        <p:txBody>
          <a:bodyPr/>
          <a:lstStyle>
            <a:lvl1pPr>
              <a:defRPr/>
            </a:lvl1pPr>
          </a:lstStyle>
          <a:p>
            <a:pPr>
              <a:defRPr/>
            </a:pPr>
            <a:fld id="{64A4E107-99CB-4F42-B2DA-D212559B47BA}" type="slidenum">
              <a:rPr lang="it-IT"/>
              <a:pPr>
                <a:defRPr/>
              </a:pPr>
              <a:t>‹N›</a:t>
            </a:fld>
            <a:endParaRPr lang="it-IT"/>
          </a:p>
        </p:txBody>
      </p:sp>
    </p:spTree>
    <p:extLst>
      <p:ext uri="{BB962C8B-B14F-4D97-AF65-F5344CB8AC3E}">
        <p14:creationId xmlns:p14="http://schemas.microsoft.com/office/powerpoint/2010/main" val="30710323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reserve="1">
  <p:cSld name="Contenuto">
    <p:spTree>
      <p:nvGrpSpPr>
        <p:cNvPr id="1" name=""/>
        <p:cNvGrpSpPr/>
        <p:nvPr/>
      </p:nvGrpSpPr>
      <p:grpSpPr>
        <a:xfrm>
          <a:off x="0" y="0"/>
          <a:ext cx="0" cy="0"/>
          <a:chOff x="0" y="0"/>
          <a:chExt cx="0" cy="0"/>
        </a:xfrm>
      </p:grpSpPr>
      <p:sp>
        <p:nvSpPr>
          <p:cNvPr id="2" name="Segnaposto contenuto 1"/>
          <p:cNvSpPr>
            <a:spLocks noGrp="1"/>
          </p:cNvSpPr>
          <p:nvPr>
            <p:ph/>
          </p:nvPr>
        </p:nvSpPr>
        <p:spPr>
          <a:xfrm>
            <a:off x="685800" y="609600"/>
            <a:ext cx="7772400" cy="54864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3" name="Rectangle 4"/>
          <p:cNvSpPr>
            <a:spLocks noGrp="1" noChangeArrowheads="1"/>
          </p:cNvSpPr>
          <p:nvPr>
            <p:ph type="dt" sz="half" idx="10"/>
          </p:nvPr>
        </p:nvSpPr>
        <p:spPr>
          <a:ln/>
        </p:spPr>
        <p:txBody>
          <a:bodyPr/>
          <a:lstStyle>
            <a:lvl1pPr>
              <a:defRPr/>
            </a:lvl1pPr>
          </a:lstStyle>
          <a:p>
            <a:pPr>
              <a:defRPr/>
            </a:pPr>
            <a:endParaRPr lang="it-IT"/>
          </a:p>
        </p:txBody>
      </p:sp>
      <p:sp>
        <p:nvSpPr>
          <p:cNvPr id="4" name="Rectangle 5"/>
          <p:cNvSpPr>
            <a:spLocks noGrp="1" noChangeArrowheads="1"/>
          </p:cNvSpPr>
          <p:nvPr>
            <p:ph type="ftr" sz="quarter" idx="11"/>
          </p:nvPr>
        </p:nvSpPr>
        <p:spPr>
          <a:ln/>
        </p:spPr>
        <p:txBody>
          <a:bodyPr/>
          <a:lstStyle>
            <a:lvl1pPr>
              <a:defRPr/>
            </a:lvl1pPr>
          </a:lstStyle>
          <a:p>
            <a:pPr>
              <a:defRPr/>
            </a:pPr>
            <a:endParaRPr lang="it-IT"/>
          </a:p>
        </p:txBody>
      </p:sp>
      <p:sp>
        <p:nvSpPr>
          <p:cNvPr id="5" name="Rectangle 6"/>
          <p:cNvSpPr>
            <a:spLocks noGrp="1" noChangeArrowheads="1"/>
          </p:cNvSpPr>
          <p:nvPr>
            <p:ph type="sldNum" sz="quarter" idx="12"/>
          </p:nvPr>
        </p:nvSpPr>
        <p:spPr>
          <a:ln/>
        </p:spPr>
        <p:txBody>
          <a:bodyPr/>
          <a:lstStyle>
            <a:lvl1pPr>
              <a:defRPr/>
            </a:lvl1pPr>
          </a:lstStyle>
          <a:p>
            <a:pPr>
              <a:defRPr/>
            </a:pPr>
            <a:fld id="{26ABA3BD-4D74-4E51-A917-4772AEA653C7}" type="slidenum">
              <a:rPr lang="it-IT"/>
              <a:pPr>
                <a:defRPr/>
              </a:pPr>
              <a:t>‹N›</a:t>
            </a:fld>
            <a:endParaRPr lang="it-IT"/>
          </a:p>
        </p:txBody>
      </p:sp>
    </p:spTree>
    <p:extLst>
      <p:ext uri="{BB962C8B-B14F-4D97-AF65-F5344CB8AC3E}">
        <p14:creationId xmlns:p14="http://schemas.microsoft.com/office/powerpoint/2010/main" val="24008985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880DFACC-D2BC-45AC-A61F-F70DE1997CF3}" type="slidenum">
              <a:rPr lang="it-IT"/>
              <a:pPr>
                <a:defRPr/>
              </a:pPr>
              <a:t>‹N›</a:t>
            </a:fld>
            <a:endParaRPr lang="it-IT"/>
          </a:p>
        </p:txBody>
      </p:sp>
    </p:spTree>
    <p:extLst>
      <p:ext uri="{BB962C8B-B14F-4D97-AF65-F5344CB8AC3E}">
        <p14:creationId xmlns:p14="http://schemas.microsoft.com/office/powerpoint/2010/main" val="33077471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A651F2C8-5B2E-4958-8269-F4FE36CF6E7B}" type="slidenum">
              <a:rPr lang="it-IT"/>
              <a:pPr>
                <a:defRPr/>
              </a:pPr>
              <a:t>‹N›</a:t>
            </a:fld>
            <a:endParaRPr lang="it-IT"/>
          </a:p>
        </p:txBody>
      </p:sp>
    </p:spTree>
    <p:extLst>
      <p:ext uri="{BB962C8B-B14F-4D97-AF65-F5344CB8AC3E}">
        <p14:creationId xmlns:p14="http://schemas.microsoft.com/office/powerpoint/2010/main" val="7447279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p>
        </p:txBody>
      </p:sp>
      <p:sp>
        <p:nvSpPr>
          <p:cNvPr id="7" name="Rectangle 6"/>
          <p:cNvSpPr>
            <a:spLocks noGrp="1" noChangeArrowheads="1"/>
          </p:cNvSpPr>
          <p:nvPr>
            <p:ph type="sldNum" sz="quarter" idx="12"/>
          </p:nvPr>
        </p:nvSpPr>
        <p:spPr>
          <a:ln/>
        </p:spPr>
        <p:txBody>
          <a:bodyPr/>
          <a:lstStyle>
            <a:lvl1pPr>
              <a:defRPr/>
            </a:lvl1pPr>
          </a:lstStyle>
          <a:p>
            <a:pPr>
              <a:defRPr/>
            </a:pPr>
            <a:fld id="{B3FDA78B-CC8E-4238-B89B-DEE8F2393B5A}" type="slidenum">
              <a:rPr lang="it-IT"/>
              <a:pPr>
                <a:defRPr/>
              </a:pPr>
              <a:t>‹N›</a:t>
            </a:fld>
            <a:endParaRPr lang="it-IT"/>
          </a:p>
        </p:txBody>
      </p:sp>
    </p:spTree>
    <p:extLst>
      <p:ext uri="{BB962C8B-B14F-4D97-AF65-F5344CB8AC3E}">
        <p14:creationId xmlns:p14="http://schemas.microsoft.com/office/powerpoint/2010/main" val="40026778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4"/>
          <p:cNvSpPr>
            <a:spLocks noGrp="1" noChangeArrowheads="1"/>
          </p:cNvSpPr>
          <p:nvPr>
            <p:ph type="dt" sz="half" idx="10"/>
          </p:nvPr>
        </p:nvSpPr>
        <p:spPr>
          <a:ln/>
        </p:spPr>
        <p:txBody>
          <a:bodyPr/>
          <a:lstStyle>
            <a:lvl1pPr>
              <a:defRPr/>
            </a:lvl1pPr>
          </a:lstStyle>
          <a:p>
            <a:pPr>
              <a:defRPr/>
            </a:pPr>
            <a:endParaRPr lang="it-IT"/>
          </a:p>
        </p:txBody>
      </p:sp>
      <p:sp>
        <p:nvSpPr>
          <p:cNvPr id="8" name="Rectangle 5"/>
          <p:cNvSpPr>
            <a:spLocks noGrp="1" noChangeArrowheads="1"/>
          </p:cNvSpPr>
          <p:nvPr>
            <p:ph type="ftr" sz="quarter" idx="11"/>
          </p:nvPr>
        </p:nvSpPr>
        <p:spPr>
          <a:ln/>
        </p:spPr>
        <p:txBody>
          <a:bodyPr/>
          <a:lstStyle>
            <a:lvl1pPr>
              <a:defRPr/>
            </a:lvl1pPr>
          </a:lstStyle>
          <a:p>
            <a:pPr>
              <a:defRPr/>
            </a:pPr>
            <a:endParaRPr lang="it-IT"/>
          </a:p>
        </p:txBody>
      </p:sp>
      <p:sp>
        <p:nvSpPr>
          <p:cNvPr id="9" name="Rectangle 6"/>
          <p:cNvSpPr>
            <a:spLocks noGrp="1" noChangeArrowheads="1"/>
          </p:cNvSpPr>
          <p:nvPr>
            <p:ph type="sldNum" sz="quarter" idx="12"/>
          </p:nvPr>
        </p:nvSpPr>
        <p:spPr>
          <a:ln/>
        </p:spPr>
        <p:txBody>
          <a:bodyPr/>
          <a:lstStyle>
            <a:lvl1pPr>
              <a:defRPr/>
            </a:lvl1pPr>
          </a:lstStyle>
          <a:p>
            <a:pPr>
              <a:defRPr/>
            </a:pPr>
            <a:fld id="{48B0F6C0-D4E6-41DC-AD4B-C8CC36DC0641}" type="slidenum">
              <a:rPr lang="it-IT"/>
              <a:pPr>
                <a:defRPr/>
              </a:pPr>
              <a:t>‹N›</a:t>
            </a:fld>
            <a:endParaRPr lang="it-IT"/>
          </a:p>
        </p:txBody>
      </p:sp>
    </p:spTree>
    <p:extLst>
      <p:ext uri="{BB962C8B-B14F-4D97-AF65-F5344CB8AC3E}">
        <p14:creationId xmlns:p14="http://schemas.microsoft.com/office/powerpoint/2010/main" val="32249859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Rectangle 4"/>
          <p:cNvSpPr>
            <a:spLocks noGrp="1" noChangeArrowheads="1"/>
          </p:cNvSpPr>
          <p:nvPr>
            <p:ph type="dt" sz="half" idx="10"/>
          </p:nvPr>
        </p:nvSpPr>
        <p:spPr>
          <a:ln/>
        </p:spPr>
        <p:txBody>
          <a:bodyPr/>
          <a:lstStyle>
            <a:lvl1pPr>
              <a:defRPr/>
            </a:lvl1pPr>
          </a:lstStyle>
          <a:p>
            <a:pPr>
              <a:defRPr/>
            </a:pPr>
            <a:endParaRPr lang="it-IT"/>
          </a:p>
        </p:txBody>
      </p:sp>
      <p:sp>
        <p:nvSpPr>
          <p:cNvPr id="4" name="Rectangle 5"/>
          <p:cNvSpPr>
            <a:spLocks noGrp="1" noChangeArrowheads="1"/>
          </p:cNvSpPr>
          <p:nvPr>
            <p:ph type="ftr" sz="quarter" idx="11"/>
          </p:nvPr>
        </p:nvSpPr>
        <p:spPr>
          <a:ln/>
        </p:spPr>
        <p:txBody>
          <a:bodyPr/>
          <a:lstStyle>
            <a:lvl1pPr>
              <a:defRPr/>
            </a:lvl1pPr>
          </a:lstStyle>
          <a:p>
            <a:pPr>
              <a:defRPr/>
            </a:pPr>
            <a:endParaRPr lang="it-IT"/>
          </a:p>
        </p:txBody>
      </p:sp>
      <p:sp>
        <p:nvSpPr>
          <p:cNvPr id="5" name="Rectangle 6"/>
          <p:cNvSpPr>
            <a:spLocks noGrp="1" noChangeArrowheads="1"/>
          </p:cNvSpPr>
          <p:nvPr>
            <p:ph type="sldNum" sz="quarter" idx="12"/>
          </p:nvPr>
        </p:nvSpPr>
        <p:spPr>
          <a:ln/>
        </p:spPr>
        <p:txBody>
          <a:bodyPr/>
          <a:lstStyle>
            <a:lvl1pPr>
              <a:defRPr/>
            </a:lvl1pPr>
          </a:lstStyle>
          <a:p>
            <a:pPr>
              <a:defRPr/>
            </a:pPr>
            <a:fld id="{2E38AC6C-CD2C-4234-92F1-137A1B41C51A}" type="slidenum">
              <a:rPr lang="it-IT"/>
              <a:pPr>
                <a:defRPr/>
              </a:pPr>
              <a:t>‹N›</a:t>
            </a:fld>
            <a:endParaRPr lang="it-IT"/>
          </a:p>
        </p:txBody>
      </p:sp>
    </p:spTree>
    <p:extLst>
      <p:ext uri="{BB962C8B-B14F-4D97-AF65-F5344CB8AC3E}">
        <p14:creationId xmlns:p14="http://schemas.microsoft.com/office/powerpoint/2010/main" val="10522076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it-IT"/>
          </a:p>
        </p:txBody>
      </p:sp>
      <p:sp>
        <p:nvSpPr>
          <p:cNvPr id="3" name="Rectangle 5"/>
          <p:cNvSpPr>
            <a:spLocks noGrp="1" noChangeArrowheads="1"/>
          </p:cNvSpPr>
          <p:nvPr>
            <p:ph type="ftr" sz="quarter" idx="11"/>
          </p:nvPr>
        </p:nvSpPr>
        <p:spPr>
          <a:ln/>
        </p:spPr>
        <p:txBody>
          <a:bodyPr/>
          <a:lstStyle>
            <a:lvl1pPr>
              <a:defRPr/>
            </a:lvl1pPr>
          </a:lstStyle>
          <a:p>
            <a:pPr>
              <a:defRPr/>
            </a:pPr>
            <a:endParaRPr lang="it-IT"/>
          </a:p>
        </p:txBody>
      </p:sp>
      <p:sp>
        <p:nvSpPr>
          <p:cNvPr id="4" name="Rectangle 6"/>
          <p:cNvSpPr>
            <a:spLocks noGrp="1" noChangeArrowheads="1"/>
          </p:cNvSpPr>
          <p:nvPr>
            <p:ph type="sldNum" sz="quarter" idx="12"/>
          </p:nvPr>
        </p:nvSpPr>
        <p:spPr>
          <a:ln/>
        </p:spPr>
        <p:txBody>
          <a:bodyPr/>
          <a:lstStyle>
            <a:lvl1pPr>
              <a:defRPr/>
            </a:lvl1pPr>
          </a:lstStyle>
          <a:p>
            <a:pPr>
              <a:defRPr/>
            </a:pPr>
            <a:fld id="{65CA392B-5C48-4D7F-A9B4-4CBAABAE041D}" type="slidenum">
              <a:rPr lang="it-IT"/>
              <a:pPr>
                <a:defRPr/>
              </a:pPr>
              <a:t>‹N›</a:t>
            </a:fld>
            <a:endParaRPr lang="it-IT"/>
          </a:p>
        </p:txBody>
      </p:sp>
    </p:spTree>
    <p:extLst>
      <p:ext uri="{BB962C8B-B14F-4D97-AF65-F5344CB8AC3E}">
        <p14:creationId xmlns:p14="http://schemas.microsoft.com/office/powerpoint/2010/main" val="1251883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p>
        </p:txBody>
      </p:sp>
      <p:sp>
        <p:nvSpPr>
          <p:cNvPr id="7" name="Rectangle 6"/>
          <p:cNvSpPr>
            <a:spLocks noGrp="1" noChangeArrowheads="1"/>
          </p:cNvSpPr>
          <p:nvPr>
            <p:ph type="sldNum" sz="quarter" idx="12"/>
          </p:nvPr>
        </p:nvSpPr>
        <p:spPr>
          <a:ln/>
        </p:spPr>
        <p:txBody>
          <a:bodyPr/>
          <a:lstStyle>
            <a:lvl1pPr>
              <a:defRPr/>
            </a:lvl1pPr>
          </a:lstStyle>
          <a:p>
            <a:pPr>
              <a:defRPr/>
            </a:pPr>
            <a:fld id="{DF164336-64DC-4C5F-9265-D634A79D2644}" type="slidenum">
              <a:rPr lang="it-IT"/>
              <a:pPr>
                <a:defRPr/>
              </a:pPr>
              <a:t>‹N›</a:t>
            </a:fld>
            <a:endParaRPr lang="it-IT"/>
          </a:p>
        </p:txBody>
      </p:sp>
    </p:spTree>
    <p:extLst>
      <p:ext uri="{BB962C8B-B14F-4D97-AF65-F5344CB8AC3E}">
        <p14:creationId xmlns:p14="http://schemas.microsoft.com/office/powerpoint/2010/main" val="24152422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p>
        </p:txBody>
      </p:sp>
      <p:sp>
        <p:nvSpPr>
          <p:cNvPr id="7" name="Rectangle 6"/>
          <p:cNvSpPr>
            <a:spLocks noGrp="1" noChangeArrowheads="1"/>
          </p:cNvSpPr>
          <p:nvPr>
            <p:ph type="sldNum" sz="quarter" idx="12"/>
          </p:nvPr>
        </p:nvSpPr>
        <p:spPr>
          <a:ln/>
        </p:spPr>
        <p:txBody>
          <a:bodyPr/>
          <a:lstStyle>
            <a:lvl1pPr>
              <a:defRPr/>
            </a:lvl1pPr>
          </a:lstStyle>
          <a:p>
            <a:pPr>
              <a:defRPr/>
            </a:pPr>
            <a:fld id="{A100BB57-346F-4DAE-BCF5-C4F337BCB41C}" type="slidenum">
              <a:rPr lang="it-IT"/>
              <a:pPr>
                <a:defRPr/>
              </a:pPr>
              <a:t>‹N›</a:t>
            </a:fld>
            <a:endParaRPr lang="it-IT"/>
          </a:p>
        </p:txBody>
      </p:sp>
    </p:spTree>
    <p:extLst>
      <p:ext uri="{BB962C8B-B14F-4D97-AF65-F5344CB8AC3E}">
        <p14:creationId xmlns:p14="http://schemas.microsoft.com/office/powerpoint/2010/main" val="34129018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it-IT" altLang="it-IT" smtClean="0"/>
              <a:t>Fare clic per modificare lo stile del titolo dello schema</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smtClean="0"/>
              <a:t>Fare clic per modificare gli stili del testo dello schema</a:t>
            </a:r>
          </a:p>
          <a:p>
            <a:pPr lvl="1"/>
            <a:r>
              <a:rPr lang="it-IT" altLang="it-IT" smtClean="0"/>
              <a:t>Secondo livello</a:t>
            </a:r>
          </a:p>
          <a:p>
            <a:pPr lvl="2"/>
            <a:r>
              <a:rPr lang="it-IT" altLang="it-IT" smtClean="0"/>
              <a:t>Terzo livello</a:t>
            </a:r>
          </a:p>
          <a:p>
            <a:pPr lvl="3"/>
            <a:r>
              <a:rPr lang="it-IT" altLang="it-IT" smtClean="0"/>
              <a:t>Quarto livello</a:t>
            </a:r>
          </a:p>
          <a:p>
            <a:pPr lvl="4"/>
            <a:r>
              <a:rPr lang="it-IT" altLang="it-IT" smtClean="0"/>
              <a:t>Quinto livello</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latin typeface="Times New Roman" panose="02020603050405020304" pitchFamily="18" charset="0"/>
                <a:ea typeface="+mn-ea"/>
                <a:cs typeface="+mn-cs"/>
              </a:defRPr>
            </a:lvl1pPr>
          </a:lstStyle>
          <a:p>
            <a:pPr>
              <a:defRPr/>
            </a:pPr>
            <a:endParaRPr lang="it-IT"/>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latin typeface="Times New Roman" panose="02020603050405020304" pitchFamily="18" charset="0"/>
                <a:ea typeface="+mn-ea"/>
                <a:cs typeface="+mn-cs"/>
              </a:defRPr>
            </a:lvl1pPr>
          </a:lstStyle>
          <a:p>
            <a:pPr>
              <a:defRPr/>
            </a:pPr>
            <a:endParaRPr lang="it-IT"/>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vl1pPr>
          </a:lstStyle>
          <a:p>
            <a:pPr>
              <a:defRPr/>
            </a:pPr>
            <a:fld id="{E5A472EC-B2C5-488A-A580-4BBD79DD2E80}"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663" r:id="rId1"/>
    <p:sldLayoutId id="2147483662" r:id="rId2"/>
    <p:sldLayoutId id="2147483661" r:id="rId3"/>
    <p:sldLayoutId id="2147483660" r:id="rId4"/>
    <p:sldLayoutId id="2147483659" r:id="rId5"/>
    <p:sldLayoutId id="2147483658" r:id="rId6"/>
    <p:sldLayoutId id="2147483657" r:id="rId7"/>
    <p:sldLayoutId id="2147483656" r:id="rId8"/>
    <p:sldLayoutId id="2147483655" r:id="rId9"/>
    <p:sldLayoutId id="2147483654" r:id="rId10"/>
    <p:sldLayoutId id="2147483653" r:id="rId11"/>
    <p:sldLayoutId id="2147483652" r:id="rId12"/>
    <p:sldLayoutId id="2147483651" r:id="rId13"/>
    <p:sldLayoutId id="2147483650" r:id="rId14"/>
    <p:sldLayoutId id="2147483649" r:id="rId15"/>
  </p:sldLayoutIdLst>
  <p:transition>
    <p:zoom/>
  </p:transition>
  <p:hf hdr="0" ftr="0" dt="0"/>
  <p:txStyles>
    <p:titleStyle>
      <a:lvl1pPr algn="ctr" rtl="0" eaLnBrk="0" fontAlgn="base" hangingPunct="0">
        <a:spcBef>
          <a:spcPct val="0"/>
        </a:spcBef>
        <a:spcAft>
          <a:spcPct val="0"/>
        </a:spcAft>
        <a:defRPr sz="4400">
          <a:solidFill>
            <a:schemeClr val="tx2"/>
          </a:solidFill>
          <a:latin typeface="+mj-lt"/>
          <a:ea typeface="ＭＳ Ｐゴシック" pitchFamily="-105" charset="-128"/>
          <a:cs typeface="ＭＳ Ｐゴシック" pitchFamily="-105" charset="-128"/>
        </a:defRPr>
      </a:lvl1pPr>
      <a:lvl2pPr algn="ctr" rtl="0" eaLnBrk="0" fontAlgn="base" hangingPunct="0">
        <a:spcBef>
          <a:spcPct val="0"/>
        </a:spcBef>
        <a:spcAft>
          <a:spcPct val="0"/>
        </a:spcAft>
        <a:defRPr sz="4400">
          <a:solidFill>
            <a:schemeClr val="tx2"/>
          </a:solidFill>
          <a:latin typeface="Times New Roman" pitchFamily="18" charset="0"/>
          <a:ea typeface="ＭＳ Ｐゴシック" pitchFamily="-105" charset="-128"/>
          <a:cs typeface="ＭＳ Ｐゴシック" pitchFamily="-105" charset="-128"/>
        </a:defRPr>
      </a:lvl2pPr>
      <a:lvl3pPr algn="ctr" rtl="0" eaLnBrk="0" fontAlgn="base" hangingPunct="0">
        <a:spcBef>
          <a:spcPct val="0"/>
        </a:spcBef>
        <a:spcAft>
          <a:spcPct val="0"/>
        </a:spcAft>
        <a:defRPr sz="4400">
          <a:solidFill>
            <a:schemeClr val="tx2"/>
          </a:solidFill>
          <a:latin typeface="Times New Roman" pitchFamily="18" charset="0"/>
          <a:ea typeface="ＭＳ Ｐゴシック" pitchFamily="-105" charset="-128"/>
          <a:cs typeface="ＭＳ Ｐゴシック" pitchFamily="-105" charset="-128"/>
        </a:defRPr>
      </a:lvl3pPr>
      <a:lvl4pPr algn="ctr" rtl="0" eaLnBrk="0" fontAlgn="base" hangingPunct="0">
        <a:spcBef>
          <a:spcPct val="0"/>
        </a:spcBef>
        <a:spcAft>
          <a:spcPct val="0"/>
        </a:spcAft>
        <a:defRPr sz="4400">
          <a:solidFill>
            <a:schemeClr val="tx2"/>
          </a:solidFill>
          <a:latin typeface="Times New Roman" pitchFamily="18" charset="0"/>
          <a:ea typeface="ＭＳ Ｐゴシック" pitchFamily="-105" charset="-128"/>
          <a:cs typeface="ＭＳ Ｐゴシック" pitchFamily="-105" charset="-128"/>
        </a:defRPr>
      </a:lvl4pPr>
      <a:lvl5pPr algn="ctr" rtl="0" eaLnBrk="0" fontAlgn="base" hangingPunct="0">
        <a:spcBef>
          <a:spcPct val="0"/>
        </a:spcBef>
        <a:spcAft>
          <a:spcPct val="0"/>
        </a:spcAft>
        <a:defRPr sz="4400">
          <a:solidFill>
            <a:schemeClr val="tx2"/>
          </a:solidFill>
          <a:latin typeface="Times New Roman" pitchFamily="18" charset="0"/>
          <a:ea typeface="ＭＳ Ｐゴシック" pitchFamily="-105" charset="-128"/>
          <a:cs typeface="ＭＳ Ｐゴシック" pitchFamily="-105" charset="-128"/>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5" charset="-128"/>
          <a:cs typeface="ＭＳ Ｐゴシック" pitchFamily="-10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4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notesSlide" Target="../notesSlides/notesSlide45.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png"/><Relationship Id="rId5" Type="http://schemas.openxmlformats.org/officeDocument/2006/relationships/image" Target="../media/image3.emf"/><Relationship Id="rId4" Type="http://schemas.openxmlformats.org/officeDocument/2006/relationships/package" Target="../embeddings/Foglio_di_lavoro_di_Microsoft_Excel.xlsx"/></Relationships>
</file>

<file path=ppt/slides/_rels/slide5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4"/>
          <p:cNvSpPr>
            <a:spLocks noGrp="1" noChangeArrowheads="1"/>
          </p:cNvSpPr>
          <p:nvPr>
            <p:ph type="ctrTitle"/>
          </p:nvPr>
        </p:nvSpPr>
        <p:spPr>
          <a:xfrm>
            <a:off x="1691680" y="1412776"/>
            <a:ext cx="6689725" cy="2760663"/>
          </a:xfrm>
          <a:ln>
            <a:solidFill>
              <a:schemeClr val="tx1"/>
            </a:solidFill>
            <a:miter lim="800000"/>
            <a:headEnd/>
            <a:tailEnd/>
          </a:ln>
        </p:spPr>
        <p:txBody>
          <a:bodyPr/>
          <a:lstStyle/>
          <a:p>
            <a:r>
              <a:rPr lang="it-IT" altLang="it-IT" sz="2000" b="1" dirty="0" smtClean="0">
                <a:solidFill>
                  <a:srgbClr val="A50021"/>
                </a:solidFill>
                <a:latin typeface="Calibri" panose="020F0502020204030204" pitchFamily="34" charset="0"/>
                <a:ea typeface="ＭＳ Ｐゴシック" panose="020B0600070205080204" pitchFamily="34" charset="-128"/>
              </a:rPr>
              <a:t>La Misurazione del Benessere nei paesi dell’Unione Europea</a:t>
            </a:r>
            <a:br>
              <a:rPr lang="it-IT" altLang="it-IT" sz="2000" b="1" dirty="0" smtClean="0">
                <a:solidFill>
                  <a:srgbClr val="A50021"/>
                </a:solidFill>
                <a:latin typeface="Calibri" panose="020F0502020204030204" pitchFamily="34" charset="0"/>
                <a:ea typeface="ＭＳ Ｐゴシック" panose="020B0600070205080204" pitchFamily="34" charset="-128"/>
              </a:rPr>
            </a:br>
            <a:r>
              <a:rPr lang="it-IT" altLang="it-IT" sz="2000" b="1" dirty="0" smtClean="0">
                <a:solidFill>
                  <a:srgbClr val="A50021"/>
                </a:solidFill>
                <a:latin typeface="Calibri" panose="020F0502020204030204" pitchFamily="34" charset="0"/>
                <a:ea typeface="ＭＳ Ｐゴシック" panose="020B0600070205080204" pitchFamily="34" charset="-128"/>
              </a:rPr>
              <a:t> </a:t>
            </a:r>
            <a:br>
              <a:rPr lang="it-IT" altLang="it-IT" sz="2000" b="1" dirty="0" smtClean="0">
                <a:solidFill>
                  <a:srgbClr val="A50021"/>
                </a:solidFill>
                <a:latin typeface="Calibri" panose="020F0502020204030204" pitchFamily="34" charset="0"/>
                <a:ea typeface="ＭＳ Ｐゴシック" panose="020B0600070205080204" pitchFamily="34" charset="-128"/>
              </a:rPr>
            </a:br>
            <a:r>
              <a:rPr lang="it-IT" altLang="it-IT" sz="2000" b="1" dirty="0" smtClean="0">
                <a:solidFill>
                  <a:srgbClr val="000000"/>
                </a:solidFill>
                <a:latin typeface="Calibri" panose="020F0502020204030204" pitchFamily="34" charset="0"/>
                <a:ea typeface="ＭＳ Ｐゴシック" panose="020B0600070205080204" pitchFamily="34" charset="-128"/>
              </a:rPr>
              <a:t/>
            </a:r>
            <a:br>
              <a:rPr lang="it-IT" altLang="it-IT" sz="2000" b="1" dirty="0" smtClean="0">
                <a:solidFill>
                  <a:srgbClr val="000000"/>
                </a:solidFill>
                <a:latin typeface="Calibri" panose="020F0502020204030204" pitchFamily="34" charset="0"/>
                <a:ea typeface="ＭＳ Ｐゴシック" panose="020B0600070205080204" pitchFamily="34" charset="-128"/>
              </a:rPr>
            </a:br>
            <a:endParaRPr lang="it-IT" altLang="it-IT" sz="2000" b="1" dirty="0" smtClean="0">
              <a:solidFill>
                <a:srgbClr val="0070C0"/>
              </a:solidFill>
              <a:latin typeface="Calibri" panose="020F0502020204030204" pitchFamily="34" charset="0"/>
              <a:ea typeface="ＭＳ Ｐゴシック" panose="020B0600070205080204" pitchFamily="34" charset="-128"/>
            </a:endParaRPr>
          </a:p>
        </p:txBody>
      </p:sp>
      <p:grpSp>
        <p:nvGrpSpPr>
          <p:cNvPr id="4099" name="Group 7"/>
          <p:cNvGrpSpPr>
            <a:grpSpLocks/>
          </p:cNvGrpSpPr>
          <p:nvPr/>
        </p:nvGrpSpPr>
        <p:grpSpPr bwMode="auto">
          <a:xfrm>
            <a:off x="10722" y="8658"/>
            <a:ext cx="9132888" cy="6834188"/>
            <a:chOff x="1" y="-19"/>
            <a:chExt cx="5753" cy="4305"/>
          </a:xfrm>
        </p:grpSpPr>
        <p:pic>
          <p:nvPicPr>
            <p:cNvPr id="4100" name="Picture 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 y="14"/>
              <a:ext cx="432" cy="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Rettangolo 3"/>
            <p:cNvSpPr>
              <a:spLocks noChangeArrowheads="1"/>
            </p:cNvSpPr>
            <p:nvPr/>
          </p:nvSpPr>
          <p:spPr bwMode="auto">
            <a:xfrm>
              <a:off x="432" y="-19"/>
              <a:ext cx="5322" cy="364"/>
            </a:xfrm>
            <a:prstGeom prst="rect">
              <a:avLst/>
            </a:prstGeom>
            <a:solidFill>
              <a:srgbClr val="0070C0"/>
            </a:solidFill>
            <a:ln w="25400">
              <a:solidFill>
                <a:srgbClr val="993300"/>
              </a:solidFill>
              <a:miter lim="800000"/>
              <a:headEnd/>
              <a:tailEnd/>
            </a:ln>
          </p:spPr>
          <p:txBody>
            <a:bodyPr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algn="ctr" eaLnBrk="1" hangingPunct="1">
                <a:spcBef>
                  <a:spcPct val="0"/>
                </a:spcBef>
                <a:buFontTx/>
                <a:buNone/>
              </a:pPr>
              <a:r>
                <a:rPr lang="it-IT" altLang="it-IT" sz="2000" b="1" dirty="0">
                  <a:solidFill>
                    <a:schemeClr val="bg1"/>
                  </a:solidFill>
                  <a:latin typeface="Calibri" panose="020F0502020204030204" pitchFamily="34" charset="0"/>
                </a:rPr>
                <a:t>La Misurazione del Benessere nei paesi dell’Unione Europea</a:t>
              </a:r>
            </a:p>
          </p:txBody>
        </p:sp>
        <p:sp>
          <p:nvSpPr>
            <p:cNvPr id="4102" name="Rettangolo 3"/>
            <p:cNvSpPr>
              <a:spLocks noChangeArrowheads="1"/>
            </p:cNvSpPr>
            <p:nvPr/>
          </p:nvSpPr>
          <p:spPr bwMode="auto">
            <a:xfrm rot="5400000">
              <a:off x="-1753" y="2099"/>
              <a:ext cx="3941" cy="434"/>
            </a:xfrm>
            <a:prstGeom prst="rect">
              <a:avLst/>
            </a:prstGeom>
            <a:solidFill>
              <a:srgbClr val="0070C0"/>
            </a:solidFill>
            <a:ln w="25400">
              <a:solidFill>
                <a:srgbClr val="993300"/>
              </a:solidFill>
              <a:miter lim="800000"/>
              <a:headEnd/>
              <a:tailEnd/>
            </a:ln>
          </p:spPr>
          <p:txBody>
            <a:bodyPr rot="10800000" vert="eaVert"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it-IT" altLang="it-IT" sz="1200">
                <a:solidFill>
                  <a:srgbClr val="FFFFFF"/>
                </a:solidFill>
                <a:latin typeface="Calibri" panose="020F0502020204030204" pitchFamily="34" charset="0"/>
              </a:endParaRPr>
            </a:p>
          </p:txBody>
        </p:sp>
      </p:grpSp>
    </p:spTree>
  </p:cSld>
  <p:clrMapOvr>
    <a:masterClrMapping/>
  </p:clrMapOvr>
  <p:transition>
    <p:zo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200"/>
              <a:t>Indicatori Multidimensionali di Benessere</a:t>
            </a:r>
          </a:p>
        </p:txBody>
      </p:sp>
      <p:graphicFrame>
        <p:nvGraphicFramePr>
          <p:cNvPr id="5" name="Segnaposto contenuto 4"/>
          <p:cNvGraphicFramePr>
            <a:graphicFrameLocks noGrp="1"/>
          </p:cNvGraphicFramePr>
          <p:nvPr>
            <p:ph idx="1"/>
            <p:extLst>
              <p:ext uri="{D42A27DB-BD31-4B8C-83A1-F6EECF244321}">
                <p14:modId xmlns:p14="http://schemas.microsoft.com/office/powerpoint/2010/main" val="601186018"/>
              </p:ext>
            </p:extLst>
          </p:nvPr>
        </p:nvGraphicFramePr>
        <p:xfrm>
          <a:off x="1082195" y="1556792"/>
          <a:ext cx="7704857" cy="1628707"/>
        </p:xfrm>
        <a:graphic>
          <a:graphicData uri="http://schemas.openxmlformats.org/drawingml/2006/table">
            <a:tbl>
              <a:tblPr/>
              <a:tblGrid>
                <a:gridCol w="1715754">
                  <a:extLst>
                    <a:ext uri="{9D8B030D-6E8A-4147-A177-3AD203B41FA5}">
                      <a16:colId xmlns:a16="http://schemas.microsoft.com/office/drawing/2014/main" val="20000"/>
                    </a:ext>
                  </a:extLst>
                </a:gridCol>
                <a:gridCol w="529158">
                  <a:extLst>
                    <a:ext uri="{9D8B030D-6E8A-4147-A177-3AD203B41FA5}">
                      <a16:colId xmlns:a16="http://schemas.microsoft.com/office/drawing/2014/main" val="20001"/>
                    </a:ext>
                  </a:extLst>
                </a:gridCol>
                <a:gridCol w="757658">
                  <a:extLst>
                    <a:ext uri="{9D8B030D-6E8A-4147-A177-3AD203B41FA5}">
                      <a16:colId xmlns:a16="http://schemas.microsoft.com/office/drawing/2014/main" val="20002"/>
                    </a:ext>
                  </a:extLst>
                </a:gridCol>
                <a:gridCol w="769684">
                  <a:extLst>
                    <a:ext uri="{9D8B030D-6E8A-4147-A177-3AD203B41FA5}">
                      <a16:colId xmlns:a16="http://schemas.microsoft.com/office/drawing/2014/main" val="20003"/>
                    </a:ext>
                  </a:extLst>
                </a:gridCol>
                <a:gridCol w="469026">
                  <a:extLst>
                    <a:ext uri="{9D8B030D-6E8A-4147-A177-3AD203B41FA5}">
                      <a16:colId xmlns:a16="http://schemas.microsoft.com/office/drawing/2014/main" val="20004"/>
                    </a:ext>
                  </a:extLst>
                </a:gridCol>
                <a:gridCol w="497087">
                  <a:extLst>
                    <a:ext uri="{9D8B030D-6E8A-4147-A177-3AD203B41FA5}">
                      <a16:colId xmlns:a16="http://schemas.microsoft.com/office/drawing/2014/main" val="20005"/>
                    </a:ext>
                  </a:extLst>
                </a:gridCol>
                <a:gridCol w="657438">
                  <a:extLst>
                    <a:ext uri="{9D8B030D-6E8A-4147-A177-3AD203B41FA5}">
                      <a16:colId xmlns:a16="http://schemas.microsoft.com/office/drawing/2014/main" val="20006"/>
                    </a:ext>
                  </a:extLst>
                </a:gridCol>
                <a:gridCol w="641403">
                  <a:extLst>
                    <a:ext uri="{9D8B030D-6E8A-4147-A177-3AD203B41FA5}">
                      <a16:colId xmlns:a16="http://schemas.microsoft.com/office/drawing/2014/main" val="20007"/>
                    </a:ext>
                  </a:extLst>
                </a:gridCol>
                <a:gridCol w="689509">
                  <a:extLst>
                    <a:ext uri="{9D8B030D-6E8A-4147-A177-3AD203B41FA5}">
                      <a16:colId xmlns:a16="http://schemas.microsoft.com/office/drawing/2014/main" val="20008"/>
                    </a:ext>
                  </a:extLst>
                </a:gridCol>
                <a:gridCol w="513122">
                  <a:extLst>
                    <a:ext uri="{9D8B030D-6E8A-4147-A177-3AD203B41FA5}">
                      <a16:colId xmlns:a16="http://schemas.microsoft.com/office/drawing/2014/main" val="20009"/>
                    </a:ext>
                  </a:extLst>
                </a:gridCol>
                <a:gridCol w="465018">
                  <a:extLst>
                    <a:ext uri="{9D8B030D-6E8A-4147-A177-3AD203B41FA5}">
                      <a16:colId xmlns:a16="http://schemas.microsoft.com/office/drawing/2014/main" val="20010"/>
                    </a:ext>
                  </a:extLst>
                </a:gridCol>
              </a:tblGrid>
              <a:tr h="296086">
                <a:tc>
                  <a:txBody>
                    <a:bodyPr/>
                    <a:lstStyle/>
                    <a:p>
                      <a:pPr algn="l" fontAlgn="b"/>
                      <a:r>
                        <a:rPr lang="it-IT" sz="1300" b="1" i="0" u="none" strike="noStrike" dirty="0">
                          <a:solidFill>
                            <a:srgbClr val="000000"/>
                          </a:solidFill>
                          <a:latin typeface="Calibri"/>
                        </a:rPr>
                        <a:t>SET </a:t>
                      </a:r>
                      <a:r>
                        <a:rPr lang="it-IT" sz="1300" b="1" i="0" u="none" strike="noStrike" dirty="0" err="1">
                          <a:solidFill>
                            <a:srgbClr val="000000"/>
                          </a:solidFill>
                          <a:latin typeface="Calibri"/>
                        </a:rPr>
                        <a:t>DI</a:t>
                      </a:r>
                      <a:r>
                        <a:rPr lang="it-IT" sz="1300" b="1" i="0" u="none" strike="noStrike" dirty="0">
                          <a:solidFill>
                            <a:srgbClr val="000000"/>
                          </a:solidFill>
                          <a:latin typeface="Calibri"/>
                        </a:rPr>
                        <a:t> INDICATORI</a:t>
                      </a:r>
                    </a:p>
                  </a:txBody>
                  <a:tcPr marL="9525" marR="9525" marT="9525" marB="0" anchor="b">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9525" marR="9525" marT="9525"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it-IT" sz="1100" b="0" i="0" u="none" strike="noStrike" dirty="0">
                          <a:solidFill>
                            <a:srgbClr val="000000"/>
                          </a:solidFill>
                          <a:latin typeface="Calibri"/>
                        </a:rPr>
                        <a:t> </a:t>
                      </a:r>
                    </a:p>
                  </a:txBody>
                  <a:tcPr marL="9525" marR="9525" marT="9525"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9525" marR="9525" marT="9525"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9525" marR="9525" marT="9525"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9525" marR="9525" marT="9525"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9525" marR="9525" marT="9525"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9525" marR="9525" marT="9525"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9525" marR="9525" marT="9525"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9525" marR="9525" marT="9525"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latin typeface="Calibri"/>
                        </a:rPr>
                        <a:t> </a:t>
                      </a:r>
                    </a:p>
                  </a:txBody>
                  <a:tcPr marL="9525" marR="9525" marT="9525" marB="0" anchor="b">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97424">
                <a:tc>
                  <a:txBody>
                    <a:bodyPr/>
                    <a:lstStyle/>
                    <a:p>
                      <a:pPr algn="ctr" fontAlgn="ctr"/>
                      <a:r>
                        <a:rPr lang="it-IT" sz="1100" b="1" i="0" u="none" strike="noStrike" dirty="0">
                          <a:solidFill>
                            <a:srgbClr val="000000"/>
                          </a:solidFill>
                          <a:latin typeface="Calibri"/>
                        </a:rPr>
                        <a:t> </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1100" b="0" i="0" u="none" strike="noStrike">
                          <a:solidFill>
                            <a:srgbClr val="000000"/>
                          </a:solidFill>
                          <a:latin typeface="Calibri"/>
                        </a:rPr>
                        <a:t>BES</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1100" b="0" i="0" u="none" strike="noStrike">
                          <a:solidFill>
                            <a:srgbClr val="000000"/>
                          </a:solidFill>
                          <a:latin typeface="Calibri"/>
                        </a:rPr>
                        <a:t>C-H QoLI</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1100" b="0" i="0" u="none" strike="noStrike">
                          <a:solidFill>
                            <a:srgbClr val="000000"/>
                          </a:solidFill>
                          <a:latin typeface="Calibri"/>
                        </a:rPr>
                        <a:t>ESSI</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1100" b="0" i="0" u="none" strike="noStrike">
                          <a:solidFill>
                            <a:srgbClr val="000000"/>
                          </a:solidFill>
                          <a:latin typeface="Calibri"/>
                        </a:rPr>
                        <a:t>MAP</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1100" b="0" i="0" u="none" strike="noStrike">
                          <a:solidFill>
                            <a:srgbClr val="000000"/>
                          </a:solidFill>
                          <a:latin typeface="Calibri"/>
                        </a:rPr>
                        <a:t>MNW</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1100" b="0" i="0" u="none" strike="noStrike">
                          <a:solidFill>
                            <a:srgbClr val="000000"/>
                          </a:solidFill>
                          <a:latin typeface="Calibri"/>
                        </a:rPr>
                        <a:t>MDG (ONU)</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1100" b="0" i="0" u="none" strike="noStrike">
                          <a:solidFill>
                            <a:srgbClr val="000000"/>
                          </a:solidFill>
                          <a:latin typeface="Calibri"/>
                        </a:rPr>
                        <a:t>AMW (OCSE)</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1100" b="0" i="0" u="none" strike="noStrike">
                          <a:solidFill>
                            <a:srgbClr val="000000"/>
                          </a:solidFill>
                          <a:latin typeface="Calibri"/>
                        </a:rPr>
                        <a:t>EESS (OCSE)</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1100" b="0" i="0" u="none" strike="noStrike">
                          <a:solidFill>
                            <a:srgbClr val="000000"/>
                          </a:solidFill>
                          <a:latin typeface="Calibri"/>
                        </a:rPr>
                        <a:t>StI (EU)</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1100" b="0" i="0" u="none" strike="noStrike">
                          <a:solidFill>
                            <a:srgbClr val="000000"/>
                          </a:solidFill>
                          <a:latin typeface="Calibri"/>
                        </a:rPr>
                        <a:t>SoI (EU)</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86610">
                <a:tc>
                  <a:txBody>
                    <a:bodyPr/>
                    <a:lstStyle/>
                    <a:p>
                      <a:pPr algn="l" fontAlgn="ctr"/>
                      <a:r>
                        <a:rPr lang="it-IT" sz="1100" b="1" i="0" u="none" strike="noStrike">
                          <a:solidFill>
                            <a:srgbClr val="000000"/>
                          </a:solidFill>
                          <a:latin typeface="Calibri"/>
                        </a:rPr>
                        <a:t>Dimensioni</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1100" b="0" i="0" u="none" strike="noStrike">
                          <a:solidFill>
                            <a:srgbClr val="000000"/>
                          </a:solidFill>
                          <a:latin typeface="Calibri"/>
                        </a:rPr>
                        <a:t>12</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1100" b="0" i="0" u="none" strike="noStrike">
                          <a:solidFill>
                            <a:srgbClr val="000000"/>
                          </a:solidFill>
                          <a:latin typeface="Calibri"/>
                        </a:rPr>
                        <a:t>12</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1100" b="0" i="0" u="none" strike="noStrike">
                          <a:solidFill>
                            <a:srgbClr val="000000"/>
                          </a:solidFill>
                          <a:latin typeface="Calibri"/>
                        </a:rPr>
                        <a:t>13</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1100" b="0" i="0" u="none" strike="noStrike">
                          <a:solidFill>
                            <a:srgbClr val="000000"/>
                          </a:solidFill>
                          <a:latin typeface="Calibri"/>
                        </a:rPr>
                        <a:t>4</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1100" b="0" i="0" u="none" strike="noStrike">
                          <a:solidFill>
                            <a:srgbClr val="000000"/>
                          </a:solidFill>
                          <a:latin typeface="Calibri"/>
                        </a:rPr>
                        <a:t>10</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1100" b="0" i="0" u="none" strike="noStrike">
                          <a:solidFill>
                            <a:srgbClr val="000000"/>
                          </a:solidFill>
                          <a:latin typeface="Calibri"/>
                        </a:rPr>
                        <a:t>8</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1100" b="0" i="0" u="none" strike="noStrike">
                          <a:solidFill>
                            <a:srgbClr val="000000"/>
                          </a:solidFill>
                          <a:latin typeface="Calibri"/>
                        </a:rPr>
                        <a:t>4</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1100" b="0" i="0" u="none" strike="noStrike">
                          <a:solidFill>
                            <a:srgbClr val="000000"/>
                          </a:solidFill>
                          <a:latin typeface="Calibri"/>
                        </a:rPr>
                        <a:t>12</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1100" b="0" i="0" u="none" strike="noStrike">
                          <a:solidFill>
                            <a:srgbClr val="000000"/>
                          </a:solidFill>
                          <a:latin typeface="Calibri"/>
                        </a:rPr>
                        <a:t>6</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1100" b="0" i="0" u="none" strike="noStrike">
                          <a:solidFill>
                            <a:srgbClr val="000000"/>
                          </a:solidFill>
                          <a:latin typeface="Calibri"/>
                        </a:rPr>
                        <a:t>3</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88032">
                <a:tc>
                  <a:txBody>
                    <a:bodyPr/>
                    <a:lstStyle/>
                    <a:p>
                      <a:pPr algn="l" fontAlgn="b"/>
                      <a:r>
                        <a:rPr lang="it-IT" sz="1100" b="1" i="0" u="none" strike="noStrike" dirty="0">
                          <a:solidFill>
                            <a:srgbClr val="000000"/>
                          </a:solidFill>
                          <a:latin typeface="Calibri"/>
                        </a:rPr>
                        <a:t>Più variabili per dimensione</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1100" b="0" i="0" u="none" strike="noStrike">
                          <a:solidFill>
                            <a:srgbClr val="000000"/>
                          </a:solidFill>
                          <a:latin typeface="Calibri"/>
                        </a:rPr>
                        <a:t>si</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1100" b="0" i="0" u="none" strike="noStrike">
                          <a:solidFill>
                            <a:srgbClr val="000000"/>
                          </a:solidFill>
                          <a:latin typeface="Calibri"/>
                        </a:rPr>
                        <a:t>si</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1100" b="0" i="0" u="none" strike="noStrike">
                          <a:solidFill>
                            <a:srgbClr val="000000"/>
                          </a:solidFill>
                          <a:latin typeface="Calibri"/>
                        </a:rPr>
                        <a:t>si</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1100" b="0" i="0" u="none" strike="noStrike">
                          <a:solidFill>
                            <a:srgbClr val="000000"/>
                          </a:solidFill>
                          <a:latin typeface="Calibri"/>
                        </a:rPr>
                        <a:t>si</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1100" b="0" i="0" u="none" strike="noStrike">
                          <a:solidFill>
                            <a:srgbClr val="000000"/>
                          </a:solidFill>
                          <a:latin typeface="Calibri"/>
                        </a:rPr>
                        <a:t>si</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1100" b="0" i="0" u="none" strike="noStrike">
                          <a:solidFill>
                            <a:srgbClr val="000000"/>
                          </a:solidFill>
                          <a:latin typeface="Calibri"/>
                        </a:rPr>
                        <a:t>si</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1100" b="0" i="0" u="none" strike="noStrike">
                          <a:solidFill>
                            <a:srgbClr val="000000"/>
                          </a:solidFill>
                          <a:latin typeface="Calibri"/>
                        </a:rPr>
                        <a:t>si</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1100" b="0" i="0" u="none" strike="noStrike">
                          <a:solidFill>
                            <a:srgbClr val="000000"/>
                          </a:solidFill>
                          <a:latin typeface="Calibri"/>
                        </a:rPr>
                        <a:t>si</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1100" b="0" i="0" u="none" strike="noStrike">
                          <a:solidFill>
                            <a:srgbClr val="000000"/>
                          </a:solidFill>
                          <a:latin typeface="Calibri"/>
                        </a:rPr>
                        <a:t>si</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1100" b="0" i="0" u="none" strike="noStrike">
                          <a:solidFill>
                            <a:srgbClr val="000000"/>
                          </a:solidFill>
                          <a:latin typeface="Calibri"/>
                        </a:rPr>
                        <a:t>si</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60555">
                <a:tc>
                  <a:txBody>
                    <a:bodyPr/>
                    <a:lstStyle/>
                    <a:p>
                      <a:pPr algn="l" fontAlgn="b"/>
                      <a:r>
                        <a:rPr lang="it-IT" sz="1100" b="1" i="0" u="none" strike="noStrike">
                          <a:solidFill>
                            <a:srgbClr val="000000"/>
                          </a:solidFill>
                          <a:latin typeface="Calibri"/>
                        </a:rPr>
                        <a:t>Totale variabili</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1100" b="0" i="0" u="none" strike="noStrike">
                          <a:solidFill>
                            <a:srgbClr val="000000"/>
                          </a:solidFill>
                          <a:latin typeface="Calibri"/>
                        </a:rPr>
                        <a:t>128</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1100" b="0" i="0" u="none" strike="noStrike">
                          <a:solidFill>
                            <a:srgbClr val="000000"/>
                          </a:solidFill>
                          <a:latin typeface="Calibri"/>
                        </a:rPr>
                        <a:t>variabile</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1100" b="0" i="0" u="none" strike="noStrike">
                          <a:solidFill>
                            <a:srgbClr val="000000"/>
                          </a:solidFill>
                          <a:latin typeface="Calibri"/>
                        </a:rPr>
                        <a:t>variabile</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1100" b="0" i="0" u="none" strike="noStrike">
                          <a:solidFill>
                            <a:srgbClr val="000000"/>
                          </a:solidFill>
                          <a:latin typeface="Calibri"/>
                        </a:rPr>
                        <a:t>26</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1100" b="0" i="0" u="none" strike="noStrike">
                          <a:solidFill>
                            <a:srgbClr val="000000"/>
                          </a:solidFill>
                          <a:latin typeface="Calibri"/>
                        </a:rPr>
                        <a:t>41</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1100" b="0" i="0" u="none" strike="noStrike">
                          <a:solidFill>
                            <a:srgbClr val="000000"/>
                          </a:solidFill>
                          <a:latin typeface="Calibri"/>
                        </a:rPr>
                        <a:t>62</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1100" b="0" i="0" u="none" strike="noStrike">
                          <a:solidFill>
                            <a:srgbClr val="000000"/>
                          </a:solidFill>
                          <a:latin typeface="Calibri"/>
                        </a:rPr>
                        <a:t>35</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1100" b="0" i="0" u="none" strike="noStrike">
                          <a:solidFill>
                            <a:srgbClr val="000000"/>
                          </a:solidFill>
                          <a:latin typeface="Calibri"/>
                        </a:rPr>
                        <a:t>92</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1100" b="0" i="0" u="none" strike="noStrike">
                          <a:solidFill>
                            <a:srgbClr val="000000"/>
                          </a:solidFill>
                          <a:latin typeface="Calibri"/>
                        </a:rPr>
                        <a:t>100</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1100" b="0" i="0" u="none" strike="noStrike" dirty="0">
                          <a:solidFill>
                            <a:srgbClr val="000000"/>
                          </a:solidFill>
                          <a:latin typeface="Calibri"/>
                        </a:rPr>
                        <a:t>26</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4" name="Segnaposto numero diapositiva 3"/>
          <p:cNvSpPr>
            <a:spLocks noGrp="1"/>
          </p:cNvSpPr>
          <p:nvPr>
            <p:ph type="sldNum" sz="quarter" idx="12"/>
          </p:nvPr>
        </p:nvSpPr>
        <p:spPr/>
        <p:txBody>
          <a:bodyPr/>
          <a:lstStyle/>
          <a:p>
            <a:pPr>
              <a:defRPr/>
            </a:pPr>
            <a:fld id="{880DFACC-D2BC-45AC-A61F-F70DE1997CF3}" type="slidenum">
              <a:rPr lang="it-IT" smtClean="0"/>
              <a:pPr>
                <a:defRPr/>
              </a:pPr>
              <a:t>10</a:t>
            </a:fld>
            <a:endParaRPr lang="it-IT"/>
          </a:p>
        </p:txBody>
      </p:sp>
      <p:grpSp>
        <p:nvGrpSpPr>
          <p:cNvPr id="6" name="Group 7"/>
          <p:cNvGrpSpPr>
            <a:grpSpLocks/>
          </p:cNvGrpSpPr>
          <p:nvPr/>
        </p:nvGrpSpPr>
        <p:grpSpPr bwMode="auto">
          <a:xfrm>
            <a:off x="26074" y="0"/>
            <a:ext cx="9132888" cy="6834188"/>
            <a:chOff x="1" y="-19"/>
            <a:chExt cx="5753" cy="4305"/>
          </a:xfrm>
        </p:grpSpPr>
        <p:pic>
          <p:nvPicPr>
            <p:cNvPr id="7" name="Picture 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 y="14"/>
              <a:ext cx="432" cy="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ttangolo 3"/>
            <p:cNvSpPr>
              <a:spLocks noChangeArrowheads="1"/>
            </p:cNvSpPr>
            <p:nvPr/>
          </p:nvSpPr>
          <p:spPr bwMode="auto">
            <a:xfrm>
              <a:off x="432" y="-19"/>
              <a:ext cx="5322" cy="364"/>
            </a:xfrm>
            <a:prstGeom prst="rect">
              <a:avLst/>
            </a:prstGeom>
            <a:solidFill>
              <a:srgbClr val="0070C0"/>
            </a:solidFill>
            <a:ln w="25400">
              <a:solidFill>
                <a:srgbClr val="993300"/>
              </a:solidFill>
              <a:miter lim="800000"/>
              <a:headEnd/>
              <a:tailEnd/>
            </a:ln>
          </p:spPr>
          <p:txBody>
            <a:bodyPr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algn="ctr" eaLnBrk="1" hangingPunct="1">
                <a:spcBef>
                  <a:spcPct val="0"/>
                </a:spcBef>
                <a:buFontTx/>
                <a:buNone/>
              </a:pPr>
              <a:r>
                <a:rPr lang="it-IT" altLang="it-IT" sz="2000" b="1">
                  <a:solidFill>
                    <a:schemeClr val="bg1"/>
                  </a:solidFill>
                  <a:latin typeface="Calibri" panose="020F0502020204030204" pitchFamily="34" charset="0"/>
                </a:rPr>
                <a:t>La Misurazione del Benessere nei paesi dell’Unione Europea</a:t>
              </a:r>
              <a:endParaRPr lang="it-IT" altLang="it-IT" sz="2000" b="1" dirty="0">
                <a:solidFill>
                  <a:schemeClr val="bg1"/>
                </a:solidFill>
                <a:latin typeface="Calibri" panose="020F0502020204030204" pitchFamily="34" charset="0"/>
              </a:endParaRPr>
            </a:p>
          </p:txBody>
        </p:sp>
        <p:sp>
          <p:nvSpPr>
            <p:cNvPr id="9" name="Rettangolo 3"/>
            <p:cNvSpPr>
              <a:spLocks noChangeArrowheads="1"/>
            </p:cNvSpPr>
            <p:nvPr/>
          </p:nvSpPr>
          <p:spPr bwMode="auto">
            <a:xfrm rot="5400000">
              <a:off x="-1753" y="2099"/>
              <a:ext cx="3941" cy="434"/>
            </a:xfrm>
            <a:prstGeom prst="rect">
              <a:avLst/>
            </a:prstGeom>
            <a:solidFill>
              <a:srgbClr val="0070C0"/>
            </a:solidFill>
            <a:ln w="25400">
              <a:solidFill>
                <a:srgbClr val="993300"/>
              </a:solidFill>
              <a:miter lim="800000"/>
              <a:headEnd/>
              <a:tailEnd/>
            </a:ln>
          </p:spPr>
          <p:txBody>
            <a:bodyPr rot="10800000" vert="eaVert"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it-IT" altLang="it-IT" sz="1200">
                <a:solidFill>
                  <a:srgbClr val="FFFFFF"/>
                </a:solidFill>
                <a:latin typeface="Calibri" panose="020F0502020204030204" pitchFamily="34" charset="0"/>
              </a:endParaRPr>
            </a:p>
          </p:txBody>
        </p:sp>
      </p:grpSp>
      <p:graphicFrame>
        <p:nvGraphicFramePr>
          <p:cNvPr id="10" name="Tabella 9"/>
          <p:cNvGraphicFramePr>
            <a:graphicFrameLocks noGrp="1"/>
          </p:cNvGraphicFramePr>
          <p:nvPr>
            <p:extLst>
              <p:ext uri="{D42A27DB-BD31-4B8C-83A1-F6EECF244321}">
                <p14:modId xmlns:p14="http://schemas.microsoft.com/office/powerpoint/2010/main" val="1301340664"/>
              </p:ext>
            </p:extLst>
          </p:nvPr>
        </p:nvGraphicFramePr>
        <p:xfrm>
          <a:off x="1082198" y="3356992"/>
          <a:ext cx="7704852" cy="3168354"/>
        </p:xfrm>
        <a:graphic>
          <a:graphicData uri="http://schemas.openxmlformats.org/drawingml/2006/table">
            <a:tbl>
              <a:tblPr/>
              <a:tblGrid>
                <a:gridCol w="1126922">
                  <a:extLst>
                    <a:ext uri="{9D8B030D-6E8A-4147-A177-3AD203B41FA5}">
                      <a16:colId xmlns:a16="http://schemas.microsoft.com/office/drawing/2014/main" val="20000"/>
                    </a:ext>
                  </a:extLst>
                </a:gridCol>
                <a:gridCol w="265903">
                  <a:extLst>
                    <a:ext uri="{9D8B030D-6E8A-4147-A177-3AD203B41FA5}">
                      <a16:colId xmlns:a16="http://schemas.microsoft.com/office/drawing/2014/main" val="20001"/>
                    </a:ext>
                  </a:extLst>
                </a:gridCol>
                <a:gridCol w="332378">
                  <a:extLst>
                    <a:ext uri="{9D8B030D-6E8A-4147-A177-3AD203B41FA5}">
                      <a16:colId xmlns:a16="http://schemas.microsoft.com/office/drawing/2014/main" val="20002"/>
                    </a:ext>
                  </a:extLst>
                </a:gridCol>
                <a:gridCol w="303889">
                  <a:extLst>
                    <a:ext uri="{9D8B030D-6E8A-4147-A177-3AD203B41FA5}">
                      <a16:colId xmlns:a16="http://schemas.microsoft.com/office/drawing/2014/main" val="20003"/>
                    </a:ext>
                  </a:extLst>
                </a:gridCol>
                <a:gridCol w="316551">
                  <a:extLst>
                    <a:ext uri="{9D8B030D-6E8A-4147-A177-3AD203B41FA5}">
                      <a16:colId xmlns:a16="http://schemas.microsoft.com/office/drawing/2014/main" val="20004"/>
                    </a:ext>
                  </a:extLst>
                </a:gridCol>
                <a:gridCol w="493820">
                  <a:extLst>
                    <a:ext uri="{9D8B030D-6E8A-4147-A177-3AD203B41FA5}">
                      <a16:colId xmlns:a16="http://schemas.microsoft.com/office/drawing/2014/main" val="20005"/>
                    </a:ext>
                  </a:extLst>
                </a:gridCol>
                <a:gridCol w="658426">
                  <a:extLst>
                    <a:ext uri="{9D8B030D-6E8A-4147-A177-3AD203B41FA5}">
                      <a16:colId xmlns:a16="http://schemas.microsoft.com/office/drawing/2014/main" val="20006"/>
                    </a:ext>
                  </a:extLst>
                </a:gridCol>
                <a:gridCol w="645764">
                  <a:extLst>
                    <a:ext uri="{9D8B030D-6E8A-4147-A177-3AD203B41FA5}">
                      <a16:colId xmlns:a16="http://schemas.microsoft.com/office/drawing/2014/main" val="20007"/>
                    </a:ext>
                  </a:extLst>
                </a:gridCol>
                <a:gridCol w="560296">
                  <a:extLst>
                    <a:ext uri="{9D8B030D-6E8A-4147-A177-3AD203B41FA5}">
                      <a16:colId xmlns:a16="http://schemas.microsoft.com/office/drawing/2014/main" val="20008"/>
                    </a:ext>
                  </a:extLst>
                </a:gridCol>
                <a:gridCol w="278565">
                  <a:extLst>
                    <a:ext uri="{9D8B030D-6E8A-4147-A177-3AD203B41FA5}">
                      <a16:colId xmlns:a16="http://schemas.microsoft.com/office/drawing/2014/main" val="20009"/>
                    </a:ext>
                  </a:extLst>
                </a:gridCol>
                <a:gridCol w="316551">
                  <a:extLst>
                    <a:ext uri="{9D8B030D-6E8A-4147-A177-3AD203B41FA5}">
                      <a16:colId xmlns:a16="http://schemas.microsoft.com/office/drawing/2014/main" val="20010"/>
                    </a:ext>
                  </a:extLst>
                </a:gridCol>
                <a:gridCol w="367199">
                  <a:extLst>
                    <a:ext uri="{9D8B030D-6E8A-4147-A177-3AD203B41FA5}">
                      <a16:colId xmlns:a16="http://schemas.microsoft.com/office/drawing/2014/main" val="20011"/>
                    </a:ext>
                  </a:extLst>
                </a:gridCol>
                <a:gridCol w="294392">
                  <a:extLst>
                    <a:ext uri="{9D8B030D-6E8A-4147-A177-3AD203B41FA5}">
                      <a16:colId xmlns:a16="http://schemas.microsoft.com/office/drawing/2014/main" val="20012"/>
                    </a:ext>
                  </a:extLst>
                </a:gridCol>
                <a:gridCol w="253241">
                  <a:extLst>
                    <a:ext uri="{9D8B030D-6E8A-4147-A177-3AD203B41FA5}">
                      <a16:colId xmlns:a16="http://schemas.microsoft.com/office/drawing/2014/main" val="20013"/>
                    </a:ext>
                  </a:extLst>
                </a:gridCol>
                <a:gridCol w="253241">
                  <a:extLst>
                    <a:ext uri="{9D8B030D-6E8A-4147-A177-3AD203B41FA5}">
                      <a16:colId xmlns:a16="http://schemas.microsoft.com/office/drawing/2014/main" val="20014"/>
                    </a:ext>
                  </a:extLst>
                </a:gridCol>
                <a:gridCol w="256406">
                  <a:extLst>
                    <a:ext uri="{9D8B030D-6E8A-4147-A177-3AD203B41FA5}">
                      <a16:colId xmlns:a16="http://schemas.microsoft.com/office/drawing/2014/main" val="20015"/>
                    </a:ext>
                  </a:extLst>
                </a:gridCol>
                <a:gridCol w="316551">
                  <a:extLst>
                    <a:ext uri="{9D8B030D-6E8A-4147-A177-3AD203B41FA5}">
                      <a16:colId xmlns:a16="http://schemas.microsoft.com/office/drawing/2014/main" val="20016"/>
                    </a:ext>
                  </a:extLst>
                </a:gridCol>
                <a:gridCol w="408351">
                  <a:extLst>
                    <a:ext uri="{9D8B030D-6E8A-4147-A177-3AD203B41FA5}">
                      <a16:colId xmlns:a16="http://schemas.microsoft.com/office/drawing/2014/main" val="20017"/>
                    </a:ext>
                  </a:extLst>
                </a:gridCol>
                <a:gridCol w="256406">
                  <a:extLst>
                    <a:ext uri="{9D8B030D-6E8A-4147-A177-3AD203B41FA5}">
                      <a16:colId xmlns:a16="http://schemas.microsoft.com/office/drawing/2014/main" val="20018"/>
                    </a:ext>
                  </a:extLst>
                </a:gridCol>
              </a:tblGrid>
              <a:tr h="438273">
                <a:tc>
                  <a:txBody>
                    <a:bodyPr/>
                    <a:lstStyle/>
                    <a:p>
                      <a:pPr algn="l" fontAlgn="ctr"/>
                      <a:r>
                        <a:rPr lang="it-IT" sz="1000" b="1" i="0" u="none" strike="noStrike">
                          <a:solidFill>
                            <a:srgbClr val="000000"/>
                          </a:solidFill>
                          <a:latin typeface="Calibri"/>
                        </a:rPr>
                        <a:t>INDICATORI AGGREGATI</a:t>
                      </a:r>
                    </a:p>
                  </a:txBody>
                  <a:tcPr marL="7532" marR="7532" marT="7532" marB="0" anchor="ctr">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it-IT" sz="900" b="0" i="0" u="none" strike="noStrike">
                          <a:solidFill>
                            <a:srgbClr val="000000"/>
                          </a:solidFill>
                          <a:latin typeface="Calibri"/>
                        </a:rPr>
                        <a:t> </a:t>
                      </a:r>
                    </a:p>
                  </a:txBody>
                  <a:tcPr marL="7532" marR="7532" marT="7532"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it-IT" sz="900" b="0" i="0" u="none" strike="noStrike">
                          <a:solidFill>
                            <a:srgbClr val="000000"/>
                          </a:solidFill>
                          <a:latin typeface="Calibri"/>
                        </a:rPr>
                        <a:t> </a:t>
                      </a:r>
                    </a:p>
                  </a:txBody>
                  <a:tcPr marL="7532" marR="7532" marT="7532"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it-IT" sz="900" b="0" i="0" u="none" strike="noStrike">
                          <a:solidFill>
                            <a:srgbClr val="000000"/>
                          </a:solidFill>
                          <a:latin typeface="Calibri"/>
                        </a:rPr>
                        <a:t> </a:t>
                      </a:r>
                    </a:p>
                  </a:txBody>
                  <a:tcPr marL="7532" marR="7532" marT="7532"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it-IT" sz="900" b="0" i="0" u="none" strike="noStrike">
                          <a:solidFill>
                            <a:srgbClr val="000000"/>
                          </a:solidFill>
                          <a:latin typeface="Calibri"/>
                        </a:rPr>
                        <a:t> </a:t>
                      </a:r>
                    </a:p>
                  </a:txBody>
                  <a:tcPr marL="7532" marR="7532" marT="7532"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it-IT" sz="900" b="0" i="0" u="none" strike="noStrike">
                          <a:solidFill>
                            <a:srgbClr val="000000"/>
                          </a:solidFill>
                          <a:latin typeface="Calibri"/>
                        </a:rPr>
                        <a:t> </a:t>
                      </a:r>
                    </a:p>
                  </a:txBody>
                  <a:tcPr marL="7532" marR="7532" marT="7532"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it-IT" sz="900" b="0" i="0" u="none" strike="noStrike">
                          <a:solidFill>
                            <a:srgbClr val="000000"/>
                          </a:solidFill>
                          <a:latin typeface="Calibri"/>
                        </a:rPr>
                        <a:t> </a:t>
                      </a:r>
                    </a:p>
                  </a:txBody>
                  <a:tcPr marL="7532" marR="7532" marT="7532"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it-IT" sz="900" b="0" i="0" u="none" strike="noStrike">
                          <a:solidFill>
                            <a:srgbClr val="000000"/>
                          </a:solidFill>
                          <a:latin typeface="Calibri"/>
                        </a:rPr>
                        <a:t> </a:t>
                      </a:r>
                    </a:p>
                  </a:txBody>
                  <a:tcPr marL="7532" marR="7532" marT="7532"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it-IT" sz="900" b="0" i="0" u="none" strike="noStrike">
                          <a:solidFill>
                            <a:srgbClr val="000000"/>
                          </a:solidFill>
                          <a:latin typeface="Calibri"/>
                        </a:rPr>
                        <a:t> </a:t>
                      </a:r>
                    </a:p>
                  </a:txBody>
                  <a:tcPr marL="7532" marR="7532" marT="7532"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it-IT" sz="900" b="0" i="0" u="none" strike="noStrike">
                          <a:solidFill>
                            <a:srgbClr val="000000"/>
                          </a:solidFill>
                          <a:latin typeface="Calibri"/>
                        </a:rPr>
                        <a:t> </a:t>
                      </a:r>
                    </a:p>
                  </a:txBody>
                  <a:tcPr marL="7532" marR="7532" marT="7532"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it-IT" sz="900" b="0" i="0" u="none" strike="noStrike">
                          <a:solidFill>
                            <a:srgbClr val="000000"/>
                          </a:solidFill>
                          <a:latin typeface="Calibri"/>
                        </a:rPr>
                        <a:t> </a:t>
                      </a:r>
                    </a:p>
                  </a:txBody>
                  <a:tcPr marL="7532" marR="7532" marT="7532"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it-IT" sz="900" b="0" i="0" u="none" strike="noStrike">
                          <a:solidFill>
                            <a:srgbClr val="000000"/>
                          </a:solidFill>
                          <a:latin typeface="Calibri"/>
                        </a:rPr>
                        <a:t> </a:t>
                      </a:r>
                    </a:p>
                  </a:txBody>
                  <a:tcPr marL="7532" marR="7532" marT="7532"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it-IT" sz="900" b="0" i="0" u="none" strike="noStrike">
                          <a:solidFill>
                            <a:srgbClr val="000000"/>
                          </a:solidFill>
                          <a:latin typeface="Calibri"/>
                        </a:rPr>
                        <a:t> </a:t>
                      </a:r>
                    </a:p>
                  </a:txBody>
                  <a:tcPr marL="7532" marR="7532" marT="7532"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it-IT" sz="900" b="0" i="0" u="none" strike="noStrike">
                          <a:solidFill>
                            <a:srgbClr val="000000"/>
                          </a:solidFill>
                          <a:latin typeface="Calibri"/>
                        </a:rPr>
                        <a:t> </a:t>
                      </a:r>
                    </a:p>
                  </a:txBody>
                  <a:tcPr marL="7532" marR="7532" marT="7532"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it-IT" sz="900" b="0" i="0" u="none" strike="noStrike">
                          <a:solidFill>
                            <a:srgbClr val="000000"/>
                          </a:solidFill>
                          <a:latin typeface="Calibri"/>
                        </a:rPr>
                        <a:t> </a:t>
                      </a:r>
                    </a:p>
                  </a:txBody>
                  <a:tcPr marL="7532" marR="7532" marT="7532"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it-IT" sz="900" b="0" i="0" u="none" strike="noStrike">
                          <a:solidFill>
                            <a:srgbClr val="000000"/>
                          </a:solidFill>
                          <a:latin typeface="Calibri"/>
                        </a:rPr>
                        <a:t> </a:t>
                      </a:r>
                    </a:p>
                  </a:txBody>
                  <a:tcPr marL="7532" marR="7532" marT="7532"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it-IT" sz="900" b="0" i="0" u="none" strike="noStrike">
                          <a:solidFill>
                            <a:srgbClr val="000000"/>
                          </a:solidFill>
                          <a:latin typeface="Calibri"/>
                        </a:rPr>
                        <a:t> </a:t>
                      </a:r>
                    </a:p>
                  </a:txBody>
                  <a:tcPr marL="7532" marR="7532" marT="7532"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it-IT" sz="900" b="0" i="0" u="none" strike="noStrike">
                          <a:solidFill>
                            <a:srgbClr val="000000"/>
                          </a:solidFill>
                          <a:latin typeface="Calibri"/>
                        </a:rPr>
                        <a:t> </a:t>
                      </a:r>
                    </a:p>
                  </a:txBody>
                  <a:tcPr marL="7532" marR="7532" marT="7532"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it-IT" sz="900" b="0" i="0" u="none" strike="noStrike">
                          <a:solidFill>
                            <a:srgbClr val="000000"/>
                          </a:solidFill>
                          <a:latin typeface="Calibri"/>
                        </a:rPr>
                        <a:t> </a:t>
                      </a:r>
                    </a:p>
                  </a:txBody>
                  <a:tcPr marL="7532" marR="7532" marT="7532" marB="0" anchor="b">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74358">
                <a:tc>
                  <a:txBody>
                    <a:bodyPr/>
                    <a:lstStyle/>
                    <a:p>
                      <a:pPr algn="ctr" fontAlgn="ctr"/>
                      <a:r>
                        <a:rPr lang="it-IT" sz="900" b="1" i="0" u="none" strike="noStrike">
                          <a:solidFill>
                            <a:srgbClr val="000000"/>
                          </a:solidFill>
                          <a:latin typeface="Calibri"/>
                        </a:rPr>
                        <a:t> </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HDI</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iHDI</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GII</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MPI</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QUARS</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Sole24ore</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ItaliaOggi</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Indice di Grasso</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BLI</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CIW</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EIU QoLI</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IILC</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LPI</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SPI</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SSI</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WHI</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WHI paesi</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WI</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00876">
                <a:tc>
                  <a:txBody>
                    <a:bodyPr/>
                    <a:lstStyle/>
                    <a:p>
                      <a:pPr algn="l" fontAlgn="ctr"/>
                      <a:r>
                        <a:rPr lang="it-IT" sz="900" b="1" i="0" u="none" strike="noStrike">
                          <a:solidFill>
                            <a:srgbClr val="000000"/>
                          </a:solidFill>
                          <a:latin typeface="Calibri"/>
                        </a:rPr>
                        <a:t>Dimensioni</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3</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3</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3</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3</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7</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6</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8</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10</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11</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8</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9</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7</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8</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3</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3</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4</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4</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4</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83489">
                <a:tc>
                  <a:txBody>
                    <a:bodyPr/>
                    <a:lstStyle/>
                    <a:p>
                      <a:pPr algn="l" fontAlgn="ctr"/>
                      <a:r>
                        <a:rPr lang="it-IT" sz="900" b="1" i="0" u="none" strike="noStrike">
                          <a:solidFill>
                            <a:srgbClr val="000000"/>
                          </a:solidFill>
                          <a:latin typeface="Calibri"/>
                        </a:rPr>
                        <a:t>Più variabili per dimensione</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no</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no</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si</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si</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si</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si</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si</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no</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si</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si</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no</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si</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si</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si</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si</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si</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si</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si</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00876">
                <a:tc>
                  <a:txBody>
                    <a:bodyPr/>
                    <a:lstStyle/>
                    <a:p>
                      <a:pPr algn="l" fontAlgn="ctr"/>
                      <a:r>
                        <a:rPr lang="it-IT" sz="900" b="1" i="0" u="none" strike="noStrike">
                          <a:solidFill>
                            <a:srgbClr val="000000"/>
                          </a:solidFill>
                          <a:latin typeface="Calibri"/>
                        </a:rPr>
                        <a:t>Totale variabili</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3</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3</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5</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10</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41</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36</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80</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10</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24</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64</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9</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18</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89</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52</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21</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40</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20</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8</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83489">
                <a:tc>
                  <a:txBody>
                    <a:bodyPr/>
                    <a:lstStyle/>
                    <a:p>
                      <a:pPr algn="l" fontAlgn="ctr"/>
                      <a:r>
                        <a:rPr lang="it-IT" sz="900" b="1" i="1" u="none" strike="noStrike">
                          <a:solidFill>
                            <a:srgbClr val="000000"/>
                          </a:solidFill>
                          <a:latin typeface="Calibri"/>
                        </a:rPr>
                        <a:t>Metodo di aggregazione </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it-IT" sz="900" b="0" i="0" u="none" strike="noStrike">
                          <a:solidFill>
                            <a:srgbClr val="000000"/>
                          </a:solidFill>
                          <a:latin typeface="Calibri"/>
                        </a:rPr>
                        <a:t> </a:t>
                      </a:r>
                    </a:p>
                  </a:txBody>
                  <a:tcPr marL="7532" marR="7532" marT="7532" marB="0" anchor="b">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it-IT" sz="900" b="0" i="0" u="none" strike="noStrike">
                          <a:solidFill>
                            <a:srgbClr val="000000"/>
                          </a:solidFill>
                          <a:latin typeface="Calibri"/>
                        </a:rPr>
                        <a:t> </a:t>
                      </a:r>
                    </a:p>
                  </a:txBody>
                  <a:tcPr marL="7532" marR="7532" marT="7532"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it-IT" sz="900" b="0" i="0" u="none" strike="noStrike">
                          <a:solidFill>
                            <a:srgbClr val="000000"/>
                          </a:solidFill>
                          <a:latin typeface="Calibri"/>
                        </a:rPr>
                        <a:t> </a:t>
                      </a:r>
                    </a:p>
                  </a:txBody>
                  <a:tcPr marL="7532" marR="7532" marT="7532"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it-IT" sz="900" b="0" i="0" u="none" strike="noStrike">
                          <a:solidFill>
                            <a:srgbClr val="000000"/>
                          </a:solidFill>
                          <a:latin typeface="Calibri"/>
                        </a:rPr>
                        <a:t> </a:t>
                      </a:r>
                    </a:p>
                  </a:txBody>
                  <a:tcPr marL="7532" marR="7532" marT="7532"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it-IT" sz="900" b="0" i="0" u="none" strike="noStrike">
                          <a:solidFill>
                            <a:srgbClr val="000000"/>
                          </a:solidFill>
                          <a:latin typeface="Calibri"/>
                        </a:rPr>
                        <a:t> </a:t>
                      </a:r>
                    </a:p>
                  </a:txBody>
                  <a:tcPr marL="7532" marR="7532" marT="7532"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it-IT" sz="900" b="0" i="0" u="none" strike="noStrike">
                          <a:solidFill>
                            <a:srgbClr val="000000"/>
                          </a:solidFill>
                          <a:latin typeface="Calibri"/>
                        </a:rPr>
                        <a:t> </a:t>
                      </a:r>
                    </a:p>
                  </a:txBody>
                  <a:tcPr marL="7532" marR="7532" marT="7532"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it-IT" sz="900" b="0" i="0" u="none" strike="noStrike">
                          <a:solidFill>
                            <a:srgbClr val="000000"/>
                          </a:solidFill>
                          <a:latin typeface="Calibri"/>
                        </a:rPr>
                        <a:t> </a:t>
                      </a:r>
                    </a:p>
                  </a:txBody>
                  <a:tcPr marL="7532" marR="7532" marT="7532"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it-IT" sz="900" b="0" i="0" u="none" strike="noStrike">
                          <a:solidFill>
                            <a:srgbClr val="000000"/>
                          </a:solidFill>
                          <a:latin typeface="Calibri"/>
                        </a:rPr>
                        <a:t> </a:t>
                      </a:r>
                    </a:p>
                  </a:txBody>
                  <a:tcPr marL="7532" marR="7532" marT="7532"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it-IT" sz="900" b="0" i="0" u="none" strike="noStrike">
                          <a:solidFill>
                            <a:srgbClr val="000000"/>
                          </a:solidFill>
                          <a:latin typeface="Calibri"/>
                        </a:rPr>
                        <a:t> </a:t>
                      </a:r>
                    </a:p>
                  </a:txBody>
                  <a:tcPr marL="7532" marR="7532" marT="7532"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it-IT" sz="900" b="0" i="0" u="none" strike="noStrike">
                          <a:solidFill>
                            <a:srgbClr val="000000"/>
                          </a:solidFill>
                          <a:latin typeface="Calibri"/>
                        </a:rPr>
                        <a:t> </a:t>
                      </a:r>
                    </a:p>
                  </a:txBody>
                  <a:tcPr marL="7532" marR="7532" marT="7532"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it-IT" sz="900" b="0" i="0" u="none" strike="noStrike">
                          <a:solidFill>
                            <a:srgbClr val="000000"/>
                          </a:solidFill>
                          <a:latin typeface="Calibri"/>
                        </a:rPr>
                        <a:t> </a:t>
                      </a:r>
                    </a:p>
                  </a:txBody>
                  <a:tcPr marL="7532" marR="7532" marT="7532"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it-IT" sz="900" b="0" i="0" u="none" strike="noStrike">
                          <a:solidFill>
                            <a:srgbClr val="000000"/>
                          </a:solidFill>
                          <a:latin typeface="Calibri"/>
                        </a:rPr>
                        <a:t> </a:t>
                      </a:r>
                    </a:p>
                  </a:txBody>
                  <a:tcPr marL="7532" marR="7532" marT="7532"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it-IT" sz="900" b="0" i="0" u="none" strike="noStrike">
                          <a:solidFill>
                            <a:srgbClr val="000000"/>
                          </a:solidFill>
                          <a:latin typeface="Calibri"/>
                        </a:rPr>
                        <a:t> </a:t>
                      </a:r>
                    </a:p>
                  </a:txBody>
                  <a:tcPr marL="7532" marR="7532" marT="7532"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it-IT" sz="900" b="0" i="0" u="none" strike="noStrike">
                          <a:solidFill>
                            <a:srgbClr val="000000"/>
                          </a:solidFill>
                          <a:latin typeface="Calibri"/>
                        </a:rPr>
                        <a:t> </a:t>
                      </a:r>
                    </a:p>
                  </a:txBody>
                  <a:tcPr marL="7532" marR="7532" marT="7532"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it-IT" sz="900" b="0" i="0" u="none" strike="noStrike">
                          <a:solidFill>
                            <a:srgbClr val="000000"/>
                          </a:solidFill>
                          <a:latin typeface="Calibri"/>
                        </a:rPr>
                        <a:t> </a:t>
                      </a:r>
                    </a:p>
                  </a:txBody>
                  <a:tcPr marL="7532" marR="7532" marT="7532"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it-IT" sz="900" b="0" i="0" u="none" strike="noStrike">
                          <a:solidFill>
                            <a:srgbClr val="000000"/>
                          </a:solidFill>
                          <a:latin typeface="Calibri"/>
                        </a:rPr>
                        <a:t> </a:t>
                      </a:r>
                    </a:p>
                  </a:txBody>
                  <a:tcPr marL="7532" marR="7532" marT="7532"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it-IT" sz="900" b="0" i="0" u="none" strike="noStrike">
                          <a:solidFill>
                            <a:srgbClr val="000000"/>
                          </a:solidFill>
                          <a:latin typeface="Calibri"/>
                        </a:rPr>
                        <a:t> </a:t>
                      </a:r>
                    </a:p>
                  </a:txBody>
                  <a:tcPr marL="7532" marR="7532" marT="7532"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it-IT" sz="900" b="0" i="0" u="none" strike="noStrike">
                          <a:solidFill>
                            <a:srgbClr val="000000"/>
                          </a:solidFill>
                          <a:latin typeface="Calibri"/>
                        </a:rPr>
                        <a:t> </a:t>
                      </a:r>
                    </a:p>
                  </a:txBody>
                  <a:tcPr marL="7532" marR="7532" marT="7532" marB="0" anchor="b">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00876">
                <a:tc>
                  <a:txBody>
                    <a:bodyPr/>
                    <a:lstStyle/>
                    <a:p>
                      <a:pPr algn="l" fontAlgn="ctr"/>
                      <a:r>
                        <a:rPr lang="it-IT" sz="900" b="1" i="0" u="none" strike="noStrike">
                          <a:solidFill>
                            <a:srgbClr val="000000"/>
                          </a:solidFill>
                          <a:latin typeface="Calibri"/>
                        </a:rPr>
                        <a:t>Analisi fattoriale</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 </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 </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 </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 </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 </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 </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 </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 </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it-IT" sz="900" b="0" i="0" u="none" strike="noStrike">
                          <a:solidFill>
                            <a:srgbClr val="000000"/>
                          </a:solidFill>
                          <a:latin typeface="Calibri"/>
                        </a:rPr>
                        <a:t> </a:t>
                      </a:r>
                    </a:p>
                  </a:txBody>
                  <a:tcPr marL="7532" marR="7532" marT="7532"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 </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 </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 </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x</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 </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 </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 </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 </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 </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00876">
                <a:tc>
                  <a:txBody>
                    <a:bodyPr/>
                    <a:lstStyle/>
                    <a:p>
                      <a:pPr algn="l" fontAlgn="ctr"/>
                      <a:r>
                        <a:rPr lang="it-IT" sz="900" b="1" i="0" u="none" strike="noStrike">
                          <a:solidFill>
                            <a:srgbClr val="000000"/>
                          </a:solidFill>
                          <a:latin typeface="Calibri"/>
                        </a:rPr>
                        <a:t>Media valori</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x</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x</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x</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x</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x</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x</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x</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 </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x</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x</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 </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x</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 </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x</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x</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x</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x</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x</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00876">
                <a:tc>
                  <a:txBody>
                    <a:bodyPr/>
                    <a:lstStyle/>
                    <a:p>
                      <a:pPr algn="l" fontAlgn="ctr"/>
                      <a:r>
                        <a:rPr lang="it-IT" sz="900" b="1" i="0" u="none" strike="noStrike">
                          <a:solidFill>
                            <a:srgbClr val="000000"/>
                          </a:solidFill>
                          <a:latin typeface="Calibri"/>
                        </a:rPr>
                        <a:t>Metodo di Borda</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 </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 </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 </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 </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 </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x</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x</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x</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it-IT" sz="900" b="0" i="0" u="none" strike="noStrike">
                          <a:solidFill>
                            <a:srgbClr val="000000"/>
                          </a:solidFill>
                          <a:latin typeface="Calibri"/>
                        </a:rPr>
                        <a:t> </a:t>
                      </a:r>
                    </a:p>
                  </a:txBody>
                  <a:tcPr marL="7532" marR="7532" marT="7532"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 </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 </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 </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 </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 </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 </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 </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 </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 </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00876">
                <a:tc>
                  <a:txBody>
                    <a:bodyPr/>
                    <a:lstStyle/>
                    <a:p>
                      <a:pPr algn="l" fontAlgn="ctr"/>
                      <a:r>
                        <a:rPr lang="it-IT" sz="900" b="1" i="0" u="none" strike="noStrike">
                          <a:solidFill>
                            <a:srgbClr val="000000"/>
                          </a:solidFill>
                          <a:latin typeface="Calibri"/>
                        </a:rPr>
                        <a:t>Regressione</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 </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 </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 </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 </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 </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 </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 </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 </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it-IT" sz="900" b="0" i="0" u="none" strike="noStrike">
                          <a:solidFill>
                            <a:srgbClr val="000000"/>
                          </a:solidFill>
                          <a:latin typeface="Calibri"/>
                        </a:rPr>
                        <a:t> </a:t>
                      </a:r>
                    </a:p>
                  </a:txBody>
                  <a:tcPr marL="7532" marR="7532" marT="7532"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 </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x</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 </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x</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x</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 </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 </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 </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 </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383489">
                <a:tc>
                  <a:txBody>
                    <a:bodyPr/>
                    <a:lstStyle/>
                    <a:p>
                      <a:pPr algn="l" fontAlgn="ctr"/>
                      <a:r>
                        <a:rPr lang="it-IT" sz="900" b="1" i="0" u="none" strike="noStrike">
                          <a:solidFill>
                            <a:srgbClr val="000000"/>
                          </a:solidFill>
                          <a:latin typeface="Calibri"/>
                        </a:rPr>
                        <a:t>Somma valori ponderati</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 </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 </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 </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 </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 </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 </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 </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 </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it-IT" sz="900" b="0" i="0" u="none" strike="noStrike">
                          <a:solidFill>
                            <a:srgbClr val="000000"/>
                          </a:solidFill>
                          <a:latin typeface="Calibri"/>
                        </a:rPr>
                        <a:t> </a:t>
                      </a:r>
                    </a:p>
                  </a:txBody>
                  <a:tcPr marL="7532" marR="7532" marT="7532"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 </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x</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 </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x</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x</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 </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 </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a:solidFill>
                            <a:srgbClr val="000000"/>
                          </a:solidFill>
                          <a:latin typeface="Calibri"/>
                        </a:rPr>
                        <a:t> </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it-IT" sz="900" b="0" i="0" u="none" strike="noStrike" dirty="0">
                          <a:solidFill>
                            <a:srgbClr val="000000"/>
                          </a:solidFill>
                          <a:latin typeface="Calibri"/>
                        </a:rPr>
                        <a:t> </a:t>
                      </a:r>
                    </a:p>
                  </a:txBody>
                  <a:tcPr marL="7532" marR="7532" marT="753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grpSp>
        <p:nvGrpSpPr>
          <p:cNvPr id="11" name="Group 7"/>
          <p:cNvGrpSpPr>
            <a:grpSpLocks/>
          </p:cNvGrpSpPr>
          <p:nvPr/>
        </p:nvGrpSpPr>
        <p:grpSpPr bwMode="auto">
          <a:xfrm>
            <a:off x="26074" y="52388"/>
            <a:ext cx="688975" cy="6781800"/>
            <a:chOff x="1" y="14"/>
            <a:chExt cx="434" cy="4272"/>
          </a:xfrm>
        </p:grpSpPr>
        <p:pic>
          <p:nvPicPr>
            <p:cNvPr id="12" name="Picture 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 y="14"/>
              <a:ext cx="432" cy="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ttangolo 3"/>
            <p:cNvSpPr>
              <a:spLocks noChangeArrowheads="1"/>
            </p:cNvSpPr>
            <p:nvPr/>
          </p:nvSpPr>
          <p:spPr bwMode="auto">
            <a:xfrm rot="5400000">
              <a:off x="-1753" y="2099"/>
              <a:ext cx="3941" cy="434"/>
            </a:xfrm>
            <a:prstGeom prst="rect">
              <a:avLst/>
            </a:prstGeom>
            <a:solidFill>
              <a:srgbClr val="0070C0"/>
            </a:solidFill>
            <a:ln w="25400">
              <a:solidFill>
                <a:srgbClr val="993300"/>
              </a:solidFill>
              <a:miter lim="800000"/>
              <a:headEnd/>
              <a:tailEnd/>
            </a:ln>
          </p:spPr>
          <p:txBody>
            <a:bodyPr rot="10800000" vert="eaVert"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it-IT" altLang="it-IT" sz="1200">
                <a:solidFill>
                  <a:srgbClr val="FFFFFF"/>
                </a:solidFill>
                <a:latin typeface="Calibri" panose="020F0502020204030204" pitchFamily="34" charset="0"/>
              </a:endParaRPr>
            </a:p>
          </p:txBody>
        </p:sp>
      </p:grpSp>
    </p:spTree>
    <p:extLst>
      <p:ext uri="{BB962C8B-B14F-4D97-AF65-F5344CB8AC3E}">
        <p14:creationId xmlns:p14="http://schemas.microsoft.com/office/powerpoint/2010/main" val="5379511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Fondamenti</a:t>
            </a:r>
            <a:endParaRPr lang="it-IT" dirty="0"/>
          </a:p>
        </p:txBody>
      </p:sp>
      <p:sp>
        <p:nvSpPr>
          <p:cNvPr id="3" name="Segnaposto contenuto 2"/>
          <p:cNvSpPr>
            <a:spLocks noGrp="1"/>
          </p:cNvSpPr>
          <p:nvPr>
            <p:ph idx="1"/>
          </p:nvPr>
        </p:nvSpPr>
        <p:spPr>
          <a:xfrm>
            <a:off x="843336" y="1783556"/>
            <a:ext cx="7772400" cy="4114800"/>
          </a:xfrm>
        </p:spPr>
        <p:txBody>
          <a:bodyPr/>
          <a:lstStyle/>
          <a:p>
            <a:pPr marL="0" indent="0" algn="just">
              <a:buNone/>
            </a:pPr>
            <a:endParaRPr lang="en-US" sz="2400" dirty="0" smtClean="0"/>
          </a:p>
          <a:p>
            <a:pPr marL="0" indent="0" algn="just">
              <a:buNone/>
            </a:pPr>
            <a:endParaRPr lang="en-US" sz="2400" dirty="0"/>
          </a:p>
          <a:p>
            <a:pPr marL="0" indent="0" algn="just">
              <a:buNone/>
            </a:pPr>
            <a:r>
              <a:rPr lang="en-US" sz="2400" b="1" i="1" dirty="0"/>
              <a:t>F</a:t>
            </a:r>
            <a:r>
              <a:rPr lang="en-US" sz="2400" b="1" i="1" dirty="0" smtClean="0"/>
              <a:t>ramework </a:t>
            </a:r>
            <a:r>
              <a:rPr lang="it-IT" sz="2400" b="1" i="1" dirty="0" smtClean="0"/>
              <a:t>concettuale</a:t>
            </a:r>
            <a:r>
              <a:rPr lang="en-US" sz="2400" b="1" i="1" dirty="0" smtClean="0"/>
              <a:t> </a:t>
            </a:r>
            <a:r>
              <a:rPr lang="en-US" sz="2400" b="1" i="1" dirty="0" err="1" smtClean="0"/>
              <a:t>nella</a:t>
            </a:r>
            <a:r>
              <a:rPr lang="en-US" sz="2400" b="1" i="1" dirty="0" smtClean="0"/>
              <a:t> </a:t>
            </a:r>
            <a:r>
              <a:rPr lang="en-US" sz="2400" b="1" i="1" dirty="0" err="1" smtClean="0"/>
              <a:t>valutazione</a:t>
            </a:r>
            <a:r>
              <a:rPr lang="en-US" sz="2400" b="1" i="1" dirty="0" smtClean="0"/>
              <a:t> del </a:t>
            </a:r>
            <a:r>
              <a:rPr lang="en-US" sz="2400" b="1" i="1" dirty="0" err="1" smtClean="0"/>
              <a:t>benessere</a:t>
            </a:r>
            <a:r>
              <a:rPr lang="en-US" sz="2400" b="1" i="1" dirty="0" smtClean="0"/>
              <a:t> </a:t>
            </a:r>
            <a:r>
              <a:rPr lang="en-US" sz="2400" dirty="0" smtClean="0">
                <a:sym typeface="Wingdings" panose="05000000000000000000" pitchFamily="2" charset="2"/>
              </a:rPr>
              <a:t></a:t>
            </a:r>
          </a:p>
          <a:p>
            <a:pPr marL="0" indent="0" algn="just">
              <a:buNone/>
            </a:pPr>
            <a:r>
              <a:rPr lang="en-US" sz="2400" dirty="0" smtClean="0"/>
              <a:t> </a:t>
            </a:r>
            <a:r>
              <a:rPr lang="en-US" sz="2400" dirty="0" err="1" smtClean="0"/>
              <a:t>partecipazione</a:t>
            </a:r>
            <a:r>
              <a:rPr lang="en-US" sz="2400" dirty="0" smtClean="0"/>
              <a:t> </a:t>
            </a:r>
            <a:r>
              <a:rPr lang="en-US" sz="2400" dirty="0" err="1" smtClean="0"/>
              <a:t>nella</a:t>
            </a:r>
            <a:r>
              <a:rPr lang="en-US" sz="2400" dirty="0" smtClean="0"/>
              <a:t> vita della </a:t>
            </a:r>
            <a:r>
              <a:rPr lang="en-US" sz="2400" dirty="0" err="1" smtClean="0"/>
              <a:t>comunità</a:t>
            </a:r>
            <a:r>
              <a:rPr lang="en-US" sz="2400" dirty="0" smtClean="0"/>
              <a:t>, </a:t>
            </a:r>
            <a:r>
              <a:rPr lang="en-US" sz="2400" dirty="0" err="1" smtClean="0"/>
              <a:t>soddisfacenti</a:t>
            </a:r>
            <a:r>
              <a:rPr lang="en-US" sz="2400" dirty="0" smtClean="0"/>
              <a:t> </a:t>
            </a:r>
            <a:r>
              <a:rPr lang="en-US" sz="2400" dirty="0" err="1" smtClean="0"/>
              <a:t>opportunità</a:t>
            </a:r>
            <a:r>
              <a:rPr lang="en-US" sz="2400" dirty="0" smtClean="0"/>
              <a:t> di </a:t>
            </a:r>
            <a:r>
              <a:rPr lang="en-US" sz="2400" dirty="0" err="1" smtClean="0"/>
              <a:t>scegliere</a:t>
            </a:r>
            <a:r>
              <a:rPr lang="en-US" sz="2400" dirty="0" smtClean="0"/>
              <a:t> e </a:t>
            </a:r>
            <a:r>
              <a:rPr lang="en-US" sz="2400" dirty="0" err="1" smtClean="0"/>
              <a:t>organizzare</a:t>
            </a:r>
            <a:r>
              <a:rPr lang="en-US" sz="2400" dirty="0" smtClean="0"/>
              <a:t> la </a:t>
            </a:r>
            <a:r>
              <a:rPr lang="en-US" sz="2400" dirty="0" err="1" smtClean="0"/>
              <a:t>propria</a:t>
            </a:r>
            <a:r>
              <a:rPr lang="en-US" sz="2400" dirty="0" smtClean="0"/>
              <a:t> vita </a:t>
            </a:r>
            <a:r>
              <a:rPr lang="en-US" sz="2400" dirty="0" err="1" smtClean="0"/>
              <a:t>sociale</a:t>
            </a:r>
            <a:r>
              <a:rPr lang="en-US" sz="2400" dirty="0" smtClean="0"/>
              <a:t>, di </a:t>
            </a:r>
            <a:r>
              <a:rPr lang="en-US" sz="2400" dirty="0" err="1" smtClean="0"/>
              <a:t>sviluppare</a:t>
            </a:r>
            <a:r>
              <a:rPr lang="en-US" sz="2400" dirty="0" smtClean="0"/>
              <a:t> </a:t>
            </a:r>
            <a:r>
              <a:rPr lang="en-US" sz="2400" dirty="0" err="1" smtClean="0"/>
              <a:t>capacità</a:t>
            </a:r>
            <a:r>
              <a:rPr lang="en-US" sz="2400" dirty="0" smtClean="0"/>
              <a:t> e </a:t>
            </a:r>
            <a:r>
              <a:rPr lang="en-US" sz="2400" dirty="0" err="1" smtClean="0"/>
              <a:t>indipendenza</a:t>
            </a:r>
            <a:r>
              <a:rPr lang="en-US" sz="2400" dirty="0" smtClean="0"/>
              <a:t>, e </a:t>
            </a:r>
            <a:r>
              <a:rPr lang="en-US" sz="2400" dirty="0" err="1" smtClean="0"/>
              <a:t>possibilmente</a:t>
            </a:r>
            <a:r>
              <a:rPr lang="en-US" sz="2400" dirty="0" smtClean="0"/>
              <a:t> di </a:t>
            </a:r>
            <a:r>
              <a:rPr lang="en-US" sz="2400" dirty="0" err="1" smtClean="0"/>
              <a:t>vivere</a:t>
            </a:r>
            <a:r>
              <a:rPr lang="en-US" sz="2400" dirty="0" smtClean="0"/>
              <a:t> in un </a:t>
            </a:r>
            <a:r>
              <a:rPr lang="en-US" sz="2400" dirty="0" err="1" smtClean="0"/>
              <a:t>ambiente</a:t>
            </a:r>
            <a:r>
              <a:rPr lang="en-US" sz="2400" dirty="0" smtClean="0"/>
              <a:t> </a:t>
            </a:r>
            <a:r>
              <a:rPr lang="en-US" sz="2400" dirty="0" err="1" smtClean="0"/>
              <a:t>rispettoso</a:t>
            </a:r>
            <a:r>
              <a:rPr lang="en-US" sz="2400" dirty="0" smtClean="0"/>
              <a:t>, </a:t>
            </a:r>
            <a:r>
              <a:rPr lang="en-US" sz="2400" dirty="0" err="1" smtClean="0"/>
              <a:t>sano</a:t>
            </a:r>
            <a:r>
              <a:rPr lang="en-US" sz="2400" dirty="0" smtClean="0"/>
              <a:t> e </a:t>
            </a:r>
            <a:r>
              <a:rPr lang="en-US" sz="2400" dirty="0" err="1" smtClean="0"/>
              <a:t>sicuro</a:t>
            </a:r>
            <a:r>
              <a:rPr lang="en-US" sz="2400" dirty="0" smtClean="0"/>
              <a:t>, dove </a:t>
            </a:r>
            <a:r>
              <a:rPr lang="en-US" sz="2400" dirty="0" err="1"/>
              <a:t>sono</a:t>
            </a:r>
            <a:r>
              <a:rPr lang="en-US" sz="2400" dirty="0"/>
              <a:t> </a:t>
            </a:r>
            <a:r>
              <a:rPr lang="en-US" sz="2400" dirty="0" err="1"/>
              <a:t>preservate</a:t>
            </a:r>
            <a:r>
              <a:rPr lang="en-US" sz="2400" dirty="0"/>
              <a:t> </a:t>
            </a:r>
            <a:r>
              <a:rPr lang="en-US" sz="2400" dirty="0" smtClean="0"/>
              <a:t>le </a:t>
            </a:r>
            <a:r>
              <a:rPr lang="en-US" sz="2400" dirty="0" err="1" smtClean="0"/>
              <a:t>opportunità</a:t>
            </a:r>
            <a:r>
              <a:rPr lang="en-US" sz="2400" dirty="0" smtClean="0"/>
              <a:t> </a:t>
            </a:r>
            <a:r>
              <a:rPr lang="en-US" sz="2400" dirty="0" err="1" smtClean="0"/>
              <a:t>delle</a:t>
            </a:r>
            <a:r>
              <a:rPr lang="en-US" sz="2400" dirty="0" smtClean="0"/>
              <a:t> future </a:t>
            </a:r>
            <a:r>
              <a:rPr lang="en-US" sz="2400" dirty="0" err="1" smtClean="0"/>
              <a:t>generazioni</a:t>
            </a:r>
            <a:r>
              <a:rPr lang="en-US" sz="2400" dirty="0" smtClean="0"/>
              <a:t> (</a:t>
            </a:r>
            <a:r>
              <a:rPr lang="en-US" sz="2400" dirty="0" err="1"/>
              <a:t>Maggino</a:t>
            </a:r>
            <a:r>
              <a:rPr lang="en-US" sz="2400" dirty="0"/>
              <a:t> </a:t>
            </a:r>
            <a:r>
              <a:rPr lang="en-US" sz="2400" dirty="0" smtClean="0"/>
              <a:t>2009). </a:t>
            </a:r>
            <a:endParaRPr lang="it-IT" dirty="0"/>
          </a:p>
        </p:txBody>
      </p:sp>
      <p:sp>
        <p:nvSpPr>
          <p:cNvPr id="4" name="Segnaposto numero diapositiva 3"/>
          <p:cNvSpPr>
            <a:spLocks noGrp="1"/>
          </p:cNvSpPr>
          <p:nvPr>
            <p:ph type="sldNum" sz="quarter" idx="12"/>
          </p:nvPr>
        </p:nvSpPr>
        <p:spPr/>
        <p:txBody>
          <a:bodyPr/>
          <a:lstStyle/>
          <a:p>
            <a:pPr>
              <a:defRPr/>
            </a:pPr>
            <a:fld id="{880DFACC-D2BC-45AC-A61F-F70DE1997CF3}" type="slidenum">
              <a:rPr lang="it-IT" smtClean="0"/>
              <a:pPr>
                <a:defRPr/>
              </a:pPr>
              <a:t>11</a:t>
            </a:fld>
            <a:endParaRPr lang="it-IT"/>
          </a:p>
        </p:txBody>
      </p:sp>
      <p:grpSp>
        <p:nvGrpSpPr>
          <p:cNvPr id="6" name="Group 7"/>
          <p:cNvGrpSpPr>
            <a:grpSpLocks/>
          </p:cNvGrpSpPr>
          <p:nvPr/>
        </p:nvGrpSpPr>
        <p:grpSpPr bwMode="auto">
          <a:xfrm>
            <a:off x="26074" y="0"/>
            <a:ext cx="9132888" cy="6834188"/>
            <a:chOff x="1" y="-19"/>
            <a:chExt cx="5753" cy="4305"/>
          </a:xfrm>
        </p:grpSpPr>
        <p:pic>
          <p:nvPicPr>
            <p:cNvPr id="7" name="Picture 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 y="14"/>
              <a:ext cx="432" cy="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ttangolo 3"/>
            <p:cNvSpPr>
              <a:spLocks noChangeArrowheads="1"/>
            </p:cNvSpPr>
            <p:nvPr/>
          </p:nvSpPr>
          <p:spPr bwMode="auto">
            <a:xfrm>
              <a:off x="432" y="-19"/>
              <a:ext cx="5322" cy="364"/>
            </a:xfrm>
            <a:prstGeom prst="rect">
              <a:avLst/>
            </a:prstGeom>
            <a:solidFill>
              <a:srgbClr val="0070C0"/>
            </a:solidFill>
            <a:ln w="25400">
              <a:solidFill>
                <a:srgbClr val="993300"/>
              </a:solidFill>
              <a:miter lim="800000"/>
              <a:headEnd/>
              <a:tailEnd/>
            </a:ln>
          </p:spPr>
          <p:txBody>
            <a:bodyPr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algn="ctr" eaLnBrk="1" hangingPunct="1">
                <a:spcBef>
                  <a:spcPct val="0"/>
                </a:spcBef>
                <a:buFontTx/>
                <a:buNone/>
              </a:pPr>
              <a:r>
                <a:rPr lang="it-IT" altLang="it-IT" sz="2000" b="1">
                  <a:solidFill>
                    <a:schemeClr val="bg1"/>
                  </a:solidFill>
                  <a:latin typeface="Calibri" panose="020F0502020204030204" pitchFamily="34" charset="0"/>
                </a:rPr>
                <a:t>La Misurazione del Benessere nei paesi dell’Unione Europea</a:t>
              </a:r>
              <a:endParaRPr lang="it-IT" altLang="it-IT" sz="2000" b="1" dirty="0">
                <a:solidFill>
                  <a:schemeClr val="bg1"/>
                </a:solidFill>
                <a:latin typeface="Calibri" panose="020F0502020204030204" pitchFamily="34" charset="0"/>
              </a:endParaRPr>
            </a:p>
          </p:txBody>
        </p:sp>
        <p:sp>
          <p:nvSpPr>
            <p:cNvPr id="9" name="Rettangolo 3"/>
            <p:cNvSpPr>
              <a:spLocks noChangeArrowheads="1"/>
            </p:cNvSpPr>
            <p:nvPr/>
          </p:nvSpPr>
          <p:spPr bwMode="auto">
            <a:xfrm rot="5400000">
              <a:off x="-1753" y="2099"/>
              <a:ext cx="3941" cy="434"/>
            </a:xfrm>
            <a:prstGeom prst="rect">
              <a:avLst/>
            </a:prstGeom>
            <a:solidFill>
              <a:srgbClr val="0070C0"/>
            </a:solidFill>
            <a:ln w="25400">
              <a:solidFill>
                <a:srgbClr val="993300"/>
              </a:solidFill>
              <a:miter lim="800000"/>
              <a:headEnd/>
              <a:tailEnd/>
            </a:ln>
          </p:spPr>
          <p:txBody>
            <a:bodyPr rot="10800000" vert="eaVert"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it-IT" altLang="it-IT" sz="1200">
                <a:solidFill>
                  <a:srgbClr val="FFFFFF"/>
                </a:solidFill>
                <a:latin typeface="Calibri" panose="020F0502020204030204" pitchFamily="34" charset="0"/>
              </a:endParaRPr>
            </a:p>
          </p:txBody>
        </p:sp>
      </p:grpSp>
      <p:grpSp>
        <p:nvGrpSpPr>
          <p:cNvPr id="10" name="Group 7"/>
          <p:cNvGrpSpPr>
            <a:grpSpLocks/>
          </p:cNvGrpSpPr>
          <p:nvPr/>
        </p:nvGrpSpPr>
        <p:grpSpPr bwMode="auto">
          <a:xfrm>
            <a:off x="26074" y="52388"/>
            <a:ext cx="688975" cy="6781800"/>
            <a:chOff x="1" y="14"/>
            <a:chExt cx="434" cy="4272"/>
          </a:xfrm>
        </p:grpSpPr>
        <p:pic>
          <p:nvPicPr>
            <p:cNvPr id="11" name="Picture 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 y="14"/>
              <a:ext cx="432" cy="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ttangolo 3"/>
            <p:cNvSpPr>
              <a:spLocks noChangeArrowheads="1"/>
            </p:cNvSpPr>
            <p:nvPr/>
          </p:nvSpPr>
          <p:spPr bwMode="auto">
            <a:xfrm rot="5400000">
              <a:off x="-1753" y="2099"/>
              <a:ext cx="3941" cy="434"/>
            </a:xfrm>
            <a:prstGeom prst="rect">
              <a:avLst/>
            </a:prstGeom>
            <a:solidFill>
              <a:srgbClr val="0070C0"/>
            </a:solidFill>
            <a:ln w="25400">
              <a:solidFill>
                <a:srgbClr val="993300"/>
              </a:solidFill>
              <a:miter lim="800000"/>
              <a:headEnd/>
              <a:tailEnd/>
            </a:ln>
          </p:spPr>
          <p:txBody>
            <a:bodyPr rot="10800000" vert="eaVert"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it-IT" altLang="it-IT" sz="1200">
                <a:solidFill>
                  <a:srgbClr val="FFFFFF"/>
                </a:solidFill>
                <a:latin typeface="Calibri" panose="020F0502020204030204" pitchFamily="34" charset="0"/>
              </a:endParaRPr>
            </a:p>
          </p:txBody>
        </p:sp>
      </p:grpSp>
    </p:spTree>
    <p:extLst>
      <p:ext uri="{BB962C8B-B14F-4D97-AF65-F5344CB8AC3E}">
        <p14:creationId xmlns:p14="http://schemas.microsoft.com/office/powerpoint/2010/main" val="22800116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proposta di indicatore</a:t>
            </a:r>
            <a:endParaRPr lang="it-IT" dirty="0"/>
          </a:p>
        </p:txBody>
      </p:sp>
      <p:sp>
        <p:nvSpPr>
          <p:cNvPr id="3" name="Segnaposto contenuto 2"/>
          <p:cNvSpPr>
            <a:spLocks noGrp="1"/>
          </p:cNvSpPr>
          <p:nvPr>
            <p:ph idx="1"/>
          </p:nvPr>
        </p:nvSpPr>
        <p:spPr/>
        <p:txBody>
          <a:bodyPr/>
          <a:lstStyle/>
          <a:p>
            <a:r>
              <a:rPr lang="it-IT" dirty="0"/>
              <a:t>L’Indicatore di Benessere </a:t>
            </a:r>
            <a:r>
              <a:rPr lang="it-IT" dirty="0" smtClean="0"/>
              <a:t>Europeo </a:t>
            </a:r>
            <a:r>
              <a:rPr lang="it-IT" kern="1200" dirty="0">
                <a:latin typeface="Times New Roman" pitchFamily="18" charset="0"/>
              </a:rPr>
              <a:t>(IBE, o IEW, </a:t>
            </a:r>
            <a:r>
              <a:rPr lang="it-IT" i="1" kern="1200" dirty="0" err="1" smtClean="0">
                <a:latin typeface="Times New Roman" pitchFamily="18" charset="0"/>
              </a:rPr>
              <a:t>Indicator</a:t>
            </a:r>
            <a:r>
              <a:rPr lang="it-IT" i="1" kern="1200" dirty="0" smtClean="0">
                <a:latin typeface="Times New Roman" pitchFamily="18" charset="0"/>
              </a:rPr>
              <a:t> </a:t>
            </a:r>
            <a:r>
              <a:rPr lang="it-IT" i="1" kern="1200" dirty="0">
                <a:latin typeface="Times New Roman" pitchFamily="18" charset="0"/>
              </a:rPr>
              <a:t>of </a:t>
            </a:r>
            <a:r>
              <a:rPr lang="it-IT" i="1" kern="1200" dirty="0" err="1">
                <a:latin typeface="Times New Roman" pitchFamily="18" charset="0"/>
              </a:rPr>
              <a:t>European</a:t>
            </a:r>
            <a:r>
              <a:rPr lang="it-IT" i="1" kern="1200" dirty="0">
                <a:latin typeface="Times New Roman" pitchFamily="18" charset="0"/>
              </a:rPr>
              <a:t> </a:t>
            </a:r>
            <a:r>
              <a:rPr lang="it-IT" i="1" kern="1200" dirty="0" err="1">
                <a:latin typeface="Times New Roman" pitchFamily="18" charset="0"/>
              </a:rPr>
              <a:t>Well-being</a:t>
            </a:r>
            <a:r>
              <a:rPr lang="it-IT" kern="1200" dirty="0">
                <a:latin typeface="Times New Roman" pitchFamily="18" charset="0"/>
              </a:rPr>
              <a:t>). </a:t>
            </a:r>
            <a:endParaRPr lang="it-IT" dirty="0"/>
          </a:p>
          <a:p>
            <a:endParaRPr lang="it-IT" dirty="0"/>
          </a:p>
        </p:txBody>
      </p:sp>
      <p:sp>
        <p:nvSpPr>
          <p:cNvPr id="4" name="Segnaposto numero diapositiva 3"/>
          <p:cNvSpPr>
            <a:spLocks noGrp="1"/>
          </p:cNvSpPr>
          <p:nvPr>
            <p:ph type="sldNum" sz="quarter" idx="12"/>
          </p:nvPr>
        </p:nvSpPr>
        <p:spPr/>
        <p:txBody>
          <a:bodyPr/>
          <a:lstStyle/>
          <a:p>
            <a:pPr>
              <a:defRPr/>
            </a:pPr>
            <a:fld id="{880DFACC-D2BC-45AC-A61F-F70DE1997CF3}" type="slidenum">
              <a:rPr lang="it-IT" smtClean="0"/>
              <a:pPr>
                <a:defRPr/>
              </a:pPr>
              <a:t>12</a:t>
            </a:fld>
            <a:endParaRPr lang="it-IT"/>
          </a:p>
        </p:txBody>
      </p:sp>
      <p:grpSp>
        <p:nvGrpSpPr>
          <p:cNvPr id="6" name="Group 7"/>
          <p:cNvGrpSpPr>
            <a:grpSpLocks/>
          </p:cNvGrpSpPr>
          <p:nvPr/>
        </p:nvGrpSpPr>
        <p:grpSpPr bwMode="auto">
          <a:xfrm>
            <a:off x="26074" y="0"/>
            <a:ext cx="9132888" cy="6834188"/>
            <a:chOff x="1" y="-19"/>
            <a:chExt cx="5753" cy="4305"/>
          </a:xfrm>
        </p:grpSpPr>
        <p:pic>
          <p:nvPicPr>
            <p:cNvPr id="7" name="Picture 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 y="14"/>
              <a:ext cx="432" cy="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ttangolo 3"/>
            <p:cNvSpPr>
              <a:spLocks noChangeArrowheads="1"/>
            </p:cNvSpPr>
            <p:nvPr/>
          </p:nvSpPr>
          <p:spPr bwMode="auto">
            <a:xfrm>
              <a:off x="432" y="-19"/>
              <a:ext cx="5322" cy="364"/>
            </a:xfrm>
            <a:prstGeom prst="rect">
              <a:avLst/>
            </a:prstGeom>
            <a:solidFill>
              <a:srgbClr val="0070C0"/>
            </a:solidFill>
            <a:ln w="25400">
              <a:solidFill>
                <a:srgbClr val="993300"/>
              </a:solidFill>
              <a:miter lim="800000"/>
              <a:headEnd/>
              <a:tailEnd/>
            </a:ln>
          </p:spPr>
          <p:txBody>
            <a:bodyPr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algn="ctr" eaLnBrk="1" hangingPunct="1">
                <a:spcBef>
                  <a:spcPct val="0"/>
                </a:spcBef>
                <a:buFontTx/>
                <a:buNone/>
              </a:pPr>
              <a:r>
                <a:rPr lang="it-IT" altLang="it-IT" sz="2000" b="1">
                  <a:solidFill>
                    <a:schemeClr val="bg1"/>
                  </a:solidFill>
                  <a:latin typeface="Calibri" panose="020F0502020204030204" pitchFamily="34" charset="0"/>
                </a:rPr>
                <a:t>La Misurazione del Benessere nei paesi dell’Unione Europea</a:t>
              </a:r>
              <a:endParaRPr lang="it-IT" altLang="it-IT" sz="2000" b="1" dirty="0">
                <a:solidFill>
                  <a:schemeClr val="bg1"/>
                </a:solidFill>
                <a:latin typeface="Calibri" panose="020F0502020204030204" pitchFamily="34" charset="0"/>
              </a:endParaRPr>
            </a:p>
          </p:txBody>
        </p:sp>
        <p:sp>
          <p:nvSpPr>
            <p:cNvPr id="9" name="Rettangolo 3"/>
            <p:cNvSpPr>
              <a:spLocks noChangeArrowheads="1"/>
            </p:cNvSpPr>
            <p:nvPr/>
          </p:nvSpPr>
          <p:spPr bwMode="auto">
            <a:xfrm rot="5400000">
              <a:off x="-1753" y="2099"/>
              <a:ext cx="3941" cy="434"/>
            </a:xfrm>
            <a:prstGeom prst="rect">
              <a:avLst/>
            </a:prstGeom>
            <a:solidFill>
              <a:srgbClr val="0070C0"/>
            </a:solidFill>
            <a:ln w="25400">
              <a:solidFill>
                <a:srgbClr val="993300"/>
              </a:solidFill>
              <a:miter lim="800000"/>
              <a:headEnd/>
              <a:tailEnd/>
            </a:ln>
          </p:spPr>
          <p:txBody>
            <a:bodyPr rot="10800000" vert="eaVert"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it-IT" altLang="it-IT" sz="1200">
                <a:solidFill>
                  <a:srgbClr val="FFFFFF"/>
                </a:solidFill>
                <a:latin typeface="Calibri" panose="020F0502020204030204" pitchFamily="34" charset="0"/>
              </a:endParaRPr>
            </a:p>
          </p:txBody>
        </p:sp>
      </p:grpSp>
      <p:grpSp>
        <p:nvGrpSpPr>
          <p:cNvPr id="10" name="Group 7"/>
          <p:cNvGrpSpPr>
            <a:grpSpLocks/>
          </p:cNvGrpSpPr>
          <p:nvPr/>
        </p:nvGrpSpPr>
        <p:grpSpPr bwMode="auto">
          <a:xfrm>
            <a:off x="26074" y="52388"/>
            <a:ext cx="688975" cy="6781800"/>
            <a:chOff x="1" y="14"/>
            <a:chExt cx="434" cy="4272"/>
          </a:xfrm>
        </p:grpSpPr>
        <p:pic>
          <p:nvPicPr>
            <p:cNvPr id="11" name="Picture 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 y="14"/>
              <a:ext cx="432" cy="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ttangolo 3"/>
            <p:cNvSpPr>
              <a:spLocks noChangeArrowheads="1"/>
            </p:cNvSpPr>
            <p:nvPr/>
          </p:nvSpPr>
          <p:spPr bwMode="auto">
            <a:xfrm rot="5400000">
              <a:off x="-1753" y="2099"/>
              <a:ext cx="3941" cy="434"/>
            </a:xfrm>
            <a:prstGeom prst="rect">
              <a:avLst/>
            </a:prstGeom>
            <a:solidFill>
              <a:srgbClr val="0070C0"/>
            </a:solidFill>
            <a:ln w="25400">
              <a:solidFill>
                <a:srgbClr val="993300"/>
              </a:solidFill>
              <a:miter lim="800000"/>
              <a:headEnd/>
              <a:tailEnd/>
            </a:ln>
          </p:spPr>
          <p:txBody>
            <a:bodyPr rot="10800000" vert="eaVert"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it-IT" altLang="it-IT" sz="1200">
                <a:solidFill>
                  <a:srgbClr val="FFFFFF"/>
                </a:solidFill>
                <a:latin typeface="Calibri" panose="020F0502020204030204" pitchFamily="34" charset="0"/>
              </a:endParaRPr>
            </a:p>
          </p:txBody>
        </p:sp>
      </p:grpSp>
    </p:spTree>
    <p:extLst>
      <p:ext uri="{BB962C8B-B14F-4D97-AF65-F5344CB8AC3E}">
        <p14:creationId xmlns:p14="http://schemas.microsoft.com/office/powerpoint/2010/main" val="17171027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4000"/>
              <a:t>L’Indicatore di Benessere </a:t>
            </a:r>
            <a:r>
              <a:rPr lang="it-IT" sz="4000" smtClean="0"/>
              <a:t>Europeo</a:t>
            </a:r>
            <a:endParaRPr lang="it-IT" sz="4000"/>
          </a:p>
        </p:txBody>
      </p:sp>
      <p:sp>
        <p:nvSpPr>
          <p:cNvPr id="3" name="Segnaposto contenuto 2"/>
          <p:cNvSpPr>
            <a:spLocks noGrp="1"/>
          </p:cNvSpPr>
          <p:nvPr>
            <p:ph idx="1"/>
          </p:nvPr>
        </p:nvSpPr>
        <p:spPr>
          <a:xfrm>
            <a:off x="843336" y="1981200"/>
            <a:ext cx="7614864" cy="4114800"/>
          </a:xfrm>
        </p:spPr>
        <p:txBody>
          <a:bodyPr/>
          <a:lstStyle/>
          <a:p>
            <a:pPr algn="just">
              <a:lnSpc>
                <a:spcPct val="150000"/>
              </a:lnSpc>
              <a:spcAft>
                <a:spcPts val="1200"/>
              </a:spcAft>
              <a:buNone/>
            </a:pPr>
            <a:r>
              <a:rPr lang="it-IT" sz="2000" dirty="0"/>
              <a:t>Perché un indicatore di benessere per l’Unione Europea?</a:t>
            </a:r>
          </a:p>
          <a:p>
            <a:pPr algn="just">
              <a:spcAft>
                <a:spcPts val="1200"/>
              </a:spcAft>
            </a:pPr>
            <a:r>
              <a:rPr lang="it-IT" sz="2000" dirty="0"/>
              <a:t>Necessità di comprendere se è possibile parlare di Europa a più velocità anche andando oltre la dimensione economico-produttiva</a:t>
            </a:r>
          </a:p>
          <a:p>
            <a:pPr algn="just">
              <a:spcAft>
                <a:spcPts val="1200"/>
              </a:spcAft>
            </a:pPr>
            <a:r>
              <a:rPr lang="it-IT" sz="2000" dirty="0"/>
              <a:t>Realtà eterogenea: differenti culture, istituzioni, strutture sociali e diversi sviluppi delle politiche nel corso degli anni; è possibile realmente mettere in evidenza quali elementi garantiscono maggior </a:t>
            </a:r>
            <a:r>
              <a:rPr lang="it-IT" sz="2000" dirty="0" smtClean="0"/>
              <a:t>benessere</a:t>
            </a:r>
          </a:p>
          <a:p>
            <a:pPr algn="just">
              <a:spcAft>
                <a:spcPts val="1200"/>
              </a:spcAft>
            </a:pPr>
            <a:r>
              <a:rPr lang="it-IT" sz="2000" dirty="0"/>
              <a:t>L’area su cui è stata effettuata la raccolta di dati, è l’Unione Europea a 27 Paesi, precedente l’entrata della Croazia, ratificata il </a:t>
            </a:r>
            <a:r>
              <a:rPr lang="it-IT" sz="2000" dirty="0" smtClean="0"/>
              <a:t>1° </a:t>
            </a:r>
            <a:r>
              <a:rPr lang="it-IT" sz="2000" dirty="0"/>
              <a:t>Luglio 2013</a:t>
            </a:r>
          </a:p>
          <a:p>
            <a:endParaRPr lang="it-IT" dirty="0"/>
          </a:p>
          <a:p>
            <a:pPr marL="0" indent="0">
              <a:buNone/>
            </a:pPr>
            <a:endParaRPr lang="it-IT" dirty="0"/>
          </a:p>
        </p:txBody>
      </p:sp>
      <p:sp>
        <p:nvSpPr>
          <p:cNvPr id="4" name="Segnaposto numero diapositiva 3"/>
          <p:cNvSpPr>
            <a:spLocks noGrp="1"/>
          </p:cNvSpPr>
          <p:nvPr>
            <p:ph type="sldNum" sz="quarter" idx="12"/>
          </p:nvPr>
        </p:nvSpPr>
        <p:spPr/>
        <p:txBody>
          <a:bodyPr/>
          <a:lstStyle/>
          <a:p>
            <a:pPr>
              <a:defRPr/>
            </a:pPr>
            <a:fld id="{880DFACC-D2BC-45AC-A61F-F70DE1997CF3}" type="slidenum">
              <a:rPr lang="it-IT" smtClean="0"/>
              <a:pPr>
                <a:defRPr/>
              </a:pPr>
              <a:t>13</a:t>
            </a:fld>
            <a:endParaRPr lang="it-IT"/>
          </a:p>
        </p:txBody>
      </p:sp>
      <p:grpSp>
        <p:nvGrpSpPr>
          <p:cNvPr id="6" name="Group 7"/>
          <p:cNvGrpSpPr>
            <a:grpSpLocks/>
          </p:cNvGrpSpPr>
          <p:nvPr/>
        </p:nvGrpSpPr>
        <p:grpSpPr bwMode="auto">
          <a:xfrm>
            <a:off x="26074" y="0"/>
            <a:ext cx="9132888" cy="6834188"/>
            <a:chOff x="1" y="-19"/>
            <a:chExt cx="5753" cy="4305"/>
          </a:xfrm>
        </p:grpSpPr>
        <p:pic>
          <p:nvPicPr>
            <p:cNvPr id="7" name="Picture 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 y="14"/>
              <a:ext cx="432" cy="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ttangolo 3"/>
            <p:cNvSpPr>
              <a:spLocks noChangeArrowheads="1"/>
            </p:cNvSpPr>
            <p:nvPr/>
          </p:nvSpPr>
          <p:spPr bwMode="auto">
            <a:xfrm>
              <a:off x="432" y="-19"/>
              <a:ext cx="5322" cy="364"/>
            </a:xfrm>
            <a:prstGeom prst="rect">
              <a:avLst/>
            </a:prstGeom>
            <a:solidFill>
              <a:srgbClr val="0070C0"/>
            </a:solidFill>
            <a:ln w="25400">
              <a:solidFill>
                <a:srgbClr val="993300"/>
              </a:solidFill>
              <a:miter lim="800000"/>
              <a:headEnd/>
              <a:tailEnd/>
            </a:ln>
          </p:spPr>
          <p:txBody>
            <a:bodyPr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algn="ctr" eaLnBrk="1" hangingPunct="1">
                <a:spcBef>
                  <a:spcPct val="0"/>
                </a:spcBef>
                <a:buFontTx/>
                <a:buNone/>
              </a:pPr>
              <a:r>
                <a:rPr lang="it-IT" altLang="it-IT" sz="2000" b="1">
                  <a:solidFill>
                    <a:schemeClr val="bg1"/>
                  </a:solidFill>
                  <a:latin typeface="Calibri" panose="020F0502020204030204" pitchFamily="34" charset="0"/>
                </a:rPr>
                <a:t>La Misurazione del Benessere nei paesi dell’Unione Europea</a:t>
              </a:r>
              <a:endParaRPr lang="it-IT" altLang="it-IT" sz="2000" b="1" dirty="0">
                <a:solidFill>
                  <a:schemeClr val="bg1"/>
                </a:solidFill>
                <a:latin typeface="Calibri" panose="020F0502020204030204" pitchFamily="34" charset="0"/>
              </a:endParaRPr>
            </a:p>
          </p:txBody>
        </p:sp>
        <p:sp>
          <p:nvSpPr>
            <p:cNvPr id="9" name="Rettangolo 3"/>
            <p:cNvSpPr>
              <a:spLocks noChangeArrowheads="1"/>
            </p:cNvSpPr>
            <p:nvPr/>
          </p:nvSpPr>
          <p:spPr bwMode="auto">
            <a:xfrm rot="5400000">
              <a:off x="-1753" y="2099"/>
              <a:ext cx="3941" cy="434"/>
            </a:xfrm>
            <a:prstGeom prst="rect">
              <a:avLst/>
            </a:prstGeom>
            <a:solidFill>
              <a:srgbClr val="0070C0"/>
            </a:solidFill>
            <a:ln w="25400">
              <a:solidFill>
                <a:srgbClr val="993300"/>
              </a:solidFill>
              <a:miter lim="800000"/>
              <a:headEnd/>
              <a:tailEnd/>
            </a:ln>
          </p:spPr>
          <p:txBody>
            <a:bodyPr rot="10800000" vert="eaVert"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it-IT" altLang="it-IT" sz="1200">
                <a:solidFill>
                  <a:srgbClr val="FFFFFF"/>
                </a:solidFill>
                <a:latin typeface="Calibri" panose="020F0502020204030204" pitchFamily="34" charset="0"/>
              </a:endParaRPr>
            </a:p>
          </p:txBody>
        </p:sp>
      </p:grpSp>
    </p:spTree>
    <p:extLst>
      <p:ext uri="{BB962C8B-B14F-4D97-AF65-F5344CB8AC3E}">
        <p14:creationId xmlns:p14="http://schemas.microsoft.com/office/powerpoint/2010/main" val="37214781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4000" dirty="0" smtClean="0"/>
              <a:t>Approcci di sviluppo</a:t>
            </a:r>
            <a:endParaRPr lang="it-IT" sz="4000" dirty="0"/>
          </a:p>
        </p:txBody>
      </p:sp>
      <p:sp>
        <p:nvSpPr>
          <p:cNvPr id="3" name="Segnaposto contenuto 2"/>
          <p:cNvSpPr>
            <a:spLocks noGrp="1"/>
          </p:cNvSpPr>
          <p:nvPr>
            <p:ph idx="1"/>
          </p:nvPr>
        </p:nvSpPr>
        <p:spPr>
          <a:xfrm>
            <a:off x="1027529" y="1943100"/>
            <a:ext cx="7772400" cy="4114800"/>
          </a:xfrm>
        </p:spPr>
        <p:txBody>
          <a:bodyPr/>
          <a:lstStyle/>
          <a:p>
            <a:pPr marL="0" indent="0" algn="just">
              <a:buNone/>
            </a:pPr>
            <a:r>
              <a:rPr lang="en-US" sz="2000" dirty="0" smtClean="0"/>
              <a:t>Come </a:t>
            </a:r>
            <a:r>
              <a:rPr lang="en-US" sz="2000" dirty="0" err="1" smtClean="0"/>
              <a:t>messo</a:t>
            </a:r>
            <a:r>
              <a:rPr lang="en-US" sz="2000" dirty="0" smtClean="0"/>
              <a:t> in </a:t>
            </a:r>
            <a:r>
              <a:rPr lang="en-US" sz="2000" dirty="0" err="1" smtClean="0"/>
              <a:t>luce</a:t>
            </a:r>
            <a:r>
              <a:rPr lang="en-US" sz="2000" dirty="0" smtClean="0"/>
              <a:t> da </a:t>
            </a:r>
            <a:r>
              <a:rPr lang="en-US" sz="2000" dirty="0" err="1" smtClean="0"/>
              <a:t>Michalos</a:t>
            </a:r>
            <a:r>
              <a:rPr lang="en-US" sz="2000" dirty="0" smtClean="0"/>
              <a:t> et al. (2010), </a:t>
            </a:r>
            <a:r>
              <a:rPr lang="en-US" sz="2000" dirty="0" err="1" smtClean="0"/>
              <a:t>possono</a:t>
            </a:r>
            <a:r>
              <a:rPr lang="en-US" sz="2000" dirty="0" smtClean="0"/>
              <a:t> </a:t>
            </a:r>
            <a:r>
              <a:rPr lang="en-US" sz="2000" dirty="0" err="1" smtClean="0"/>
              <a:t>essere</a:t>
            </a:r>
            <a:r>
              <a:rPr lang="en-US" sz="2000" dirty="0" smtClean="0"/>
              <a:t> </a:t>
            </a:r>
            <a:r>
              <a:rPr lang="en-US" sz="2000" dirty="0" err="1" smtClean="0"/>
              <a:t>distinti</a:t>
            </a:r>
            <a:r>
              <a:rPr lang="en-US" sz="2000" dirty="0" smtClean="0"/>
              <a:t> </a:t>
            </a:r>
            <a:r>
              <a:rPr lang="en-US" sz="2000" u="sng" dirty="0" err="1" smtClean="0"/>
              <a:t>tre</a:t>
            </a:r>
            <a:r>
              <a:rPr lang="en-US" sz="2000" u="sng" dirty="0" smtClean="0"/>
              <a:t> </a:t>
            </a:r>
            <a:r>
              <a:rPr lang="en-US" sz="2000" u="sng" dirty="0" err="1" smtClean="0"/>
              <a:t>differenti</a:t>
            </a:r>
            <a:r>
              <a:rPr lang="en-US" sz="2000" u="sng" dirty="0" smtClean="0"/>
              <a:t> </a:t>
            </a:r>
            <a:r>
              <a:rPr lang="en-US" sz="2000" u="sng" dirty="0" err="1" smtClean="0"/>
              <a:t>approcci</a:t>
            </a:r>
            <a:r>
              <a:rPr lang="en-US" sz="2000" dirty="0" smtClean="0"/>
              <a:t> per lo </a:t>
            </a:r>
            <a:r>
              <a:rPr lang="en-US" sz="2000" dirty="0" err="1" smtClean="0"/>
              <a:t>sviluppo</a:t>
            </a:r>
            <a:r>
              <a:rPr lang="en-US" sz="2000" dirty="0" smtClean="0"/>
              <a:t> di </a:t>
            </a:r>
            <a:r>
              <a:rPr lang="en-US" sz="2000" dirty="0" err="1" smtClean="0"/>
              <a:t>indicatori</a:t>
            </a:r>
            <a:r>
              <a:rPr lang="en-US" sz="2000" dirty="0" smtClean="0"/>
              <a:t> composite  di </a:t>
            </a:r>
            <a:r>
              <a:rPr lang="en-US" sz="2000" dirty="0" err="1" smtClean="0"/>
              <a:t>benessere</a:t>
            </a:r>
            <a:r>
              <a:rPr lang="en-US" sz="2000" dirty="0" smtClean="0"/>
              <a:t>:</a:t>
            </a:r>
          </a:p>
          <a:p>
            <a:pPr algn="just"/>
            <a:r>
              <a:rPr lang="en-US" sz="2000" b="1" i="1" dirty="0" smtClean="0"/>
              <a:t>Top-Down</a:t>
            </a:r>
            <a:r>
              <a:rPr lang="en-US" sz="2000" dirty="0"/>
              <a:t>: </a:t>
            </a:r>
            <a:r>
              <a:rPr lang="en-US" sz="2000" dirty="0" err="1" smtClean="0"/>
              <a:t>si</a:t>
            </a:r>
            <a:r>
              <a:rPr lang="en-US" sz="2000" dirty="0" smtClean="0"/>
              <a:t> </a:t>
            </a:r>
            <a:r>
              <a:rPr lang="en-US" sz="2000" dirty="0" err="1" smtClean="0"/>
              <a:t>basa</a:t>
            </a:r>
            <a:r>
              <a:rPr lang="en-US" sz="2000" dirty="0" smtClean="0"/>
              <a:t> la </a:t>
            </a:r>
            <a:r>
              <a:rPr lang="en-US" sz="2000" dirty="0" err="1" smtClean="0"/>
              <a:t>costruzione</a:t>
            </a:r>
            <a:r>
              <a:rPr lang="en-US" sz="2000" dirty="0" smtClean="0"/>
              <a:t> </a:t>
            </a:r>
            <a:r>
              <a:rPr lang="en-US" sz="2000" dirty="0" err="1" smtClean="0"/>
              <a:t>dell’indice</a:t>
            </a:r>
            <a:r>
              <a:rPr lang="en-US" sz="2000" dirty="0" smtClean="0"/>
              <a:t> </a:t>
            </a:r>
            <a:r>
              <a:rPr lang="en-US" sz="2000" dirty="0" err="1" smtClean="0"/>
              <a:t>su</a:t>
            </a:r>
            <a:r>
              <a:rPr lang="en-US" sz="2000" dirty="0" smtClean="0"/>
              <a:t> un </a:t>
            </a:r>
            <a:r>
              <a:rPr lang="en-US" sz="2000" dirty="0" err="1" smtClean="0"/>
              <a:t>determinato</a:t>
            </a:r>
            <a:r>
              <a:rPr lang="en-US" sz="2000" dirty="0" smtClean="0"/>
              <a:t> framework </a:t>
            </a:r>
            <a:r>
              <a:rPr lang="en-US" sz="2000" dirty="0" err="1" smtClean="0"/>
              <a:t>teorico</a:t>
            </a:r>
            <a:r>
              <a:rPr lang="en-US" sz="2000" dirty="0" smtClean="0"/>
              <a:t>, </a:t>
            </a:r>
            <a:r>
              <a:rPr lang="en-US" sz="2000" dirty="0" err="1" smtClean="0"/>
              <a:t>scegliendo</a:t>
            </a:r>
            <a:r>
              <a:rPr lang="en-US" sz="2000" dirty="0" smtClean="0"/>
              <a:t> le </a:t>
            </a:r>
            <a:r>
              <a:rPr lang="en-US" sz="2000" dirty="0" err="1" smtClean="0"/>
              <a:t>variabili</a:t>
            </a:r>
            <a:r>
              <a:rPr lang="en-US" sz="2000" dirty="0" smtClean="0"/>
              <a:t> di </a:t>
            </a:r>
            <a:r>
              <a:rPr lang="en-US" sz="2000" dirty="0" err="1" smtClean="0"/>
              <a:t>conseguenza</a:t>
            </a:r>
            <a:r>
              <a:rPr lang="en-US" sz="2000" dirty="0" smtClean="0"/>
              <a:t>;</a:t>
            </a:r>
          </a:p>
          <a:p>
            <a:pPr algn="just"/>
            <a:r>
              <a:rPr lang="en-US" sz="2000" b="1" i="1" dirty="0" smtClean="0"/>
              <a:t>Bottom-Up</a:t>
            </a:r>
            <a:r>
              <a:rPr lang="en-US" sz="2000" dirty="0"/>
              <a:t>: </a:t>
            </a:r>
            <a:r>
              <a:rPr lang="en-US" sz="2000" dirty="0" smtClean="0"/>
              <a:t>la </a:t>
            </a:r>
            <a:r>
              <a:rPr lang="en-US" sz="2000" dirty="0" err="1" smtClean="0"/>
              <a:t>costruzione</a:t>
            </a:r>
            <a:r>
              <a:rPr lang="en-US" sz="2000" dirty="0" smtClean="0"/>
              <a:t> </a:t>
            </a:r>
            <a:r>
              <a:rPr lang="en-US" sz="2000" dirty="0" err="1" smtClean="0"/>
              <a:t>dell’indice</a:t>
            </a:r>
            <a:r>
              <a:rPr lang="en-US" sz="2000" dirty="0" smtClean="0"/>
              <a:t> parte </a:t>
            </a:r>
            <a:r>
              <a:rPr lang="en-US" sz="2000" dirty="0" err="1" smtClean="0"/>
              <a:t>dall’osservazione</a:t>
            </a:r>
            <a:r>
              <a:rPr lang="en-US" sz="2000" dirty="0" smtClean="0"/>
              <a:t> </a:t>
            </a:r>
            <a:r>
              <a:rPr lang="en-US" sz="2000" dirty="0" err="1" smtClean="0"/>
              <a:t>dei</a:t>
            </a:r>
            <a:r>
              <a:rPr lang="en-US" sz="2000" dirty="0" smtClean="0"/>
              <a:t> </a:t>
            </a:r>
            <a:r>
              <a:rPr lang="en-US" sz="2000" dirty="0" err="1" smtClean="0"/>
              <a:t>dati</a:t>
            </a:r>
            <a:r>
              <a:rPr lang="en-US" sz="2000" dirty="0" smtClean="0"/>
              <a:t> </a:t>
            </a:r>
            <a:r>
              <a:rPr lang="en-US" sz="2000" dirty="0" err="1" smtClean="0"/>
              <a:t>disponibili</a:t>
            </a:r>
            <a:r>
              <a:rPr lang="en-US" sz="2000" dirty="0" smtClean="0"/>
              <a:t> </a:t>
            </a:r>
            <a:r>
              <a:rPr lang="en-US" sz="2000" dirty="0" err="1" smtClean="0"/>
              <a:t>considerati</a:t>
            </a:r>
            <a:r>
              <a:rPr lang="en-US" sz="2000" dirty="0" smtClean="0"/>
              <a:t> </a:t>
            </a:r>
            <a:r>
              <a:rPr lang="en-US" sz="2000" dirty="0" err="1" smtClean="0"/>
              <a:t>rilevanti</a:t>
            </a:r>
            <a:r>
              <a:rPr lang="en-US" sz="2000" dirty="0" smtClean="0"/>
              <a:t>; </a:t>
            </a:r>
          </a:p>
          <a:p>
            <a:pPr algn="just"/>
            <a:r>
              <a:rPr lang="en-US" sz="2000" b="1" i="1" dirty="0" smtClean="0"/>
              <a:t>Bi-Directional</a:t>
            </a:r>
            <a:r>
              <a:rPr lang="en-US" sz="2000" dirty="0" smtClean="0"/>
              <a:t>: </a:t>
            </a:r>
            <a:r>
              <a:rPr lang="en-US" sz="2000" dirty="0" err="1" smtClean="0"/>
              <a:t>si</a:t>
            </a:r>
            <a:r>
              <a:rPr lang="en-US" sz="2000" dirty="0" smtClean="0"/>
              <a:t> </a:t>
            </a:r>
            <a:r>
              <a:rPr lang="en-US" sz="2000" dirty="0" err="1" smtClean="0"/>
              <a:t>elabora</a:t>
            </a:r>
            <a:r>
              <a:rPr lang="en-US" sz="2000" dirty="0" smtClean="0"/>
              <a:t> </a:t>
            </a:r>
            <a:r>
              <a:rPr lang="en-US" sz="2000" dirty="0" err="1" smtClean="0"/>
              <a:t>una</a:t>
            </a:r>
            <a:r>
              <a:rPr lang="en-US" sz="2000" dirty="0" smtClean="0"/>
              <a:t> </a:t>
            </a:r>
            <a:r>
              <a:rPr lang="en-US" sz="2000" dirty="0" err="1" smtClean="0"/>
              <a:t>teoria</a:t>
            </a:r>
            <a:r>
              <a:rPr lang="en-US" sz="2000" dirty="0" smtClean="0"/>
              <a:t> e </a:t>
            </a:r>
            <a:r>
              <a:rPr lang="en-US" sz="2000" dirty="0" err="1" smtClean="0"/>
              <a:t>si</a:t>
            </a:r>
            <a:r>
              <a:rPr lang="en-US" sz="2000" dirty="0" smtClean="0"/>
              <a:t> </a:t>
            </a:r>
            <a:r>
              <a:rPr lang="en-US" sz="2000" dirty="0" err="1" smtClean="0"/>
              <a:t>osservano</a:t>
            </a:r>
            <a:r>
              <a:rPr lang="en-US" sz="2000" dirty="0" smtClean="0"/>
              <a:t> le </a:t>
            </a:r>
            <a:r>
              <a:rPr lang="en-US" sz="2000" dirty="0" err="1" smtClean="0"/>
              <a:t>variabili</a:t>
            </a:r>
            <a:r>
              <a:rPr lang="en-US" sz="2000" dirty="0" smtClean="0"/>
              <a:t> </a:t>
            </a:r>
            <a:r>
              <a:rPr lang="en-US" sz="2000" dirty="0" err="1" smtClean="0"/>
              <a:t>simultaneamente</a:t>
            </a:r>
            <a:r>
              <a:rPr lang="en-US" sz="2000" dirty="0" smtClean="0"/>
              <a:t>.</a:t>
            </a:r>
            <a:endParaRPr lang="it-IT" sz="2000" dirty="0"/>
          </a:p>
          <a:p>
            <a:pPr marL="0" indent="0">
              <a:buNone/>
            </a:pPr>
            <a:endParaRPr lang="it-IT" dirty="0"/>
          </a:p>
        </p:txBody>
      </p:sp>
      <p:sp>
        <p:nvSpPr>
          <p:cNvPr id="4" name="Segnaposto numero diapositiva 3"/>
          <p:cNvSpPr>
            <a:spLocks noGrp="1"/>
          </p:cNvSpPr>
          <p:nvPr>
            <p:ph type="sldNum" sz="quarter" idx="12"/>
          </p:nvPr>
        </p:nvSpPr>
        <p:spPr/>
        <p:txBody>
          <a:bodyPr/>
          <a:lstStyle/>
          <a:p>
            <a:pPr>
              <a:defRPr/>
            </a:pPr>
            <a:fld id="{880DFACC-D2BC-45AC-A61F-F70DE1997CF3}" type="slidenum">
              <a:rPr lang="it-IT" smtClean="0"/>
              <a:pPr>
                <a:defRPr/>
              </a:pPr>
              <a:t>14</a:t>
            </a:fld>
            <a:endParaRPr lang="it-IT" dirty="0"/>
          </a:p>
        </p:txBody>
      </p:sp>
      <p:grpSp>
        <p:nvGrpSpPr>
          <p:cNvPr id="6" name="Group 7"/>
          <p:cNvGrpSpPr>
            <a:grpSpLocks/>
          </p:cNvGrpSpPr>
          <p:nvPr/>
        </p:nvGrpSpPr>
        <p:grpSpPr bwMode="auto">
          <a:xfrm>
            <a:off x="26074" y="0"/>
            <a:ext cx="9132888" cy="6834188"/>
            <a:chOff x="1" y="-19"/>
            <a:chExt cx="5753" cy="4305"/>
          </a:xfrm>
        </p:grpSpPr>
        <p:pic>
          <p:nvPicPr>
            <p:cNvPr id="7" name="Picture 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 y="14"/>
              <a:ext cx="432" cy="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ttangolo 3"/>
            <p:cNvSpPr>
              <a:spLocks noChangeArrowheads="1"/>
            </p:cNvSpPr>
            <p:nvPr/>
          </p:nvSpPr>
          <p:spPr bwMode="auto">
            <a:xfrm>
              <a:off x="432" y="-19"/>
              <a:ext cx="5322" cy="364"/>
            </a:xfrm>
            <a:prstGeom prst="rect">
              <a:avLst/>
            </a:prstGeom>
            <a:solidFill>
              <a:srgbClr val="0070C0"/>
            </a:solidFill>
            <a:ln w="25400">
              <a:solidFill>
                <a:srgbClr val="993300"/>
              </a:solidFill>
              <a:miter lim="800000"/>
              <a:headEnd/>
              <a:tailEnd/>
            </a:ln>
          </p:spPr>
          <p:txBody>
            <a:bodyPr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algn="ctr" eaLnBrk="1" hangingPunct="1">
                <a:spcBef>
                  <a:spcPct val="0"/>
                </a:spcBef>
                <a:buFontTx/>
                <a:buNone/>
              </a:pPr>
              <a:r>
                <a:rPr lang="it-IT" altLang="it-IT" sz="2000" b="1">
                  <a:solidFill>
                    <a:schemeClr val="bg1"/>
                  </a:solidFill>
                  <a:latin typeface="Calibri" panose="020F0502020204030204" pitchFamily="34" charset="0"/>
                </a:rPr>
                <a:t>La Misurazione del Benessere nei paesi dell’Unione Europea</a:t>
              </a:r>
              <a:endParaRPr lang="it-IT" altLang="it-IT" sz="2000" b="1" dirty="0">
                <a:solidFill>
                  <a:schemeClr val="bg1"/>
                </a:solidFill>
                <a:latin typeface="Calibri" panose="020F0502020204030204" pitchFamily="34" charset="0"/>
              </a:endParaRPr>
            </a:p>
          </p:txBody>
        </p:sp>
        <p:sp>
          <p:nvSpPr>
            <p:cNvPr id="9" name="Rettangolo 3"/>
            <p:cNvSpPr>
              <a:spLocks noChangeArrowheads="1"/>
            </p:cNvSpPr>
            <p:nvPr/>
          </p:nvSpPr>
          <p:spPr bwMode="auto">
            <a:xfrm rot="5400000">
              <a:off x="-1753" y="2099"/>
              <a:ext cx="3941" cy="434"/>
            </a:xfrm>
            <a:prstGeom prst="rect">
              <a:avLst/>
            </a:prstGeom>
            <a:solidFill>
              <a:srgbClr val="0070C0"/>
            </a:solidFill>
            <a:ln w="25400">
              <a:solidFill>
                <a:srgbClr val="993300"/>
              </a:solidFill>
              <a:miter lim="800000"/>
              <a:headEnd/>
              <a:tailEnd/>
            </a:ln>
          </p:spPr>
          <p:txBody>
            <a:bodyPr rot="10800000" vert="eaVert"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it-IT" altLang="it-IT" sz="1200">
                <a:solidFill>
                  <a:srgbClr val="FFFFFF"/>
                </a:solidFill>
                <a:latin typeface="Calibri" panose="020F0502020204030204" pitchFamily="34" charset="0"/>
              </a:endParaRPr>
            </a:p>
          </p:txBody>
        </p:sp>
      </p:grpSp>
    </p:spTree>
    <p:extLst>
      <p:ext uri="{BB962C8B-B14F-4D97-AF65-F5344CB8AC3E}">
        <p14:creationId xmlns:p14="http://schemas.microsoft.com/office/powerpoint/2010/main" val="18170120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4000"/>
              <a:t>L’Indicatore di Benessere </a:t>
            </a:r>
            <a:r>
              <a:rPr lang="it-IT" sz="4000" smtClean="0"/>
              <a:t>Europeo</a:t>
            </a:r>
            <a:endParaRPr lang="it-IT" sz="4000"/>
          </a:p>
        </p:txBody>
      </p:sp>
      <p:sp>
        <p:nvSpPr>
          <p:cNvPr id="3" name="Segnaposto contenuto 2"/>
          <p:cNvSpPr>
            <a:spLocks noGrp="1"/>
          </p:cNvSpPr>
          <p:nvPr>
            <p:ph idx="1"/>
          </p:nvPr>
        </p:nvSpPr>
        <p:spPr>
          <a:xfrm>
            <a:off x="843336" y="1783557"/>
            <a:ext cx="7772400" cy="4114800"/>
          </a:xfrm>
        </p:spPr>
        <p:txBody>
          <a:bodyPr/>
          <a:lstStyle/>
          <a:p>
            <a:pPr marL="0" indent="0" algn="just">
              <a:buNone/>
            </a:pPr>
            <a:r>
              <a:rPr lang="en-US" sz="2000" b="1" dirty="0" err="1" smtClean="0"/>
              <a:t>Approccio</a:t>
            </a:r>
            <a:r>
              <a:rPr lang="en-US" sz="2000" b="1" dirty="0" smtClean="0"/>
              <a:t> Bi-directional </a:t>
            </a:r>
            <a:r>
              <a:rPr lang="it-IT" sz="2000" dirty="0" smtClean="0"/>
              <a:t>(</a:t>
            </a:r>
            <a:r>
              <a:rPr lang="it-IT" sz="2000" dirty="0" err="1" smtClean="0"/>
              <a:t>Salzman</a:t>
            </a:r>
            <a:r>
              <a:rPr lang="it-IT" sz="2000" dirty="0" smtClean="0"/>
              <a:t> </a:t>
            </a:r>
            <a:r>
              <a:rPr lang="it-IT" sz="2000" dirty="0"/>
              <a:t>2003; Nardo et al. 2005; Maggino </a:t>
            </a:r>
            <a:r>
              <a:rPr lang="it-IT" sz="2000" dirty="0" smtClean="0"/>
              <a:t>2009a) </a:t>
            </a:r>
            <a:r>
              <a:rPr lang="it-IT" sz="2000" dirty="0" smtClean="0">
                <a:sym typeface="Wingdings" panose="05000000000000000000" pitchFamily="2" charset="2"/>
              </a:rPr>
              <a:t> quattro differenti fasi, ciascuna di esse richiede diverse decisioni e scelte riguardo a:</a:t>
            </a:r>
            <a:endParaRPr lang="en-US" sz="2000" dirty="0"/>
          </a:p>
          <a:p>
            <a:pPr marL="400050" lvl="1" indent="0" algn="just">
              <a:buNone/>
            </a:pPr>
            <a:r>
              <a:rPr lang="en-US" sz="1600" dirty="0" smtClean="0"/>
              <a:t>1. </a:t>
            </a:r>
            <a:r>
              <a:rPr lang="en-US" sz="1800" dirty="0" err="1" smtClean="0"/>
              <a:t>l’appropriatezza</a:t>
            </a:r>
            <a:r>
              <a:rPr lang="en-US" sz="1800" dirty="0" smtClean="0"/>
              <a:t> </a:t>
            </a:r>
            <a:r>
              <a:rPr lang="en-US" sz="1800" dirty="0" err="1" smtClean="0"/>
              <a:t>delle</a:t>
            </a:r>
            <a:r>
              <a:rPr lang="en-US" sz="1800" dirty="0" smtClean="0"/>
              <a:t> </a:t>
            </a:r>
            <a:r>
              <a:rPr lang="en-US" sz="1800" dirty="0" err="1" smtClean="0"/>
              <a:t>dimensioni</a:t>
            </a:r>
            <a:r>
              <a:rPr lang="en-US" sz="1800" dirty="0" smtClean="0"/>
              <a:t> e </a:t>
            </a:r>
            <a:r>
              <a:rPr lang="en-US" sz="1800" dirty="0" err="1" smtClean="0"/>
              <a:t>delle</a:t>
            </a:r>
            <a:r>
              <a:rPr lang="en-US" sz="1800" dirty="0" smtClean="0"/>
              <a:t> </a:t>
            </a:r>
            <a:r>
              <a:rPr lang="en-US" sz="1800" dirty="0" err="1" smtClean="0"/>
              <a:t>variabili</a:t>
            </a:r>
            <a:r>
              <a:rPr lang="en-US" sz="1800" dirty="0" smtClean="0"/>
              <a:t> </a:t>
            </a:r>
            <a:r>
              <a:rPr lang="en-US" sz="1800" dirty="0" err="1" smtClean="0"/>
              <a:t>selezionate</a:t>
            </a:r>
            <a:r>
              <a:rPr lang="en-US" sz="1800" dirty="0" smtClean="0"/>
              <a:t> </a:t>
            </a:r>
            <a:r>
              <a:rPr lang="it-IT" sz="1800" dirty="0" smtClean="0"/>
              <a:t>(</a:t>
            </a:r>
            <a:r>
              <a:rPr lang="it-IT" sz="1800" dirty="0" err="1"/>
              <a:t>dimensional</a:t>
            </a:r>
            <a:r>
              <a:rPr lang="it-IT" sz="1800" dirty="0"/>
              <a:t> </a:t>
            </a:r>
            <a:r>
              <a:rPr lang="it-IT" sz="1800" dirty="0" err="1"/>
              <a:t>analysis</a:t>
            </a:r>
            <a:r>
              <a:rPr lang="it-IT" sz="1800" dirty="0"/>
              <a:t>);</a:t>
            </a:r>
          </a:p>
          <a:p>
            <a:pPr marL="400050" lvl="1" indent="0" algn="just">
              <a:buNone/>
            </a:pPr>
            <a:r>
              <a:rPr lang="en-US" sz="1800" dirty="0"/>
              <a:t>2. </a:t>
            </a:r>
            <a:r>
              <a:rPr lang="en-US" sz="1800" dirty="0" smtClean="0"/>
              <a:t>I </a:t>
            </a:r>
            <a:r>
              <a:rPr lang="en-US" sz="1800" dirty="0" err="1" smtClean="0"/>
              <a:t>pesi</a:t>
            </a:r>
            <a:r>
              <a:rPr lang="en-US" sz="1800" dirty="0" smtClean="0"/>
              <a:t> da </a:t>
            </a:r>
            <a:r>
              <a:rPr lang="en-US" sz="1800" dirty="0" err="1" smtClean="0"/>
              <a:t>attribuire</a:t>
            </a:r>
            <a:r>
              <a:rPr lang="en-US" sz="1800" dirty="0" smtClean="0"/>
              <a:t> </a:t>
            </a:r>
            <a:r>
              <a:rPr lang="en-US" sz="1800" dirty="0" err="1" smtClean="0"/>
              <a:t>ai</a:t>
            </a:r>
            <a:r>
              <a:rPr lang="en-US" sz="1800" dirty="0" smtClean="0"/>
              <a:t> sotto-</a:t>
            </a:r>
            <a:r>
              <a:rPr lang="en-US" sz="1800" dirty="0" err="1" smtClean="0"/>
              <a:t>indicatori</a:t>
            </a:r>
            <a:r>
              <a:rPr lang="en-US" sz="1800" dirty="0" smtClean="0"/>
              <a:t> per </a:t>
            </a:r>
            <a:r>
              <a:rPr lang="en-US" sz="1800" dirty="0" err="1" smtClean="0"/>
              <a:t>definirne</a:t>
            </a:r>
            <a:r>
              <a:rPr lang="en-US" sz="1800" dirty="0" smtClean="0"/>
              <a:t> </a:t>
            </a:r>
            <a:r>
              <a:rPr lang="en-US" sz="1800" dirty="0" err="1" smtClean="0"/>
              <a:t>l’importanza</a:t>
            </a:r>
            <a:r>
              <a:rPr lang="en-US" sz="1800" dirty="0" smtClean="0"/>
              <a:t> </a:t>
            </a:r>
            <a:r>
              <a:rPr lang="en-US" sz="1800" dirty="0" err="1" smtClean="0"/>
              <a:t>relativa</a:t>
            </a:r>
            <a:r>
              <a:rPr lang="en-US" sz="1800" dirty="0" smtClean="0"/>
              <a:t> </a:t>
            </a:r>
            <a:r>
              <a:rPr lang="it-IT" sz="1800" dirty="0" smtClean="0"/>
              <a:t>(</a:t>
            </a:r>
            <a:r>
              <a:rPr lang="it-IT" sz="1800" dirty="0" err="1" smtClean="0"/>
              <a:t>weighting</a:t>
            </a:r>
            <a:r>
              <a:rPr lang="it-IT" sz="1800" dirty="0" smtClean="0"/>
              <a:t> </a:t>
            </a:r>
            <a:r>
              <a:rPr lang="it-IT" sz="1800" dirty="0" err="1"/>
              <a:t>criteria</a:t>
            </a:r>
            <a:r>
              <a:rPr lang="it-IT" sz="1800" dirty="0"/>
              <a:t>);</a:t>
            </a:r>
          </a:p>
          <a:p>
            <a:pPr marL="400050" lvl="1" indent="0" algn="just">
              <a:buNone/>
            </a:pPr>
            <a:r>
              <a:rPr lang="en-US" sz="1800" dirty="0"/>
              <a:t>3. </a:t>
            </a:r>
            <a:r>
              <a:rPr lang="en-US" sz="1800" dirty="0" smtClean="0"/>
              <a:t>La </a:t>
            </a:r>
            <a:r>
              <a:rPr lang="en-US" sz="1800" dirty="0" err="1" smtClean="0"/>
              <a:t>tecnica</a:t>
            </a:r>
            <a:r>
              <a:rPr lang="en-US" sz="1800" dirty="0" smtClean="0"/>
              <a:t> di </a:t>
            </a:r>
            <a:r>
              <a:rPr lang="en-US" sz="1800" dirty="0" err="1" smtClean="0"/>
              <a:t>aggregazione</a:t>
            </a:r>
            <a:r>
              <a:rPr lang="en-US" sz="1800" dirty="0" smtClean="0"/>
              <a:t> per </a:t>
            </a:r>
            <a:r>
              <a:rPr lang="en-US" sz="1800" dirty="0" err="1" smtClean="0"/>
              <a:t>sintetizzare</a:t>
            </a:r>
            <a:r>
              <a:rPr lang="en-US" sz="1800" dirty="0" smtClean="0"/>
              <a:t> </a:t>
            </a:r>
            <a:r>
              <a:rPr lang="en-US" sz="1800" dirty="0" err="1" smtClean="0"/>
              <a:t>gli</a:t>
            </a:r>
            <a:r>
              <a:rPr lang="en-US" sz="1800" dirty="0" smtClean="0"/>
              <a:t> </a:t>
            </a:r>
            <a:r>
              <a:rPr lang="en-US" sz="1800" dirty="0" err="1" smtClean="0"/>
              <a:t>indicatori</a:t>
            </a:r>
            <a:r>
              <a:rPr lang="en-US" sz="1800" dirty="0" smtClean="0"/>
              <a:t> </a:t>
            </a:r>
            <a:r>
              <a:rPr lang="en-US" sz="1800" dirty="0" err="1" smtClean="0"/>
              <a:t>elementari</a:t>
            </a:r>
            <a:r>
              <a:rPr lang="en-US" sz="1800" dirty="0" smtClean="0"/>
              <a:t> </a:t>
            </a:r>
            <a:r>
              <a:rPr lang="en-US" sz="1800" dirty="0" err="1" smtClean="0"/>
              <a:t>nell’indice</a:t>
            </a:r>
            <a:r>
              <a:rPr lang="en-US" sz="1800" dirty="0" smtClean="0"/>
              <a:t> </a:t>
            </a:r>
            <a:r>
              <a:rPr lang="en-US" sz="1800" dirty="0" err="1" smtClean="0"/>
              <a:t>composito</a:t>
            </a:r>
            <a:r>
              <a:rPr lang="en-US" sz="1800" dirty="0" smtClean="0"/>
              <a:t> </a:t>
            </a:r>
            <a:r>
              <a:rPr lang="it-IT" sz="1800" dirty="0" smtClean="0"/>
              <a:t>(</a:t>
            </a:r>
            <a:r>
              <a:rPr lang="it-IT" sz="1800" dirty="0" err="1"/>
              <a:t>aggregating</a:t>
            </a:r>
            <a:r>
              <a:rPr lang="it-IT" sz="1800" dirty="0"/>
              <a:t>-over-</a:t>
            </a:r>
            <a:r>
              <a:rPr lang="it-IT" sz="1800" dirty="0" err="1"/>
              <a:t>indicators</a:t>
            </a:r>
            <a:r>
              <a:rPr lang="it-IT" sz="1800" dirty="0"/>
              <a:t> </a:t>
            </a:r>
            <a:r>
              <a:rPr lang="it-IT" sz="1800" dirty="0" err="1"/>
              <a:t>techniques</a:t>
            </a:r>
            <a:r>
              <a:rPr lang="it-IT" sz="1800" dirty="0"/>
              <a:t>);</a:t>
            </a:r>
          </a:p>
          <a:p>
            <a:pPr marL="400050" lvl="1" indent="0" algn="just">
              <a:buNone/>
            </a:pPr>
            <a:r>
              <a:rPr lang="en-US" sz="1800" dirty="0" smtClean="0"/>
              <a:t>4</a:t>
            </a:r>
            <a:r>
              <a:rPr lang="en-US" sz="1800" dirty="0"/>
              <a:t>. </a:t>
            </a:r>
            <a:r>
              <a:rPr lang="en-US" sz="1800" dirty="0" err="1" smtClean="0"/>
              <a:t>Modelli</a:t>
            </a:r>
            <a:r>
              <a:rPr lang="en-US" sz="1800" dirty="0" smtClean="0"/>
              <a:t> e </a:t>
            </a:r>
            <a:r>
              <a:rPr lang="en-US" sz="1800" dirty="0" err="1" smtClean="0"/>
              <a:t>approcci</a:t>
            </a:r>
            <a:r>
              <a:rPr lang="en-US" sz="1800" dirty="0" smtClean="0"/>
              <a:t> per </a:t>
            </a:r>
            <a:r>
              <a:rPr lang="en-US" sz="1800" dirty="0" err="1" smtClean="0"/>
              <a:t>verificare</a:t>
            </a:r>
            <a:r>
              <a:rPr lang="en-US" sz="1800" dirty="0" smtClean="0"/>
              <a:t> la </a:t>
            </a:r>
            <a:r>
              <a:rPr lang="en-US" sz="1800" dirty="0" err="1" smtClean="0"/>
              <a:t>robustezza</a:t>
            </a:r>
            <a:r>
              <a:rPr lang="en-US" sz="1800" dirty="0" smtClean="0"/>
              <a:t> </a:t>
            </a:r>
            <a:r>
              <a:rPr lang="en-US" sz="1800" dirty="0" err="1" smtClean="0"/>
              <a:t>dell’indice</a:t>
            </a:r>
            <a:r>
              <a:rPr lang="en-US" sz="1800" dirty="0" smtClean="0"/>
              <a:t> </a:t>
            </a:r>
            <a:r>
              <a:rPr lang="en-US" sz="1800" dirty="0" err="1" smtClean="0"/>
              <a:t>composito</a:t>
            </a:r>
            <a:r>
              <a:rPr lang="en-US" sz="1800" dirty="0"/>
              <a:t>.</a:t>
            </a:r>
            <a:r>
              <a:rPr lang="en-US" sz="1800" dirty="0" smtClean="0"/>
              <a:t> </a:t>
            </a:r>
          </a:p>
        </p:txBody>
      </p:sp>
      <p:sp>
        <p:nvSpPr>
          <p:cNvPr id="4" name="Segnaposto numero diapositiva 3"/>
          <p:cNvSpPr>
            <a:spLocks noGrp="1"/>
          </p:cNvSpPr>
          <p:nvPr>
            <p:ph type="sldNum" sz="quarter" idx="12"/>
          </p:nvPr>
        </p:nvSpPr>
        <p:spPr/>
        <p:txBody>
          <a:bodyPr/>
          <a:lstStyle/>
          <a:p>
            <a:pPr>
              <a:defRPr/>
            </a:pPr>
            <a:fld id="{880DFACC-D2BC-45AC-A61F-F70DE1997CF3}" type="slidenum">
              <a:rPr lang="it-IT" smtClean="0"/>
              <a:pPr>
                <a:defRPr/>
              </a:pPr>
              <a:t>15</a:t>
            </a:fld>
            <a:endParaRPr lang="it-IT" dirty="0"/>
          </a:p>
        </p:txBody>
      </p:sp>
      <p:grpSp>
        <p:nvGrpSpPr>
          <p:cNvPr id="6" name="Group 7"/>
          <p:cNvGrpSpPr>
            <a:grpSpLocks/>
          </p:cNvGrpSpPr>
          <p:nvPr/>
        </p:nvGrpSpPr>
        <p:grpSpPr bwMode="auto">
          <a:xfrm>
            <a:off x="26074" y="0"/>
            <a:ext cx="9132888" cy="6834188"/>
            <a:chOff x="1" y="-19"/>
            <a:chExt cx="5753" cy="4305"/>
          </a:xfrm>
        </p:grpSpPr>
        <p:pic>
          <p:nvPicPr>
            <p:cNvPr id="7" name="Picture 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 y="14"/>
              <a:ext cx="432" cy="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ttangolo 3"/>
            <p:cNvSpPr>
              <a:spLocks noChangeArrowheads="1"/>
            </p:cNvSpPr>
            <p:nvPr/>
          </p:nvSpPr>
          <p:spPr bwMode="auto">
            <a:xfrm>
              <a:off x="432" y="-19"/>
              <a:ext cx="5322" cy="364"/>
            </a:xfrm>
            <a:prstGeom prst="rect">
              <a:avLst/>
            </a:prstGeom>
            <a:solidFill>
              <a:srgbClr val="0070C0"/>
            </a:solidFill>
            <a:ln w="25400">
              <a:solidFill>
                <a:srgbClr val="993300"/>
              </a:solidFill>
              <a:miter lim="800000"/>
              <a:headEnd/>
              <a:tailEnd/>
            </a:ln>
          </p:spPr>
          <p:txBody>
            <a:bodyPr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algn="ctr" eaLnBrk="1" hangingPunct="1">
                <a:spcBef>
                  <a:spcPct val="0"/>
                </a:spcBef>
                <a:buFontTx/>
                <a:buNone/>
              </a:pPr>
              <a:r>
                <a:rPr lang="it-IT" altLang="it-IT" sz="2000" b="1">
                  <a:solidFill>
                    <a:schemeClr val="bg1"/>
                  </a:solidFill>
                  <a:latin typeface="Calibri" panose="020F0502020204030204" pitchFamily="34" charset="0"/>
                </a:rPr>
                <a:t>La Misurazione del Benessere nei paesi dell’Unione Europea</a:t>
              </a:r>
              <a:endParaRPr lang="it-IT" altLang="it-IT" sz="2000" b="1" dirty="0">
                <a:solidFill>
                  <a:schemeClr val="bg1"/>
                </a:solidFill>
                <a:latin typeface="Calibri" panose="020F0502020204030204" pitchFamily="34" charset="0"/>
              </a:endParaRPr>
            </a:p>
          </p:txBody>
        </p:sp>
        <p:sp>
          <p:nvSpPr>
            <p:cNvPr id="9" name="Rettangolo 3"/>
            <p:cNvSpPr>
              <a:spLocks noChangeArrowheads="1"/>
            </p:cNvSpPr>
            <p:nvPr/>
          </p:nvSpPr>
          <p:spPr bwMode="auto">
            <a:xfrm rot="5400000">
              <a:off x="-1753" y="2099"/>
              <a:ext cx="3941" cy="434"/>
            </a:xfrm>
            <a:prstGeom prst="rect">
              <a:avLst/>
            </a:prstGeom>
            <a:solidFill>
              <a:srgbClr val="0070C0"/>
            </a:solidFill>
            <a:ln w="25400">
              <a:solidFill>
                <a:srgbClr val="993300"/>
              </a:solidFill>
              <a:miter lim="800000"/>
              <a:headEnd/>
              <a:tailEnd/>
            </a:ln>
          </p:spPr>
          <p:txBody>
            <a:bodyPr rot="10800000" vert="eaVert"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it-IT" altLang="it-IT" sz="1200">
                <a:solidFill>
                  <a:srgbClr val="FFFFFF"/>
                </a:solidFill>
                <a:latin typeface="Calibri" panose="020F0502020204030204" pitchFamily="34" charset="0"/>
              </a:endParaRPr>
            </a:p>
          </p:txBody>
        </p:sp>
      </p:grpSp>
    </p:spTree>
    <p:extLst>
      <p:ext uri="{BB962C8B-B14F-4D97-AF65-F5344CB8AC3E}">
        <p14:creationId xmlns:p14="http://schemas.microsoft.com/office/powerpoint/2010/main" val="23641431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Analisi dimensionale</a:t>
            </a:r>
            <a:endParaRPr lang="it-IT" dirty="0"/>
          </a:p>
        </p:txBody>
      </p:sp>
      <p:sp>
        <p:nvSpPr>
          <p:cNvPr id="3" name="Segnaposto contenuto 2"/>
          <p:cNvSpPr>
            <a:spLocks noGrp="1"/>
          </p:cNvSpPr>
          <p:nvPr>
            <p:ph idx="1"/>
          </p:nvPr>
        </p:nvSpPr>
        <p:spPr>
          <a:xfrm>
            <a:off x="1043608" y="1981200"/>
            <a:ext cx="7414592" cy="4114800"/>
          </a:xfrm>
        </p:spPr>
        <p:txBody>
          <a:bodyPr/>
          <a:lstStyle/>
          <a:p>
            <a:pPr>
              <a:spcAft>
                <a:spcPts val="1200"/>
              </a:spcAft>
              <a:buNone/>
            </a:pPr>
            <a:r>
              <a:rPr lang="it-IT" sz="2000" u="sng" dirty="0"/>
              <a:t>11 dimensioni del </a:t>
            </a:r>
            <a:r>
              <a:rPr lang="it-IT" sz="2000" u="sng" dirty="0" smtClean="0"/>
              <a:t>benessere:</a:t>
            </a:r>
            <a:endParaRPr lang="it-IT" sz="2000" u="sng" dirty="0"/>
          </a:p>
          <a:p>
            <a:pPr marL="457200" indent="-457200">
              <a:buFont typeface="+mj-lt"/>
              <a:buAutoNum type="arabicPeriod"/>
            </a:pPr>
            <a:r>
              <a:rPr lang="it-IT" sz="1800" dirty="0"/>
              <a:t>Salute</a:t>
            </a:r>
          </a:p>
          <a:p>
            <a:pPr marL="457200" indent="-457200">
              <a:buFont typeface="+mj-lt"/>
              <a:buAutoNum type="arabicPeriod"/>
            </a:pPr>
            <a:r>
              <a:rPr lang="it-IT" sz="1800" dirty="0"/>
              <a:t>Istruzione e formazione</a:t>
            </a:r>
          </a:p>
          <a:p>
            <a:pPr marL="457200" indent="-457200">
              <a:buFont typeface="+mj-lt"/>
              <a:buAutoNum type="arabicPeriod"/>
            </a:pPr>
            <a:r>
              <a:rPr lang="it-IT" sz="1800" dirty="0"/>
              <a:t>Lavoro e conciliazione dei tempi di vita</a:t>
            </a:r>
          </a:p>
          <a:p>
            <a:pPr marL="457200" indent="-457200">
              <a:buFont typeface="+mj-lt"/>
              <a:buAutoNum type="arabicPeriod"/>
            </a:pPr>
            <a:r>
              <a:rPr lang="it-IT" sz="1800" dirty="0"/>
              <a:t>Benessere economico</a:t>
            </a:r>
          </a:p>
          <a:p>
            <a:pPr marL="457200" indent="-457200">
              <a:buFont typeface="+mj-lt"/>
              <a:buAutoNum type="arabicPeriod"/>
            </a:pPr>
            <a:r>
              <a:rPr lang="it-IT" sz="1800" dirty="0"/>
              <a:t>Relazioni Sociali</a:t>
            </a:r>
          </a:p>
          <a:p>
            <a:pPr marL="457200" indent="-457200">
              <a:buFont typeface="+mj-lt"/>
              <a:buAutoNum type="arabicPeriod"/>
            </a:pPr>
            <a:r>
              <a:rPr lang="it-IT" sz="1800" dirty="0"/>
              <a:t>Politica e istituzioni</a:t>
            </a:r>
          </a:p>
          <a:p>
            <a:pPr marL="457200" indent="-457200">
              <a:buFont typeface="+mj-lt"/>
              <a:buAutoNum type="arabicPeriod"/>
            </a:pPr>
            <a:r>
              <a:rPr lang="it-IT" sz="1800" dirty="0"/>
              <a:t>Sicurezza</a:t>
            </a:r>
          </a:p>
          <a:p>
            <a:pPr marL="457200" indent="-457200">
              <a:buFont typeface="+mj-lt"/>
              <a:buAutoNum type="arabicPeriod"/>
            </a:pPr>
            <a:r>
              <a:rPr lang="it-IT" sz="1800" dirty="0"/>
              <a:t>Benessere soggettivo</a:t>
            </a:r>
          </a:p>
          <a:p>
            <a:pPr marL="457200" indent="-457200">
              <a:buFont typeface="+mj-lt"/>
              <a:buAutoNum type="arabicPeriod"/>
            </a:pPr>
            <a:r>
              <a:rPr lang="it-IT" sz="1800" dirty="0"/>
              <a:t>Ambiente</a:t>
            </a:r>
          </a:p>
          <a:p>
            <a:pPr marL="457200" indent="-457200">
              <a:buFont typeface="+mj-lt"/>
              <a:buAutoNum type="arabicPeriod"/>
            </a:pPr>
            <a:r>
              <a:rPr lang="it-IT" sz="1800" dirty="0"/>
              <a:t>Ricerca e innovazione</a:t>
            </a:r>
          </a:p>
          <a:p>
            <a:pPr marL="457200" indent="-457200">
              <a:buFont typeface="+mj-lt"/>
              <a:buAutoNum type="arabicPeriod"/>
            </a:pPr>
            <a:r>
              <a:rPr lang="it-IT" sz="1800" dirty="0"/>
              <a:t>Qualità dei servizi</a:t>
            </a:r>
          </a:p>
        </p:txBody>
      </p:sp>
      <p:sp>
        <p:nvSpPr>
          <p:cNvPr id="4" name="Segnaposto numero diapositiva 3"/>
          <p:cNvSpPr>
            <a:spLocks noGrp="1"/>
          </p:cNvSpPr>
          <p:nvPr>
            <p:ph type="sldNum" sz="quarter" idx="12"/>
          </p:nvPr>
        </p:nvSpPr>
        <p:spPr/>
        <p:txBody>
          <a:bodyPr/>
          <a:lstStyle/>
          <a:p>
            <a:pPr>
              <a:defRPr/>
            </a:pPr>
            <a:fld id="{880DFACC-D2BC-45AC-A61F-F70DE1997CF3}" type="slidenum">
              <a:rPr lang="it-IT" smtClean="0"/>
              <a:pPr>
                <a:defRPr/>
              </a:pPr>
              <a:t>16</a:t>
            </a:fld>
            <a:endParaRPr lang="it-IT"/>
          </a:p>
        </p:txBody>
      </p:sp>
      <p:grpSp>
        <p:nvGrpSpPr>
          <p:cNvPr id="6" name="Group 7"/>
          <p:cNvGrpSpPr>
            <a:grpSpLocks/>
          </p:cNvGrpSpPr>
          <p:nvPr/>
        </p:nvGrpSpPr>
        <p:grpSpPr bwMode="auto">
          <a:xfrm>
            <a:off x="26074" y="0"/>
            <a:ext cx="9132888" cy="6834188"/>
            <a:chOff x="1" y="-19"/>
            <a:chExt cx="5753" cy="4305"/>
          </a:xfrm>
        </p:grpSpPr>
        <p:pic>
          <p:nvPicPr>
            <p:cNvPr id="7" name="Picture 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 y="14"/>
              <a:ext cx="432" cy="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ttangolo 3"/>
            <p:cNvSpPr>
              <a:spLocks noChangeArrowheads="1"/>
            </p:cNvSpPr>
            <p:nvPr/>
          </p:nvSpPr>
          <p:spPr bwMode="auto">
            <a:xfrm>
              <a:off x="432" y="-19"/>
              <a:ext cx="5322" cy="364"/>
            </a:xfrm>
            <a:prstGeom prst="rect">
              <a:avLst/>
            </a:prstGeom>
            <a:solidFill>
              <a:srgbClr val="0070C0"/>
            </a:solidFill>
            <a:ln w="25400">
              <a:solidFill>
                <a:srgbClr val="993300"/>
              </a:solidFill>
              <a:miter lim="800000"/>
              <a:headEnd/>
              <a:tailEnd/>
            </a:ln>
          </p:spPr>
          <p:txBody>
            <a:bodyPr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algn="ctr" eaLnBrk="1" hangingPunct="1">
                <a:spcBef>
                  <a:spcPct val="0"/>
                </a:spcBef>
                <a:buFontTx/>
                <a:buNone/>
              </a:pPr>
              <a:r>
                <a:rPr lang="it-IT" altLang="it-IT" sz="2000" b="1">
                  <a:solidFill>
                    <a:schemeClr val="bg1"/>
                  </a:solidFill>
                  <a:latin typeface="Calibri" panose="020F0502020204030204" pitchFamily="34" charset="0"/>
                </a:rPr>
                <a:t>La Misurazione del Benessere nei paesi dell’Unione Europea</a:t>
              </a:r>
              <a:endParaRPr lang="it-IT" altLang="it-IT" sz="2000" b="1" dirty="0">
                <a:solidFill>
                  <a:schemeClr val="bg1"/>
                </a:solidFill>
                <a:latin typeface="Calibri" panose="020F0502020204030204" pitchFamily="34" charset="0"/>
              </a:endParaRPr>
            </a:p>
          </p:txBody>
        </p:sp>
        <p:sp>
          <p:nvSpPr>
            <p:cNvPr id="9" name="Rettangolo 3"/>
            <p:cNvSpPr>
              <a:spLocks noChangeArrowheads="1"/>
            </p:cNvSpPr>
            <p:nvPr/>
          </p:nvSpPr>
          <p:spPr bwMode="auto">
            <a:xfrm rot="5400000">
              <a:off x="-1753" y="2099"/>
              <a:ext cx="3941" cy="434"/>
            </a:xfrm>
            <a:prstGeom prst="rect">
              <a:avLst/>
            </a:prstGeom>
            <a:solidFill>
              <a:srgbClr val="0070C0"/>
            </a:solidFill>
            <a:ln w="25400">
              <a:solidFill>
                <a:srgbClr val="993300"/>
              </a:solidFill>
              <a:miter lim="800000"/>
              <a:headEnd/>
              <a:tailEnd/>
            </a:ln>
          </p:spPr>
          <p:txBody>
            <a:bodyPr rot="10800000" vert="eaVert"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it-IT" altLang="it-IT" sz="1200">
                <a:solidFill>
                  <a:srgbClr val="FFFFFF"/>
                </a:solidFill>
                <a:latin typeface="Calibri" panose="020F0502020204030204" pitchFamily="34" charset="0"/>
              </a:endParaRPr>
            </a:p>
          </p:txBody>
        </p:sp>
      </p:grpSp>
      <p:grpSp>
        <p:nvGrpSpPr>
          <p:cNvPr id="10" name="Group 7"/>
          <p:cNvGrpSpPr>
            <a:grpSpLocks/>
          </p:cNvGrpSpPr>
          <p:nvPr/>
        </p:nvGrpSpPr>
        <p:grpSpPr bwMode="auto">
          <a:xfrm>
            <a:off x="26074" y="52388"/>
            <a:ext cx="688975" cy="6781800"/>
            <a:chOff x="1" y="14"/>
            <a:chExt cx="434" cy="4272"/>
          </a:xfrm>
        </p:grpSpPr>
        <p:pic>
          <p:nvPicPr>
            <p:cNvPr id="11" name="Picture 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 y="14"/>
              <a:ext cx="432" cy="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ttangolo 3"/>
            <p:cNvSpPr>
              <a:spLocks noChangeArrowheads="1"/>
            </p:cNvSpPr>
            <p:nvPr/>
          </p:nvSpPr>
          <p:spPr bwMode="auto">
            <a:xfrm rot="5400000">
              <a:off x="-1753" y="2099"/>
              <a:ext cx="3941" cy="434"/>
            </a:xfrm>
            <a:prstGeom prst="rect">
              <a:avLst/>
            </a:prstGeom>
            <a:solidFill>
              <a:srgbClr val="0070C0"/>
            </a:solidFill>
            <a:ln w="25400">
              <a:solidFill>
                <a:srgbClr val="993300"/>
              </a:solidFill>
              <a:miter lim="800000"/>
              <a:headEnd/>
              <a:tailEnd/>
            </a:ln>
          </p:spPr>
          <p:txBody>
            <a:bodyPr rot="10800000" vert="eaVert"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it-IT" altLang="it-IT" sz="1200">
                <a:solidFill>
                  <a:srgbClr val="FFFFFF"/>
                </a:solidFill>
                <a:latin typeface="Calibri" panose="020F0502020204030204" pitchFamily="34" charset="0"/>
              </a:endParaRPr>
            </a:p>
          </p:txBody>
        </p:sp>
      </p:grpSp>
    </p:spTree>
    <p:extLst>
      <p:ext uri="{BB962C8B-B14F-4D97-AF65-F5344CB8AC3E}">
        <p14:creationId xmlns:p14="http://schemas.microsoft.com/office/powerpoint/2010/main" val="30443597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4000" dirty="0" smtClean="0"/>
              <a:t>Analisi dimensionale (2)</a:t>
            </a:r>
            <a:endParaRPr lang="it-IT" sz="4000" dirty="0"/>
          </a:p>
        </p:txBody>
      </p:sp>
      <p:sp>
        <p:nvSpPr>
          <p:cNvPr id="3" name="Segnaposto contenuto 2"/>
          <p:cNvSpPr>
            <a:spLocks noGrp="1"/>
          </p:cNvSpPr>
          <p:nvPr>
            <p:ph idx="1"/>
          </p:nvPr>
        </p:nvSpPr>
        <p:spPr>
          <a:xfrm>
            <a:off x="843336" y="1783557"/>
            <a:ext cx="7772400" cy="4114800"/>
          </a:xfrm>
        </p:spPr>
        <p:txBody>
          <a:bodyPr/>
          <a:lstStyle/>
          <a:p>
            <a:pPr marL="0" indent="0" algn="just">
              <a:buNone/>
            </a:pPr>
            <a:r>
              <a:rPr lang="it-IT" sz="2000" dirty="0" smtClean="0"/>
              <a:t>Si è deciso </a:t>
            </a:r>
            <a:r>
              <a:rPr lang="it-IT" sz="2000" dirty="0"/>
              <a:t>di strutturare </a:t>
            </a:r>
            <a:r>
              <a:rPr lang="it-IT" sz="2000" dirty="0" smtClean="0"/>
              <a:t>l’IBE sulle base delle dodici </a:t>
            </a:r>
            <a:r>
              <a:rPr lang="it-IT" sz="2000" dirty="0"/>
              <a:t>dimensioni proposte </a:t>
            </a:r>
            <a:r>
              <a:rPr lang="it-IT" sz="2000" dirty="0" smtClean="0"/>
              <a:t>dal rapporto </a:t>
            </a:r>
            <a:r>
              <a:rPr lang="it-IT" sz="2000" b="1" dirty="0" smtClean="0"/>
              <a:t>«Benessere </a:t>
            </a:r>
            <a:r>
              <a:rPr lang="it-IT" sz="2000" b="1" dirty="0"/>
              <a:t>Equo e </a:t>
            </a:r>
            <a:r>
              <a:rPr lang="it-IT" sz="2000" b="1" dirty="0" smtClean="0"/>
              <a:t>Sostenibile» </a:t>
            </a:r>
            <a:r>
              <a:rPr lang="it-IT" sz="2000" dirty="0"/>
              <a:t>(CNEL - ISTAT 2012, </a:t>
            </a:r>
            <a:r>
              <a:rPr lang="it-IT" sz="2000" dirty="0" smtClean="0"/>
              <a:t>2013</a:t>
            </a:r>
            <a:r>
              <a:rPr lang="it-IT" sz="2000" dirty="0"/>
              <a:t>), </a:t>
            </a:r>
            <a:r>
              <a:rPr lang="it-IT" sz="2000" dirty="0" smtClean="0"/>
              <a:t>elaborato </a:t>
            </a:r>
            <a:r>
              <a:rPr lang="it-IT" sz="2000" dirty="0"/>
              <a:t>congiuntamente dall'Istituto Nazionale Italiana di Statistica e del Consiglio Nazionale dell'Economia e del lavoro per descrivere la condizione regionale italiana. </a:t>
            </a:r>
            <a:endParaRPr lang="it-IT" sz="2000" dirty="0" smtClean="0"/>
          </a:p>
          <a:p>
            <a:pPr marL="0" indent="0" algn="just">
              <a:buNone/>
            </a:pPr>
            <a:endParaRPr lang="it-IT" sz="2000" dirty="0" smtClean="0"/>
          </a:p>
          <a:p>
            <a:pPr marL="0" indent="0" algn="just">
              <a:buNone/>
            </a:pPr>
            <a:r>
              <a:rPr lang="it-IT" sz="2000" dirty="0"/>
              <a:t>D</a:t>
            </a:r>
            <a:r>
              <a:rPr lang="it-IT" sz="2000" dirty="0" smtClean="0"/>
              <a:t>ue </a:t>
            </a:r>
            <a:r>
              <a:rPr lang="it-IT" sz="2000" dirty="0"/>
              <a:t>ragioni </a:t>
            </a:r>
            <a:r>
              <a:rPr lang="it-IT" sz="2000" dirty="0" smtClean="0"/>
              <a:t>principali: </a:t>
            </a:r>
          </a:p>
          <a:p>
            <a:pPr marL="457200" indent="-457200" algn="just">
              <a:buAutoNum type="arabicParenBoth"/>
            </a:pPr>
            <a:r>
              <a:rPr lang="it-IT" sz="2000" dirty="0" smtClean="0"/>
              <a:t>è </a:t>
            </a:r>
            <a:r>
              <a:rPr lang="it-IT" sz="2000" dirty="0"/>
              <a:t>tra le più recenti </a:t>
            </a:r>
            <a:r>
              <a:rPr lang="it-IT" sz="2000" dirty="0" smtClean="0"/>
              <a:t>esperienze, </a:t>
            </a:r>
            <a:r>
              <a:rPr lang="it-IT" sz="2000" dirty="0"/>
              <a:t>e tiene conto di tutti i più recenti sviluppi teorici, tra cui le raccomandazioni del </a:t>
            </a:r>
            <a:r>
              <a:rPr lang="it-IT" sz="2000" dirty="0" err="1"/>
              <a:t>Stiglitz</a:t>
            </a:r>
            <a:r>
              <a:rPr lang="it-IT" sz="2000" dirty="0"/>
              <a:t>-Sen-</a:t>
            </a:r>
            <a:r>
              <a:rPr lang="it-IT" sz="2000" dirty="0" err="1"/>
              <a:t>Fitoussi</a:t>
            </a:r>
            <a:r>
              <a:rPr lang="it-IT" sz="2000" dirty="0"/>
              <a:t> Commissione </a:t>
            </a:r>
            <a:r>
              <a:rPr lang="it-IT" sz="2000" dirty="0" err="1"/>
              <a:t>Stiglitz</a:t>
            </a:r>
            <a:r>
              <a:rPr lang="it-IT" sz="2000" dirty="0"/>
              <a:t> (et al </a:t>
            </a:r>
            <a:r>
              <a:rPr lang="it-IT" sz="2000" dirty="0" smtClean="0"/>
              <a:t>2009). </a:t>
            </a:r>
          </a:p>
          <a:p>
            <a:pPr marL="457200" indent="-457200" algn="just">
              <a:buAutoNum type="arabicParenBoth"/>
            </a:pPr>
            <a:r>
              <a:rPr lang="it-IT" sz="2000" dirty="0" smtClean="0"/>
              <a:t>Le </a:t>
            </a:r>
            <a:r>
              <a:rPr lang="it-IT" sz="2000" dirty="0"/>
              <a:t>dimensioni selezionate coprono </a:t>
            </a:r>
            <a:r>
              <a:rPr lang="it-IT" sz="2000" dirty="0" smtClean="0"/>
              <a:t>in maniera soddisfacente </a:t>
            </a:r>
            <a:r>
              <a:rPr lang="it-IT" sz="2000" dirty="0"/>
              <a:t>la natura multidimensionale del benessere: sono sufficientemente </a:t>
            </a:r>
            <a:r>
              <a:rPr lang="it-IT" sz="2000" dirty="0" smtClean="0"/>
              <a:t>diverse </a:t>
            </a:r>
            <a:r>
              <a:rPr lang="it-IT" sz="2000" dirty="0"/>
              <a:t>tra loro, descrivono appieno la multidimensionalità del fenomeno </a:t>
            </a:r>
            <a:r>
              <a:rPr lang="it-IT" sz="2000" dirty="0" smtClean="0"/>
              <a:t>evitando il </a:t>
            </a:r>
            <a:r>
              <a:rPr lang="it-IT" sz="2000" dirty="0"/>
              <a:t>rischio di auto di </a:t>
            </a:r>
            <a:r>
              <a:rPr lang="it-IT" sz="2000" dirty="0" smtClean="0"/>
              <a:t>correlazione.</a:t>
            </a:r>
            <a:endParaRPr lang="en-US" sz="2000" dirty="0" smtClean="0"/>
          </a:p>
        </p:txBody>
      </p:sp>
      <p:sp>
        <p:nvSpPr>
          <p:cNvPr id="4" name="Segnaposto numero diapositiva 3"/>
          <p:cNvSpPr>
            <a:spLocks noGrp="1"/>
          </p:cNvSpPr>
          <p:nvPr>
            <p:ph type="sldNum" sz="quarter" idx="12"/>
          </p:nvPr>
        </p:nvSpPr>
        <p:spPr/>
        <p:txBody>
          <a:bodyPr/>
          <a:lstStyle/>
          <a:p>
            <a:pPr>
              <a:defRPr/>
            </a:pPr>
            <a:fld id="{880DFACC-D2BC-45AC-A61F-F70DE1997CF3}" type="slidenum">
              <a:rPr lang="it-IT" smtClean="0"/>
              <a:pPr>
                <a:defRPr/>
              </a:pPr>
              <a:t>17</a:t>
            </a:fld>
            <a:endParaRPr lang="it-IT" dirty="0"/>
          </a:p>
        </p:txBody>
      </p:sp>
      <p:grpSp>
        <p:nvGrpSpPr>
          <p:cNvPr id="6" name="Group 7"/>
          <p:cNvGrpSpPr>
            <a:grpSpLocks/>
          </p:cNvGrpSpPr>
          <p:nvPr/>
        </p:nvGrpSpPr>
        <p:grpSpPr bwMode="auto">
          <a:xfrm>
            <a:off x="26074" y="0"/>
            <a:ext cx="9132888" cy="6834188"/>
            <a:chOff x="1" y="-19"/>
            <a:chExt cx="5753" cy="4305"/>
          </a:xfrm>
        </p:grpSpPr>
        <p:pic>
          <p:nvPicPr>
            <p:cNvPr id="7" name="Picture 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 y="14"/>
              <a:ext cx="432" cy="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ttangolo 3"/>
            <p:cNvSpPr>
              <a:spLocks noChangeArrowheads="1"/>
            </p:cNvSpPr>
            <p:nvPr/>
          </p:nvSpPr>
          <p:spPr bwMode="auto">
            <a:xfrm>
              <a:off x="432" y="-19"/>
              <a:ext cx="5322" cy="364"/>
            </a:xfrm>
            <a:prstGeom prst="rect">
              <a:avLst/>
            </a:prstGeom>
            <a:solidFill>
              <a:srgbClr val="0070C0"/>
            </a:solidFill>
            <a:ln w="25400">
              <a:solidFill>
                <a:srgbClr val="993300"/>
              </a:solidFill>
              <a:miter lim="800000"/>
              <a:headEnd/>
              <a:tailEnd/>
            </a:ln>
          </p:spPr>
          <p:txBody>
            <a:bodyPr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algn="ctr" eaLnBrk="1" hangingPunct="1">
                <a:spcBef>
                  <a:spcPct val="0"/>
                </a:spcBef>
                <a:buFontTx/>
                <a:buNone/>
              </a:pPr>
              <a:r>
                <a:rPr lang="it-IT" altLang="it-IT" sz="2000" b="1">
                  <a:solidFill>
                    <a:schemeClr val="bg1"/>
                  </a:solidFill>
                  <a:latin typeface="Calibri" panose="020F0502020204030204" pitchFamily="34" charset="0"/>
                </a:rPr>
                <a:t>La Misurazione del Benessere nei paesi dell’Unione Europea</a:t>
              </a:r>
              <a:endParaRPr lang="it-IT" altLang="it-IT" sz="2000" b="1" dirty="0">
                <a:solidFill>
                  <a:schemeClr val="bg1"/>
                </a:solidFill>
                <a:latin typeface="Calibri" panose="020F0502020204030204" pitchFamily="34" charset="0"/>
              </a:endParaRPr>
            </a:p>
          </p:txBody>
        </p:sp>
        <p:sp>
          <p:nvSpPr>
            <p:cNvPr id="9" name="Rettangolo 3"/>
            <p:cNvSpPr>
              <a:spLocks noChangeArrowheads="1"/>
            </p:cNvSpPr>
            <p:nvPr/>
          </p:nvSpPr>
          <p:spPr bwMode="auto">
            <a:xfrm rot="5400000">
              <a:off x="-1753" y="2099"/>
              <a:ext cx="3941" cy="434"/>
            </a:xfrm>
            <a:prstGeom prst="rect">
              <a:avLst/>
            </a:prstGeom>
            <a:solidFill>
              <a:srgbClr val="0070C0"/>
            </a:solidFill>
            <a:ln w="25400">
              <a:solidFill>
                <a:srgbClr val="993300"/>
              </a:solidFill>
              <a:miter lim="800000"/>
              <a:headEnd/>
              <a:tailEnd/>
            </a:ln>
          </p:spPr>
          <p:txBody>
            <a:bodyPr rot="10800000" vert="eaVert"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it-IT" altLang="it-IT" sz="1200">
                <a:solidFill>
                  <a:srgbClr val="FFFFFF"/>
                </a:solidFill>
                <a:latin typeface="Calibri" panose="020F0502020204030204" pitchFamily="34" charset="0"/>
              </a:endParaRPr>
            </a:p>
          </p:txBody>
        </p:sp>
      </p:grpSp>
    </p:spTree>
    <p:extLst>
      <p:ext uri="{BB962C8B-B14F-4D97-AF65-F5344CB8AC3E}">
        <p14:creationId xmlns:p14="http://schemas.microsoft.com/office/powerpoint/2010/main" val="27275432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Analisi dimensionale (3)</a:t>
            </a:r>
            <a:endParaRPr lang="it-IT" dirty="0"/>
          </a:p>
        </p:txBody>
      </p:sp>
      <p:sp>
        <p:nvSpPr>
          <p:cNvPr id="3" name="Segnaposto contenuto 2"/>
          <p:cNvSpPr>
            <a:spLocks noGrp="1"/>
          </p:cNvSpPr>
          <p:nvPr>
            <p:ph idx="1"/>
          </p:nvPr>
        </p:nvSpPr>
        <p:spPr/>
        <p:txBody>
          <a:bodyPr/>
          <a:lstStyle/>
          <a:p>
            <a:r>
              <a:rPr lang="it-IT" sz="2000" dirty="0" smtClean="0"/>
              <a:t>Sono stati inclusi:</a:t>
            </a:r>
          </a:p>
          <a:p>
            <a:pPr lvl="1"/>
            <a:r>
              <a:rPr lang="it-IT" sz="1600" dirty="0" smtClean="0"/>
              <a:t>Indicatori </a:t>
            </a:r>
            <a:r>
              <a:rPr lang="it-IT" sz="1600" dirty="0"/>
              <a:t>di variabili oggettive</a:t>
            </a:r>
          </a:p>
          <a:p>
            <a:pPr lvl="1"/>
            <a:r>
              <a:rPr lang="it-IT" sz="1600" dirty="0" smtClean="0"/>
              <a:t>Indicatori </a:t>
            </a:r>
            <a:r>
              <a:rPr lang="it-IT" sz="1600" dirty="0"/>
              <a:t>soggettivi di benessere</a:t>
            </a:r>
          </a:p>
          <a:p>
            <a:pPr>
              <a:buNone/>
            </a:pPr>
            <a:endParaRPr lang="it-IT" sz="2000" dirty="0"/>
          </a:p>
          <a:p>
            <a:r>
              <a:rPr lang="it-IT" sz="2000" dirty="0" smtClean="0"/>
              <a:t>Attenzione al tema </a:t>
            </a:r>
            <a:r>
              <a:rPr lang="it-IT" sz="2000" dirty="0"/>
              <a:t>della sostenibilità ambientale (una dimensione dedicata interamente all’ambiente</a:t>
            </a:r>
            <a:r>
              <a:rPr lang="it-IT" sz="2000" dirty="0" smtClean="0"/>
              <a:t>)</a:t>
            </a:r>
          </a:p>
          <a:p>
            <a:r>
              <a:rPr lang="it-IT" sz="2000" dirty="0"/>
              <a:t>Conclusasi l’analisi della letteratura, sono state scelte 162 variabili, che presentano una certa completezza informativa. </a:t>
            </a:r>
          </a:p>
          <a:p>
            <a:r>
              <a:rPr lang="it-IT" sz="2000" dirty="0"/>
              <a:t>Ai fini dell’utilizzo di alcune variabili che esprimevano disagio anziché benessere è stato considerato il reciproco del loro valore.</a:t>
            </a:r>
          </a:p>
          <a:p>
            <a:endParaRPr lang="it-IT" sz="2000" dirty="0"/>
          </a:p>
        </p:txBody>
      </p:sp>
      <p:sp>
        <p:nvSpPr>
          <p:cNvPr id="4" name="Segnaposto numero diapositiva 3"/>
          <p:cNvSpPr>
            <a:spLocks noGrp="1"/>
          </p:cNvSpPr>
          <p:nvPr>
            <p:ph type="sldNum" sz="quarter" idx="12"/>
          </p:nvPr>
        </p:nvSpPr>
        <p:spPr/>
        <p:txBody>
          <a:bodyPr/>
          <a:lstStyle/>
          <a:p>
            <a:pPr>
              <a:defRPr/>
            </a:pPr>
            <a:fld id="{880DFACC-D2BC-45AC-A61F-F70DE1997CF3}" type="slidenum">
              <a:rPr lang="it-IT" smtClean="0"/>
              <a:pPr>
                <a:defRPr/>
              </a:pPr>
              <a:t>18</a:t>
            </a:fld>
            <a:endParaRPr lang="it-IT"/>
          </a:p>
        </p:txBody>
      </p:sp>
      <p:grpSp>
        <p:nvGrpSpPr>
          <p:cNvPr id="6" name="Group 7"/>
          <p:cNvGrpSpPr>
            <a:grpSpLocks/>
          </p:cNvGrpSpPr>
          <p:nvPr/>
        </p:nvGrpSpPr>
        <p:grpSpPr bwMode="auto">
          <a:xfrm>
            <a:off x="26074" y="0"/>
            <a:ext cx="9132888" cy="6834188"/>
            <a:chOff x="1" y="-19"/>
            <a:chExt cx="5753" cy="4305"/>
          </a:xfrm>
        </p:grpSpPr>
        <p:pic>
          <p:nvPicPr>
            <p:cNvPr id="7" name="Picture 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 y="14"/>
              <a:ext cx="432" cy="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ttangolo 3"/>
            <p:cNvSpPr>
              <a:spLocks noChangeArrowheads="1"/>
            </p:cNvSpPr>
            <p:nvPr/>
          </p:nvSpPr>
          <p:spPr bwMode="auto">
            <a:xfrm>
              <a:off x="432" y="-19"/>
              <a:ext cx="5322" cy="364"/>
            </a:xfrm>
            <a:prstGeom prst="rect">
              <a:avLst/>
            </a:prstGeom>
            <a:solidFill>
              <a:srgbClr val="0070C0"/>
            </a:solidFill>
            <a:ln w="25400">
              <a:solidFill>
                <a:srgbClr val="993300"/>
              </a:solidFill>
              <a:miter lim="800000"/>
              <a:headEnd/>
              <a:tailEnd/>
            </a:ln>
          </p:spPr>
          <p:txBody>
            <a:bodyPr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algn="ctr" eaLnBrk="1" hangingPunct="1">
                <a:spcBef>
                  <a:spcPct val="0"/>
                </a:spcBef>
                <a:buFontTx/>
                <a:buNone/>
              </a:pPr>
              <a:r>
                <a:rPr lang="it-IT" altLang="it-IT" sz="2000" b="1">
                  <a:solidFill>
                    <a:schemeClr val="bg1"/>
                  </a:solidFill>
                  <a:latin typeface="Calibri" panose="020F0502020204030204" pitchFamily="34" charset="0"/>
                </a:rPr>
                <a:t>La Misurazione del Benessere nei paesi dell’Unione Europea</a:t>
              </a:r>
              <a:endParaRPr lang="it-IT" altLang="it-IT" sz="2000" b="1" dirty="0">
                <a:solidFill>
                  <a:schemeClr val="bg1"/>
                </a:solidFill>
                <a:latin typeface="Calibri" panose="020F0502020204030204" pitchFamily="34" charset="0"/>
              </a:endParaRPr>
            </a:p>
          </p:txBody>
        </p:sp>
        <p:sp>
          <p:nvSpPr>
            <p:cNvPr id="9" name="Rettangolo 3"/>
            <p:cNvSpPr>
              <a:spLocks noChangeArrowheads="1"/>
            </p:cNvSpPr>
            <p:nvPr/>
          </p:nvSpPr>
          <p:spPr bwMode="auto">
            <a:xfrm rot="5400000">
              <a:off x="-1753" y="2099"/>
              <a:ext cx="3941" cy="434"/>
            </a:xfrm>
            <a:prstGeom prst="rect">
              <a:avLst/>
            </a:prstGeom>
            <a:solidFill>
              <a:srgbClr val="0070C0"/>
            </a:solidFill>
            <a:ln w="25400">
              <a:solidFill>
                <a:srgbClr val="993300"/>
              </a:solidFill>
              <a:miter lim="800000"/>
              <a:headEnd/>
              <a:tailEnd/>
            </a:ln>
          </p:spPr>
          <p:txBody>
            <a:bodyPr rot="10800000" vert="eaVert"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it-IT" altLang="it-IT" sz="1200">
                <a:solidFill>
                  <a:srgbClr val="FFFFFF"/>
                </a:solidFill>
                <a:latin typeface="Calibri" panose="020F0502020204030204" pitchFamily="34" charset="0"/>
              </a:endParaRPr>
            </a:p>
          </p:txBody>
        </p:sp>
      </p:grpSp>
      <p:grpSp>
        <p:nvGrpSpPr>
          <p:cNvPr id="10" name="Group 7"/>
          <p:cNvGrpSpPr>
            <a:grpSpLocks/>
          </p:cNvGrpSpPr>
          <p:nvPr/>
        </p:nvGrpSpPr>
        <p:grpSpPr bwMode="auto">
          <a:xfrm>
            <a:off x="26074" y="52388"/>
            <a:ext cx="688975" cy="6781800"/>
            <a:chOff x="1" y="14"/>
            <a:chExt cx="434" cy="4272"/>
          </a:xfrm>
        </p:grpSpPr>
        <p:pic>
          <p:nvPicPr>
            <p:cNvPr id="11" name="Picture 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 y="14"/>
              <a:ext cx="432" cy="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ttangolo 3"/>
            <p:cNvSpPr>
              <a:spLocks noChangeArrowheads="1"/>
            </p:cNvSpPr>
            <p:nvPr/>
          </p:nvSpPr>
          <p:spPr bwMode="auto">
            <a:xfrm rot="5400000">
              <a:off x="-1753" y="2099"/>
              <a:ext cx="3941" cy="434"/>
            </a:xfrm>
            <a:prstGeom prst="rect">
              <a:avLst/>
            </a:prstGeom>
            <a:solidFill>
              <a:srgbClr val="0070C0"/>
            </a:solidFill>
            <a:ln w="25400">
              <a:solidFill>
                <a:srgbClr val="993300"/>
              </a:solidFill>
              <a:miter lim="800000"/>
              <a:headEnd/>
              <a:tailEnd/>
            </a:ln>
          </p:spPr>
          <p:txBody>
            <a:bodyPr rot="10800000" vert="eaVert"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it-IT" altLang="it-IT" sz="1200">
                <a:solidFill>
                  <a:srgbClr val="FFFFFF"/>
                </a:solidFill>
                <a:latin typeface="Calibri" panose="020F0502020204030204" pitchFamily="34" charset="0"/>
              </a:endParaRPr>
            </a:p>
          </p:txBody>
        </p:sp>
      </p:grpSp>
    </p:spTree>
    <p:extLst>
      <p:ext uri="{BB962C8B-B14F-4D97-AF65-F5344CB8AC3E}">
        <p14:creationId xmlns:p14="http://schemas.microsoft.com/office/powerpoint/2010/main" val="37291475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600" dirty="0" smtClean="0"/>
              <a:t>Una prima scelta: nessuna pesatura delle variabili o delle componenti</a:t>
            </a:r>
            <a:endParaRPr lang="it-IT" sz="3600" dirty="0"/>
          </a:p>
        </p:txBody>
      </p:sp>
      <p:sp>
        <p:nvSpPr>
          <p:cNvPr id="3" name="Segnaposto contenuto 2"/>
          <p:cNvSpPr>
            <a:spLocks noGrp="1"/>
          </p:cNvSpPr>
          <p:nvPr>
            <p:ph idx="1"/>
          </p:nvPr>
        </p:nvSpPr>
        <p:spPr>
          <a:xfrm>
            <a:off x="1050409" y="1930440"/>
            <a:ext cx="7772400" cy="4114800"/>
          </a:xfrm>
        </p:spPr>
        <p:txBody>
          <a:bodyPr/>
          <a:lstStyle/>
          <a:p>
            <a:pPr marL="0" indent="0" algn="just">
              <a:buNone/>
            </a:pPr>
            <a:r>
              <a:rPr lang="it-IT" sz="2000" dirty="0" smtClean="0"/>
              <a:t>Attribuire pesi equivalenti a ciascuna variabile e a ciascuna dimensione può essere ricondotto al tentativo di ridurre al minimo le interferenze, o alla </a:t>
            </a:r>
            <a:r>
              <a:rPr lang="it-IT" sz="2000" dirty="0"/>
              <a:t>mancanza di informazioni </a:t>
            </a:r>
            <a:r>
              <a:rPr lang="it-IT" sz="2000" dirty="0" smtClean="0"/>
              <a:t>convergenti ad una determinata attribuzione </a:t>
            </a:r>
            <a:r>
              <a:rPr lang="it-IT" sz="2000" dirty="0"/>
              <a:t>(</a:t>
            </a:r>
            <a:r>
              <a:rPr lang="it-IT" sz="2000" dirty="0" err="1"/>
              <a:t>Brandolini</a:t>
            </a:r>
            <a:r>
              <a:rPr lang="it-IT" sz="2000" dirty="0"/>
              <a:t> 2008). </a:t>
            </a:r>
            <a:endParaRPr lang="it-IT" sz="2000" dirty="0" smtClean="0"/>
          </a:p>
          <a:p>
            <a:pPr marL="0" indent="0" algn="just">
              <a:buNone/>
            </a:pPr>
            <a:r>
              <a:rPr lang="it-IT" sz="2000" dirty="0" err="1" smtClean="0"/>
              <a:t>Decancq</a:t>
            </a:r>
            <a:r>
              <a:rPr lang="it-IT" sz="2000" dirty="0" smtClean="0"/>
              <a:t> </a:t>
            </a:r>
            <a:r>
              <a:rPr lang="it-IT" sz="2000" dirty="0"/>
              <a:t>e Lugo (2013) identificano </a:t>
            </a:r>
            <a:r>
              <a:rPr lang="it-IT" sz="2000" dirty="0" smtClean="0"/>
              <a:t>l’uso di uguali pesi come </a:t>
            </a:r>
            <a:r>
              <a:rPr lang="it-IT" sz="2000" dirty="0"/>
              <a:t>la procedura </a:t>
            </a:r>
            <a:r>
              <a:rPr lang="it-IT" sz="2000" dirty="0" smtClean="0"/>
              <a:t>più utilizzata, </a:t>
            </a:r>
            <a:r>
              <a:rPr lang="it-IT" sz="2000" dirty="0"/>
              <a:t>adottata nella maggior parte delle applicazioni. Questo accade soprattutto </a:t>
            </a:r>
            <a:r>
              <a:rPr lang="it-IT" sz="2000" dirty="0" smtClean="0"/>
              <a:t>quando </a:t>
            </a:r>
            <a:r>
              <a:rPr lang="it-IT" sz="2000" dirty="0"/>
              <a:t>lo schema teorico attribuisce a ciascun indicatore la stessa adeguatezza nella definizione della variabile da misurare; </a:t>
            </a:r>
            <a:r>
              <a:rPr lang="it-IT" sz="2000" dirty="0" smtClean="0"/>
              <a:t>quando è possibile stabilire ipotesi su </a:t>
            </a:r>
            <a:r>
              <a:rPr lang="it-IT" sz="2000" dirty="0"/>
              <a:t>coefficienti differenziali; </a:t>
            </a:r>
            <a:r>
              <a:rPr lang="it-IT" sz="2000" dirty="0" smtClean="0"/>
              <a:t>quando la </a:t>
            </a:r>
            <a:r>
              <a:rPr lang="it-IT" sz="2000" dirty="0"/>
              <a:t>conoscenza statistica ed empirica non è sufficiente per definire i pesi; </a:t>
            </a:r>
            <a:r>
              <a:rPr lang="it-IT" sz="2000" dirty="0" smtClean="0"/>
              <a:t>quando non </a:t>
            </a:r>
            <a:r>
              <a:rPr lang="it-IT" sz="2000" dirty="0"/>
              <a:t>vi è accordo circa l'applicazione di procedure alternative (Maggino </a:t>
            </a:r>
            <a:r>
              <a:rPr lang="it-IT" sz="2000" dirty="0" smtClean="0"/>
              <a:t>2009).</a:t>
            </a:r>
            <a:endParaRPr lang="it-IT" sz="2000" dirty="0"/>
          </a:p>
        </p:txBody>
      </p:sp>
      <p:sp>
        <p:nvSpPr>
          <p:cNvPr id="4" name="Segnaposto numero diapositiva 3"/>
          <p:cNvSpPr>
            <a:spLocks noGrp="1"/>
          </p:cNvSpPr>
          <p:nvPr>
            <p:ph type="sldNum" sz="quarter" idx="12"/>
          </p:nvPr>
        </p:nvSpPr>
        <p:spPr/>
        <p:txBody>
          <a:bodyPr/>
          <a:lstStyle/>
          <a:p>
            <a:pPr>
              <a:defRPr/>
            </a:pPr>
            <a:fld id="{880DFACC-D2BC-45AC-A61F-F70DE1997CF3}" type="slidenum">
              <a:rPr lang="it-IT" smtClean="0"/>
              <a:pPr>
                <a:defRPr/>
              </a:pPr>
              <a:t>19</a:t>
            </a:fld>
            <a:endParaRPr lang="it-IT"/>
          </a:p>
        </p:txBody>
      </p:sp>
      <p:grpSp>
        <p:nvGrpSpPr>
          <p:cNvPr id="6" name="Group 7"/>
          <p:cNvGrpSpPr>
            <a:grpSpLocks/>
          </p:cNvGrpSpPr>
          <p:nvPr/>
        </p:nvGrpSpPr>
        <p:grpSpPr bwMode="auto">
          <a:xfrm>
            <a:off x="26074" y="0"/>
            <a:ext cx="9132888" cy="6834188"/>
            <a:chOff x="1" y="-19"/>
            <a:chExt cx="5753" cy="4305"/>
          </a:xfrm>
        </p:grpSpPr>
        <p:pic>
          <p:nvPicPr>
            <p:cNvPr id="7" name="Picture 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 y="14"/>
              <a:ext cx="432" cy="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ttangolo 3"/>
            <p:cNvSpPr>
              <a:spLocks noChangeArrowheads="1"/>
            </p:cNvSpPr>
            <p:nvPr/>
          </p:nvSpPr>
          <p:spPr bwMode="auto">
            <a:xfrm>
              <a:off x="432" y="-19"/>
              <a:ext cx="5322" cy="364"/>
            </a:xfrm>
            <a:prstGeom prst="rect">
              <a:avLst/>
            </a:prstGeom>
            <a:solidFill>
              <a:srgbClr val="0070C0"/>
            </a:solidFill>
            <a:ln w="25400">
              <a:solidFill>
                <a:srgbClr val="993300"/>
              </a:solidFill>
              <a:miter lim="800000"/>
              <a:headEnd/>
              <a:tailEnd/>
            </a:ln>
          </p:spPr>
          <p:txBody>
            <a:bodyPr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algn="ctr" eaLnBrk="1" hangingPunct="1">
                <a:spcBef>
                  <a:spcPct val="0"/>
                </a:spcBef>
                <a:buFontTx/>
                <a:buNone/>
              </a:pPr>
              <a:r>
                <a:rPr lang="it-IT" altLang="it-IT" sz="2000" b="1">
                  <a:solidFill>
                    <a:schemeClr val="bg1"/>
                  </a:solidFill>
                  <a:latin typeface="Calibri" panose="020F0502020204030204" pitchFamily="34" charset="0"/>
                </a:rPr>
                <a:t>La Misurazione del Benessere nei paesi dell’Unione Europea</a:t>
              </a:r>
              <a:endParaRPr lang="it-IT" altLang="it-IT" sz="2000" b="1" dirty="0">
                <a:solidFill>
                  <a:schemeClr val="bg1"/>
                </a:solidFill>
                <a:latin typeface="Calibri" panose="020F0502020204030204" pitchFamily="34" charset="0"/>
              </a:endParaRPr>
            </a:p>
          </p:txBody>
        </p:sp>
        <p:sp>
          <p:nvSpPr>
            <p:cNvPr id="9" name="Rettangolo 3"/>
            <p:cNvSpPr>
              <a:spLocks noChangeArrowheads="1"/>
            </p:cNvSpPr>
            <p:nvPr/>
          </p:nvSpPr>
          <p:spPr bwMode="auto">
            <a:xfrm rot="5400000">
              <a:off x="-1753" y="2099"/>
              <a:ext cx="3941" cy="434"/>
            </a:xfrm>
            <a:prstGeom prst="rect">
              <a:avLst/>
            </a:prstGeom>
            <a:solidFill>
              <a:srgbClr val="0070C0"/>
            </a:solidFill>
            <a:ln w="25400">
              <a:solidFill>
                <a:srgbClr val="993300"/>
              </a:solidFill>
              <a:miter lim="800000"/>
              <a:headEnd/>
              <a:tailEnd/>
            </a:ln>
          </p:spPr>
          <p:txBody>
            <a:bodyPr rot="10800000" vert="eaVert"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it-IT" altLang="it-IT" sz="1200">
                <a:solidFill>
                  <a:srgbClr val="FFFFFF"/>
                </a:solidFill>
                <a:latin typeface="Calibri" panose="020F0502020204030204" pitchFamily="34" charset="0"/>
              </a:endParaRPr>
            </a:p>
          </p:txBody>
        </p:sp>
      </p:grpSp>
      <p:grpSp>
        <p:nvGrpSpPr>
          <p:cNvPr id="10" name="Group 7"/>
          <p:cNvGrpSpPr>
            <a:grpSpLocks/>
          </p:cNvGrpSpPr>
          <p:nvPr/>
        </p:nvGrpSpPr>
        <p:grpSpPr bwMode="auto">
          <a:xfrm>
            <a:off x="26074" y="52388"/>
            <a:ext cx="688975" cy="6781800"/>
            <a:chOff x="1" y="14"/>
            <a:chExt cx="434" cy="4272"/>
          </a:xfrm>
        </p:grpSpPr>
        <p:pic>
          <p:nvPicPr>
            <p:cNvPr id="11" name="Picture 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 y="14"/>
              <a:ext cx="432" cy="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ttangolo 3"/>
            <p:cNvSpPr>
              <a:spLocks noChangeArrowheads="1"/>
            </p:cNvSpPr>
            <p:nvPr/>
          </p:nvSpPr>
          <p:spPr bwMode="auto">
            <a:xfrm rot="5400000">
              <a:off x="-1753" y="2099"/>
              <a:ext cx="3941" cy="434"/>
            </a:xfrm>
            <a:prstGeom prst="rect">
              <a:avLst/>
            </a:prstGeom>
            <a:solidFill>
              <a:srgbClr val="0070C0"/>
            </a:solidFill>
            <a:ln w="25400">
              <a:solidFill>
                <a:srgbClr val="993300"/>
              </a:solidFill>
              <a:miter lim="800000"/>
              <a:headEnd/>
              <a:tailEnd/>
            </a:ln>
          </p:spPr>
          <p:txBody>
            <a:bodyPr rot="10800000" vert="eaVert"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it-IT" altLang="it-IT" sz="1200">
                <a:solidFill>
                  <a:srgbClr val="FFFFFF"/>
                </a:solidFill>
                <a:latin typeface="Calibri" panose="020F0502020204030204" pitchFamily="34" charset="0"/>
              </a:endParaRPr>
            </a:p>
          </p:txBody>
        </p:sp>
      </p:grpSp>
    </p:spTree>
    <p:extLst>
      <p:ext uri="{BB962C8B-B14F-4D97-AF65-F5344CB8AC3E}">
        <p14:creationId xmlns:p14="http://schemas.microsoft.com/office/powerpoint/2010/main" val="12909149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Benessere</a:t>
            </a:r>
            <a:endParaRPr lang="it-IT" dirty="0"/>
          </a:p>
        </p:txBody>
      </p:sp>
      <p:sp>
        <p:nvSpPr>
          <p:cNvPr id="3" name="Segnaposto contenuto 2"/>
          <p:cNvSpPr>
            <a:spLocks noGrp="1"/>
          </p:cNvSpPr>
          <p:nvPr>
            <p:ph idx="1"/>
          </p:nvPr>
        </p:nvSpPr>
        <p:spPr>
          <a:xfrm>
            <a:off x="971600" y="1943100"/>
            <a:ext cx="7772400" cy="4114800"/>
          </a:xfrm>
        </p:spPr>
        <p:txBody>
          <a:bodyPr/>
          <a:lstStyle/>
          <a:p>
            <a:r>
              <a:rPr lang="it-IT" sz="2400" dirty="0"/>
              <a:t>Le prime concettualizzazioni di tipo utilitaristico, riducevano il benessere a una dimensione edonistica e successivamente a valori scalari di utilità. Successivamente è diventato più comune, e forse necessario, considerare il benessere un concetto </a:t>
            </a:r>
            <a:r>
              <a:rPr lang="it-IT" sz="2400" dirty="0" smtClean="0"/>
              <a:t>multidimensionale.</a:t>
            </a:r>
            <a:r>
              <a:rPr lang="it-IT" sz="2400" dirty="0"/>
              <a:t> </a:t>
            </a:r>
            <a:endParaRPr lang="it-IT" sz="2400" dirty="0" smtClean="0"/>
          </a:p>
          <a:p>
            <a:r>
              <a:rPr lang="it-IT" sz="2400" dirty="0" smtClean="0"/>
              <a:t>Si </a:t>
            </a:r>
            <a:r>
              <a:rPr lang="it-IT" sz="2400" dirty="0"/>
              <a:t>utilizza quindi il termine “benessere” per riferirsi a tutti quegli ambiti (o dimensioni, appunto) presi in considerazione per una valutazione della propria vita. </a:t>
            </a:r>
            <a:endParaRPr lang="it-IT" sz="2400" dirty="0" smtClean="0"/>
          </a:p>
        </p:txBody>
      </p:sp>
      <p:sp>
        <p:nvSpPr>
          <p:cNvPr id="4" name="Segnaposto numero diapositiva 3"/>
          <p:cNvSpPr>
            <a:spLocks noGrp="1"/>
          </p:cNvSpPr>
          <p:nvPr>
            <p:ph type="sldNum" sz="quarter" idx="12"/>
          </p:nvPr>
        </p:nvSpPr>
        <p:spPr/>
        <p:txBody>
          <a:bodyPr/>
          <a:lstStyle/>
          <a:p>
            <a:pPr>
              <a:defRPr/>
            </a:pPr>
            <a:fld id="{880DFACC-D2BC-45AC-A61F-F70DE1997CF3}" type="slidenum">
              <a:rPr lang="it-IT" smtClean="0"/>
              <a:pPr>
                <a:defRPr/>
              </a:pPr>
              <a:t>2</a:t>
            </a:fld>
            <a:endParaRPr lang="it-IT"/>
          </a:p>
        </p:txBody>
      </p:sp>
      <p:grpSp>
        <p:nvGrpSpPr>
          <p:cNvPr id="6" name="Group 7"/>
          <p:cNvGrpSpPr>
            <a:grpSpLocks/>
          </p:cNvGrpSpPr>
          <p:nvPr/>
        </p:nvGrpSpPr>
        <p:grpSpPr bwMode="auto">
          <a:xfrm>
            <a:off x="26074" y="0"/>
            <a:ext cx="9132888" cy="6834188"/>
            <a:chOff x="1" y="-19"/>
            <a:chExt cx="5753" cy="4305"/>
          </a:xfrm>
        </p:grpSpPr>
        <p:pic>
          <p:nvPicPr>
            <p:cNvPr id="7" name="Picture 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 y="14"/>
              <a:ext cx="432" cy="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ttangolo 3"/>
            <p:cNvSpPr>
              <a:spLocks noChangeArrowheads="1"/>
            </p:cNvSpPr>
            <p:nvPr/>
          </p:nvSpPr>
          <p:spPr bwMode="auto">
            <a:xfrm>
              <a:off x="432" y="-19"/>
              <a:ext cx="5322" cy="364"/>
            </a:xfrm>
            <a:prstGeom prst="rect">
              <a:avLst/>
            </a:prstGeom>
            <a:solidFill>
              <a:srgbClr val="0070C0"/>
            </a:solidFill>
            <a:ln w="25400">
              <a:solidFill>
                <a:srgbClr val="993300"/>
              </a:solidFill>
              <a:miter lim="800000"/>
              <a:headEnd/>
              <a:tailEnd/>
            </a:ln>
          </p:spPr>
          <p:txBody>
            <a:bodyPr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it-IT" altLang="it-IT" sz="1400" b="1" dirty="0">
                  <a:solidFill>
                    <a:schemeClr val="bg1"/>
                  </a:solidFill>
                  <a:latin typeface="Calibri" panose="020F0502020204030204" pitchFamily="34" charset="0"/>
                </a:rPr>
                <a:t>Dipartimento di </a:t>
              </a:r>
              <a:r>
                <a:rPr lang="it-IT" altLang="it-IT" sz="1400" b="1" dirty="0" smtClean="0">
                  <a:solidFill>
                    <a:schemeClr val="bg1"/>
                  </a:solidFill>
                  <a:latin typeface="Calibri" panose="020F0502020204030204" pitchFamily="34" charset="0"/>
                </a:rPr>
                <a:t>Scienze Politiche</a:t>
              </a:r>
              <a:r>
                <a:rPr lang="it-IT" altLang="it-IT" sz="1400" b="1" dirty="0">
                  <a:solidFill>
                    <a:schemeClr val="bg1"/>
                  </a:solidFill>
                  <a:latin typeface="Calibri" panose="020F0502020204030204" pitchFamily="34" charset="0"/>
                </a:rPr>
                <a:t>		   </a:t>
              </a:r>
              <a:r>
                <a:rPr lang="it-IT" altLang="it-IT" sz="1400" b="1" dirty="0" smtClean="0">
                  <a:solidFill>
                    <a:schemeClr val="bg1"/>
                  </a:solidFill>
                  <a:latin typeface="Calibri" panose="020F0502020204030204" pitchFamily="34" charset="0"/>
                </a:rPr>
                <a:t> </a:t>
              </a:r>
              <a:r>
                <a:rPr lang="it-IT" altLang="it-IT" sz="1400" b="1" dirty="0">
                  <a:solidFill>
                    <a:schemeClr val="bg1"/>
                  </a:solidFill>
                  <a:latin typeface="Calibri" panose="020F0502020204030204" pitchFamily="34" charset="0"/>
                </a:rPr>
                <a:t>Laurea </a:t>
              </a:r>
              <a:r>
                <a:rPr lang="it-IT" altLang="it-IT" sz="1400" b="1" dirty="0" smtClean="0">
                  <a:solidFill>
                    <a:schemeClr val="bg1"/>
                  </a:solidFill>
                  <a:latin typeface="Calibri" panose="020F0502020204030204" pitchFamily="34" charset="0"/>
                </a:rPr>
                <a:t>Triennale in Scienze Politiche e dell’Amministrazione</a:t>
              </a:r>
              <a:endParaRPr lang="it-IT" altLang="it-IT" sz="1400" b="1" dirty="0">
                <a:solidFill>
                  <a:schemeClr val="bg1"/>
                </a:solidFill>
                <a:latin typeface="Calibri" panose="020F0502020204030204" pitchFamily="34" charset="0"/>
              </a:endParaRPr>
            </a:p>
          </p:txBody>
        </p:sp>
        <p:sp>
          <p:nvSpPr>
            <p:cNvPr id="9" name="Rettangolo 3"/>
            <p:cNvSpPr>
              <a:spLocks noChangeArrowheads="1"/>
            </p:cNvSpPr>
            <p:nvPr/>
          </p:nvSpPr>
          <p:spPr bwMode="auto">
            <a:xfrm rot="5400000">
              <a:off x="-1753" y="2099"/>
              <a:ext cx="3941" cy="434"/>
            </a:xfrm>
            <a:prstGeom prst="rect">
              <a:avLst/>
            </a:prstGeom>
            <a:solidFill>
              <a:srgbClr val="0070C0"/>
            </a:solidFill>
            <a:ln w="25400">
              <a:solidFill>
                <a:srgbClr val="993300"/>
              </a:solidFill>
              <a:miter lim="800000"/>
              <a:headEnd/>
              <a:tailEnd/>
            </a:ln>
          </p:spPr>
          <p:txBody>
            <a:bodyPr rot="10800000" vert="eaVert"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it-IT" altLang="it-IT" sz="1200">
                <a:solidFill>
                  <a:srgbClr val="FFFFFF"/>
                </a:solidFill>
                <a:latin typeface="Calibri" panose="020F0502020204030204" pitchFamily="34" charset="0"/>
              </a:endParaRPr>
            </a:p>
          </p:txBody>
        </p:sp>
      </p:grpSp>
      <p:grpSp>
        <p:nvGrpSpPr>
          <p:cNvPr id="10" name="Group 7"/>
          <p:cNvGrpSpPr>
            <a:grpSpLocks/>
          </p:cNvGrpSpPr>
          <p:nvPr/>
        </p:nvGrpSpPr>
        <p:grpSpPr bwMode="auto">
          <a:xfrm>
            <a:off x="10722" y="8658"/>
            <a:ext cx="9132888" cy="6834188"/>
            <a:chOff x="1" y="-19"/>
            <a:chExt cx="5753" cy="4305"/>
          </a:xfrm>
        </p:grpSpPr>
        <p:pic>
          <p:nvPicPr>
            <p:cNvPr id="11" name="Picture 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 y="14"/>
              <a:ext cx="432" cy="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ttangolo 3"/>
            <p:cNvSpPr>
              <a:spLocks noChangeArrowheads="1"/>
            </p:cNvSpPr>
            <p:nvPr/>
          </p:nvSpPr>
          <p:spPr bwMode="auto">
            <a:xfrm>
              <a:off x="432" y="-19"/>
              <a:ext cx="5322" cy="364"/>
            </a:xfrm>
            <a:prstGeom prst="rect">
              <a:avLst/>
            </a:prstGeom>
            <a:solidFill>
              <a:srgbClr val="0070C0"/>
            </a:solidFill>
            <a:ln w="25400">
              <a:solidFill>
                <a:srgbClr val="993300"/>
              </a:solidFill>
              <a:miter lim="800000"/>
              <a:headEnd/>
              <a:tailEnd/>
            </a:ln>
          </p:spPr>
          <p:txBody>
            <a:bodyPr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algn="ctr" eaLnBrk="1" hangingPunct="1">
                <a:spcBef>
                  <a:spcPct val="0"/>
                </a:spcBef>
                <a:buFontTx/>
                <a:buNone/>
              </a:pPr>
              <a:r>
                <a:rPr lang="it-IT" altLang="it-IT" sz="2000" b="1" dirty="0">
                  <a:solidFill>
                    <a:schemeClr val="bg1"/>
                  </a:solidFill>
                  <a:latin typeface="Calibri" panose="020F0502020204030204" pitchFamily="34" charset="0"/>
                </a:rPr>
                <a:t>La Misurazione del Benessere nei paesi dell’Unione Europea</a:t>
              </a:r>
            </a:p>
          </p:txBody>
        </p:sp>
        <p:sp>
          <p:nvSpPr>
            <p:cNvPr id="13" name="Rettangolo 3"/>
            <p:cNvSpPr>
              <a:spLocks noChangeArrowheads="1"/>
            </p:cNvSpPr>
            <p:nvPr/>
          </p:nvSpPr>
          <p:spPr bwMode="auto">
            <a:xfrm rot="5400000">
              <a:off x="-1753" y="2099"/>
              <a:ext cx="3941" cy="434"/>
            </a:xfrm>
            <a:prstGeom prst="rect">
              <a:avLst/>
            </a:prstGeom>
            <a:solidFill>
              <a:srgbClr val="0070C0"/>
            </a:solidFill>
            <a:ln w="25400">
              <a:solidFill>
                <a:srgbClr val="993300"/>
              </a:solidFill>
              <a:miter lim="800000"/>
              <a:headEnd/>
              <a:tailEnd/>
            </a:ln>
          </p:spPr>
          <p:txBody>
            <a:bodyPr rot="10800000" vert="eaVert"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it-IT" altLang="it-IT" sz="1200">
                <a:solidFill>
                  <a:srgbClr val="FFFFFF"/>
                </a:solidFill>
                <a:latin typeface="Calibri" panose="020F0502020204030204" pitchFamily="34" charset="0"/>
              </a:endParaRPr>
            </a:p>
          </p:txBody>
        </p:sp>
      </p:grpSp>
    </p:spTree>
    <p:extLst>
      <p:ext uri="{BB962C8B-B14F-4D97-AF65-F5344CB8AC3E}">
        <p14:creationId xmlns:p14="http://schemas.microsoft.com/office/powerpoint/2010/main" val="19681559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marL="288000">
              <a:spcBef>
                <a:spcPts val="600"/>
              </a:spcBef>
            </a:pPr>
            <a:r>
              <a:rPr lang="it-IT" dirty="0"/>
              <a:t>Il modello utilizzato</a:t>
            </a:r>
          </a:p>
        </p:txBody>
      </p:sp>
      <p:sp>
        <p:nvSpPr>
          <p:cNvPr id="3" name="Segnaposto contenuto 2"/>
          <p:cNvSpPr>
            <a:spLocks noGrp="1"/>
          </p:cNvSpPr>
          <p:nvPr>
            <p:ph idx="1"/>
          </p:nvPr>
        </p:nvSpPr>
        <p:spPr/>
        <p:txBody>
          <a:bodyPr/>
          <a:lstStyle/>
          <a:p>
            <a:pPr marL="288000" algn="just">
              <a:spcBef>
                <a:spcPts val="600"/>
              </a:spcBef>
            </a:pPr>
            <a:r>
              <a:rPr lang="it-IT" sz="2000" dirty="0"/>
              <a:t>Prima analisi fattoriale esplorativa </a:t>
            </a:r>
            <a:r>
              <a:rPr lang="it-IT" sz="2000" dirty="0">
                <a:sym typeface="Wingdings" pitchFamily="2" charset="2"/>
              </a:rPr>
              <a:t>per ridurre il numero di variabili necessarie a descrivere ogni dimensione</a:t>
            </a:r>
            <a:r>
              <a:rPr lang="it-IT" sz="2000" dirty="0"/>
              <a:t>.</a:t>
            </a:r>
          </a:p>
          <a:p>
            <a:pPr marL="288000" algn="just">
              <a:spcBef>
                <a:spcPts val="600"/>
              </a:spcBef>
            </a:pPr>
            <a:endParaRPr lang="it-IT" sz="2000" dirty="0" smtClean="0"/>
          </a:p>
          <a:p>
            <a:pPr marL="288000" algn="just">
              <a:spcBef>
                <a:spcPts val="600"/>
              </a:spcBef>
            </a:pPr>
            <a:r>
              <a:rPr lang="it-IT" sz="2000" dirty="0" smtClean="0"/>
              <a:t>Successiva analisi fattoriale </a:t>
            </a:r>
            <a:r>
              <a:rPr lang="it-IT" sz="2000" dirty="0"/>
              <a:t>eseguita sulle variabili selezionate. </a:t>
            </a:r>
            <a:endParaRPr lang="it-IT" sz="2000" dirty="0" smtClean="0"/>
          </a:p>
          <a:p>
            <a:pPr marL="688050" lvl="1" algn="just">
              <a:spcBef>
                <a:spcPts val="600"/>
              </a:spcBef>
            </a:pPr>
            <a:r>
              <a:rPr lang="it-IT" sz="1600" dirty="0" smtClean="0"/>
              <a:t>In </a:t>
            </a:r>
            <a:r>
              <a:rPr lang="it-IT" sz="1600" dirty="0"/>
              <a:t>questo caso si possono utilizzare come valori dell’indice i punteggi fattoriali, che rappresentano la collocazione di ciascuna osservazione nello spazio di rappresentazione individuato dai fattori estratti ottenuti mediante rotazione dei fattori con metodo </a:t>
            </a:r>
            <a:r>
              <a:rPr lang="it-IT" sz="1600" i="1" dirty="0" err="1"/>
              <a:t>varimax</a:t>
            </a:r>
            <a:r>
              <a:rPr lang="it-IT" sz="1600" dirty="0" smtClean="0"/>
              <a:t>. </a:t>
            </a:r>
            <a:endParaRPr lang="it-IT" sz="1600" dirty="0"/>
          </a:p>
          <a:p>
            <a:pPr marL="288000" algn="just">
              <a:spcBef>
                <a:spcPts val="600"/>
              </a:spcBef>
            </a:pPr>
            <a:endParaRPr lang="it-IT" sz="2000" dirty="0"/>
          </a:p>
        </p:txBody>
      </p:sp>
      <p:sp>
        <p:nvSpPr>
          <p:cNvPr id="4" name="Segnaposto numero diapositiva 3"/>
          <p:cNvSpPr>
            <a:spLocks noGrp="1"/>
          </p:cNvSpPr>
          <p:nvPr>
            <p:ph type="sldNum" sz="quarter" idx="12"/>
          </p:nvPr>
        </p:nvSpPr>
        <p:spPr/>
        <p:txBody>
          <a:bodyPr/>
          <a:lstStyle/>
          <a:p>
            <a:pPr>
              <a:defRPr/>
            </a:pPr>
            <a:fld id="{880DFACC-D2BC-45AC-A61F-F70DE1997CF3}" type="slidenum">
              <a:rPr lang="it-IT" smtClean="0"/>
              <a:pPr>
                <a:defRPr/>
              </a:pPr>
              <a:t>20</a:t>
            </a:fld>
            <a:endParaRPr lang="it-IT"/>
          </a:p>
        </p:txBody>
      </p:sp>
      <p:grpSp>
        <p:nvGrpSpPr>
          <p:cNvPr id="6" name="Group 7"/>
          <p:cNvGrpSpPr>
            <a:grpSpLocks/>
          </p:cNvGrpSpPr>
          <p:nvPr/>
        </p:nvGrpSpPr>
        <p:grpSpPr bwMode="auto">
          <a:xfrm>
            <a:off x="26074" y="0"/>
            <a:ext cx="9132888" cy="6834188"/>
            <a:chOff x="1" y="-19"/>
            <a:chExt cx="5753" cy="4305"/>
          </a:xfrm>
        </p:grpSpPr>
        <p:pic>
          <p:nvPicPr>
            <p:cNvPr id="7" name="Picture 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 y="14"/>
              <a:ext cx="432" cy="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ttangolo 3"/>
            <p:cNvSpPr>
              <a:spLocks noChangeArrowheads="1"/>
            </p:cNvSpPr>
            <p:nvPr/>
          </p:nvSpPr>
          <p:spPr bwMode="auto">
            <a:xfrm>
              <a:off x="432" y="-19"/>
              <a:ext cx="5322" cy="364"/>
            </a:xfrm>
            <a:prstGeom prst="rect">
              <a:avLst/>
            </a:prstGeom>
            <a:solidFill>
              <a:srgbClr val="0070C0"/>
            </a:solidFill>
            <a:ln w="25400">
              <a:solidFill>
                <a:srgbClr val="993300"/>
              </a:solidFill>
              <a:miter lim="800000"/>
              <a:headEnd/>
              <a:tailEnd/>
            </a:ln>
          </p:spPr>
          <p:txBody>
            <a:bodyPr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algn="ctr" eaLnBrk="1" hangingPunct="1">
                <a:spcBef>
                  <a:spcPct val="0"/>
                </a:spcBef>
                <a:buFontTx/>
                <a:buNone/>
              </a:pPr>
              <a:r>
                <a:rPr lang="it-IT" altLang="it-IT" sz="2000" b="1">
                  <a:solidFill>
                    <a:schemeClr val="bg1"/>
                  </a:solidFill>
                  <a:latin typeface="Calibri" panose="020F0502020204030204" pitchFamily="34" charset="0"/>
                </a:rPr>
                <a:t>La Misurazione del Benessere nei paesi dell’Unione Europea</a:t>
              </a:r>
              <a:endParaRPr lang="it-IT" altLang="it-IT" sz="2000" b="1" dirty="0">
                <a:solidFill>
                  <a:schemeClr val="bg1"/>
                </a:solidFill>
                <a:latin typeface="Calibri" panose="020F0502020204030204" pitchFamily="34" charset="0"/>
              </a:endParaRPr>
            </a:p>
          </p:txBody>
        </p:sp>
        <p:sp>
          <p:nvSpPr>
            <p:cNvPr id="9" name="Rettangolo 3"/>
            <p:cNvSpPr>
              <a:spLocks noChangeArrowheads="1"/>
            </p:cNvSpPr>
            <p:nvPr/>
          </p:nvSpPr>
          <p:spPr bwMode="auto">
            <a:xfrm rot="5400000">
              <a:off x="-1753" y="2099"/>
              <a:ext cx="3941" cy="434"/>
            </a:xfrm>
            <a:prstGeom prst="rect">
              <a:avLst/>
            </a:prstGeom>
            <a:solidFill>
              <a:srgbClr val="0070C0"/>
            </a:solidFill>
            <a:ln w="25400">
              <a:solidFill>
                <a:srgbClr val="993300"/>
              </a:solidFill>
              <a:miter lim="800000"/>
              <a:headEnd/>
              <a:tailEnd/>
            </a:ln>
          </p:spPr>
          <p:txBody>
            <a:bodyPr rot="10800000" vert="eaVert"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it-IT" altLang="it-IT" sz="1200">
                <a:solidFill>
                  <a:srgbClr val="FFFFFF"/>
                </a:solidFill>
                <a:latin typeface="Calibri" panose="020F0502020204030204" pitchFamily="34" charset="0"/>
              </a:endParaRPr>
            </a:p>
          </p:txBody>
        </p:sp>
      </p:grpSp>
      <p:grpSp>
        <p:nvGrpSpPr>
          <p:cNvPr id="10" name="Group 7"/>
          <p:cNvGrpSpPr>
            <a:grpSpLocks/>
          </p:cNvGrpSpPr>
          <p:nvPr/>
        </p:nvGrpSpPr>
        <p:grpSpPr bwMode="auto">
          <a:xfrm>
            <a:off x="26074" y="52388"/>
            <a:ext cx="688975" cy="6781800"/>
            <a:chOff x="1" y="14"/>
            <a:chExt cx="434" cy="4272"/>
          </a:xfrm>
        </p:grpSpPr>
        <p:pic>
          <p:nvPicPr>
            <p:cNvPr id="11" name="Picture 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 y="14"/>
              <a:ext cx="432" cy="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ttangolo 3"/>
            <p:cNvSpPr>
              <a:spLocks noChangeArrowheads="1"/>
            </p:cNvSpPr>
            <p:nvPr/>
          </p:nvSpPr>
          <p:spPr bwMode="auto">
            <a:xfrm rot="5400000">
              <a:off x="-1753" y="2099"/>
              <a:ext cx="3941" cy="434"/>
            </a:xfrm>
            <a:prstGeom prst="rect">
              <a:avLst/>
            </a:prstGeom>
            <a:solidFill>
              <a:srgbClr val="0070C0"/>
            </a:solidFill>
            <a:ln w="25400">
              <a:solidFill>
                <a:srgbClr val="993300"/>
              </a:solidFill>
              <a:miter lim="800000"/>
              <a:headEnd/>
              <a:tailEnd/>
            </a:ln>
          </p:spPr>
          <p:txBody>
            <a:bodyPr rot="10800000" vert="eaVert"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it-IT" altLang="it-IT" sz="1200">
                <a:solidFill>
                  <a:srgbClr val="FFFFFF"/>
                </a:solidFill>
                <a:latin typeface="Calibri" panose="020F0502020204030204" pitchFamily="34" charset="0"/>
              </a:endParaRPr>
            </a:p>
          </p:txBody>
        </p:sp>
      </p:grpSp>
    </p:spTree>
    <p:extLst>
      <p:ext uri="{BB962C8B-B14F-4D97-AF65-F5344CB8AC3E}">
        <p14:creationId xmlns:p14="http://schemas.microsoft.com/office/powerpoint/2010/main" val="7077735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Metodo di aggregazione (2)</a:t>
            </a:r>
            <a:endParaRPr lang="it-IT" dirty="0"/>
          </a:p>
        </p:txBody>
      </p:sp>
      <p:sp>
        <p:nvSpPr>
          <p:cNvPr id="3" name="Segnaposto contenuto 2"/>
          <p:cNvSpPr>
            <a:spLocks noGrp="1"/>
          </p:cNvSpPr>
          <p:nvPr>
            <p:ph idx="1"/>
          </p:nvPr>
        </p:nvSpPr>
        <p:spPr>
          <a:xfrm>
            <a:off x="861096" y="2065020"/>
            <a:ext cx="7772400" cy="4114800"/>
          </a:xfrm>
        </p:spPr>
        <p:txBody>
          <a:bodyPr/>
          <a:lstStyle/>
          <a:p>
            <a:pPr marL="0" indent="0" algn="just">
              <a:spcBef>
                <a:spcPts val="600"/>
              </a:spcBef>
              <a:buNone/>
            </a:pPr>
            <a:r>
              <a:rPr lang="it-IT" sz="2000" kern="1200" dirty="0">
                <a:latin typeface="Times New Roman" pitchFamily="18" charset="0"/>
              </a:rPr>
              <a:t>Data la mole importante di dati che ci si propone di elaborare, l’analisi fattoriale risulta utile in quanto permette di ottenere una riduzione del numero di fattori che spiegano </a:t>
            </a:r>
            <a:r>
              <a:rPr lang="it-IT" sz="2000" kern="1200" dirty="0" smtClean="0">
                <a:latin typeface="Times New Roman" pitchFamily="18" charset="0"/>
              </a:rPr>
              <a:t>un fenomeno, </a:t>
            </a:r>
            <a:r>
              <a:rPr lang="it-IT" sz="2000" kern="1200" dirty="0">
                <a:latin typeface="Times New Roman" pitchFamily="18" charset="0"/>
              </a:rPr>
              <a:t>riassumendo l'informazione contenuta in una matrice di correlazione o di varianze-covarianze, cercando di individuare le dimensioni latenti e non direttamente osservabili [Stevens, 1986]. </a:t>
            </a:r>
            <a:endParaRPr lang="it-IT" sz="2000" kern="1200" dirty="0" smtClean="0">
              <a:latin typeface="Times New Roman" pitchFamily="18" charset="0"/>
            </a:endParaRPr>
          </a:p>
          <a:p>
            <a:pPr marL="0" indent="0" algn="just">
              <a:spcBef>
                <a:spcPts val="600"/>
              </a:spcBef>
              <a:buNone/>
            </a:pPr>
            <a:r>
              <a:rPr lang="it-IT" sz="2000" kern="1200" dirty="0" smtClean="0">
                <a:latin typeface="Times New Roman" pitchFamily="18" charset="0"/>
              </a:rPr>
              <a:t>Fornendo</a:t>
            </a:r>
            <a:r>
              <a:rPr lang="it-IT" sz="2000" kern="1200" dirty="0">
                <a:latin typeface="Times New Roman" pitchFamily="18" charset="0"/>
              </a:rPr>
              <a:t>, quindi, un principio di identificazione di questi fattori comuni, l’analisi fattoriale assicura una descrizione in forma semplice, della complessa rete di interpolazioni esistente nell'ambito di un insieme di variabili associate [</a:t>
            </a:r>
            <a:r>
              <a:rPr lang="it-IT" sz="2000" kern="1200" dirty="0" err="1">
                <a:latin typeface="Times New Roman" pitchFamily="18" charset="0"/>
              </a:rPr>
              <a:t>Carrol</a:t>
            </a:r>
            <a:r>
              <a:rPr lang="it-IT" sz="2000" kern="1200" dirty="0">
                <a:latin typeface="Times New Roman" pitchFamily="18" charset="0"/>
              </a:rPr>
              <a:t> et al., 1953]. </a:t>
            </a:r>
            <a:endParaRPr lang="it-IT" sz="2000" i="1" dirty="0" smtClean="0"/>
          </a:p>
        </p:txBody>
      </p:sp>
      <p:sp>
        <p:nvSpPr>
          <p:cNvPr id="4" name="Segnaposto numero diapositiva 3"/>
          <p:cNvSpPr>
            <a:spLocks noGrp="1"/>
          </p:cNvSpPr>
          <p:nvPr>
            <p:ph type="sldNum" sz="quarter" idx="12"/>
          </p:nvPr>
        </p:nvSpPr>
        <p:spPr/>
        <p:txBody>
          <a:bodyPr/>
          <a:lstStyle/>
          <a:p>
            <a:pPr>
              <a:defRPr/>
            </a:pPr>
            <a:fld id="{880DFACC-D2BC-45AC-A61F-F70DE1997CF3}" type="slidenum">
              <a:rPr lang="it-IT" smtClean="0"/>
              <a:pPr>
                <a:defRPr/>
              </a:pPr>
              <a:t>21</a:t>
            </a:fld>
            <a:endParaRPr lang="it-IT"/>
          </a:p>
        </p:txBody>
      </p:sp>
      <p:grpSp>
        <p:nvGrpSpPr>
          <p:cNvPr id="6" name="Group 7"/>
          <p:cNvGrpSpPr>
            <a:grpSpLocks/>
          </p:cNvGrpSpPr>
          <p:nvPr/>
        </p:nvGrpSpPr>
        <p:grpSpPr bwMode="auto">
          <a:xfrm>
            <a:off x="26074" y="0"/>
            <a:ext cx="9132888" cy="6834188"/>
            <a:chOff x="1" y="-19"/>
            <a:chExt cx="5753" cy="4305"/>
          </a:xfrm>
        </p:grpSpPr>
        <p:pic>
          <p:nvPicPr>
            <p:cNvPr id="7" name="Picture 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 y="14"/>
              <a:ext cx="432" cy="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ttangolo 3"/>
            <p:cNvSpPr>
              <a:spLocks noChangeArrowheads="1"/>
            </p:cNvSpPr>
            <p:nvPr/>
          </p:nvSpPr>
          <p:spPr bwMode="auto">
            <a:xfrm>
              <a:off x="432" y="-19"/>
              <a:ext cx="5322" cy="364"/>
            </a:xfrm>
            <a:prstGeom prst="rect">
              <a:avLst/>
            </a:prstGeom>
            <a:solidFill>
              <a:srgbClr val="0070C0"/>
            </a:solidFill>
            <a:ln w="25400">
              <a:solidFill>
                <a:srgbClr val="993300"/>
              </a:solidFill>
              <a:miter lim="800000"/>
              <a:headEnd/>
              <a:tailEnd/>
            </a:ln>
          </p:spPr>
          <p:txBody>
            <a:bodyPr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algn="ctr" eaLnBrk="1" hangingPunct="1">
                <a:spcBef>
                  <a:spcPct val="0"/>
                </a:spcBef>
                <a:buFontTx/>
                <a:buNone/>
              </a:pPr>
              <a:r>
                <a:rPr lang="it-IT" altLang="it-IT" sz="2000" b="1">
                  <a:solidFill>
                    <a:schemeClr val="bg1"/>
                  </a:solidFill>
                  <a:latin typeface="Calibri" panose="020F0502020204030204" pitchFamily="34" charset="0"/>
                </a:rPr>
                <a:t>La Misurazione del Benessere nei paesi dell’Unione Europea</a:t>
              </a:r>
              <a:endParaRPr lang="it-IT" altLang="it-IT" sz="2000" b="1" dirty="0">
                <a:solidFill>
                  <a:schemeClr val="bg1"/>
                </a:solidFill>
                <a:latin typeface="Calibri" panose="020F0502020204030204" pitchFamily="34" charset="0"/>
              </a:endParaRPr>
            </a:p>
          </p:txBody>
        </p:sp>
        <p:sp>
          <p:nvSpPr>
            <p:cNvPr id="9" name="Rettangolo 3"/>
            <p:cNvSpPr>
              <a:spLocks noChangeArrowheads="1"/>
            </p:cNvSpPr>
            <p:nvPr/>
          </p:nvSpPr>
          <p:spPr bwMode="auto">
            <a:xfrm rot="5400000">
              <a:off x="-1753" y="2099"/>
              <a:ext cx="3941" cy="434"/>
            </a:xfrm>
            <a:prstGeom prst="rect">
              <a:avLst/>
            </a:prstGeom>
            <a:solidFill>
              <a:srgbClr val="0070C0"/>
            </a:solidFill>
            <a:ln w="25400">
              <a:solidFill>
                <a:srgbClr val="993300"/>
              </a:solidFill>
              <a:miter lim="800000"/>
              <a:headEnd/>
              <a:tailEnd/>
            </a:ln>
          </p:spPr>
          <p:txBody>
            <a:bodyPr rot="10800000" vert="eaVert"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it-IT" altLang="it-IT" sz="1200">
                <a:solidFill>
                  <a:srgbClr val="FFFFFF"/>
                </a:solidFill>
                <a:latin typeface="Calibri" panose="020F0502020204030204" pitchFamily="34" charset="0"/>
              </a:endParaRPr>
            </a:p>
          </p:txBody>
        </p:sp>
      </p:grpSp>
      <p:grpSp>
        <p:nvGrpSpPr>
          <p:cNvPr id="10" name="Group 7"/>
          <p:cNvGrpSpPr>
            <a:grpSpLocks/>
          </p:cNvGrpSpPr>
          <p:nvPr/>
        </p:nvGrpSpPr>
        <p:grpSpPr bwMode="auto">
          <a:xfrm>
            <a:off x="26074" y="52388"/>
            <a:ext cx="688975" cy="6781800"/>
            <a:chOff x="1" y="14"/>
            <a:chExt cx="434" cy="4272"/>
          </a:xfrm>
        </p:grpSpPr>
        <p:pic>
          <p:nvPicPr>
            <p:cNvPr id="11" name="Picture 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 y="14"/>
              <a:ext cx="432" cy="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ttangolo 3"/>
            <p:cNvSpPr>
              <a:spLocks noChangeArrowheads="1"/>
            </p:cNvSpPr>
            <p:nvPr/>
          </p:nvSpPr>
          <p:spPr bwMode="auto">
            <a:xfrm rot="5400000">
              <a:off x="-1753" y="2099"/>
              <a:ext cx="3941" cy="434"/>
            </a:xfrm>
            <a:prstGeom prst="rect">
              <a:avLst/>
            </a:prstGeom>
            <a:solidFill>
              <a:srgbClr val="0070C0"/>
            </a:solidFill>
            <a:ln w="25400">
              <a:solidFill>
                <a:srgbClr val="993300"/>
              </a:solidFill>
              <a:miter lim="800000"/>
              <a:headEnd/>
              <a:tailEnd/>
            </a:ln>
          </p:spPr>
          <p:txBody>
            <a:bodyPr rot="10800000" vert="eaVert"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it-IT" altLang="it-IT" sz="1200">
                <a:solidFill>
                  <a:srgbClr val="FFFFFF"/>
                </a:solidFill>
                <a:latin typeface="Calibri" panose="020F0502020204030204" pitchFamily="34" charset="0"/>
              </a:endParaRPr>
            </a:p>
          </p:txBody>
        </p:sp>
      </p:grpSp>
    </p:spTree>
    <p:extLst>
      <p:ext uri="{BB962C8B-B14F-4D97-AF65-F5344CB8AC3E}">
        <p14:creationId xmlns:p14="http://schemas.microsoft.com/office/powerpoint/2010/main" val="42535071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Metodo di aggregazione (3)</a:t>
            </a:r>
            <a:endParaRPr lang="it-IT" dirty="0"/>
          </a:p>
        </p:txBody>
      </p:sp>
      <p:sp>
        <p:nvSpPr>
          <p:cNvPr id="3" name="Segnaposto contenuto 2"/>
          <p:cNvSpPr>
            <a:spLocks noGrp="1"/>
          </p:cNvSpPr>
          <p:nvPr>
            <p:ph idx="1"/>
          </p:nvPr>
        </p:nvSpPr>
        <p:spPr>
          <a:xfrm>
            <a:off x="1048424" y="1861428"/>
            <a:ext cx="7772400" cy="4114800"/>
          </a:xfrm>
        </p:spPr>
        <p:txBody>
          <a:bodyPr/>
          <a:lstStyle/>
          <a:p>
            <a:pPr marL="0" indent="0" algn="just">
              <a:buNone/>
            </a:pPr>
            <a:r>
              <a:rPr lang="it-IT" sz="1800" kern="1200" dirty="0" smtClean="0">
                <a:latin typeface="Times New Roman" pitchFamily="18" charset="0"/>
              </a:rPr>
              <a:t>La selezione di quali variabili includere deve tener conto contemporaneamente di tre criteri:</a:t>
            </a:r>
            <a:endParaRPr lang="it-IT" sz="1800" kern="1200" dirty="0">
              <a:latin typeface="Times New Roman" pitchFamily="18" charset="0"/>
            </a:endParaRPr>
          </a:p>
          <a:p>
            <a:pPr lvl="0" algn="just"/>
            <a:r>
              <a:rPr lang="it-IT" sz="1800" b="1" i="1" kern="1200" dirty="0">
                <a:latin typeface="Times New Roman" pitchFamily="18" charset="0"/>
              </a:rPr>
              <a:t>Criterio di Kaiser</a:t>
            </a:r>
            <a:r>
              <a:rPr lang="it-IT" sz="1800" kern="1200" dirty="0">
                <a:latin typeface="Times New Roman" pitchFamily="18" charset="0"/>
              </a:rPr>
              <a:t>: </a:t>
            </a:r>
            <a:r>
              <a:rPr lang="it-IT" sz="1800" kern="1200" dirty="0" smtClean="0">
                <a:latin typeface="Times New Roman" pitchFamily="18" charset="0"/>
              </a:rPr>
              <a:t>occorre </a:t>
            </a:r>
            <a:r>
              <a:rPr lang="it-IT" sz="1800" kern="1200" dirty="0">
                <a:latin typeface="Times New Roman" pitchFamily="18" charset="0"/>
              </a:rPr>
              <a:t>prendere in considerazione tutti i fattori estratti con </a:t>
            </a:r>
            <a:r>
              <a:rPr lang="it-IT" sz="1800" kern="1200" dirty="0" err="1">
                <a:latin typeface="Times New Roman" pitchFamily="18" charset="0"/>
              </a:rPr>
              <a:t>autovalore</a:t>
            </a:r>
            <a:r>
              <a:rPr lang="it-IT" sz="1800" kern="1200" dirty="0">
                <a:latin typeface="Times New Roman" pitchFamily="18" charset="0"/>
              </a:rPr>
              <a:t> maggiore di uno, poiché valori minori conducono a fattori che spiegano meno di quanto una sola variabile possa spiegare;</a:t>
            </a:r>
          </a:p>
          <a:p>
            <a:pPr lvl="0" algn="just"/>
            <a:r>
              <a:rPr lang="it-IT" sz="1800" b="1" i="1" kern="1200" dirty="0">
                <a:latin typeface="Times New Roman" pitchFamily="18" charset="0"/>
              </a:rPr>
              <a:t>Criterio della varianza spiegata</a:t>
            </a:r>
            <a:r>
              <a:rPr lang="it-IT" sz="1800" kern="1200" dirty="0">
                <a:latin typeface="Times New Roman" pitchFamily="18" charset="0"/>
              </a:rPr>
              <a:t>: </a:t>
            </a:r>
            <a:r>
              <a:rPr lang="it-IT" sz="1800" kern="1200" dirty="0" smtClean="0">
                <a:latin typeface="Times New Roman" pitchFamily="18" charset="0"/>
              </a:rPr>
              <a:t>l’elemento </a:t>
            </a:r>
            <a:r>
              <a:rPr lang="it-IT" sz="1800" kern="1200" dirty="0">
                <a:latin typeface="Times New Roman" pitchFamily="18" charset="0"/>
              </a:rPr>
              <a:t>su cui basare la scelta è la varianza spiegata cumulata. Un livello di varianza spiegata del 65% - 70% può essere considerato sufficientemente significativo;</a:t>
            </a:r>
          </a:p>
          <a:p>
            <a:pPr lvl="0" algn="just"/>
            <a:r>
              <a:rPr lang="it-IT" sz="1800" b="1" i="1" kern="1200" dirty="0" err="1">
                <a:latin typeface="Times New Roman" pitchFamily="18" charset="0"/>
              </a:rPr>
              <a:t>Scree</a:t>
            </a:r>
            <a:r>
              <a:rPr lang="it-IT" sz="1800" b="1" i="1" kern="1200" dirty="0">
                <a:latin typeface="Times New Roman" pitchFamily="18" charset="0"/>
              </a:rPr>
              <a:t> test</a:t>
            </a:r>
            <a:r>
              <a:rPr lang="it-IT" sz="1800" kern="1200" dirty="0">
                <a:latin typeface="Times New Roman" pitchFamily="18" charset="0"/>
              </a:rPr>
              <a:t>: il metodo dello </a:t>
            </a:r>
            <a:r>
              <a:rPr lang="it-IT" sz="1800" i="1" kern="1200" dirty="0" err="1">
                <a:latin typeface="Times New Roman" pitchFamily="18" charset="0"/>
              </a:rPr>
              <a:t>scree</a:t>
            </a:r>
            <a:r>
              <a:rPr lang="it-IT" sz="1800" i="1" kern="1200" dirty="0">
                <a:latin typeface="Times New Roman" pitchFamily="18" charset="0"/>
              </a:rPr>
              <a:t> test</a:t>
            </a:r>
            <a:r>
              <a:rPr lang="it-IT" sz="1800" kern="1200" dirty="0">
                <a:latin typeface="Times New Roman" pitchFamily="18" charset="0"/>
              </a:rPr>
              <a:t> [</a:t>
            </a:r>
            <a:r>
              <a:rPr lang="it-IT" sz="1800" kern="1200" dirty="0" err="1">
                <a:latin typeface="Times New Roman" pitchFamily="18" charset="0"/>
              </a:rPr>
              <a:t>Cattell</a:t>
            </a:r>
            <a:r>
              <a:rPr lang="it-IT" sz="1800" kern="1200" dirty="0">
                <a:latin typeface="Times New Roman" pitchFamily="18" charset="0"/>
              </a:rPr>
              <a:t>, 1966] si propone di determinare il numero di fattori da prendere in considerazione dal punto di vista grafico. Viene osservato un grafico in cui sull’asse verticale si colloca la grandezza dell’</a:t>
            </a:r>
            <a:r>
              <a:rPr lang="it-IT" sz="1800" kern="1200" dirty="0" err="1">
                <a:latin typeface="Times New Roman" pitchFamily="18" charset="0"/>
              </a:rPr>
              <a:t>autovalore</a:t>
            </a:r>
            <a:r>
              <a:rPr lang="it-IT" sz="1800" kern="1200" dirty="0">
                <a:latin typeface="Times New Roman" pitchFamily="18" charset="0"/>
              </a:rPr>
              <a:t>, mentre sull’asse orizzontale è riportato il numero di auto valori. Gli </a:t>
            </a:r>
            <a:r>
              <a:rPr lang="it-IT" sz="1800" kern="1200" dirty="0" err="1">
                <a:latin typeface="Times New Roman" pitchFamily="18" charset="0"/>
              </a:rPr>
              <a:t>autovalori</a:t>
            </a:r>
            <a:r>
              <a:rPr lang="it-IT" sz="1800" kern="1200" dirty="0">
                <a:latin typeface="Times New Roman" pitchFamily="18" charset="0"/>
              </a:rPr>
              <a:t> vengono rappresentati come punti collegati da una linea. Secondo quanto suggerito dal metodo di </a:t>
            </a:r>
            <a:r>
              <a:rPr lang="it-IT" sz="1800" kern="1200" dirty="0" err="1">
                <a:latin typeface="Times New Roman" pitchFamily="18" charset="0"/>
              </a:rPr>
              <a:t>Cattell</a:t>
            </a:r>
            <a:r>
              <a:rPr lang="it-IT" sz="1800" kern="1200" dirty="0">
                <a:latin typeface="Times New Roman" pitchFamily="18" charset="0"/>
              </a:rPr>
              <a:t>, la scelta dei fattori dovrebbe fermarsi nel punto in cui si osserva un livellamento dell’andamento della linea.</a:t>
            </a:r>
          </a:p>
          <a:p>
            <a:pPr marL="0" indent="0" algn="just">
              <a:spcBef>
                <a:spcPts val="600"/>
              </a:spcBef>
              <a:buNone/>
            </a:pPr>
            <a:endParaRPr lang="it-IT" sz="1800" i="1" dirty="0" smtClean="0"/>
          </a:p>
        </p:txBody>
      </p:sp>
      <p:sp>
        <p:nvSpPr>
          <p:cNvPr id="4" name="Segnaposto numero diapositiva 3"/>
          <p:cNvSpPr>
            <a:spLocks noGrp="1"/>
          </p:cNvSpPr>
          <p:nvPr>
            <p:ph type="sldNum" sz="quarter" idx="12"/>
          </p:nvPr>
        </p:nvSpPr>
        <p:spPr/>
        <p:txBody>
          <a:bodyPr/>
          <a:lstStyle/>
          <a:p>
            <a:pPr>
              <a:defRPr/>
            </a:pPr>
            <a:fld id="{880DFACC-D2BC-45AC-A61F-F70DE1997CF3}" type="slidenum">
              <a:rPr lang="it-IT" smtClean="0"/>
              <a:pPr>
                <a:defRPr/>
              </a:pPr>
              <a:t>22</a:t>
            </a:fld>
            <a:endParaRPr lang="it-IT"/>
          </a:p>
        </p:txBody>
      </p:sp>
      <p:grpSp>
        <p:nvGrpSpPr>
          <p:cNvPr id="6" name="Group 7"/>
          <p:cNvGrpSpPr>
            <a:grpSpLocks/>
          </p:cNvGrpSpPr>
          <p:nvPr/>
        </p:nvGrpSpPr>
        <p:grpSpPr bwMode="auto">
          <a:xfrm>
            <a:off x="26074" y="0"/>
            <a:ext cx="9132888" cy="6834188"/>
            <a:chOff x="1" y="-19"/>
            <a:chExt cx="5753" cy="4305"/>
          </a:xfrm>
        </p:grpSpPr>
        <p:pic>
          <p:nvPicPr>
            <p:cNvPr id="7" name="Picture 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 y="14"/>
              <a:ext cx="432" cy="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ttangolo 3"/>
            <p:cNvSpPr>
              <a:spLocks noChangeArrowheads="1"/>
            </p:cNvSpPr>
            <p:nvPr/>
          </p:nvSpPr>
          <p:spPr bwMode="auto">
            <a:xfrm>
              <a:off x="432" y="-19"/>
              <a:ext cx="5322" cy="364"/>
            </a:xfrm>
            <a:prstGeom prst="rect">
              <a:avLst/>
            </a:prstGeom>
            <a:solidFill>
              <a:srgbClr val="0070C0"/>
            </a:solidFill>
            <a:ln w="25400">
              <a:solidFill>
                <a:srgbClr val="993300"/>
              </a:solidFill>
              <a:miter lim="800000"/>
              <a:headEnd/>
              <a:tailEnd/>
            </a:ln>
          </p:spPr>
          <p:txBody>
            <a:bodyPr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algn="ctr" eaLnBrk="1" hangingPunct="1">
                <a:spcBef>
                  <a:spcPct val="0"/>
                </a:spcBef>
                <a:buFontTx/>
                <a:buNone/>
              </a:pPr>
              <a:r>
                <a:rPr lang="it-IT" altLang="it-IT" sz="2000" b="1">
                  <a:solidFill>
                    <a:schemeClr val="bg1"/>
                  </a:solidFill>
                  <a:latin typeface="Calibri" panose="020F0502020204030204" pitchFamily="34" charset="0"/>
                </a:rPr>
                <a:t>La Misurazione del Benessere nei paesi dell’Unione Europea</a:t>
              </a:r>
              <a:endParaRPr lang="it-IT" altLang="it-IT" sz="2000" b="1" dirty="0">
                <a:solidFill>
                  <a:schemeClr val="bg1"/>
                </a:solidFill>
                <a:latin typeface="Calibri" panose="020F0502020204030204" pitchFamily="34" charset="0"/>
              </a:endParaRPr>
            </a:p>
          </p:txBody>
        </p:sp>
        <p:sp>
          <p:nvSpPr>
            <p:cNvPr id="9" name="Rettangolo 3"/>
            <p:cNvSpPr>
              <a:spLocks noChangeArrowheads="1"/>
            </p:cNvSpPr>
            <p:nvPr/>
          </p:nvSpPr>
          <p:spPr bwMode="auto">
            <a:xfrm rot="5400000">
              <a:off x="-1753" y="2099"/>
              <a:ext cx="3941" cy="434"/>
            </a:xfrm>
            <a:prstGeom prst="rect">
              <a:avLst/>
            </a:prstGeom>
            <a:solidFill>
              <a:srgbClr val="0070C0"/>
            </a:solidFill>
            <a:ln w="25400">
              <a:solidFill>
                <a:srgbClr val="993300"/>
              </a:solidFill>
              <a:miter lim="800000"/>
              <a:headEnd/>
              <a:tailEnd/>
            </a:ln>
          </p:spPr>
          <p:txBody>
            <a:bodyPr rot="10800000" vert="eaVert"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it-IT" altLang="it-IT" sz="1200">
                <a:solidFill>
                  <a:srgbClr val="FFFFFF"/>
                </a:solidFill>
                <a:latin typeface="Calibri" panose="020F0502020204030204" pitchFamily="34" charset="0"/>
              </a:endParaRPr>
            </a:p>
          </p:txBody>
        </p:sp>
      </p:grpSp>
      <p:grpSp>
        <p:nvGrpSpPr>
          <p:cNvPr id="10" name="Group 7"/>
          <p:cNvGrpSpPr>
            <a:grpSpLocks/>
          </p:cNvGrpSpPr>
          <p:nvPr/>
        </p:nvGrpSpPr>
        <p:grpSpPr bwMode="auto">
          <a:xfrm>
            <a:off x="26074" y="52388"/>
            <a:ext cx="688975" cy="6781800"/>
            <a:chOff x="1" y="14"/>
            <a:chExt cx="434" cy="4272"/>
          </a:xfrm>
        </p:grpSpPr>
        <p:pic>
          <p:nvPicPr>
            <p:cNvPr id="11" name="Picture 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 y="14"/>
              <a:ext cx="432" cy="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ttangolo 3"/>
            <p:cNvSpPr>
              <a:spLocks noChangeArrowheads="1"/>
            </p:cNvSpPr>
            <p:nvPr/>
          </p:nvSpPr>
          <p:spPr bwMode="auto">
            <a:xfrm rot="5400000">
              <a:off x="-1753" y="2099"/>
              <a:ext cx="3941" cy="434"/>
            </a:xfrm>
            <a:prstGeom prst="rect">
              <a:avLst/>
            </a:prstGeom>
            <a:solidFill>
              <a:srgbClr val="0070C0"/>
            </a:solidFill>
            <a:ln w="25400">
              <a:solidFill>
                <a:srgbClr val="993300"/>
              </a:solidFill>
              <a:miter lim="800000"/>
              <a:headEnd/>
              <a:tailEnd/>
            </a:ln>
          </p:spPr>
          <p:txBody>
            <a:bodyPr rot="10800000" vert="eaVert"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it-IT" altLang="it-IT" sz="1200">
                <a:solidFill>
                  <a:srgbClr val="FFFFFF"/>
                </a:solidFill>
                <a:latin typeface="Calibri" panose="020F0502020204030204" pitchFamily="34" charset="0"/>
              </a:endParaRPr>
            </a:p>
          </p:txBody>
        </p:sp>
      </p:grpSp>
    </p:spTree>
    <p:extLst>
      <p:ext uri="{BB962C8B-B14F-4D97-AF65-F5344CB8AC3E}">
        <p14:creationId xmlns:p14="http://schemas.microsoft.com/office/powerpoint/2010/main" val="13546433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5800" y="609600"/>
            <a:ext cx="7772400" cy="515144"/>
          </a:xfrm>
        </p:spPr>
        <p:txBody>
          <a:bodyPr/>
          <a:lstStyle/>
          <a:p>
            <a:r>
              <a:rPr lang="it-IT" sz="3600" smtClean="0"/>
              <a:t>La componente «Salute»</a:t>
            </a:r>
            <a:endParaRPr lang="it-IT" sz="3600"/>
          </a:p>
        </p:txBody>
      </p:sp>
      <p:graphicFrame>
        <p:nvGraphicFramePr>
          <p:cNvPr id="5" name="Segnaposto contenuto 4"/>
          <p:cNvGraphicFramePr>
            <a:graphicFrameLocks noGrp="1"/>
          </p:cNvGraphicFramePr>
          <p:nvPr>
            <p:ph idx="1"/>
            <p:extLst>
              <p:ext uri="{D42A27DB-BD31-4B8C-83A1-F6EECF244321}">
                <p14:modId xmlns:p14="http://schemas.microsoft.com/office/powerpoint/2010/main" val="1605895840"/>
              </p:ext>
            </p:extLst>
          </p:nvPr>
        </p:nvGraphicFramePr>
        <p:xfrm>
          <a:off x="971600" y="1196752"/>
          <a:ext cx="7560840" cy="5486400"/>
        </p:xfrm>
        <a:graphic>
          <a:graphicData uri="http://schemas.openxmlformats.org/drawingml/2006/table">
            <a:tbl>
              <a:tblPr>
                <a:tableStyleId>{5C22544A-7EE6-4342-B048-85BDC9FD1C3A}</a:tableStyleId>
              </a:tblPr>
              <a:tblGrid>
                <a:gridCol w="4466945">
                  <a:extLst>
                    <a:ext uri="{9D8B030D-6E8A-4147-A177-3AD203B41FA5}">
                      <a16:colId xmlns:a16="http://schemas.microsoft.com/office/drawing/2014/main" val="20000"/>
                    </a:ext>
                  </a:extLst>
                </a:gridCol>
                <a:gridCol w="678964">
                  <a:extLst>
                    <a:ext uri="{9D8B030D-6E8A-4147-A177-3AD203B41FA5}">
                      <a16:colId xmlns:a16="http://schemas.microsoft.com/office/drawing/2014/main" val="20001"/>
                    </a:ext>
                  </a:extLst>
                </a:gridCol>
                <a:gridCol w="680476">
                  <a:extLst>
                    <a:ext uri="{9D8B030D-6E8A-4147-A177-3AD203B41FA5}">
                      <a16:colId xmlns:a16="http://schemas.microsoft.com/office/drawing/2014/main" val="20002"/>
                    </a:ext>
                  </a:extLst>
                </a:gridCol>
                <a:gridCol w="680476">
                  <a:extLst>
                    <a:ext uri="{9D8B030D-6E8A-4147-A177-3AD203B41FA5}">
                      <a16:colId xmlns:a16="http://schemas.microsoft.com/office/drawing/2014/main" val="20003"/>
                    </a:ext>
                  </a:extLst>
                </a:gridCol>
                <a:gridCol w="591257">
                  <a:extLst>
                    <a:ext uri="{9D8B030D-6E8A-4147-A177-3AD203B41FA5}">
                      <a16:colId xmlns:a16="http://schemas.microsoft.com/office/drawing/2014/main" val="20004"/>
                    </a:ext>
                  </a:extLst>
                </a:gridCol>
                <a:gridCol w="462722">
                  <a:extLst>
                    <a:ext uri="{9D8B030D-6E8A-4147-A177-3AD203B41FA5}">
                      <a16:colId xmlns:a16="http://schemas.microsoft.com/office/drawing/2014/main" val="20005"/>
                    </a:ext>
                  </a:extLst>
                </a:gridCol>
              </a:tblGrid>
              <a:tr h="202753">
                <a:tc rowSpan="2">
                  <a:txBody>
                    <a:bodyPr/>
                    <a:lstStyle/>
                    <a:p>
                      <a:pPr>
                        <a:lnSpc>
                          <a:spcPct val="150000"/>
                        </a:lnSpc>
                        <a:spcAft>
                          <a:spcPts val="0"/>
                        </a:spcAft>
                      </a:pPr>
                      <a:r>
                        <a:rPr lang="it-IT" sz="1600" dirty="0">
                          <a:effectLst/>
                        </a:rPr>
                        <a:t> </a:t>
                      </a:r>
                      <a:endParaRPr lang="it-IT" sz="1400" dirty="0">
                        <a:effectLst/>
                        <a:latin typeface="Calibri"/>
                        <a:ea typeface="Times New Roman"/>
                        <a:cs typeface="Times New Roman"/>
                      </a:endParaRPr>
                    </a:p>
                  </a:txBody>
                  <a:tcPr marL="0" marR="0" marT="0" marB="0"/>
                </a:tc>
                <a:tc gridSpan="5">
                  <a:txBody>
                    <a:bodyPr/>
                    <a:lstStyle/>
                    <a:p>
                      <a:pPr marL="38100" marR="38100" algn="ctr">
                        <a:lnSpc>
                          <a:spcPct val="150000"/>
                        </a:lnSpc>
                        <a:spcAft>
                          <a:spcPts val="0"/>
                        </a:spcAft>
                      </a:pPr>
                      <a:r>
                        <a:rPr lang="it-IT" sz="1200">
                          <a:effectLst/>
                        </a:rPr>
                        <a:t>Componente</a:t>
                      </a:r>
                      <a:endParaRPr lang="it-IT" sz="1400">
                        <a:effectLst/>
                        <a:latin typeface="Calibri"/>
                        <a:ea typeface="Times New Roman"/>
                        <a:cs typeface="Times New Roman"/>
                      </a:endParaRPr>
                    </a:p>
                  </a:txBody>
                  <a:tcPr marL="0" marR="0" marT="0" marB="0"/>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0000"/>
                  </a:ext>
                </a:extLst>
              </a:tr>
              <a:tr h="202753">
                <a:tc vMerge="1">
                  <a:txBody>
                    <a:bodyPr/>
                    <a:lstStyle/>
                    <a:p>
                      <a:endParaRPr lang="it-IT"/>
                    </a:p>
                  </a:txBody>
                  <a:tcPr/>
                </a:tc>
                <a:tc>
                  <a:txBody>
                    <a:bodyPr/>
                    <a:lstStyle/>
                    <a:p>
                      <a:pPr marL="38100" marR="38100" algn="ctr">
                        <a:lnSpc>
                          <a:spcPct val="150000"/>
                        </a:lnSpc>
                        <a:spcAft>
                          <a:spcPts val="0"/>
                        </a:spcAft>
                      </a:pPr>
                      <a:r>
                        <a:rPr lang="it-IT" sz="1200">
                          <a:effectLst/>
                        </a:rPr>
                        <a:t>1</a:t>
                      </a:r>
                      <a:endParaRPr lang="it-IT" sz="1400">
                        <a:effectLst/>
                        <a:latin typeface="Calibri"/>
                        <a:ea typeface="Times New Roman"/>
                        <a:cs typeface="Times New Roman"/>
                      </a:endParaRPr>
                    </a:p>
                  </a:txBody>
                  <a:tcPr marL="0" marR="0" marT="0" marB="0"/>
                </a:tc>
                <a:tc>
                  <a:txBody>
                    <a:bodyPr/>
                    <a:lstStyle/>
                    <a:p>
                      <a:pPr marL="38100" marR="38100" algn="ctr">
                        <a:lnSpc>
                          <a:spcPct val="150000"/>
                        </a:lnSpc>
                        <a:spcAft>
                          <a:spcPts val="0"/>
                        </a:spcAft>
                      </a:pPr>
                      <a:r>
                        <a:rPr lang="it-IT" sz="1200">
                          <a:effectLst/>
                        </a:rPr>
                        <a:t>2</a:t>
                      </a:r>
                      <a:endParaRPr lang="it-IT" sz="1400">
                        <a:effectLst/>
                        <a:latin typeface="Calibri"/>
                        <a:ea typeface="Times New Roman"/>
                        <a:cs typeface="Times New Roman"/>
                      </a:endParaRPr>
                    </a:p>
                  </a:txBody>
                  <a:tcPr marL="0" marR="0" marT="0" marB="0"/>
                </a:tc>
                <a:tc>
                  <a:txBody>
                    <a:bodyPr/>
                    <a:lstStyle/>
                    <a:p>
                      <a:pPr marL="38100" marR="38100" algn="ctr">
                        <a:lnSpc>
                          <a:spcPct val="150000"/>
                        </a:lnSpc>
                        <a:spcAft>
                          <a:spcPts val="0"/>
                        </a:spcAft>
                      </a:pPr>
                      <a:r>
                        <a:rPr lang="it-IT" sz="1200">
                          <a:effectLst/>
                        </a:rPr>
                        <a:t>3</a:t>
                      </a:r>
                      <a:endParaRPr lang="it-IT" sz="1400">
                        <a:effectLst/>
                        <a:latin typeface="Calibri"/>
                        <a:ea typeface="Times New Roman"/>
                        <a:cs typeface="Times New Roman"/>
                      </a:endParaRPr>
                    </a:p>
                  </a:txBody>
                  <a:tcPr marL="0" marR="0" marT="0" marB="0"/>
                </a:tc>
                <a:tc>
                  <a:txBody>
                    <a:bodyPr/>
                    <a:lstStyle/>
                    <a:p>
                      <a:pPr marL="38100" marR="38100" algn="ctr">
                        <a:lnSpc>
                          <a:spcPct val="150000"/>
                        </a:lnSpc>
                        <a:spcAft>
                          <a:spcPts val="0"/>
                        </a:spcAft>
                      </a:pPr>
                      <a:r>
                        <a:rPr lang="it-IT" sz="1200">
                          <a:effectLst/>
                        </a:rPr>
                        <a:t>4</a:t>
                      </a:r>
                      <a:endParaRPr lang="it-IT" sz="1400">
                        <a:effectLst/>
                        <a:latin typeface="Calibri"/>
                        <a:ea typeface="Times New Roman"/>
                        <a:cs typeface="Times New Roman"/>
                      </a:endParaRPr>
                    </a:p>
                  </a:txBody>
                  <a:tcPr marL="0" marR="0" marT="0" marB="0"/>
                </a:tc>
                <a:tc>
                  <a:txBody>
                    <a:bodyPr/>
                    <a:lstStyle/>
                    <a:p>
                      <a:pPr marL="38100" marR="38100" algn="ctr">
                        <a:lnSpc>
                          <a:spcPct val="150000"/>
                        </a:lnSpc>
                        <a:spcAft>
                          <a:spcPts val="0"/>
                        </a:spcAft>
                      </a:pPr>
                      <a:r>
                        <a:rPr lang="it-IT" sz="1200">
                          <a:effectLst/>
                        </a:rPr>
                        <a:t>5</a:t>
                      </a:r>
                      <a:endParaRPr lang="it-IT" sz="1400">
                        <a:effectLst/>
                        <a:latin typeface="Calibri"/>
                        <a:ea typeface="Times New Roman"/>
                        <a:cs typeface="Times New Roman"/>
                      </a:endParaRPr>
                    </a:p>
                  </a:txBody>
                  <a:tcPr marL="0" marR="0" marT="0" marB="0"/>
                </a:tc>
                <a:extLst>
                  <a:ext uri="{0D108BD9-81ED-4DB2-BD59-A6C34878D82A}">
                    <a16:rowId xmlns:a16="http://schemas.microsoft.com/office/drawing/2014/main" val="10001"/>
                  </a:ext>
                </a:extLst>
              </a:tr>
              <a:tr h="207954">
                <a:tc>
                  <a:txBody>
                    <a:bodyPr/>
                    <a:lstStyle/>
                    <a:p>
                      <a:pPr marL="38100" marR="38100">
                        <a:lnSpc>
                          <a:spcPct val="150000"/>
                        </a:lnSpc>
                        <a:spcAft>
                          <a:spcPts val="0"/>
                        </a:spcAft>
                      </a:pPr>
                      <a:r>
                        <a:rPr lang="it-IT" sz="1200" dirty="0" smtClean="0">
                          <a:solidFill>
                            <a:schemeClr val="accent2"/>
                          </a:solidFill>
                          <a:effectLst/>
                        </a:rPr>
                        <a:t>Morti per malattie croniche</a:t>
                      </a:r>
                      <a:endParaRPr lang="it-IT" sz="1400" dirty="0">
                        <a:solidFill>
                          <a:schemeClr val="accent2"/>
                        </a:solidFill>
                        <a:effectLst/>
                        <a:latin typeface="Calibri"/>
                        <a:ea typeface="Times New Roman"/>
                        <a:cs typeface="Times New Roman"/>
                      </a:endParaRPr>
                    </a:p>
                  </a:txBody>
                  <a:tcPr marL="0" marR="0" marT="0" marB="0" anchor="ctr"/>
                </a:tc>
                <a:tc>
                  <a:txBody>
                    <a:bodyPr/>
                    <a:lstStyle/>
                    <a:p>
                      <a:pPr marL="38100" marR="38100" algn="r">
                        <a:lnSpc>
                          <a:spcPct val="150000"/>
                        </a:lnSpc>
                        <a:spcAft>
                          <a:spcPts val="0"/>
                        </a:spcAft>
                      </a:pPr>
                      <a:r>
                        <a:rPr lang="it-IT" sz="1200">
                          <a:solidFill>
                            <a:schemeClr val="accent2"/>
                          </a:solidFill>
                          <a:effectLst/>
                        </a:rPr>
                        <a:t>,949</a:t>
                      </a:r>
                      <a:endParaRPr lang="it-IT" sz="1400">
                        <a:solidFill>
                          <a:schemeClr val="accent2"/>
                        </a:solidFill>
                        <a:effectLst/>
                        <a:latin typeface="Calibri"/>
                        <a:ea typeface="Times New Roman"/>
                        <a:cs typeface="Times New Roman"/>
                      </a:endParaRPr>
                    </a:p>
                  </a:txBody>
                  <a:tcPr marL="0" marR="0" marT="0" marB="0"/>
                </a:tc>
                <a:tc>
                  <a:txBody>
                    <a:bodyPr/>
                    <a:lstStyle/>
                    <a:p>
                      <a:pPr marL="38100" marR="38100" algn="r">
                        <a:lnSpc>
                          <a:spcPct val="150000"/>
                        </a:lnSpc>
                        <a:spcAft>
                          <a:spcPts val="0"/>
                        </a:spcAft>
                      </a:pPr>
                      <a:r>
                        <a:rPr lang="it-IT" sz="1200">
                          <a:effectLst/>
                        </a:rPr>
                        <a:t>,148</a:t>
                      </a:r>
                      <a:endParaRPr lang="it-IT" sz="1400">
                        <a:effectLst/>
                        <a:latin typeface="Calibri"/>
                        <a:ea typeface="Times New Roman"/>
                        <a:cs typeface="Times New Roman"/>
                      </a:endParaRPr>
                    </a:p>
                  </a:txBody>
                  <a:tcPr marL="0" marR="0" marT="0" marB="0"/>
                </a:tc>
                <a:tc>
                  <a:txBody>
                    <a:bodyPr/>
                    <a:lstStyle/>
                    <a:p>
                      <a:pPr marL="38100" marR="38100" algn="r">
                        <a:lnSpc>
                          <a:spcPct val="150000"/>
                        </a:lnSpc>
                        <a:spcAft>
                          <a:spcPts val="0"/>
                        </a:spcAft>
                      </a:pPr>
                      <a:r>
                        <a:rPr lang="it-IT" sz="1200">
                          <a:effectLst/>
                        </a:rPr>
                        <a:t>,084</a:t>
                      </a:r>
                      <a:endParaRPr lang="it-IT" sz="1400">
                        <a:effectLst/>
                        <a:latin typeface="Calibri"/>
                        <a:ea typeface="Times New Roman"/>
                        <a:cs typeface="Times New Roman"/>
                      </a:endParaRPr>
                    </a:p>
                  </a:txBody>
                  <a:tcPr marL="0" marR="0" marT="0" marB="0"/>
                </a:tc>
                <a:tc>
                  <a:txBody>
                    <a:bodyPr/>
                    <a:lstStyle/>
                    <a:p>
                      <a:pPr marL="38100" marR="38100" algn="r">
                        <a:lnSpc>
                          <a:spcPct val="150000"/>
                        </a:lnSpc>
                        <a:spcAft>
                          <a:spcPts val="0"/>
                        </a:spcAft>
                      </a:pPr>
                      <a:r>
                        <a:rPr lang="it-IT" sz="1200">
                          <a:effectLst/>
                        </a:rPr>
                        <a:t>,205</a:t>
                      </a:r>
                      <a:endParaRPr lang="it-IT" sz="1400">
                        <a:effectLst/>
                        <a:latin typeface="Calibri"/>
                        <a:ea typeface="Times New Roman"/>
                        <a:cs typeface="Times New Roman"/>
                      </a:endParaRPr>
                    </a:p>
                  </a:txBody>
                  <a:tcPr marL="0" marR="0" marT="0" marB="0"/>
                </a:tc>
                <a:tc>
                  <a:txBody>
                    <a:bodyPr/>
                    <a:lstStyle/>
                    <a:p>
                      <a:pPr marL="38100" marR="38100" algn="r">
                        <a:lnSpc>
                          <a:spcPct val="150000"/>
                        </a:lnSpc>
                        <a:spcAft>
                          <a:spcPts val="0"/>
                        </a:spcAft>
                      </a:pPr>
                      <a:r>
                        <a:rPr lang="it-IT" sz="1200">
                          <a:effectLst/>
                        </a:rPr>
                        <a:t>-,050</a:t>
                      </a:r>
                      <a:endParaRPr lang="it-IT" sz="1400">
                        <a:effectLst/>
                        <a:latin typeface="Calibri"/>
                        <a:ea typeface="Times New Roman"/>
                        <a:cs typeface="Times New Roman"/>
                      </a:endParaRPr>
                    </a:p>
                  </a:txBody>
                  <a:tcPr marL="0" marR="0" marT="0" marB="0"/>
                </a:tc>
                <a:extLst>
                  <a:ext uri="{0D108BD9-81ED-4DB2-BD59-A6C34878D82A}">
                    <a16:rowId xmlns:a16="http://schemas.microsoft.com/office/drawing/2014/main" val="10002"/>
                  </a:ext>
                </a:extLst>
              </a:tr>
              <a:tr h="202753">
                <a:tc>
                  <a:txBody>
                    <a:bodyPr/>
                    <a:lstStyle/>
                    <a:p>
                      <a:pPr marL="38100" marR="38100">
                        <a:lnSpc>
                          <a:spcPct val="150000"/>
                        </a:lnSpc>
                        <a:spcAft>
                          <a:spcPts val="0"/>
                        </a:spcAft>
                      </a:pPr>
                      <a:r>
                        <a:rPr lang="it-IT" sz="1200" dirty="0" err="1" smtClean="0">
                          <a:solidFill>
                            <a:schemeClr val="accent2"/>
                          </a:solidFill>
                          <a:effectLst/>
                        </a:rPr>
                        <a:t>Apettativa</a:t>
                      </a:r>
                      <a:r>
                        <a:rPr lang="it-IT" sz="1200" dirty="0" smtClean="0">
                          <a:solidFill>
                            <a:schemeClr val="accent2"/>
                          </a:solidFill>
                          <a:effectLst/>
                        </a:rPr>
                        <a:t> di vita a un anno</a:t>
                      </a:r>
                      <a:endParaRPr lang="it-IT" sz="1400" dirty="0">
                        <a:solidFill>
                          <a:schemeClr val="accent2"/>
                        </a:solidFill>
                        <a:effectLst/>
                        <a:latin typeface="Calibri"/>
                        <a:ea typeface="Times New Roman"/>
                        <a:cs typeface="Times New Roman"/>
                      </a:endParaRPr>
                    </a:p>
                  </a:txBody>
                  <a:tcPr marL="0" marR="0" marT="0" marB="0" anchor="ctr"/>
                </a:tc>
                <a:tc>
                  <a:txBody>
                    <a:bodyPr/>
                    <a:lstStyle/>
                    <a:p>
                      <a:pPr marL="38100" marR="38100" algn="r">
                        <a:lnSpc>
                          <a:spcPct val="150000"/>
                        </a:lnSpc>
                        <a:spcAft>
                          <a:spcPts val="0"/>
                        </a:spcAft>
                      </a:pPr>
                      <a:r>
                        <a:rPr lang="it-IT" sz="1200" dirty="0">
                          <a:solidFill>
                            <a:schemeClr val="accent2"/>
                          </a:solidFill>
                          <a:effectLst/>
                        </a:rPr>
                        <a:t>,918</a:t>
                      </a:r>
                      <a:endParaRPr lang="it-IT" sz="1400" dirty="0">
                        <a:solidFill>
                          <a:schemeClr val="accent2"/>
                        </a:solidFill>
                        <a:effectLst/>
                        <a:latin typeface="Calibri"/>
                        <a:ea typeface="Times New Roman"/>
                        <a:cs typeface="Times New Roman"/>
                      </a:endParaRPr>
                    </a:p>
                  </a:txBody>
                  <a:tcPr marL="0" marR="0" marT="0" marB="0"/>
                </a:tc>
                <a:tc>
                  <a:txBody>
                    <a:bodyPr/>
                    <a:lstStyle/>
                    <a:p>
                      <a:pPr marL="38100" marR="38100" algn="r">
                        <a:lnSpc>
                          <a:spcPct val="150000"/>
                        </a:lnSpc>
                        <a:spcAft>
                          <a:spcPts val="0"/>
                        </a:spcAft>
                      </a:pPr>
                      <a:r>
                        <a:rPr lang="it-IT" sz="1200">
                          <a:effectLst/>
                        </a:rPr>
                        <a:t>,138</a:t>
                      </a:r>
                      <a:endParaRPr lang="it-IT" sz="1400">
                        <a:effectLst/>
                        <a:latin typeface="Calibri"/>
                        <a:ea typeface="Times New Roman"/>
                        <a:cs typeface="Times New Roman"/>
                      </a:endParaRPr>
                    </a:p>
                  </a:txBody>
                  <a:tcPr marL="0" marR="0" marT="0" marB="0"/>
                </a:tc>
                <a:tc>
                  <a:txBody>
                    <a:bodyPr/>
                    <a:lstStyle/>
                    <a:p>
                      <a:pPr marL="38100" marR="38100" algn="r">
                        <a:lnSpc>
                          <a:spcPct val="150000"/>
                        </a:lnSpc>
                        <a:spcAft>
                          <a:spcPts val="0"/>
                        </a:spcAft>
                      </a:pPr>
                      <a:r>
                        <a:rPr lang="it-IT" sz="1200">
                          <a:effectLst/>
                        </a:rPr>
                        <a:t>-,111</a:t>
                      </a:r>
                      <a:endParaRPr lang="it-IT" sz="1400">
                        <a:effectLst/>
                        <a:latin typeface="Calibri"/>
                        <a:ea typeface="Times New Roman"/>
                        <a:cs typeface="Times New Roman"/>
                      </a:endParaRPr>
                    </a:p>
                  </a:txBody>
                  <a:tcPr marL="0" marR="0" marT="0" marB="0"/>
                </a:tc>
                <a:tc>
                  <a:txBody>
                    <a:bodyPr/>
                    <a:lstStyle/>
                    <a:p>
                      <a:pPr marL="38100" marR="38100" algn="r">
                        <a:lnSpc>
                          <a:spcPct val="150000"/>
                        </a:lnSpc>
                        <a:spcAft>
                          <a:spcPts val="0"/>
                        </a:spcAft>
                      </a:pPr>
                      <a:r>
                        <a:rPr lang="it-IT" sz="1200">
                          <a:effectLst/>
                        </a:rPr>
                        <a:t>,248</a:t>
                      </a:r>
                      <a:endParaRPr lang="it-IT" sz="1400">
                        <a:effectLst/>
                        <a:latin typeface="Calibri"/>
                        <a:ea typeface="Times New Roman"/>
                        <a:cs typeface="Times New Roman"/>
                      </a:endParaRPr>
                    </a:p>
                  </a:txBody>
                  <a:tcPr marL="0" marR="0" marT="0" marB="0"/>
                </a:tc>
                <a:tc>
                  <a:txBody>
                    <a:bodyPr/>
                    <a:lstStyle/>
                    <a:p>
                      <a:pPr marL="38100" marR="38100" algn="r">
                        <a:lnSpc>
                          <a:spcPct val="150000"/>
                        </a:lnSpc>
                        <a:spcAft>
                          <a:spcPts val="0"/>
                        </a:spcAft>
                      </a:pPr>
                      <a:r>
                        <a:rPr lang="it-IT" sz="1200">
                          <a:effectLst/>
                        </a:rPr>
                        <a:t>,005</a:t>
                      </a:r>
                      <a:endParaRPr lang="it-IT" sz="1400">
                        <a:effectLst/>
                        <a:latin typeface="Calibri"/>
                        <a:ea typeface="Times New Roman"/>
                        <a:cs typeface="Times New Roman"/>
                      </a:endParaRPr>
                    </a:p>
                  </a:txBody>
                  <a:tcPr marL="0" marR="0" marT="0" marB="0"/>
                </a:tc>
                <a:extLst>
                  <a:ext uri="{0D108BD9-81ED-4DB2-BD59-A6C34878D82A}">
                    <a16:rowId xmlns:a16="http://schemas.microsoft.com/office/drawing/2014/main" val="10003"/>
                  </a:ext>
                </a:extLst>
              </a:tr>
              <a:tr h="202753">
                <a:tc>
                  <a:txBody>
                    <a:bodyPr/>
                    <a:lstStyle/>
                    <a:p>
                      <a:pPr marL="38100" marR="38100">
                        <a:lnSpc>
                          <a:spcPct val="150000"/>
                        </a:lnSpc>
                        <a:spcAft>
                          <a:spcPts val="0"/>
                        </a:spcAft>
                      </a:pPr>
                      <a:r>
                        <a:rPr lang="it-IT" sz="1200" smtClean="0">
                          <a:solidFill>
                            <a:schemeClr val="accent2"/>
                          </a:solidFill>
                          <a:effectLst/>
                        </a:rPr>
                        <a:t>Soddisfazione relativa alla salute</a:t>
                      </a:r>
                      <a:endParaRPr lang="it-IT" sz="1400">
                        <a:solidFill>
                          <a:schemeClr val="accent2"/>
                        </a:solidFill>
                        <a:effectLst/>
                        <a:latin typeface="Calibri"/>
                        <a:ea typeface="Times New Roman"/>
                        <a:cs typeface="Times New Roman"/>
                      </a:endParaRPr>
                    </a:p>
                  </a:txBody>
                  <a:tcPr marL="0" marR="0" marT="0" marB="0" anchor="ctr"/>
                </a:tc>
                <a:tc>
                  <a:txBody>
                    <a:bodyPr/>
                    <a:lstStyle/>
                    <a:p>
                      <a:pPr marL="38100" marR="38100" algn="r">
                        <a:lnSpc>
                          <a:spcPct val="150000"/>
                        </a:lnSpc>
                        <a:spcAft>
                          <a:spcPts val="0"/>
                        </a:spcAft>
                      </a:pPr>
                      <a:r>
                        <a:rPr lang="it-IT" sz="1200" dirty="0">
                          <a:solidFill>
                            <a:schemeClr val="accent2"/>
                          </a:solidFill>
                          <a:effectLst/>
                        </a:rPr>
                        <a:t>,825</a:t>
                      </a:r>
                      <a:endParaRPr lang="it-IT" sz="1400" dirty="0">
                        <a:solidFill>
                          <a:schemeClr val="accent2"/>
                        </a:solidFill>
                        <a:effectLst/>
                        <a:latin typeface="Calibri"/>
                        <a:ea typeface="Times New Roman"/>
                        <a:cs typeface="Times New Roman"/>
                      </a:endParaRPr>
                    </a:p>
                  </a:txBody>
                  <a:tcPr marL="0" marR="0" marT="0" marB="0"/>
                </a:tc>
                <a:tc>
                  <a:txBody>
                    <a:bodyPr/>
                    <a:lstStyle/>
                    <a:p>
                      <a:pPr marL="38100" marR="38100" algn="r">
                        <a:lnSpc>
                          <a:spcPct val="150000"/>
                        </a:lnSpc>
                        <a:spcAft>
                          <a:spcPts val="0"/>
                        </a:spcAft>
                      </a:pPr>
                      <a:r>
                        <a:rPr lang="it-IT" sz="1200">
                          <a:effectLst/>
                        </a:rPr>
                        <a:t>,091</a:t>
                      </a:r>
                      <a:endParaRPr lang="it-IT" sz="1400">
                        <a:effectLst/>
                        <a:latin typeface="Calibri"/>
                        <a:ea typeface="Times New Roman"/>
                        <a:cs typeface="Times New Roman"/>
                      </a:endParaRPr>
                    </a:p>
                  </a:txBody>
                  <a:tcPr marL="0" marR="0" marT="0" marB="0"/>
                </a:tc>
                <a:tc>
                  <a:txBody>
                    <a:bodyPr/>
                    <a:lstStyle/>
                    <a:p>
                      <a:pPr marL="38100" marR="38100" algn="r">
                        <a:lnSpc>
                          <a:spcPct val="150000"/>
                        </a:lnSpc>
                        <a:spcAft>
                          <a:spcPts val="0"/>
                        </a:spcAft>
                      </a:pPr>
                      <a:r>
                        <a:rPr lang="it-IT" sz="1200">
                          <a:effectLst/>
                        </a:rPr>
                        <a:t>,143</a:t>
                      </a:r>
                      <a:endParaRPr lang="it-IT" sz="1400">
                        <a:effectLst/>
                        <a:latin typeface="Calibri"/>
                        <a:ea typeface="Times New Roman"/>
                        <a:cs typeface="Times New Roman"/>
                      </a:endParaRPr>
                    </a:p>
                  </a:txBody>
                  <a:tcPr marL="0" marR="0" marT="0" marB="0"/>
                </a:tc>
                <a:tc>
                  <a:txBody>
                    <a:bodyPr/>
                    <a:lstStyle/>
                    <a:p>
                      <a:pPr marL="38100" marR="38100" algn="r">
                        <a:lnSpc>
                          <a:spcPct val="150000"/>
                        </a:lnSpc>
                        <a:spcAft>
                          <a:spcPts val="0"/>
                        </a:spcAft>
                      </a:pPr>
                      <a:r>
                        <a:rPr lang="it-IT" sz="1200">
                          <a:effectLst/>
                        </a:rPr>
                        <a:t>-,027</a:t>
                      </a:r>
                      <a:endParaRPr lang="it-IT" sz="1400">
                        <a:effectLst/>
                        <a:latin typeface="Calibri"/>
                        <a:ea typeface="Times New Roman"/>
                        <a:cs typeface="Times New Roman"/>
                      </a:endParaRPr>
                    </a:p>
                  </a:txBody>
                  <a:tcPr marL="0" marR="0" marT="0" marB="0"/>
                </a:tc>
                <a:tc>
                  <a:txBody>
                    <a:bodyPr/>
                    <a:lstStyle/>
                    <a:p>
                      <a:pPr marL="38100" marR="38100" algn="r">
                        <a:lnSpc>
                          <a:spcPct val="150000"/>
                        </a:lnSpc>
                        <a:spcAft>
                          <a:spcPts val="0"/>
                        </a:spcAft>
                      </a:pPr>
                      <a:r>
                        <a:rPr lang="it-IT" sz="1200">
                          <a:effectLst/>
                        </a:rPr>
                        <a:t>,038</a:t>
                      </a:r>
                      <a:endParaRPr lang="it-IT" sz="1400">
                        <a:effectLst/>
                        <a:latin typeface="Calibri"/>
                        <a:ea typeface="Times New Roman"/>
                        <a:cs typeface="Times New Roman"/>
                      </a:endParaRPr>
                    </a:p>
                  </a:txBody>
                  <a:tcPr marL="0" marR="0" marT="0" marB="0"/>
                </a:tc>
                <a:extLst>
                  <a:ext uri="{0D108BD9-81ED-4DB2-BD59-A6C34878D82A}">
                    <a16:rowId xmlns:a16="http://schemas.microsoft.com/office/drawing/2014/main" val="10004"/>
                  </a:ext>
                </a:extLst>
              </a:tr>
              <a:tr h="202753">
                <a:tc>
                  <a:txBody>
                    <a:bodyPr/>
                    <a:lstStyle/>
                    <a:p>
                      <a:pPr marL="38100" marR="38100">
                        <a:lnSpc>
                          <a:spcPct val="150000"/>
                        </a:lnSpc>
                        <a:spcAft>
                          <a:spcPts val="0"/>
                        </a:spcAft>
                      </a:pPr>
                      <a:r>
                        <a:rPr lang="it-IT" sz="1200" dirty="0" smtClean="0">
                          <a:solidFill>
                            <a:schemeClr val="accent2"/>
                          </a:solidFill>
                          <a:effectLst/>
                        </a:rPr>
                        <a:t>Morti per cancro</a:t>
                      </a:r>
                      <a:endParaRPr lang="it-IT" sz="1400" dirty="0">
                        <a:solidFill>
                          <a:schemeClr val="accent2"/>
                        </a:solidFill>
                        <a:effectLst/>
                        <a:latin typeface="Calibri"/>
                        <a:ea typeface="Times New Roman"/>
                        <a:cs typeface="Times New Roman"/>
                      </a:endParaRPr>
                    </a:p>
                  </a:txBody>
                  <a:tcPr marL="0" marR="0" marT="0" marB="0" anchor="ctr"/>
                </a:tc>
                <a:tc>
                  <a:txBody>
                    <a:bodyPr/>
                    <a:lstStyle/>
                    <a:p>
                      <a:pPr marL="38100" marR="38100" algn="r">
                        <a:lnSpc>
                          <a:spcPct val="150000"/>
                        </a:lnSpc>
                        <a:spcAft>
                          <a:spcPts val="0"/>
                        </a:spcAft>
                      </a:pPr>
                      <a:r>
                        <a:rPr lang="it-IT" sz="1200" dirty="0">
                          <a:solidFill>
                            <a:schemeClr val="accent2"/>
                          </a:solidFill>
                          <a:effectLst/>
                        </a:rPr>
                        <a:t>,733</a:t>
                      </a:r>
                      <a:endParaRPr lang="it-IT" sz="1400" dirty="0">
                        <a:solidFill>
                          <a:schemeClr val="accent2"/>
                        </a:solidFill>
                        <a:effectLst/>
                        <a:latin typeface="Calibri"/>
                        <a:ea typeface="Times New Roman"/>
                        <a:cs typeface="Times New Roman"/>
                      </a:endParaRPr>
                    </a:p>
                  </a:txBody>
                  <a:tcPr marL="0" marR="0" marT="0" marB="0"/>
                </a:tc>
                <a:tc>
                  <a:txBody>
                    <a:bodyPr/>
                    <a:lstStyle/>
                    <a:p>
                      <a:pPr marL="38100" marR="38100" algn="r">
                        <a:lnSpc>
                          <a:spcPct val="150000"/>
                        </a:lnSpc>
                        <a:spcAft>
                          <a:spcPts val="0"/>
                        </a:spcAft>
                      </a:pPr>
                      <a:r>
                        <a:rPr lang="it-IT" sz="1200">
                          <a:effectLst/>
                        </a:rPr>
                        <a:t>-,148</a:t>
                      </a:r>
                      <a:endParaRPr lang="it-IT" sz="1400">
                        <a:effectLst/>
                        <a:latin typeface="Calibri"/>
                        <a:ea typeface="Times New Roman"/>
                        <a:cs typeface="Times New Roman"/>
                      </a:endParaRPr>
                    </a:p>
                  </a:txBody>
                  <a:tcPr marL="0" marR="0" marT="0" marB="0"/>
                </a:tc>
                <a:tc>
                  <a:txBody>
                    <a:bodyPr/>
                    <a:lstStyle/>
                    <a:p>
                      <a:pPr marL="38100" marR="38100" algn="r">
                        <a:lnSpc>
                          <a:spcPct val="150000"/>
                        </a:lnSpc>
                        <a:spcAft>
                          <a:spcPts val="0"/>
                        </a:spcAft>
                      </a:pPr>
                      <a:r>
                        <a:rPr lang="it-IT" sz="1200">
                          <a:effectLst/>
                        </a:rPr>
                        <a:t>,356</a:t>
                      </a:r>
                      <a:endParaRPr lang="it-IT" sz="1400">
                        <a:effectLst/>
                        <a:latin typeface="Calibri"/>
                        <a:ea typeface="Times New Roman"/>
                        <a:cs typeface="Times New Roman"/>
                      </a:endParaRPr>
                    </a:p>
                  </a:txBody>
                  <a:tcPr marL="0" marR="0" marT="0" marB="0"/>
                </a:tc>
                <a:tc>
                  <a:txBody>
                    <a:bodyPr/>
                    <a:lstStyle/>
                    <a:p>
                      <a:pPr marL="38100" marR="38100" algn="r">
                        <a:lnSpc>
                          <a:spcPct val="150000"/>
                        </a:lnSpc>
                        <a:spcAft>
                          <a:spcPts val="0"/>
                        </a:spcAft>
                      </a:pPr>
                      <a:r>
                        <a:rPr lang="it-IT" sz="1200">
                          <a:effectLst/>
                        </a:rPr>
                        <a:t>,133</a:t>
                      </a:r>
                      <a:endParaRPr lang="it-IT" sz="1400">
                        <a:effectLst/>
                        <a:latin typeface="Calibri"/>
                        <a:ea typeface="Times New Roman"/>
                        <a:cs typeface="Times New Roman"/>
                      </a:endParaRPr>
                    </a:p>
                  </a:txBody>
                  <a:tcPr marL="0" marR="0" marT="0" marB="0"/>
                </a:tc>
                <a:tc>
                  <a:txBody>
                    <a:bodyPr/>
                    <a:lstStyle/>
                    <a:p>
                      <a:pPr marL="38100" marR="38100" algn="r">
                        <a:lnSpc>
                          <a:spcPct val="150000"/>
                        </a:lnSpc>
                        <a:spcAft>
                          <a:spcPts val="0"/>
                        </a:spcAft>
                      </a:pPr>
                      <a:r>
                        <a:rPr lang="it-IT" sz="1200">
                          <a:effectLst/>
                        </a:rPr>
                        <a:t>,003</a:t>
                      </a:r>
                      <a:endParaRPr lang="it-IT" sz="1400">
                        <a:effectLst/>
                        <a:latin typeface="Calibri"/>
                        <a:ea typeface="Times New Roman"/>
                        <a:cs typeface="Times New Roman"/>
                      </a:endParaRPr>
                    </a:p>
                  </a:txBody>
                  <a:tcPr marL="0" marR="0" marT="0" marB="0"/>
                </a:tc>
                <a:extLst>
                  <a:ext uri="{0D108BD9-81ED-4DB2-BD59-A6C34878D82A}">
                    <a16:rowId xmlns:a16="http://schemas.microsoft.com/office/drawing/2014/main" val="10005"/>
                  </a:ext>
                </a:extLst>
              </a:tr>
              <a:tr h="207954">
                <a:tc>
                  <a:txBody>
                    <a:bodyPr/>
                    <a:lstStyle/>
                    <a:p>
                      <a:pPr marL="38100" marR="38100">
                        <a:lnSpc>
                          <a:spcPct val="150000"/>
                        </a:lnSpc>
                        <a:spcAft>
                          <a:spcPts val="0"/>
                        </a:spcAft>
                      </a:pPr>
                      <a:r>
                        <a:rPr lang="it-IT" sz="1200" smtClean="0">
                          <a:solidFill>
                            <a:schemeClr val="accent2"/>
                          </a:solidFill>
                          <a:effectLst/>
                        </a:rPr>
                        <a:t>Morti per malattie carioischemiche</a:t>
                      </a:r>
                      <a:endParaRPr lang="it-IT" sz="1400">
                        <a:solidFill>
                          <a:schemeClr val="accent2"/>
                        </a:solidFill>
                        <a:effectLst/>
                        <a:latin typeface="Calibri"/>
                        <a:ea typeface="Times New Roman"/>
                        <a:cs typeface="Times New Roman"/>
                      </a:endParaRPr>
                    </a:p>
                  </a:txBody>
                  <a:tcPr marL="0" marR="0" marT="0" marB="0" anchor="ctr"/>
                </a:tc>
                <a:tc>
                  <a:txBody>
                    <a:bodyPr/>
                    <a:lstStyle/>
                    <a:p>
                      <a:pPr marL="38100" marR="38100" algn="r">
                        <a:lnSpc>
                          <a:spcPct val="150000"/>
                        </a:lnSpc>
                        <a:spcAft>
                          <a:spcPts val="0"/>
                        </a:spcAft>
                      </a:pPr>
                      <a:r>
                        <a:rPr lang="it-IT" sz="1200" dirty="0">
                          <a:solidFill>
                            <a:schemeClr val="accent2"/>
                          </a:solidFill>
                          <a:effectLst/>
                        </a:rPr>
                        <a:t>,586</a:t>
                      </a:r>
                      <a:endParaRPr lang="it-IT" sz="1400" dirty="0">
                        <a:solidFill>
                          <a:schemeClr val="accent2"/>
                        </a:solidFill>
                        <a:effectLst/>
                        <a:latin typeface="Calibri"/>
                        <a:ea typeface="Times New Roman"/>
                        <a:cs typeface="Times New Roman"/>
                      </a:endParaRPr>
                    </a:p>
                  </a:txBody>
                  <a:tcPr marL="0" marR="0" marT="0" marB="0"/>
                </a:tc>
                <a:tc>
                  <a:txBody>
                    <a:bodyPr/>
                    <a:lstStyle/>
                    <a:p>
                      <a:pPr marL="38100" marR="38100" algn="r">
                        <a:lnSpc>
                          <a:spcPct val="150000"/>
                        </a:lnSpc>
                        <a:spcAft>
                          <a:spcPts val="0"/>
                        </a:spcAft>
                      </a:pPr>
                      <a:r>
                        <a:rPr lang="it-IT" sz="1200">
                          <a:effectLst/>
                        </a:rPr>
                        <a:t>-,062</a:t>
                      </a:r>
                      <a:endParaRPr lang="it-IT" sz="1400">
                        <a:effectLst/>
                        <a:latin typeface="Calibri"/>
                        <a:ea typeface="Times New Roman"/>
                        <a:cs typeface="Times New Roman"/>
                      </a:endParaRPr>
                    </a:p>
                  </a:txBody>
                  <a:tcPr marL="0" marR="0" marT="0" marB="0"/>
                </a:tc>
                <a:tc>
                  <a:txBody>
                    <a:bodyPr/>
                    <a:lstStyle/>
                    <a:p>
                      <a:pPr marL="38100" marR="38100" algn="r">
                        <a:lnSpc>
                          <a:spcPct val="150000"/>
                        </a:lnSpc>
                        <a:spcAft>
                          <a:spcPts val="0"/>
                        </a:spcAft>
                      </a:pPr>
                      <a:r>
                        <a:rPr lang="it-IT" sz="1200">
                          <a:effectLst/>
                        </a:rPr>
                        <a:t>-,360</a:t>
                      </a:r>
                      <a:endParaRPr lang="it-IT" sz="1400">
                        <a:effectLst/>
                        <a:latin typeface="Calibri"/>
                        <a:ea typeface="Times New Roman"/>
                        <a:cs typeface="Times New Roman"/>
                      </a:endParaRPr>
                    </a:p>
                  </a:txBody>
                  <a:tcPr marL="0" marR="0" marT="0" marB="0"/>
                </a:tc>
                <a:tc>
                  <a:txBody>
                    <a:bodyPr/>
                    <a:lstStyle/>
                    <a:p>
                      <a:pPr marL="38100" marR="38100" algn="r">
                        <a:lnSpc>
                          <a:spcPct val="150000"/>
                        </a:lnSpc>
                        <a:spcAft>
                          <a:spcPts val="0"/>
                        </a:spcAft>
                      </a:pPr>
                      <a:r>
                        <a:rPr lang="it-IT" sz="1200">
                          <a:effectLst/>
                        </a:rPr>
                        <a:t>,546</a:t>
                      </a:r>
                      <a:endParaRPr lang="it-IT" sz="1400">
                        <a:effectLst/>
                        <a:latin typeface="Calibri"/>
                        <a:ea typeface="Times New Roman"/>
                        <a:cs typeface="Times New Roman"/>
                      </a:endParaRPr>
                    </a:p>
                  </a:txBody>
                  <a:tcPr marL="0" marR="0" marT="0" marB="0"/>
                </a:tc>
                <a:tc>
                  <a:txBody>
                    <a:bodyPr/>
                    <a:lstStyle/>
                    <a:p>
                      <a:pPr marL="38100" marR="38100" algn="r">
                        <a:lnSpc>
                          <a:spcPct val="150000"/>
                        </a:lnSpc>
                        <a:spcAft>
                          <a:spcPts val="0"/>
                        </a:spcAft>
                      </a:pPr>
                      <a:r>
                        <a:rPr lang="it-IT" sz="1200">
                          <a:effectLst/>
                        </a:rPr>
                        <a:t>-,111</a:t>
                      </a:r>
                      <a:endParaRPr lang="it-IT" sz="1400">
                        <a:effectLst/>
                        <a:latin typeface="Calibri"/>
                        <a:ea typeface="Times New Roman"/>
                        <a:cs typeface="Times New Roman"/>
                      </a:endParaRPr>
                    </a:p>
                  </a:txBody>
                  <a:tcPr marL="0" marR="0" marT="0" marB="0"/>
                </a:tc>
                <a:extLst>
                  <a:ext uri="{0D108BD9-81ED-4DB2-BD59-A6C34878D82A}">
                    <a16:rowId xmlns:a16="http://schemas.microsoft.com/office/drawing/2014/main" val="10006"/>
                  </a:ext>
                </a:extLst>
              </a:tr>
              <a:tr h="202753">
                <a:tc>
                  <a:txBody>
                    <a:bodyPr/>
                    <a:lstStyle/>
                    <a:p>
                      <a:pPr marL="38100" marR="38100">
                        <a:lnSpc>
                          <a:spcPct val="150000"/>
                        </a:lnSpc>
                        <a:spcAft>
                          <a:spcPts val="0"/>
                        </a:spcAft>
                      </a:pPr>
                      <a:r>
                        <a:rPr lang="it-IT" sz="1200" smtClean="0">
                          <a:solidFill>
                            <a:schemeClr val="accent2"/>
                          </a:solidFill>
                          <a:effectLst/>
                        </a:rPr>
                        <a:t>Tasso di mortalità infantile</a:t>
                      </a:r>
                      <a:endParaRPr lang="it-IT" sz="1400">
                        <a:solidFill>
                          <a:schemeClr val="accent2"/>
                        </a:solidFill>
                        <a:effectLst/>
                        <a:latin typeface="Calibri"/>
                        <a:ea typeface="Times New Roman"/>
                        <a:cs typeface="Times New Roman"/>
                      </a:endParaRPr>
                    </a:p>
                  </a:txBody>
                  <a:tcPr marL="0" marR="0" marT="0" marB="0" anchor="ctr"/>
                </a:tc>
                <a:tc>
                  <a:txBody>
                    <a:bodyPr/>
                    <a:lstStyle/>
                    <a:p>
                      <a:pPr marL="38100" marR="38100" algn="r">
                        <a:lnSpc>
                          <a:spcPct val="150000"/>
                        </a:lnSpc>
                        <a:spcAft>
                          <a:spcPts val="0"/>
                        </a:spcAft>
                      </a:pPr>
                      <a:r>
                        <a:rPr lang="it-IT" sz="1200" dirty="0">
                          <a:solidFill>
                            <a:schemeClr val="accent2"/>
                          </a:solidFill>
                          <a:effectLst/>
                        </a:rPr>
                        <a:t>,578</a:t>
                      </a:r>
                      <a:endParaRPr lang="it-IT" sz="1400" dirty="0">
                        <a:solidFill>
                          <a:schemeClr val="accent2"/>
                        </a:solidFill>
                        <a:effectLst/>
                        <a:latin typeface="Calibri"/>
                        <a:ea typeface="Times New Roman"/>
                        <a:cs typeface="Times New Roman"/>
                      </a:endParaRPr>
                    </a:p>
                  </a:txBody>
                  <a:tcPr marL="0" marR="0" marT="0" marB="0"/>
                </a:tc>
                <a:tc>
                  <a:txBody>
                    <a:bodyPr/>
                    <a:lstStyle/>
                    <a:p>
                      <a:pPr marL="38100" marR="38100" algn="r">
                        <a:lnSpc>
                          <a:spcPct val="150000"/>
                        </a:lnSpc>
                        <a:spcAft>
                          <a:spcPts val="0"/>
                        </a:spcAft>
                      </a:pPr>
                      <a:r>
                        <a:rPr lang="it-IT" sz="1200">
                          <a:effectLst/>
                        </a:rPr>
                        <a:t>,232</a:t>
                      </a:r>
                      <a:endParaRPr lang="it-IT" sz="1400">
                        <a:effectLst/>
                        <a:latin typeface="Calibri"/>
                        <a:ea typeface="Times New Roman"/>
                        <a:cs typeface="Times New Roman"/>
                      </a:endParaRPr>
                    </a:p>
                  </a:txBody>
                  <a:tcPr marL="0" marR="0" marT="0" marB="0"/>
                </a:tc>
                <a:tc>
                  <a:txBody>
                    <a:bodyPr/>
                    <a:lstStyle/>
                    <a:p>
                      <a:pPr marL="38100" marR="38100" algn="r">
                        <a:lnSpc>
                          <a:spcPct val="150000"/>
                        </a:lnSpc>
                        <a:spcAft>
                          <a:spcPts val="0"/>
                        </a:spcAft>
                      </a:pPr>
                      <a:r>
                        <a:rPr lang="it-IT" sz="1200">
                          <a:effectLst/>
                        </a:rPr>
                        <a:t>-,208</a:t>
                      </a:r>
                      <a:endParaRPr lang="it-IT" sz="1400">
                        <a:effectLst/>
                        <a:latin typeface="Calibri"/>
                        <a:ea typeface="Times New Roman"/>
                        <a:cs typeface="Times New Roman"/>
                      </a:endParaRPr>
                    </a:p>
                  </a:txBody>
                  <a:tcPr marL="0" marR="0" marT="0" marB="0"/>
                </a:tc>
                <a:tc>
                  <a:txBody>
                    <a:bodyPr/>
                    <a:lstStyle/>
                    <a:p>
                      <a:pPr marL="38100" marR="38100" algn="r">
                        <a:lnSpc>
                          <a:spcPct val="150000"/>
                        </a:lnSpc>
                        <a:spcAft>
                          <a:spcPts val="0"/>
                        </a:spcAft>
                      </a:pPr>
                      <a:r>
                        <a:rPr lang="it-IT" sz="1200">
                          <a:effectLst/>
                        </a:rPr>
                        <a:t>,115</a:t>
                      </a:r>
                      <a:endParaRPr lang="it-IT" sz="1400">
                        <a:effectLst/>
                        <a:latin typeface="Calibri"/>
                        <a:ea typeface="Times New Roman"/>
                        <a:cs typeface="Times New Roman"/>
                      </a:endParaRPr>
                    </a:p>
                  </a:txBody>
                  <a:tcPr marL="0" marR="0" marT="0" marB="0"/>
                </a:tc>
                <a:tc>
                  <a:txBody>
                    <a:bodyPr/>
                    <a:lstStyle/>
                    <a:p>
                      <a:pPr marL="38100" marR="38100" algn="r">
                        <a:lnSpc>
                          <a:spcPct val="150000"/>
                        </a:lnSpc>
                        <a:spcAft>
                          <a:spcPts val="0"/>
                        </a:spcAft>
                      </a:pPr>
                      <a:r>
                        <a:rPr lang="it-IT" sz="1200">
                          <a:effectLst/>
                        </a:rPr>
                        <a:t>,354</a:t>
                      </a:r>
                      <a:endParaRPr lang="it-IT" sz="1400">
                        <a:effectLst/>
                        <a:latin typeface="Calibri"/>
                        <a:ea typeface="Times New Roman"/>
                        <a:cs typeface="Times New Roman"/>
                      </a:endParaRPr>
                    </a:p>
                  </a:txBody>
                  <a:tcPr marL="0" marR="0" marT="0" marB="0"/>
                </a:tc>
                <a:extLst>
                  <a:ext uri="{0D108BD9-81ED-4DB2-BD59-A6C34878D82A}">
                    <a16:rowId xmlns:a16="http://schemas.microsoft.com/office/drawing/2014/main" val="10007"/>
                  </a:ext>
                </a:extLst>
              </a:tr>
              <a:tr h="202753">
                <a:tc>
                  <a:txBody>
                    <a:bodyPr/>
                    <a:lstStyle/>
                    <a:p>
                      <a:pPr marL="38100" marR="38100">
                        <a:lnSpc>
                          <a:spcPct val="150000"/>
                        </a:lnSpc>
                        <a:spcAft>
                          <a:spcPts val="0"/>
                        </a:spcAft>
                      </a:pPr>
                      <a:r>
                        <a:rPr lang="it-IT" sz="1200" smtClean="0">
                          <a:solidFill>
                            <a:schemeClr val="accent2"/>
                          </a:solidFill>
                          <a:effectLst/>
                        </a:rPr>
                        <a:t>Incidenti sul lavoro</a:t>
                      </a:r>
                      <a:endParaRPr lang="it-IT" sz="1400">
                        <a:solidFill>
                          <a:schemeClr val="accent2"/>
                        </a:solidFill>
                        <a:effectLst/>
                        <a:latin typeface="Calibri"/>
                        <a:ea typeface="Times New Roman"/>
                        <a:cs typeface="Times New Roman"/>
                      </a:endParaRPr>
                    </a:p>
                  </a:txBody>
                  <a:tcPr marL="0" marR="0" marT="0" marB="0" anchor="ctr"/>
                </a:tc>
                <a:tc>
                  <a:txBody>
                    <a:bodyPr/>
                    <a:lstStyle/>
                    <a:p>
                      <a:pPr marL="38100" marR="38100" algn="r">
                        <a:lnSpc>
                          <a:spcPct val="150000"/>
                        </a:lnSpc>
                        <a:spcAft>
                          <a:spcPts val="0"/>
                        </a:spcAft>
                      </a:pPr>
                      <a:r>
                        <a:rPr lang="it-IT" sz="1200" dirty="0">
                          <a:solidFill>
                            <a:schemeClr val="accent2"/>
                          </a:solidFill>
                          <a:effectLst/>
                        </a:rPr>
                        <a:t>,520</a:t>
                      </a:r>
                      <a:endParaRPr lang="it-IT" sz="1400" dirty="0">
                        <a:solidFill>
                          <a:schemeClr val="accent2"/>
                        </a:solidFill>
                        <a:effectLst/>
                        <a:latin typeface="Calibri"/>
                        <a:ea typeface="Times New Roman"/>
                        <a:cs typeface="Times New Roman"/>
                      </a:endParaRPr>
                    </a:p>
                  </a:txBody>
                  <a:tcPr marL="0" marR="0" marT="0" marB="0"/>
                </a:tc>
                <a:tc>
                  <a:txBody>
                    <a:bodyPr/>
                    <a:lstStyle/>
                    <a:p>
                      <a:pPr marL="38100" marR="38100" algn="r">
                        <a:lnSpc>
                          <a:spcPct val="150000"/>
                        </a:lnSpc>
                        <a:spcAft>
                          <a:spcPts val="0"/>
                        </a:spcAft>
                      </a:pPr>
                      <a:r>
                        <a:rPr lang="it-IT" sz="1200" dirty="0">
                          <a:effectLst/>
                        </a:rPr>
                        <a:t>,</a:t>
                      </a:r>
                      <a:r>
                        <a:rPr lang="it-IT" sz="1200" dirty="0">
                          <a:solidFill>
                            <a:srgbClr val="00B0F0"/>
                          </a:solidFill>
                          <a:effectLst/>
                        </a:rPr>
                        <a:t>448</a:t>
                      </a:r>
                      <a:endParaRPr lang="it-IT" sz="1400" dirty="0">
                        <a:solidFill>
                          <a:srgbClr val="00B0F0"/>
                        </a:solidFill>
                        <a:effectLst/>
                        <a:latin typeface="Calibri"/>
                        <a:ea typeface="Times New Roman"/>
                        <a:cs typeface="Times New Roman"/>
                      </a:endParaRPr>
                    </a:p>
                  </a:txBody>
                  <a:tcPr marL="0" marR="0" marT="0" marB="0"/>
                </a:tc>
                <a:tc>
                  <a:txBody>
                    <a:bodyPr/>
                    <a:lstStyle/>
                    <a:p>
                      <a:pPr marL="38100" marR="38100" algn="r">
                        <a:lnSpc>
                          <a:spcPct val="150000"/>
                        </a:lnSpc>
                        <a:spcAft>
                          <a:spcPts val="0"/>
                        </a:spcAft>
                      </a:pPr>
                      <a:r>
                        <a:rPr lang="it-IT" sz="1200">
                          <a:effectLst/>
                        </a:rPr>
                        <a:t>-,060</a:t>
                      </a:r>
                      <a:endParaRPr lang="it-IT" sz="1400">
                        <a:effectLst/>
                        <a:latin typeface="Calibri"/>
                        <a:ea typeface="Times New Roman"/>
                        <a:cs typeface="Times New Roman"/>
                      </a:endParaRPr>
                    </a:p>
                  </a:txBody>
                  <a:tcPr marL="0" marR="0" marT="0" marB="0"/>
                </a:tc>
                <a:tc>
                  <a:txBody>
                    <a:bodyPr/>
                    <a:lstStyle/>
                    <a:p>
                      <a:pPr marL="38100" marR="38100" algn="r">
                        <a:lnSpc>
                          <a:spcPct val="150000"/>
                        </a:lnSpc>
                        <a:spcAft>
                          <a:spcPts val="0"/>
                        </a:spcAft>
                      </a:pPr>
                      <a:r>
                        <a:rPr lang="it-IT" sz="1200">
                          <a:effectLst/>
                        </a:rPr>
                        <a:t>,403</a:t>
                      </a:r>
                      <a:endParaRPr lang="it-IT" sz="1400">
                        <a:effectLst/>
                        <a:latin typeface="Calibri"/>
                        <a:ea typeface="Times New Roman"/>
                        <a:cs typeface="Times New Roman"/>
                      </a:endParaRPr>
                    </a:p>
                  </a:txBody>
                  <a:tcPr marL="0" marR="0" marT="0" marB="0"/>
                </a:tc>
                <a:tc>
                  <a:txBody>
                    <a:bodyPr/>
                    <a:lstStyle/>
                    <a:p>
                      <a:pPr marL="38100" marR="38100" algn="r">
                        <a:lnSpc>
                          <a:spcPct val="150000"/>
                        </a:lnSpc>
                        <a:spcAft>
                          <a:spcPts val="0"/>
                        </a:spcAft>
                      </a:pPr>
                      <a:r>
                        <a:rPr lang="it-IT" sz="1200">
                          <a:effectLst/>
                        </a:rPr>
                        <a:t>,234</a:t>
                      </a:r>
                      <a:endParaRPr lang="it-IT" sz="1400">
                        <a:effectLst/>
                        <a:latin typeface="Calibri"/>
                        <a:ea typeface="Times New Roman"/>
                        <a:cs typeface="Times New Roman"/>
                      </a:endParaRPr>
                    </a:p>
                  </a:txBody>
                  <a:tcPr marL="0" marR="0" marT="0" marB="0"/>
                </a:tc>
                <a:extLst>
                  <a:ext uri="{0D108BD9-81ED-4DB2-BD59-A6C34878D82A}">
                    <a16:rowId xmlns:a16="http://schemas.microsoft.com/office/drawing/2014/main" val="10008"/>
                  </a:ext>
                </a:extLst>
              </a:tr>
              <a:tr h="202753">
                <a:tc>
                  <a:txBody>
                    <a:bodyPr/>
                    <a:lstStyle/>
                    <a:p>
                      <a:pPr marL="38100" marR="38100">
                        <a:lnSpc>
                          <a:spcPct val="150000"/>
                        </a:lnSpc>
                        <a:spcAft>
                          <a:spcPts val="0"/>
                        </a:spcAft>
                      </a:pPr>
                      <a:r>
                        <a:rPr lang="it-IT" sz="1200" smtClean="0">
                          <a:effectLst/>
                        </a:rPr>
                        <a:t>Individui scoraggiati o depressi</a:t>
                      </a:r>
                      <a:endParaRPr lang="it-IT" sz="1400">
                        <a:effectLst/>
                        <a:latin typeface="Calibri"/>
                        <a:ea typeface="Times New Roman"/>
                        <a:cs typeface="Times New Roman"/>
                      </a:endParaRPr>
                    </a:p>
                  </a:txBody>
                  <a:tcPr marL="0" marR="0" marT="0" marB="0" anchor="ctr"/>
                </a:tc>
                <a:tc>
                  <a:txBody>
                    <a:bodyPr/>
                    <a:lstStyle/>
                    <a:p>
                      <a:pPr marL="38100" marR="38100" algn="r">
                        <a:lnSpc>
                          <a:spcPct val="150000"/>
                        </a:lnSpc>
                        <a:spcAft>
                          <a:spcPts val="0"/>
                        </a:spcAft>
                      </a:pPr>
                      <a:r>
                        <a:rPr lang="it-IT" sz="1200" dirty="0">
                          <a:effectLst/>
                        </a:rPr>
                        <a:t>-,027</a:t>
                      </a:r>
                      <a:endParaRPr lang="it-IT" sz="1400" dirty="0">
                        <a:effectLst/>
                        <a:latin typeface="Calibri"/>
                        <a:ea typeface="Times New Roman"/>
                        <a:cs typeface="Times New Roman"/>
                      </a:endParaRPr>
                    </a:p>
                  </a:txBody>
                  <a:tcPr marL="0" marR="0" marT="0" marB="0"/>
                </a:tc>
                <a:tc>
                  <a:txBody>
                    <a:bodyPr/>
                    <a:lstStyle/>
                    <a:p>
                      <a:pPr marL="38100" marR="38100" algn="r">
                        <a:lnSpc>
                          <a:spcPct val="150000"/>
                        </a:lnSpc>
                        <a:spcAft>
                          <a:spcPts val="0"/>
                        </a:spcAft>
                      </a:pPr>
                      <a:r>
                        <a:rPr lang="it-IT" sz="1200">
                          <a:effectLst/>
                        </a:rPr>
                        <a:t>,941</a:t>
                      </a:r>
                      <a:endParaRPr lang="it-IT" sz="1400">
                        <a:effectLst/>
                        <a:latin typeface="Calibri"/>
                        <a:ea typeface="Times New Roman"/>
                        <a:cs typeface="Times New Roman"/>
                      </a:endParaRPr>
                    </a:p>
                  </a:txBody>
                  <a:tcPr marL="0" marR="0" marT="0" marB="0"/>
                </a:tc>
                <a:tc>
                  <a:txBody>
                    <a:bodyPr/>
                    <a:lstStyle/>
                    <a:p>
                      <a:pPr marL="38100" marR="38100" algn="r">
                        <a:lnSpc>
                          <a:spcPct val="150000"/>
                        </a:lnSpc>
                        <a:spcAft>
                          <a:spcPts val="0"/>
                        </a:spcAft>
                      </a:pPr>
                      <a:r>
                        <a:rPr lang="it-IT" sz="1200">
                          <a:effectLst/>
                        </a:rPr>
                        <a:t>-,144</a:t>
                      </a:r>
                      <a:endParaRPr lang="it-IT" sz="1400">
                        <a:effectLst/>
                        <a:latin typeface="Calibri"/>
                        <a:ea typeface="Times New Roman"/>
                        <a:cs typeface="Times New Roman"/>
                      </a:endParaRPr>
                    </a:p>
                  </a:txBody>
                  <a:tcPr marL="0" marR="0" marT="0" marB="0"/>
                </a:tc>
                <a:tc>
                  <a:txBody>
                    <a:bodyPr/>
                    <a:lstStyle/>
                    <a:p>
                      <a:pPr marL="38100" marR="38100" algn="r">
                        <a:lnSpc>
                          <a:spcPct val="150000"/>
                        </a:lnSpc>
                        <a:spcAft>
                          <a:spcPts val="0"/>
                        </a:spcAft>
                      </a:pPr>
                      <a:r>
                        <a:rPr lang="it-IT" sz="1200">
                          <a:effectLst/>
                        </a:rPr>
                        <a:t>-,011</a:t>
                      </a:r>
                      <a:endParaRPr lang="it-IT" sz="1400">
                        <a:effectLst/>
                        <a:latin typeface="Calibri"/>
                        <a:ea typeface="Times New Roman"/>
                        <a:cs typeface="Times New Roman"/>
                      </a:endParaRPr>
                    </a:p>
                  </a:txBody>
                  <a:tcPr marL="0" marR="0" marT="0" marB="0"/>
                </a:tc>
                <a:tc>
                  <a:txBody>
                    <a:bodyPr/>
                    <a:lstStyle/>
                    <a:p>
                      <a:pPr marL="38100" marR="38100" algn="r">
                        <a:lnSpc>
                          <a:spcPct val="150000"/>
                        </a:lnSpc>
                        <a:spcAft>
                          <a:spcPts val="0"/>
                        </a:spcAft>
                      </a:pPr>
                      <a:r>
                        <a:rPr lang="it-IT" sz="1200">
                          <a:effectLst/>
                        </a:rPr>
                        <a:t>,014</a:t>
                      </a:r>
                      <a:endParaRPr lang="it-IT" sz="1400">
                        <a:effectLst/>
                        <a:latin typeface="Calibri"/>
                        <a:ea typeface="Times New Roman"/>
                        <a:cs typeface="Times New Roman"/>
                      </a:endParaRPr>
                    </a:p>
                  </a:txBody>
                  <a:tcPr marL="0" marR="0" marT="0" marB="0"/>
                </a:tc>
                <a:extLst>
                  <a:ext uri="{0D108BD9-81ED-4DB2-BD59-A6C34878D82A}">
                    <a16:rowId xmlns:a16="http://schemas.microsoft.com/office/drawing/2014/main" val="10009"/>
                  </a:ext>
                </a:extLst>
              </a:tr>
              <a:tr h="202753">
                <a:tc>
                  <a:txBody>
                    <a:bodyPr/>
                    <a:lstStyle/>
                    <a:p>
                      <a:pPr marL="38100" marR="38100">
                        <a:lnSpc>
                          <a:spcPct val="150000"/>
                        </a:lnSpc>
                        <a:spcAft>
                          <a:spcPts val="0"/>
                        </a:spcAft>
                      </a:pPr>
                      <a:r>
                        <a:rPr lang="it-IT" sz="1200" smtClean="0">
                          <a:effectLst/>
                        </a:rPr>
                        <a:t>Individui che sentono la tensione</a:t>
                      </a:r>
                      <a:endParaRPr lang="it-IT" sz="1400">
                        <a:effectLst/>
                        <a:latin typeface="Calibri"/>
                        <a:ea typeface="Times New Roman"/>
                        <a:cs typeface="Times New Roman"/>
                      </a:endParaRPr>
                    </a:p>
                  </a:txBody>
                  <a:tcPr marL="0" marR="0" marT="0" marB="0" anchor="ctr"/>
                </a:tc>
                <a:tc>
                  <a:txBody>
                    <a:bodyPr/>
                    <a:lstStyle/>
                    <a:p>
                      <a:pPr marL="38100" marR="38100" algn="r">
                        <a:lnSpc>
                          <a:spcPct val="150000"/>
                        </a:lnSpc>
                        <a:spcAft>
                          <a:spcPts val="0"/>
                        </a:spcAft>
                      </a:pPr>
                      <a:r>
                        <a:rPr lang="it-IT" sz="1200">
                          <a:effectLst/>
                        </a:rPr>
                        <a:t>-,144</a:t>
                      </a:r>
                      <a:endParaRPr lang="it-IT" sz="1400">
                        <a:effectLst/>
                        <a:latin typeface="Calibri"/>
                        <a:ea typeface="Times New Roman"/>
                        <a:cs typeface="Times New Roman"/>
                      </a:endParaRPr>
                    </a:p>
                  </a:txBody>
                  <a:tcPr marL="0" marR="0" marT="0" marB="0"/>
                </a:tc>
                <a:tc>
                  <a:txBody>
                    <a:bodyPr/>
                    <a:lstStyle/>
                    <a:p>
                      <a:pPr marL="38100" marR="38100" algn="r">
                        <a:lnSpc>
                          <a:spcPct val="150000"/>
                        </a:lnSpc>
                        <a:spcAft>
                          <a:spcPts val="0"/>
                        </a:spcAft>
                      </a:pPr>
                      <a:r>
                        <a:rPr lang="it-IT" sz="1200">
                          <a:effectLst/>
                        </a:rPr>
                        <a:t>,874</a:t>
                      </a:r>
                      <a:endParaRPr lang="it-IT" sz="1400">
                        <a:effectLst/>
                        <a:latin typeface="Calibri"/>
                        <a:ea typeface="Times New Roman"/>
                        <a:cs typeface="Times New Roman"/>
                      </a:endParaRPr>
                    </a:p>
                  </a:txBody>
                  <a:tcPr marL="0" marR="0" marT="0" marB="0"/>
                </a:tc>
                <a:tc>
                  <a:txBody>
                    <a:bodyPr/>
                    <a:lstStyle/>
                    <a:p>
                      <a:pPr marL="38100" marR="38100" algn="r">
                        <a:lnSpc>
                          <a:spcPct val="150000"/>
                        </a:lnSpc>
                        <a:spcAft>
                          <a:spcPts val="0"/>
                        </a:spcAft>
                      </a:pPr>
                      <a:r>
                        <a:rPr lang="it-IT" sz="1200" dirty="0">
                          <a:effectLst/>
                        </a:rPr>
                        <a:t>-,051</a:t>
                      </a:r>
                      <a:endParaRPr lang="it-IT" sz="1400" dirty="0">
                        <a:effectLst/>
                        <a:latin typeface="Calibri"/>
                        <a:ea typeface="Times New Roman"/>
                        <a:cs typeface="Times New Roman"/>
                      </a:endParaRPr>
                    </a:p>
                  </a:txBody>
                  <a:tcPr marL="0" marR="0" marT="0" marB="0"/>
                </a:tc>
                <a:tc>
                  <a:txBody>
                    <a:bodyPr/>
                    <a:lstStyle/>
                    <a:p>
                      <a:pPr marL="38100" marR="38100" algn="r">
                        <a:lnSpc>
                          <a:spcPct val="150000"/>
                        </a:lnSpc>
                        <a:spcAft>
                          <a:spcPts val="0"/>
                        </a:spcAft>
                      </a:pPr>
                      <a:r>
                        <a:rPr lang="it-IT" sz="1200">
                          <a:effectLst/>
                        </a:rPr>
                        <a:t>-,245</a:t>
                      </a:r>
                      <a:endParaRPr lang="it-IT" sz="1400">
                        <a:effectLst/>
                        <a:latin typeface="Calibri"/>
                        <a:ea typeface="Times New Roman"/>
                        <a:cs typeface="Times New Roman"/>
                      </a:endParaRPr>
                    </a:p>
                  </a:txBody>
                  <a:tcPr marL="0" marR="0" marT="0" marB="0"/>
                </a:tc>
                <a:tc>
                  <a:txBody>
                    <a:bodyPr/>
                    <a:lstStyle/>
                    <a:p>
                      <a:pPr marL="38100" marR="38100" algn="r">
                        <a:lnSpc>
                          <a:spcPct val="150000"/>
                        </a:lnSpc>
                        <a:spcAft>
                          <a:spcPts val="0"/>
                        </a:spcAft>
                      </a:pPr>
                      <a:r>
                        <a:rPr lang="it-IT" sz="1200">
                          <a:effectLst/>
                        </a:rPr>
                        <a:t>,002</a:t>
                      </a:r>
                      <a:endParaRPr lang="it-IT" sz="1400">
                        <a:effectLst/>
                        <a:latin typeface="Calibri"/>
                        <a:ea typeface="Times New Roman"/>
                        <a:cs typeface="Times New Roman"/>
                      </a:endParaRPr>
                    </a:p>
                  </a:txBody>
                  <a:tcPr marL="0" marR="0" marT="0" marB="0"/>
                </a:tc>
                <a:extLst>
                  <a:ext uri="{0D108BD9-81ED-4DB2-BD59-A6C34878D82A}">
                    <a16:rowId xmlns:a16="http://schemas.microsoft.com/office/drawing/2014/main" val="10010"/>
                  </a:ext>
                </a:extLst>
              </a:tr>
              <a:tr h="207954">
                <a:tc>
                  <a:txBody>
                    <a:bodyPr/>
                    <a:lstStyle/>
                    <a:p>
                      <a:pPr marL="38100" marR="38100">
                        <a:lnSpc>
                          <a:spcPct val="150000"/>
                        </a:lnSpc>
                        <a:spcAft>
                          <a:spcPts val="0"/>
                        </a:spcAft>
                      </a:pPr>
                      <a:r>
                        <a:rPr lang="it-IT" sz="1200" smtClean="0">
                          <a:effectLst/>
                        </a:rPr>
                        <a:t>Consumo di tabacco</a:t>
                      </a:r>
                      <a:endParaRPr lang="it-IT" sz="1400">
                        <a:effectLst/>
                        <a:latin typeface="Calibri"/>
                        <a:ea typeface="Times New Roman"/>
                        <a:cs typeface="Times New Roman"/>
                      </a:endParaRPr>
                    </a:p>
                  </a:txBody>
                  <a:tcPr marL="0" marR="0" marT="0" marB="0" anchor="ctr"/>
                </a:tc>
                <a:tc>
                  <a:txBody>
                    <a:bodyPr/>
                    <a:lstStyle/>
                    <a:p>
                      <a:pPr marL="38100" marR="38100" algn="r">
                        <a:lnSpc>
                          <a:spcPct val="150000"/>
                        </a:lnSpc>
                        <a:spcAft>
                          <a:spcPts val="0"/>
                        </a:spcAft>
                      </a:pPr>
                      <a:r>
                        <a:rPr lang="it-IT" sz="1200">
                          <a:effectLst/>
                        </a:rPr>
                        <a:t>,272</a:t>
                      </a:r>
                      <a:endParaRPr lang="it-IT" sz="1400">
                        <a:effectLst/>
                        <a:latin typeface="Calibri"/>
                        <a:ea typeface="Times New Roman"/>
                        <a:cs typeface="Times New Roman"/>
                      </a:endParaRPr>
                    </a:p>
                  </a:txBody>
                  <a:tcPr marL="0" marR="0" marT="0" marB="0"/>
                </a:tc>
                <a:tc>
                  <a:txBody>
                    <a:bodyPr/>
                    <a:lstStyle/>
                    <a:p>
                      <a:pPr marL="38100" marR="38100" algn="r">
                        <a:lnSpc>
                          <a:spcPct val="150000"/>
                        </a:lnSpc>
                        <a:spcAft>
                          <a:spcPts val="0"/>
                        </a:spcAft>
                      </a:pPr>
                      <a:r>
                        <a:rPr lang="it-IT" sz="1200">
                          <a:effectLst/>
                        </a:rPr>
                        <a:t>,709</a:t>
                      </a:r>
                      <a:endParaRPr lang="it-IT" sz="1400">
                        <a:effectLst/>
                        <a:latin typeface="Calibri"/>
                        <a:ea typeface="Times New Roman"/>
                        <a:cs typeface="Times New Roman"/>
                      </a:endParaRPr>
                    </a:p>
                  </a:txBody>
                  <a:tcPr marL="0" marR="0" marT="0" marB="0"/>
                </a:tc>
                <a:tc>
                  <a:txBody>
                    <a:bodyPr/>
                    <a:lstStyle/>
                    <a:p>
                      <a:pPr marL="38100" marR="38100" algn="r">
                        <a:lnSpc>
                          <a:spcPct val="150000"/>
                        </a:lnSpc>
                        <a:spcAft>
                          <a:spcPts val="0"/>
                        </a:spcAft>
                      </a:pPr>
                      <a:r>
                        <a:rPr lang="it-IT" sz="1200">
                          <a:effectLst/>
                        </a:rPr>
                        <a:t>,108</a:t>
                      </a:r>
                      <a:endParaRPr lang="it-IT" sz="1400">
                        <a:effectLst/>
                        <a:latin typeface="Calibri"/>
                        <a:ea typeface="Times New Roman"/>
                        <a:cs typeface="Times New Roman"/>
                      </a:endParaRPr>
                    </a:p>
                  </a:txBody>
                  <a:tcPr marL="0" marR="0" marT="0" marB="0"/>
                </a:tc>
                <a:tc>
                  <a:txBody>
                    <a:bodyPr/>
                    <a:lstStyle/>
                    <a:p>
                      <a:pPr marL="38100" marR="38100" algn="r">
                        <a:lnSpc>
                          <a:spcPct val="150000"/>
                        </a:lnSpc>
                        <a:spcAft>
                          <a:spcPts val="0"/>
                        </a:spcAft>
                      </a:pPr>
                      <a:r>
                        <a:rPr lang="it-IT" sz="1200">
                          <a:effectLst/>
                        </a:rPr>
                        <a:t>,219</a:t>
                      </a:r>
                      <a:endParaRPr lang="it-IT" sz="1400">
                        <a:effectLst/>
                        <a:latin typeface="Calibri"/>
                        <a:ea typeface="Times New Roman"/>
                        <a:cs typeface="Times New Roman"/>
                      </a:endParaRPr>
                    </a:p>
                  </a:txBody>
                  <a:tcPr marL="0" marR="0" marT="0" marB="0"/>
                </a:tc>
                <a:tc>
                  <a:txBody>
                    <a:bodyPr/>
                    <a:lstStyle/>
                    <a:p>
                      <a:pPr marL="38100" marR="38100" algn="r">
                        <a:lnSpc>
                          <a:spcPct val="150000"/>
                        </a:lnSpc>
                        <a:spcAft>
                          <a:spcPts val="0"/>
                        </a:spcAft>
                      </a:pPr>
                      <a:r>
                        <a:rPr lang="it-IT" sz="1200">
                          <a:effectLst/>
                        </a:rPr>
                        <a:t>-,099</a:t>
                      </a:r>
                      <a:endParaRPr lang="it-IT" sz="1400">
                        <a:effectLst/>
                        <a:latin typeface="Calibri"/>
                        <a:ea typeface="Times New Roman"/>
                        <a:cs typeface="Times New Roman"/>
                      </a:endParaRPr>
                    </a:p>
                  </a:txBody>
                  <a:tcPr marL="0" marR="0" marT="0" marB="0"/>
                </a:tc>
                <a:extLst>
                  <a:ext uri="{0D108BD9-81ED-4DB2-BD59-A6C34878D82A}">
                    <a16:rowId xmlns:a16="http://schemas.microsoft.com/office/drawing/2014/main" val="10011"/>
                  </a:ext>
                </a:extLst>
              </a:tr>
              <a:tr h="207954">
                <a:tc>
                  <a:txBody>
                    <a:bodyPr/>
                    <a:lstStyle/>
                    <a:p>
                      <a:pPr marL="38100" marR="38100">
                        <a:lnSpc>
                          <a:spcPct val="150000"/>
                        </a:lnSpc>
                        <a:spcAft>
                          <a:spcPts val="0"/>
                        </a:spcAft>
                      </a:pPr>
                      <a:r>
                        <a:rPr lang="it-IT" sz="1200" smtClean="0">
                          <a:effectLst/>
                        </a:rPr>
                        <a:t>Morti per suicidio</a:t>
                      </a:r>
                      <a:endParaRPr lang="it-IT" sz="1400">
                        <a:effectLst/>
                        <a:latin typeface="Calibri"/>
                        <a:ea typeface="Times New Roman"/>
                        <a:cs typeface="Times New Roman"/>
                      </a:endParaRPr>
                    </a:p>
                  </a:txBody>
                  <a:tcPr marL="0" marR="0" marT="0" marB="0" anchor="ctr"/>
                </a:tc>
                <a:tc>
                  <a:txBody>
                    <a:bodyPr/>
                    <a:lstStyle/>
                    <a:p>
                      <a:pPr marL="38100" marR="38100" algn="r">
                        <a:lnSpc>
                          <a:spcPct val="150000"/>
                        </a:lnSpc>
                        <a:spcAft>
                          <a:spcPts val="0"/>
                        </a:spcAft>
                      </a:pPr>
                      <a:r>
                        <a:rPr lang="it-IT" sz="1200">
                          <a:effectLst/>
                        </a:rPr>
                        <a:t>,643</a:t>
                      </a:r>
                      <a:endParaRPr lang="it-IT" sz="1400">
                        <a:effectLst/>
                        <a:latin typeface="Calibri"/>
                        <a:ea typeface="Times New Roman"/>
                        <a:cs typeface="Times New Roman"/>
                      </a:endParaRPr>
                    </a:p>
                  </a:txBody>
                  <a:tcPr marL="0" marR="0" marT="0" marB="0"/>
                </a:tc>
                <a:tc>
                  <a:txBody>
                    <a:bodyPr/>
                    <a:lstStyle/>
                    <a:p>
                      <a:pPr marL="38100" marR="38100" algn="r">
                        <a:lnSpc>
                          <a:spcPct val="150000"/>
                        </a:lnSpc>
                        <a:spcAft>
                          <a:spcPts val="0"/>
                        </a:spcAft>
                      </a:pPr>
                      <a:r>
                        <a:rPr lang="it-IT" sz="1200">
                          <a:effectLst/>
                        </a:rPr>
                        <a:t>-,654</a:t>
                      </a:r>
                      <a:endParaRPr lang="it-IT" sz="1400">
                        <a:effectLst/>
                        <a:latin typeface="Calibri"/>
                        <a:ea typeface="Times New Roman"/>
                        <a:cs typeface="Times New Roman"/>
                      </a:endParaRPr>
                    </a:p>
                  </a:txBody>
                  <a:tcPr marL="0" marR="0" marT="0" marB="0"/>
                </a:tc>
                <a:tc>
                  <a:txBody>
                    <a:bodyPr/>
                    <a:lstStyle/>
                    <a:p>
                      <a:pPr marL="38100" marR="38100" algn="r">
                        <a:lnSpc>
                          <a:spcPct val="150000"/>
                        </a:lnSpc>
                        <a:spcAft>
                          <a:spcPts val="0"/>
                        </a:spcAft>
                      </a:pPr>
                      <a:r>
                        <a:rPr lang="it-IT" sz="1200">
                          <a:effectLst/>
                        </a:rPr>
                        <a:t>,176</a:t>
                      </a:r>
                      <a:endParaRPr lang="it-IT" sz="1400">
                        <a:effectLst/>
                        <a:latin typeface="Calibri"/>
                        <a:ea typeface="Times New Roman"/>
                        <a:cs typeface="Times New Roman"/>
                      </a:endParaRPr>
                    </a:p>
                  </a:txBody>
                  <a:tcPr marL="0" marR="0" marT="0" marB="0"/>
                </a:tc>
                <a:tc>
                  <a:txBody>
                    <a:bodyPr/>
                    <a:lstStyle/>
                    <a:p>
                      <a:pPr marL="38100" marR="38100" algn="r">
                        <a:lnSpc>
                          <a:spcPct val="150000"/>
                        </a:lnSpc>
                        <a:spcAft>
                          <a:spcPts val="0"/>
                        </a:spcAft>
                      </a:pPr>
                      <a:r>
                        <a:rPr lang="it-IT" sz="1200">
                          <a:effectLst/>
                        </a:rPr>
                        <a:t>-,085</a:t>
                      </a:r>
                      <a:endParaRPr lang="it-IT" sz="1400">
                        <a:effectLst/>
                        <a:latin typeface="Calibri"/>
                        <a:ea typeface="Times New Roman"/>
                        <a:cs typeface="Times New Roman"/>
                      </a:endParaRPr>
                    </a:p>
                  </a:txBody>
                  <a:tcPr marL="0" marR="0" marT="0" marB="0"/>
                </a:tc>
                <a:tc>
                  <a:txBody>
                    <a:bodyPr/>
                    <a:lstStyle/>
                    <a:p>
                      <a:pPr marL="38100" marR="38100" algn="r">
                        <a:lnSpc>
                          <a:spcPct val="150000"/>
                        </a:lnSpc>
                        <a:spcAft>
                          <a:spcPts val="0"/>
                        </a:spcAft>
                      </a:pPr>
                      <a:r>
                        <a:rPr lang="it-IT" sz="1200">
                          <a:effectLst/>
                        </a:rPr>
                        <a:t>-,020</a:t>
                      </a:r>
                      <a:endParaRPr lang="it-IT" sz="1400">
                        <a:effectLst/>
                        <a:latin typeface="Calibri"/>
                        <a:ea typeface="Times New Roman"/>
                        <a:cs typeface="Times New Roman"/>
                      </a:endParaRPr>
                    </a:p>
                  </a:txBody>
                  <a:tcPr marL="0" marR="0" marT="0" marB="0"/>
                </a:tc>
                <a:extLst>
                  <a:ext uri="{0D108BD9-81ED-4DB2-BD59-A6C34878D82A}">
                    <a16:rowId xmlns:a16="http://schemas.microsoft.com/office/drawing/2014/main" val="10012"/>
                  </a:ext>
                </a:extLst>
              </a:tr>
              <a:tr h="202753">
                <a:tc>
                  <a:txBody>
                    <a:bodyPr/>
                    <a:lstStyle/>
                    <a:p>
                      <a:pPr marL="38100" marR="38100">
                        <a:lnSpc>
                          <a:spcPct val="150000"/>
                        </a:lnSpc>
                        <a:spcAft>
                          <a:spcPts val="0"/>
                        </a:spcAft>
                      </a:pPr>
                      <a:r>
                        <a:rPr lang="it-IT" sz="1200" smtClean="0">
                          <a:effectLst/>
                        </a:rPr>
                        <a:t>Pratica di attività sportive o esercizio fisico</a:t>
                      </a:r>
                      <a:endParaRPr lang="it-IT" sz="1400">
                        <a:effectLst/>
                        <a:latin typeface="Calibri"/>
                        <a:ea typeface="Times New Roman"/>
                        <a:cs typeface="Times New Roman"/>
                      </a:endParaRPr>
                    </a:p>
                  </a:txBody>
                  <a:tcPr marL="0" marR="0" marT="0" marB="0" anchor="ctr"/>
                </a:tc>
                <a:tc>
                  <a:txBody>
                    <a:bodyPr/>
                    <a:lstStyle/>
                    <a:p>
                      <a:pPr marL="38100" marR="38100" algn="r">
                        <a:lnSpc>
                          <a:spcPct val="150000"/>
                        </a:lnSpc>
                        <a:spcAft>
                          <a:spcPts val="0"/>
                        </a:spcAft>
                      </a:pPr>
                      <a:r>
                        <a:rPr lang="it-IT" sz="1200">
                          <a:effectLst/>
                        </a:rPr>
                        <a:t>,370</a:t>
                      </a:r>
                      <a:endParaRPr lang="it-IT" sz="1400">
                        <a:effectLst/>
                        <a:latin typeface="Calibri"/>
                        <a:ea typeface="Times New Roman"/>
                        <a:cs typeface="Times New Roman"/>
                      </a:endParaRPr>
                    </a:p>
                  </a:txBody>
                  <a:tcPr marL="0" marR="0" marT="0" marB="0"/>
                </a:tc>
                <a:tc>
                  <a:txBody>
                    <a:bodyPr/>
                    <a:lstStyle/>
                    <a:p>
                      <a:pPr marL="38100" marR="38100" algn="r">
                        <a:lnSpc>
                          <a:spcPct val="150000"/>
                        </a:lnSpc>
                        <a:spcAft>
                          <a:spcPts val="0"/>
                        </a:spcAft>
                      </a:pPr>
                      <a:r>
                        <a:rPr lang="it-IT" sz="1200">
                          <a:effectLst/>
                        </a:rPr>
                        <a:t>,638</a:t>
                      </a:r>
                      <a:endParaRPr lang="it-IT" sz="1400">
                        <a:effectLst/>
                        <a:latin typeface="Calibri"/>
                        <a:ea typeface="Times New Roman"/>
                        <a:cs typeface="Times New Roman"/>
                      </a:endParaRPr>
                    </a:p>
                  </a:txBody>
                  <a:tcPr marL="0" marR="0" marT="0" marB="0"/>
                </a:tc>
                <a:tc>
                  <a:txBody>
                    <a:bodyPr/>
                    <a:lstStyle/>
                    <a:p>
                      <a:pPr marL="38100" marR="38100" algn="r">
                        <a:lnSpc>
                          <a:spcPct val="150000"/>
                        </a:lnSpc>
                        <a:spcAft>
                          <a:spcPts val="0"/>
                        </a:spcAft>
                      </a:pPr>
                      <a:r>
                        <a:rPr lang="it-IT" sz="1200">
                          <a:effectLst/>
                        </a:rPr>
                        <a:t>,257</a:t>
                      </a:r>
                      <a:endParaRPr lang="it-IT" sz="1400">
                        <a:effectLst/>
                        <a:latin typeface="Calibri"/>
                        <a:ea typeface="Times New Roman"/>
                        <a:cs typeface="Times New Roman"/>
                      </a:endParaRPr>
                    </a:p>
                  </a:txBody>
                  <a:tcPr marL="0" marR="0" marT="0" marB="0"/>
                </a:tc>
                <a:tc>
                  <a:txBody>
                    <a:bodyPr/>
                    <a:lstStyle/>
                    <a:p>
                      <a:pPr marL="38100" marR="38100" algn="r">
                        <a:lnSpc>
                          <a:spcPct val="150000"/>
                        </a:lnSpc>
                        <a:spcAft>
                          <a:spcPts val="0"/>
                        </a:spcAft>
                      </a:pPr>
                      <a:r>
                        <a:rPr lang="it-IT" sz="1200">
                          <a:effectLst/>
                        </a:rPr>
                        <a:t>,128</a:t>
                      </a:r>
                      <a:endParaRPr lang="it-IT" sz="1400">
                        <a:effectLst/>
                        <a:latin typeface="Calibri"/>
                        <a:ea typeface="Times New Roman"/>
                        <a:cs typeface="Times New Roman"/>
                      </a:endParaRPr>
                    </a:p>
                  </a:txBody>
                  <a:tcPr marL="0" marR="0" marT="0" marB="0"/>
                </a:tc>
                <a:tc>
                  <a:txBody>
                    <a:bodyPr/>
                    <a:lstStyle/>
                    <a:p>
                      <a:pPr marL="38100" marR="38100" algn="r">
                        <a:lnSpc>
                          <a:spcPct val="150000"/>
                        </a:lnSpc>
                        <a:spcAft>
                          <a:spcPts val="0"/>
                        </a:spcAft>
                      </a:pPr>
                      <a:r>
                        <a:rPr lang="it-IT" sz="1200">
                          <a:effectLst/>
                        </a:rPr>
                        <a:t>,518</a:t>
                      </a:r>
                      <a:endParaRPr lang="it-IT" sz="1400">
                        <a:effectLst/>
                        <a:latin typeface="Calibri"/>
                        <a:ea typeface="Times New Roman"/>
                        <a:cs typeface="Times New Roman"/>
                      </a:endParaRPr>
                    </a:p>
                  </a:txBody>
                  <a:tcPr marL="0" marR="0" marT="0" marB="0"/>
                </a:tc>
                <a:extLst>
                  <a:ext uri="{0D108BD9-81ED-4DB2-BD59-A6C34878D82A}">
                    <a16:rowId xmlns:a16="http://schemas.microsoft.com/office/drawing/2014/main" val="10013"/>
                  </a:ext>
                </a:extLst>
              </a:tr>
              <a:tr h="207954">
                <a:tc>
                  <a:txBody>
                    <a:bodyPr/>
                    <a:lstStyle/>
                    <a:p>
                      <a:pPr marL="38100" marR="38100">
                        <a:lnSpc>
                          <a:spcPct val="150000"/>
                        </a:lnSpc>
                        <a:spcAft>
                          <a:spcPts val="0"/>
                        </a:spcAft>
                      </a:pPr>
                      <a:r>
                        <a:rPr lang="it-IT" sz="1200" smtClean="0">
                          <a:effectLst/>
                        </a:rPr>
                        <a:t>Morti dovute a incidenti di trasporto</a:t>
                      </a:r>
                      <a:endParaRPr lang="it-IT" sz="1400">
                        <a:effectLst/>
                        <a:latin typeface="Calibri"/>
                        <a:ea typeface="Times New Roman"/>
                        <a:cs typeface="Times New Roman"/>
                      </a:endParaRPr>
                    </a:p>
                  </a:txBody>
                  <a:tcPr marL="0" marR="0" marT="0" marB="0" anchor="ctr"/>
                </a:tc>
                <a:tc>
                  <a:txBody>
                    <a:bodyPr/>
                    <a:lstStyle/>
                    <a:p>
                      <a:pPr marL="38100" marR="38100" algn="r">
                        <a:lnSpc>
                          <a:spcPct val="150000"/>
                        </a:lnSpc>
                        <a:spcAft>
                          <a:spcPts val="0"/>
                        </a:spcAft>
                      </a:pPr>
                      <a:r>
                        <a:rPr lang="it-IT" sz="1200">
                          <a:effectLst/>
                        </a:rPr>
                        <a:t>,495</a:t>
                      </a:r>
                      <a:endParaRPr lang="it-IT" sz="1400">
                        <a:effectLst/>
                        <a:latin typeface="Calibri"/>
                        <a:ea typeface="Times New Roman"/>
                        <a:cs typeface="Times New Roman"/>
                      </a:endParaRPr>
                    </a:p>
                  </a:txBody>
                  <a:tcPr marL="0" marR="0" marT="0" marB="0"/>
                </a:tc>
                <a:tc>
                  <a:txBody>
                    <a:bodyPr/>
                    <a:lstStyle/>
                    <a:p>
                      <a:pPr marL="38100" marR="38100" algn="r">
                        <a:lnSpc>
                          <a:spcPct val="150000"/>
                        </a:lnSpc>
                        <a:spcAft>
                          <a:spcPts val="0"/>
                        </a:spcAft>
                      </a:pPr>
                      <a:r>
                        <a:rPr lang="it-IT" sz="1200">
                          <a:effectLst/>
                        </a:rPr>
                        <a:t>,608</a:t>
                      </a:r>
                      <a:endParaRPr lang="it-IT" sz="1400">
                        <a:effectLst/>
                        <a:latin typeface="Calibri"/>
                        <a:ea typeface="Times New Roman"/>
                        <a:cs typeface="Times New Roman"/>
                      </a:endParaRPr>
                    </a:p>
                  </a:txBody>
                  <a:tcPr marL="0" marR="0" marT="0" marB="0"/>
                </a:tc>
                <a:tc>
                  <a:txBody>
                    <a:bodyPr/>
                    <a:lstStyle/>
                    <a:p>
                      <a:pPr marL="38100" marR="38100" algn="r">
                        <a:lnSpc>
                          <a:spcPct val="150000"/>
                        </a:lnSpc>
                        <a:spcAft>
                          <a:spcPts val="0"/>
                        </a:spcAft>
                      </a:pPr>
                      <a:r>
                        <a:rPr lang="it-IT" sz="1200">
                          <a:effectLst/>
                        </a:rPr>
                        <a:t>,245</a:t>
                      </a:r>
                      <a:endParaRPr lang="it-IT" sz="1400">
                        <a:effectLst/>
                        <a:latin typeface="Calibri"/>
                        <a:ea typeface="Times New Roman"/>
                        <a:cs typeface="Times New Roman"/>
                      </a:endParaRPr>
                    </a:p>
                  </a:txBody>
                  <a:tcPr marL="0" marR="0" marT="0" marB="0"/>
                </a:tc>
                <a:tc>
                  <a:txBody>
                    <a:bodyPr/>
                    <a:lstStyle/>
                    <a:p>
                      <a:pPr marL="38100" marR="38100" algn="r">
                        <a:lnSpc>
                          <a:spcPct val="150000"/>
                        </a:lnSpc>
                        <a:spcAft>
                          <a:spcPts val="0"/>
                        </a:spcAft>
                      </a:pPr>
                      <a:r>
                        <a:rPr lang="it-IT" sz="1200">
                          <a:effectLst/>
                        </a:rPr>
                        <a:t>,044</a:t>
                      </a:r>
                      <a:endParaRPr lang="it-IT" sz="1400">
                        <a:effectLst/>
                        <a:latin typeface="Calibri"/>
                        <a:ea typeface="Times New Roman"/>
                        <a:cs typeface="Times New Roman"/>
                      </a:endParaRPr>
                    </a:p>
                  </a:txBody>
                  <a:tcPr marL="0" marR="0" marT="0" marB="0"/>
                </a:tc>
                <a:tc>
                  <a:txBody>
                    <a:bodyPr/>
                    <a:lstStyle/>
                    <a:p>
                      <a:pPr marL="38100" marR="38100" algn="r">
                        <a:lnSpc>
                          <a:spcPct val="150000"/>
                        </a:lnSpc>
                        <a:spcAft>
                          <a:spcPts val="0"/>
                        </a:spcAft>
                      </a:pPr>
                      <a:r>
                        <a:rPr lang="it-IT" sz="1200">
                          <a:effectLst/>
                        </a:rPr>
                        <a:t>-,001</a:t>
                      </a:r>
                      <a:endParaRPr lang="it-IT" sz="1400">
                        <a:effectLst/>
                        <a:latin typeface="Calibri"/>
                        <a:ea typeface="Times New Roman"/>
                        <a:cs typeface="Times New Roman"/>
                      </a:endParaRPr>
                    </a:p>
                  </a:txBody>
                  <a:tcPr marL="0" marR="0" marT="0" marB="0"/>
                </a:tc>
                <a:extLst>
                  <a:ext uri="{0D108BD9-81ED-4DB2-BD59-A6C34878D82A}">
                    <a16:rowId xmlns:a16="http://schemas.microsoft.com/office/drawing/2014/main" val="10014"/>
                  </a:ext>
                </a:extLst>
              </a:tr>
              <a:tr h="202753">
                <a:tc>
                  <a:txBody>
                    <a:bodyPr/>
                    <a:lstStyle/>
                    <a:p>
                      <a:pPr marL="38100" marR="38100">
                        <a:lnSpc>
                          <a:spcPct val="150000"/>
                        </a:lnSpc>
                        <a:spcAft>
                          <a:spcPts val="0"/>
                        </a:spcAft>
                      </a:pPr>
                      <a:r>
                        <a:rPr lang="it-IT" sz="1200" smtClean="0">
                          <a:effectLst/>
                        </a:rPr>
                        <a:t>Morti per aids</a:t>
                      </a:r>
                      <a:endParaRPr lang="it-IT" sz="1400">
                        <a:effectLst/>
                        <a:latin typeface="Calibri"/>
                        <a:ea typeface="Times New Roman"/>
                        <a:cs typeface="Times New Roman"/>
                      </a:endParaRPr>
                    </a:p>
                  </a:txBody>
                  <a:tcPr marL="0" marR="0" marT="0" marB="0" anchor="ctr"/>
                </a:tc>
                <a:tc>
                  <a:txBody>
                    <a:bodyPr/>
                    <a:lstStyle/>
                    <a:p>
                      <a:pPr marL="38100" marR="38100" algn="r">
                        <a:lnSpc>
                          <a:spcPct val="150000"/>
                        </a:lnSpc>
                        <a:spcAft>
                          <a:spcPts val="0"/>
                        </a:spcAft>
                      </a:pPr>
                      <a:r>
                        <a:rPr lang="it-IT" sz="1200">
                          <a:effectLst/>
                        </a:rPr>
                        <a:t>-,014</a:t>
                      </a:r>
                      <a:endParaRPr lang="it-IT" sz="1400">
                        <a:effectLst/>
                        <a:latin typeface="Calibri"/>
                        <a:ea typeface="Times New Roman"/>
                        <a:cs typeface="Times New Roman"/>
                      </a:endParaRPr>
                    </a:p>
                  </a:txBody>
                  <a:tcPr marL="0" marR="0" marT="0" marB="0"/>
                </a:tc>
                <a:tc>
                  <a:txBody>
                    <a:bodyPr/>
                    <a:lstStyle/>
                    <a:p>
                      <a:pPr marL="38100" marR="38100" algn="r">
                        <a:lnSpc>
                          <a:spcPct val="150000"/>
                        </a:lnSpc>
                        <a:spcAft>
                          <a:spcPts val="0"/>
                        </a:spcAft>
                      </a:pPr>
                      <a:r>
                        <a:rPr lang="it-IT" sz="1200">
                          <a:effectLst/>
                        </a:rPr>
                        <a:t>,021</a:t>
                      </a:r>
                      <a:endParaRPr lang="it-IT" sz="1400">
                        <a:effectLst/>
                        <a:latin typeface="Calibri"/>
                        <a:ea typeface="Times New Roman"/>
                        <a:cs typeface="Times New Roman"/>
                      </a:endParaRPr>
                    </a:p>
                  </a:txBody>
                  <a:tcPr marL="0" marR="0" marT="0" marB="0"/>
                </a:tc>
                <a:tc>
                  <a:txBody>
                    <a:bodyPr/>
                    <a:lstStyle/>
                    <a:p>
                      <a:pPr marL="38100" marR="38100" algn="r">
                        <a:lnSpc>
                          <a:spcPct val="150000"/>
                        </a:lnSpc>
                        <a:spcAft>
                          <a:spcPts val="0"/>
                        </a:spcAft>
                      </a:pPr>
                      <a:r>
                        <a:rPr lang="it-IT" sz="1200">
                          <a:effectLst/>
                        </a:rPr>
                        <a:t>,862</a:t>
                      </a:r>
                      <a:endParaRPr lang="it-IT" sz="1400">
                        <a:effectLst/>
                        <a:latin typeface="Calibri"/>
                        <a:ea typeface="Times New Roman"/>
                        <a:cs typeface="Times New Roman"/>
                      </a:endParaRPr>
                    </a:p>
                  </a:txBody>
                  <a:tcPr marL="0" marR="0" marT="0" marB="0"/>
                </a:tc>
                <a:tc>
                  <a:txBody>
                    <a:bodyPr/>
                    <a:lstStyle/>
                    <a:p>
                      <a:pPr marL="38100" marR="38100" algn="r">
                        <a:lnSpc>
                          <a:spcPct val="150000"/>
                        </a:lnSpc>
                        <a:spcAft>
                          <a:spcPts val="0"/>
                        </a:spcAft>
                      </a:pPr>
                      <a:r>
                        <a:rPr lang="it-IT" sz="1200">
                          <a:effectLst/>
                        </a:rPr>
                        <a:t>,118</a:t>
                      </a:r>
                      <a:endParaRPr lang="it-IT" sz="1400">
                        <a:effectLst/>
                        <a:latin typeface="Calibri"/>
                        <a:ea typeface="Times New Roman"/>
                        <a:cs typeface="Times New Roman"/>
                      </a:endParaRPr>
                    </a:p>
                  </a:txBody>
                  <a:tcPr marL="0" marR="0" marT="0" marB="0"/>
                </a:tc>
                <a:tc>
                  <a:txBody>
                    <a:bodyPr/>
                    <a:lstStyle/>
                    <a:p>
                      <a:pPr marL="38100" marR="38100" algn="r">
                        <a:lnSpc>
                          <a:spcPct val="150000"/>
                        </a:lnSpc>
                        <a:spcAft>
                          <a:spcPts val="0"/>
                        </a:spcAft>
                      </a:pPr>
                      <a:r>
                        <a:rPr lang="it-IT" sz="1200">
                          <a:effectLst/>
                        </a:rPr>
                        <a:t>,135</a:t>
                      </a:r>
                      <a:endParaRPr lang="it-IT" sz="1400">
                        <a:effectLst/>
                        <a:latin typeface="Calibri"/>
                        <a:ea typeface="Times New Roman"/>
                        <a:cs typeface="Times New Roman"/>
                      </a:endParaRPr>
                    </a:p>
                  </a:txBody>
                  <a:tcPr marL="0" marR="0" marT="0" marB="0"/>
                </a:tc>
                <a:extLst>
                  <a:ext uri="{0D108BD9-81ED-4DB2-BD59-A6C34878D82A}">
                    <a16:rowId xmlns:a16="http://schemas.microsoft.com/office/drawing/2014/main" val="10015"/>
                  </a:ext>
                </a:extLst>
              </a:tr>
              <a:tr h="207954">
                <a:tc>
                  <a:txBody>
                    <a:bodyPr/>
                    <a:lstStyle/>
                    <a:p>
                      <a:pPr marL="38100" marR="38100">
                        <a:lnSpc>
                          <a:spcPct val="150000"/>
                        </a:lnSpc>
                        <a:spcAft>
                          <a:spcPts val="0"/>
                        </a:spcAft>
                      </a:pPr>
                      <a:r>
                        <a:rPr lang="it-IT" sz="1200" smtClean="0">
                          <a:effectLst/>
                        </a:rPr>
                        <a:t>Consumo di alcool</a:t>
                      </a:r>
                      <a:endParaRPr lang="it-IT" sz="1400">
                        <a:effectLst/>
                        <a:latin typeface="Calibri"/>
                        <a:ea typeface="Times New Roman"/>
                        <a:cs typeface="Times New Roman"/>
                      </a:endParaRPr>
                    </a:p>
                  </a:txBody>
                  <a:tcPr marL="0" marR="0" marT="0" marB="0" anchor="ctr"/>
                </a:tc>
                <a:tc>
                  <a:txBody>
                    <a:bodyPr/>
                    <a:lstStyle/>
                    <a:p>
                      <a:pPr marL="38100" marR="38100" algn="r">
                        <a:lnSpc>
                          <a:spcPct val="150000"/>
                        </a:lnSpc>
                        <a:spcAft>
                          <a:spcPts val="0"/>
                        </a:spcAft>
                      </a:pPr>
                      <a:r>
                        <a:rPr lang="it-IT" sz="1200">
                          <a:effectLst/>
                        </a:rPr>
                        <a:t>,499</a:t>
                      </a:r>
                      <a:endParaRPr lang="it-IT" sz="1400">
                        <a:effectLst/>
                        <a:latin typeface="Calibri"/>
                        <a:ea typeface="Times New Roman"/>
                        <a:cs typeface="Times New Roman"/>
                      </a:endParaRPr>
                    </a:p>
                  </a:txBody>
                  <a:tcPr marL="0" marR="0" marT="0" marB="0"/>
                </a:tc>
                <a:tc>
                  <a:txBody>
                    <a:bodyPr/>
                    <a:lstStyle/>
                    <a:p>
                      <a:pPr marL="38100" marR="38100" algn="r">
                        <a:lnSpc>
                          <a:spcPct val="150000"/>
                        </a:lnSpc>
                        <a:spcAft>
                          <a:spcPts val="0"/>
                        </a:spcAft>
                      </a:pPr>
                      <a:r>
                        <a:rPr lang="it-IT" sz="1200">
                          <a:effectLst/>
                        </a:rPr>
                        <a:t>-,115</a:t>
                      </a:r>
                      <a:endParaRPr lang="it-IT" sz="1400">
                        <a:effectLst/>
                        <a:latin typeface="Calibri"/>
                        <a:ea typeface="Times New Roman"/>
                        <a:cs typeface="Times New Roman"/>
                      </a:endParaRPr>
                    </a:p>
                  </a:txBody>
                  <a:tcPr marL="0" marR="0" marT="0" marB="0"/>
                </a:tc>
                <a:tc>
                  <a:txBody>
                    <a:bodyPr/>
                    <a:lstStyle/>
                    <a:p>
                      <a:pPr marL="38100" marR="38100" algn="r">
                        <a:lnSpc>
                          <a:spcPct val="150000"/>
                        </a:lnSpc>
                        <a:spcAft>
                          <a:spcPts val="0"/>
                        </a:spcAft>
                      </a:pPr>
                      <a:r>
                        <a:rPr lang="it-IT" sz="1200">
                          <a:effectLst/>
                        </a:rPr>
                        <a:t>,520</a:t>
                      </a:r>
                      <a:endParaRPr lang="it-IT" sz="1400">
                        <a:effectLst/>
                        <a:latin typeface="Calibri"/>
                        <a:ea typeface="Times New Roman"/>
                        <a:cs typeface="Times New Roman"/>
                      </a:endParaRPr>
                    </a:p>
                  </a:txBody>
                  <a:tcPr marL="0" marR="0" marT="0" marB="0"/>
                </a:tc>
                <a:tc>
                  <a:txBody>
                    <a:bodyPr/>
                    <a:lstStyle/>
                    <a:p>
                      <a:pPr marL="38100" marR="38100" algn="r">
                        <a:lnSpc>
                          <a:spcPct val="150000"/>
                        </a:lnSpc>
                        <a:spcAft>
                          <a:spcPts val="0"/>
                        </a:spcAft>
                      </a:pPr>
                      <a:r>
                        <a:rPr lang="it-IT" sz="1200">
                          <a:effectLst/>
                        </a:rPr>
                        <a:t>-,051</a:t>
                      </a:r>
                      <a:endParaRPr lang="it-IT" sz="1400">
                        <a:effectLst/>
                        <a:latin typeface="Calibri"/>
                        <a:ea typeface="Times New Roman"/>
                        <a:cs typeface="Times New Roman"/>
                      </a:endParaRPr>
                    </a:p>
                  </a:txBody>
                  <a:tcPr marL="0" marR="0" marT="0" marB="0"/>
                </a:tc>
                <a:tc>
                  <a:txBody>
                    <a:bodyPr/>
                    <a:lstStyle/>
                    <a:p>
                      <a:pPr marL="38100" marR="38100" algn="r">
                        <a:lnSpc>
                          <a:spcPct val="150000"/>
                        </a:lnSpc>
                        <a:spcAft>
                          <a:spcPts val="0"/>
                        </a:spcAft>
                      </a:pPr>
                      <a:r>
                        <a:rPr lang="it-IT" sz="1200">
                          <a:effectLst/>
                        </a:rPr>
                        <a:t>-,140</a:t>
                      </a:r>
                      <a:endParaRPr lang="it-IT" sz="1400">
                        <a:effectLst/>
                        <a:latin typeface="Calibri"/>
                        <a:ea typeface="Times New Roman"/>
                        <a:cs typeface="Times New Roman"/>
                      </a:endParaRPr>
                    </a:p>
                  </a:txBody>
                  <a:tcPr marL="0" marR="0" marT="0" marB="0"/>
                </a:tc>
                <a:extLst>
                  <a:ext uri="{0D108BD9-81ED-4DB2-BD59-A6C34878D82A}">
                    <a16:rowId xmlns:a16="http://schemas.microsoft.com/office/drawing/2014/main" val="10016"/>
                  </a:ext>
                </a:extLst>
              </a:tr>
              <a:tr h="202753">
                <a:tc>
                  <a:txBody>
                    <a:bodyPr/>
                    <a:lstStyle/>
                    <a:p>
                      <a:pPr marL="38100" marR="38100">
                        <a:lnSpc>
                          <a:spcPct val="150000"/>
                        </a:lnSpc>
                        <a:spcAft>
                          <a:spcPts val="0"/>
                        </a:spcAft>
                      </a:pPr>
                      <a:r>
                        <a:rPr lang="it-IT" sz="1200">
                          <a:effectLst/>
                        </a:rPr>
                        <a:t>Tassodiobesità</a:t>
                      </a:r>
                      <a:endParaRPr lang="it-IT" sz="1400">
                        <a:effectLst/>
                        <a:latin typeface="Calibri"/>
                        <a:ea typeface="Times New Roman"/>
                        <a:cs typeface="Times New Roman"/>
                      </a:endParaRPr>
                    </a:p>
                  </a:txBody>
                  <a:tcPr marL="0" marR="0" marT="0" marB="0" anchor="ctr"/>
                </a:tc>
                <a:tc>
                  <a:txBody>
                    <a:bodyPr/>
                    <a:lstStyle/>
                    <a:p>
                      <a:pPr marL="38100" marR="38100" algn="r">
                        <a:lnSpc>
                          <a:spcPct val="150000"/>
                        </a:lnSpc>
                        <a:spcAft>
                          <a:spcPts val="0"/>
                        </a:spcAft>
                      </a:pPr>
                      <a:r>
                        <a:rPr lang="it-IT" sz="1200">
                          <a:effectLst/>
                        </a:rPr>
                        <a:t>,101</a:t>
                      </a:r>
                      <a:endParaRPr lang="it-IT" sz="1400">
                        <a:effectLst/>
                        <a:latin typeface="Calibri"/>
                        <a:ea typeface="Times New Roman"/>
                        <a:cs typeface="Times New Roman"/>
                      </a:endParaRPr>
                    </a:p>
                  </a:txBody>
                  <a:tcPr marL="0" marR="0" marT="0" marB="0"/>
                </a:tc>
                <a:tc>
                  <a:txBody>
                    <a:bodyPr/>
                    <a:lstStyle/>
                    <a:p>
                      <a:pPr marL="38100" marR="38100" algn="r">
                        <a:lnSpc>
                          <a:spcPct val="150000"/>
                        </a:lnSpc>
                        <a:spcAft>
                          <a:spcPts val="0"/>
                        </a:spcAft>
                      </a:pPr>
                      <a:r>
                        <a:rPr lang="it-IT" sz="1200">
                          <a:effectLst/>
                        </a:rPr>
                        <a:t>-,064</a:t>
                      </a:r>
                      <a:endParaRPr lang="it-IT" sz="1400">
                        <a:effectLst/>
                        <a:latin typeface="Calibri"/>
                        <a:ea typeface="Times New Roman"/>
                        <a:cs typeface="Times New Roman"/>
                      </a:endParaRPr>
                    </a:p>
                  </a:txBody>
                  <a:tcPr marL="0" marR="0" marT="0" marB="0"/>
                </a:tc>
                <a:tc>
                  <a:txBody>
                    <a:bodyPr/>
                    <a:lstStyle/>
                    <a:p>
                      <a:pPr marL="38100" marR="38100" algn="r">
                        <a:lnSpc>
                          <a:spcPct val="150000"/>
                        </a:lnSpc>
                        <a:spcAft>
                          <a:spcPts val="0"/>
                        </a:spcAft>
                      </a:pPr>
                      <a:r>
                        <a:rPr lang="it-IT" sz="1200">
                          <a:effectLst/>
                        </a:rPr>
                        <a:t>,136</a:t>
                      </a:r>
                      <a:endParaRPr lang="it-IT" sz="1400">
                        <a:effectLst/>
                        <a:latin typeface="Calibri"/>
                        <a:ea typeface="Times New Roman"/>
                        <a:cs typeface="Times New Roman"/>
                      </a:endParaRPr>
                    </a:p>
                  </a:txBody>
                  <a:tcPr marL="0" marR="0" marT="0" marB="0"/>
                </a:tc>
                <a:tc>
                  <a:txBody>
                    <a:bodyPr/>
                    <a:lstStyle/>
                    <a:p>
                      <a:pPr marL="38100" marR="38100" algn="r">
                        <a:lnSpc>
                          <a:spcPct val="150000"/>
                        </a:lnSpc>
                        <a:spcAft>
                          <a:spcPts val="0"/>
                        </a:spcAft>
                      </a:pPr>
                      <a:r>
                        <a:rPr lang="it-IT" sz="1200">
                          <a:effectLst/>
                        </a:rPr>
                        <a:t>,860</a:t>
                      </a:r>
                      <a:endParaRPr lang="it-IT" sz="1400">
                        <a:effectLst/>
                        <a:latin typeface="Calibri"/>
                        <a:ea typeface="Times New Roman"/>
                        <a:cs typeface="Times New Roman"/>
                      </a:endParaRPr>
                    </a:p>
                  </a:txBody>
                  <a:tcPr marL="0" marR="0" marT="0" marB="0"/>
                </a:tc>
                <a:tc>
                  <a:txBody>
                    <a:bodyPr/>
                    <a:lstStyle/>
                    <a:p>
                      <a:pPr marL="38100" marR="38100" algn="r">
                        <a:lnSpc>
                          <a:spcPct val="150000"/>
                        </a:lnSpc>
                        <a:spcAft>
                          <a:spcPts val="0"/>
                        </a:spcAft>
                      </a:pPr>
                      <a:r>
                        <a:rPr lang="it-IT" sz="1200">
                          <a:effectLst/>
                        </a:rPr>
                        <a:t>,060</a:t>
                      </a:r>
                      <a:endParaRPr lang="it-IT" sz="1400">
                        <a:effectLst/>
                        <a:latin typeface="Calibri"/>
                        <a:ea typeface="Times New Roman"/>
                        <a:cs typeface="Times New Roman"/>
                      </a:endParaRPr>
                    </a:p>
                  </a:txBody>
                  <a:tcPr marL="0" marR="0" marT="0" marB="0"/>
                </a:tc>
                <a:extLst>
                  <a:ext uri="{0D108BD9-81ED-4DB2-BD59-A6C34878D82A}">
                    <a16:rowId xmlns:a16="http://schemas.microsoft.com/office/drawing/2014/main" val="10017"/>
                  </a:ext>
                </a:extLst>
              </a:tr>
              <a:tr h="207954">
                <a:tc>
                  <a:txBody>
                    <a:bodyPr/>
                    <a:lstStyle/>
                    <a:p>
                      <a:pPr marL="38100" marR="38100">
                        <a:lnSpc>
                          <a:spcPct val="150000"/>
                        </a:lnSpc>
                        <a:spcAft>
                          <a:spcPts val="0"/>
                        </a:spcAft>
                      </a:pPr>
                      <a:r>
                        <a:rPr lang="it-IT" sz="1200" smtClean="0">
                          <a:effectLst/>
                        </a:rPr>
                        <a:t>Morti per malattie al sistema nervoso</a:t>
                      </a:r>
                      <a:endParaRPr lang="it-IT" sz="1400">
                        <a:effectLst/>
                        <a:latin typeface="Calibri"/>
                        <a:ea typeface="Times New Roman"/>
                        <a:cs typeface="Times New Roman"/>
                      </a:endParaRPr>
                    </a:p>
                  </a:txBody>
                  <a:tcPr marL="0" marR="0" marT="0" marB="0" anchor="ctr"/>
                </a:tc>
                <a:tc>
                  <a:txBody>
                    <a:bodyPr/>
                    <a:lstStyle/>
                    <a:p>
                      <a:pPr marL="38100" marR="38100" algn="r">
                        <a:lnSpc>
                          <a:spcPct val="150000"/>
                        </a:lnSpc>
                        <a:spcAft>
                          <a:spcPts val="0"/>
                        </a:spcAft>
                      </a:pPr>
                      <a:r>
                        <a:rPr lang="it-IT" sz="1200">
                          <a:effectLst/>
                        </a:rPr>
                        <a:t>,175</a:t>
                      </a:r>
                      <a:endParaRPr lang="it-IT" sz="1400">
                        <a:effectLst/>
                        <a:latin typeface="Calibri"/>
                        <a:ea typeface="Times New Roman"/>
                        <a:cs typeface="Times New Roman"/>
                      </a:endParaRPr>
                    </a:p>
                  </a:txBody>
                  <a:tcPr marL="0" marR="0" marT="0" marB="0"/>
                </a:tc>
                <a:tc>
                  <a:txBody>
                    <a:bodyPr/>
                    <a:lstStyle/>
                    <a:p>
                      <a:pPr marL="38100" marR="38100" algn="r">
                        <a:lnSpc>
                          <a:spcPct val="150000"/>
                        </a:lnSpc>
                        <a:spcAft>
                          <a:spcPts val="0"/>
                        </a:spcAft>
                      </a:pPr>
                      <a:r>
                        <a:rPr lang="it-IT" sz="1200">
                          <a:effectLst/>
                        </a:rPr>
                        <a:t>,433</a:t>
                      </a:r>
                      <a:endParaRPr lang="it-IT" sz="1400">
                        <a:effectLst/>
                        <a:latin typeface="Calibri"/>
                        <a:ea typeface="Times New Roman"/>
                        <a:cs typeface="Times New Roman"/>
                      </a:endParaRPr>
                    </a:p>
                  </a:txBody>
                  <a:tcPr marL="0" marR="0" marT="0" marB="0"/>
                </a:tc>
                <a:tc>
                  <a:txBody>
                    <a:bodyPr/>
                    <a:lstStyle/>
                    <a:p>
                      <a:pPr marL="38100" marR="38100" algn="r">
                        <a:lnSpc>
                          <a:spcPct val="150000"/>
                        </a:lnSpc>
                        <a:spcAft>
                          <a:spcPts val="0"/>
                        </a:spcAft>
                      </a:pPr>
                      <a:r>
                        <a:rPr lang="it-IT" sz="1200">
                          <a:effectLst/>
                        </a:rPr>
                        <a:t>,442</a:t>
                      </a:r>
                      <a:endParaRPr lang="it-IT" sz="1400">
                        <a:effectLst/>
                        <a:latin typeface="Calibri"/>
                        <a:ea typeface="Times New Roman"/>
                        <a:cs typeface="Times New Roman"/>
                      </a:endParaRPr>
                    </a:p>
                  </a:txBody>
                  <a:tcPr marL="0" marR="0" marT="0" marB="0"/>
                </a:tc>
                <a:tc>
                  <a:txBody>
                    <a:bodyPr/>
                    <a:lstStyle/>
                    <a:p>
                      <a:pPr marL="38100" marR="38100" algn="r">
                        <a:lnSpc>
                          <a:spcPct val="150000"/>
                        </a:lnSpc>
                        <a:spcAft>
                          <a:spcPts val="0"/>
                        </a:spcAft>
                      </a:pPr>
                      <a:r>
                        <a:rPr lang="it-IT" sz="1200">
                          <a:effectLst/>
                        </a:rPr>
                        <a:t>,499</a:t>
                      </a:r>
                      <a:endParaRPr lang="it-IT" sz="1400">
                        <a:effectLst/>
                        <a:latin typeface="Calibri"/>
                        <a:ea typeface="Times New Roman"/>
                        <a:cs typeface="Times New Roman"/>
                      </a:endParaRPr>
                    </a:p>
                  </a:txBody>
                  <a:tcPr marL="0" marR="0" marT="0" marB="0"/>
                </a:tc>
                <a:tc>
                  <a:txBody>
                    <a:bodyPr/>
                    <a:lstStyle/>
                    <a:p>
                      <a:pPr marL="38100" marR="38100" algn="r">
                        <a:lnSpc>
                          <a:spcPct val="150000"/>
                        </a:lnSpc>
                        <a:spcAft>
                          <a:spcPts val="0"/>
                        </a:spcAft>
                      </a:pPr>
                      <a:r>
                        <a:rPr lang="it-IT" sz="1200">
                          <a:effectLst/>
                        </a:rPr>
                        <a:t>-,091</a:t>
                      </a:r>
                      <a:endParaRPr lang="it-IT" sz="1400">
                        <a:effectLst/>
                        <a:latin typeface="Calibri"/>
                        <a:ea typeface="Times New Roman"/>
                        <a:cs typeface="Times New Roman"/>
                      </a:endParaRPr>
                    </a:p>
                  </a:txBody>
                  <a:tcPr marL="0" marR="0" marT="0" marB="0"/>
                </a:tc>
                <a:extLst>
                  <a:ext uri="{0D108BD9-81ED-4DB2-BD59-A6C34878D82A}">
                    <a16:rowId xmlns:a16="http://schemas.microsoft.com/office/drawing/2014/main" val="10018"/>
                  </a:ext>
                </a:extLst>
              </a:tr>
              <a:tr h="181117">
                <a:tc>
                  <a:txBody>
                    <a:bodyPr/>
                    <a:lstStyle/>
                    <a:p>
                      <a:pPr marL="38100" marR="38100">
                        <a:lnSpc>
                          <a:spcPct val="150000"/>
                        </a:lnSpc>
                        <a:spcAft>
                          <a:spcPts val="0"/>
                        </a:spcAft>
                      </a:pPr>
                      <a:r>
                        <a:rPr lang="it-IT" sz="1200" smtClean="0">
                          <a:solidFill>
                            <a:srgbClr val="FF0000"/>
                          </a:solidFill>
                          <a:effectLst/>
                        </a:rPr>
                        <a:t>Morti per diabete</a:t>
                      </a:r>
                      <a:endParaRPr lang="it-IT" sz="1400">
                        <a:solidFill>
                          <a:srgbClr val="FF0000"/>
                        </a:solidFill>
                        <a:effectLst/>
                        <a:latin typeface="Calibri"/>
                        <a:ea typeface="Times New Roman"/>
                        <a:cs typeface="Times New Roman"/>
                      </a:endParaRPr>
                    </a:p>
                  </a:txBody>
                  <a:tcPr marL="0" marR="0" marT="0" marB="0" anchor="ctr"/>
                </a:tc>
                <a:tc>
                  <a:txBody>
                    <a:bodyPr/>
                    <a:lstStyle/>
                    <a:p>
                      <a:pPr marL="38100" marR="38100" algn="r">
                        <a:lnSpc>
                          <a:spcPct val="150000"/>
                        </a:lnSpc>
                        <a:spcAft>
                          <a:spcPts val="0"/>
                        </a:spcAft>
                      </a:pPr>
                      <a:r>
                        <a:rPr lang="it-IT" sz="1200">
                          <a:solidFill>
                            <a:srgbClr val="FF0000"/>
                          </a:solidFill>
                          <a:effectLst/>
                        </a:rPr>
                        <a:t>-,049</a:t>
                      </a:r>
                      <a:endParaRPr lang="it-IT" sz="1400">
                        <a:solidFill>
                          <a:srgbClr val="FF0000"/>
                        </a:solidFill>
                        <a:effectLst/>
                        <a:latin typeface="Calibri"/>
                        <a:ea typeface="Times New Roman"/>
                        <a:cs typeface="Times New Roman"/>
                      </a:endParaRPr>
                    </a:p>
                  </a:txBody>
                  <a:tcPr marL="0" marR="0" marT="0" marB="0"/>
                </a:tc>
                <a:tc>
                  <a:txBody>
                    <a:bodyPr/>
                    <a:lstStyle/>
                    <a:p>
                      <a:pPr marL="38100" marR="38100" algn="r">
                        <a:lnSpc>
                          <a:spcPct val="150000"/>
                        </a:lnSpc>
                        <a:spcAft>
                          <a:spcPts val="0"/>
                        </a:spcAft>
                      </a:pPr>
                      <a:r>
                        <a:rPr lang="it-IT" sz="1200">
                          <a:solidFill>
                            <a:srgbClr val="FF0000"/>
                          </a:solidFill>
                          <a:effectLst/>
                        </a:rPr>
                        <a:t>-,085</a:t>
                      </a:r>
                      <a:endParaRPr lang="it-IT" sz="1400">
                        <a:solidFill>
                          <a:srgbClr val="FF0000"/>
                        </a:solidFill>
                        <a:effectLst/>
                        <a:latin typeface="Calibri"/>
                        <a:ea typeface="Times New Roman"/>
                        <a:cs typeface="Times New Roman"/>
                      </a:endParaRPr>
                    </a:p>
                  </a:txBody>
                  <a:tcPr marL="0" marR="0" marT="0" marB="0"/>
                </a:tc>
                <a:tc>
                  <a:txBody>
                    <a:bodyPr/>
                    <a:lstStyle/>
                    <a:p>
                      <a:pPr marL="38100" marR="38100" algn="r">
                        <a:lnSpc>
                          <a:spcPct val="150000"/>
                        </a:lnSpc>
                        <a:spcAft>
                          <a:spcPts val="0"/>
                        </a:spcAft>
                      </a:pPr>
                      <a:r>
                        <a:rPr lang="it-IT" sz="1200">
                          <a:solidFill>
                            <a:srgbClr val="FF0000"/>
                          </a:solidFill>
                          <a:effectLst/>
                        </a:rPr>
                        <a:t>,052</a:t>
                      </a:r>
                      <a:endParaRPr lang="it-IT" sz="1400">
                        <a:solidFill>
                          <a:srgbClr val="FF0000"/>
                        </a:solidFill>
                        <a:effectLst/>
                        <a:latin typeface="Calibri"/>
                        <a:ea typeface="Times New Roman"/>
                        <a:cs typeface="Times New Roman"/>
                      </a:endParaRPr>
                    </a:p>
                  </a:txBody>
                  <a:tcPr marL="0" marR="0" marT="0" marB="0"/>
                </a:tc>
                <a:tc>
                  <a:txBody>
                    <a:bodyPr/>
                    <a:lstStyle/>
                    <a:p>
                      <a:pPr marL="38100" marR="38100" algn="r">
                        <a:lnSpc>
                          <a:spcPct val="150000"/>
                        </a:lnSpc>
                        <a:spcAft>
                          <a:spcPts val="0"/>
                        </a:spcAft>
                      </a:pPr>
                      <a:r>
                        <a:rPr lang="it-IT" sz="1200">
                          <a:solidFill>
                            <a:srgbClr val="FF0000"/>
                          </a:solidFill>
                          <a:effectLst/>
                        </a:rPr>
                        <a:t>-,011</a:t>
                      </a:r>
                      <a:endParaRPr lang="it-IT" sz="1400">
                        <a:solidFill>
                          <a:srgbClr val="FF0000"/>
                        </a:solidFill>
                        <a:effectLst/>
                        <a:latin typeface="Calibri"/>
                        <a:ea typeface="Times New Roman"/>
                        <a:cs typeface="Times New Roman"/>
                      </a:endParaRPr>
                    </a:p>
                  </a:txBody>
                  <a:tcPr marL="0" marR="0" marT="0" marB="0"/>
                </a:tc>
                <a:tc>
                  <a:txBody>
                    <a:bodyPr/>
                    <a:lstStyle/>
                    <a:p>
                      <a:pPr marL="38100" marR="38100" algn="r">
                        <a:lnSpc>
                          <a:spcPct val="150000"/>
                        </a:lnSpc>
                        <a:spcAft>
                          <a:spcPts val="0"/>
                        </a:spcAft>
                      </a:pPr>
                      <a:r>
                        <a:rPr lang="it-IT" sz="1200" dirty="0">
                          <a:solidFill>
                            <a:srgbClr val="FF0000"/>
                          </a:solidFill>
                          <a:effectLst/>
                        </a:rPr>
                        <a:t>,905</a:t>
                      </a:r>
                      <a:endParaRPr lang="it-IT" sz="1400" dirty="0">
                        <a:solidFill>
                          <a:srgbClr val="FF0000"/>
                        </a:solidFill>
                        <a:effectLst/>
                        <a:latin typeface="Calibri"/>
                        <a:ea typeface="Times New Roman"/>
                        <a:cs typeface="Times New Roman"/>
                      </a:endParaRPr>
                    </a:p>
                  </a:txBody>
                  <a:tcPr marL="0" marR="0" marT="0" marB="0"/>
                </a:tc>
                <a:extLst>
                  <a:ext uri="{0D108BD9-81ED-4DB2-BD59-A6C34878D82A}">
                    <a16:rowId xmlns:a16="http://schemas.microsoft.com/office/drawing/2014/main" val="10019"/>
                  </a:ext>
                </a:extLst>
              </a:tr>
            </a:tbl>
          </a:graphicData>
        </a:graphic>
      </p:graphicFrame>
      <p:grpSp>
        <p:nvGrpSpPr>
          <p:cNvPr id="6" name="Group 7"/>
          <p:cNvGrpSpPr>
            <a:grpSpLocks/>
          </p:cNvGrpSpPr>
          <p:nvPr/>
        </p:nvGrpSpPr>
        <p:grpSpPr bwMode="auto">
          <a:xfrm>
            <a:off x="26074" y="0"/>
            <a:ext cx="9132888" cy="6834188"/>
            <a:chOff x="1" y="-19"/>
            <a:chExt cx="5753" cy="4305"/>
          </a:xfrm>
        </p:grpSpPr>
        <p:pic>
          <p:nvPicPr>
            <p:cNvPr id="7" name="Picture 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 y="14"/>
              <a:ext cx="432" cy="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ttangolo 3"/>
            <p:cNvSpPr>
              <a:spLocks noChangeArrowheads="1"/>
            </p:cNvSpPr>
            <p:nvPr/>
          </p:nvSpPr>
          <p:spPr bwMode="auto">
            <a:xfrm>
              <a:off x="432" y="-19"/>
              <a:ext cx="5322" cy="364"/>
            </a:xfrm>
            <a:prstGeom prst="rect">
              <a:avLst/>
            </a:prstGeom>
            <a:solidFill>
              <a:srgbClr val="0070C0"/>
            </a:solidFill>
            <a:ln w="25400">
              <a:solidFill>
                <a:srgbClr val="993300"/>
              </a:solidFill>
              <a:miter lim="800000"/>
              <a:headEnd/>
              <a:tailEnd/>
            </a:ln>
          </p:spPr>
          <p:txBody>
            <a:bodyPr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algn="ctr" eaLnBrk="1" hangingPunct="1">
                <a:spcBef>
                  <a:spcPct val="0"/>
                </a:spcBef>
                <a:buFontTx/>
                <a:buNone/>
              </a:pPr>
              <a:r>
                <a:rPr lang="it-IT" altLang="it-IT" sz="2000" b="1">
                  <a:solidFill>
                    <a:schemeClr val="bg1"/>
                  </a:solidFill>
                  <a:latin typeface="Calibri" panose="020F0502020204030204" pitchFamily="34" charset="0"/>
                </a:rPr>
                <a:t>La Misurazione del Benessere nei paesi dell’Unione Europea</a:t>
              </a:r>
              <a:endParaRPr lang="it-IT" altLang="it-IT" sz="2000" b="1" dirty="0">
                <a:solidFill>
                  <a:schemeClr val="bg1"/>
                </a:solidFill>
                <a:latin typeface="Calibri" panose="020F0502020204030204" pitchFamily="34" charset="0"/>
              </a:endParaRPr>
            </a:p>
          </p:txBody>
        </p:sp>
        <p:sp>
          <p:nvSpPr>
            <p:cNvPr id="9" name="Rettangolo 3"/>
            <p:cNvSpPr>
              <a:spLocks noChangeArrowheads="1"/>
            </p:cNvSpPr>
            <p:nvPr/>
          </p:nvSpPr>
          <p:spPr bwMode="auto">
            <a:xfrm rot="5400000">
              <a:off x="-1753" y="2099"/>
              <a:ext cx="3941" cy="434"/>
            </a:xfrm>
            <a:prstGeom prst="rect">
              <a:avLst/>
            </a:prstGeom>
            <a:solidFill>
              <a:srgbClr val="0070C0"/>
            </a:solidFill>
            <a:ln w="25400">
              <a:solidFill>
                <a:srgbClr val="993300"/>
              </a:solidFill>
              <a:miter lim="800000"/>
              <a:headEnd/>
              <a:tailEnd/>
            </a:ln>
          </p:spPr>
          <p:txBody>
            <a:bodyPr rot="10800000" vert="eaVert"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it-IT" altLang="it-IT" sz="1200">
                <a:solidFill>
                  <a:srgbClr val="FFFFFF"/>
                </a:solidFill>
                <a:latin typeface="Calibri" panose="020F0502020204030204" pitchFamily="34" charset="0"/>
              </a:endParaRPr>
            </a:p>
          </p:txBody>
        </p:sp>
      </p:grpSp>
      <p:grpSp>
        <p:nvGrpSpPr>
          <p:cNvPr id="10" name="Group 7"/>
          <p:cNvGrpSpPr>
            <a:grpSpLocks/>
          </p:cNvGrpSpPr>
          <p:nvPr/>
        </p:nvGrpSpPr>
        <p:grpSpPr bwMode="auto">
          <a:xfrm>
            <a:off x="26074" y="52388"/>
            <a:ext cx="688975" cy="6781800"/>
            <a:chOff x="1" y="14"/>
            <a:chExt cx="434" cy="4272"/>
          </a:xfrm>
        </p:grpSpPr>
        <p:pic>
          <p:nvPicPr>
            <p:cNvPr id="11" name="Picture 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 y="14"/>
              <a:ext cx="432" cy="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ttangolo 3"/>
            <p:cNvSpPr>
              <a:spLocks noChangeArrowheads="1"/>
            </p:cNvSpPr>
            <p:nvPr/>
          </p:nvSpPr>
          <p:spPr bwMode="auto">
            <a:xfrm rot="5400000">
              <a:off x="-1753" y="2099"/>
              <a:ext cx="3941" cy="434"/>
            </a:xfrm>
            <a:prstGeom prst="rect">
              <a:avLst/>
            </a:prstGeom>
            <a:solidFill>
              <a:srgbClr val="0070C0"/>
            </a:solidFill>
            <a:ln w="25400">
              <a:solidFill>
                <a:srgbClr val="993300"/>
              </a:solidFill>
              <a:miter lim="800000"/>
              <a:headEnd/>
              <a:tailEnd/>
            </a:ln>
          </p:spPr>
          <p:txBody>
            <a:bodyPr rot="10800000" vert="eaVert"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it-IT" altLang="it-IT" sz="1200">
                <a:solidFill>
                  <a:srgbClr val="FFFFFF"/>
                </a:solidFill>
                <a:latin typeface="Calibri" panose="020F0502020204030204" pitchFamily="34" charset="0"/>
              </a:endParaRPr>
            </a:p>
          </p:txBody>
        </p:sp>
      </p:grpSp>
    </p:spTree>
    <p:extLst>
      <p:ext uri="{BB962C8B-B14F-4D97-AF65-F5344CB8AC3E}">
        <p14:creationId xmlns:p14="http://schemas.microsoft.com/office/powerpoint/2010/main" val="13637621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5800" y="609600"/>
            <a:ext cx="7772400" cy="515144"/>
          </a:xfrm>
        </p:spPr>
        <p:txBody>
          <a:bodyPr/>
          <a:lstStyle/>
          <a:p>
            <a:r>
              <a:rPr lang="it-IT" sz="3600" smtClean="0"/>
              <a:t>La componente «Salute»</a:t>
            </a:r>
            <a:endParaRPr lang="it-IT" sz="3600"/>
          </a:p>
        </p:txBody>
      </p:sp>
      <p:sp>
        <p:nvSpPr>
          <p:cNvPr id="4" name="Segnaposto numero diapositiva 3"/>
          <p:cNvSpPr>
            <a:spLocks noGrp="1"/>
          </p:cNvSpPr>
          <p:nvPr>
            <p:ph type="sldNum" sz="quarter" idx="12"/>
          </p:nvPr>
        </p:nvSpPr>
        <p:spPr/>
        <p:txBody>
          <a:bodyPr/>
          <a:lstStyle/>
          <a:p>
            <a:pPr>
              <a:defRPr/>
            </a:pPr>
            <a:fld id="{880DFACC-D2BC-45AC-A61F-F70DE1997CF3}" type="slidenum">
              <a:rPr lang="it-IT" smtClean="0"/>
              <a:pPr>
                <a:defRPr/>
              </a:pPr>
              <a:t>24</a:t>
            </a:fld>
            <a:endParaRPr lang="it-IT"/>
          </a:p>
        </p:txBody>
      </p:sp>
      <p:grpSp>
        <p:nvGrpSpPr>
          <p:cNvPr id="6" name="Group 7"/>
          <p:cNvGrpSpPr>
            <a:grpSpLocks/>
          </p:cNvGrpSpPr>
          <p:nvPr/>
        </p:nvGrpSpPr>
        <p:grpSpPr bwMode="auto">
          <a:xfrm>
            <a:off x="26074" y="0"/>
            <a:ext cx="9132888" cy="6834188"/>
            <a:chOff x="1" y="-19"/>
            <a:chExt cx="5753" cy="4305"/>
          </a:xfrm>
        </p:grpSpPr>
        <p:pic>
          <p:nvPicPr>
            <p:cNvPr id="7" name="Picture 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 y="14"/>
              <a:ext cx="432" cy="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ttangolo 3"/>
            <p:cNvSpPr>
              <a:spLocks noChangeArrowheads="1"/>
            </p:cNvSpPr>
            <p:nvPr/>
          </p:nvSpPr>
          <p:spPr bwMode="auto">
            <a:xfrm>
              <a:off x="432" y="-19"/>
              <a:ext cx="5322" cy="364"/>
            </a:xfrm>
            <a:prstGeom prst="rect">
              <a:avLst/>
            </a:prstGeom>
            <a:solidFill>
              <a:srgbClr val="0070C0"/>
            </a:solidFill>
            <a:ln w="25400">
              <a:solidFill>
                <a:srgbClr val="993300"/>
              </a:solidFill>
              <a:miter lim="800000"/>
              <a:headEnd/>
              <a:tailEnd/>
            </a:ln>
          </p:spPr>
          <p:txBody>
            <a:bodyPr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algn="ctr" eaLnBrk="1" hangingPunct="1">
                <a:spcBef>
                  <a:spcPct val="0"/>
                </a:spcBef>
                <a:buFontTx/>
                <a:buNone/>
              </a:pPr>
              <a:r>
                <a:rPr lang="it-IT" altLang="it-IT" sz="2000" b="1">
                  <a:solidFill>
                    <a:schemeClr val="bg1"/>
                  </a:solidFill>
                  <a:latin typeface="Calibri" panose="020F0502020204030204" pitchFamily="34" charset="0"/>
                </a:rPr>
                <a:t>La Misurazione del Benessere nei paesi dell’Unione Europea</a:t>
              </a:r>
              <a:endParaRPr lang="it-IT" altLang="it-IT" sz="2000" b="1" dirty="0">
                <a:solidFill>
                  <a:schemeClr val="bg1"/>
                </a:solidFill>
                <a:latin typeface="Calibri" panose="020F0502020204030204" pitchFamily="34" charset="0"/>
              </a:endParaRPr>
            </a:p>
          </p:txBody>
        </p:sp>
        <p:sp>
          <p:nvSpPr>
            <p:cNvPr id="9" name="Rettangolo 3"/>
            <p:cNvSpPr>
              <a:spLocks noChangeArrowheads="1"/>
            </p:cNvSpPr>
            <p:nvPr/>
          </p:nvSpPr>
          <p:spPr bwMode="auto">
            <a:xfrm rot="5400000">
              <a:off x="-1753" y="2099"/>
              <a:ext cx="3941" cy="434"/>
            </a:xfrm>
            <a:prstGeom prst="rect">
              <a:avLst/>
            </a:prstGeom>
            <a:solidFill>
              <a:srgbClr val="0070C0"/>
            </a:solidFill>
            <a:ln w="25400">
              <a:solidFill>
                <a:srgbClr val="993300"/>
              </a:solidFill>
              <a:miter lim="800000"/>
              <a:headEnd/>
              <a:tailEnd/>
            </a:ln>
          </p:spPr>
          <p:txBody>
            <a:bodyPr rot="10800000" vert="eaVert"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it-IT" altLang="it-IT" sz="1200">
                <a:solidFill>
                  <a:srgbClr val="FFFFFF"/>
                </a:solidFill>
                <a:latin typeface="Calibri" panose="020F0502020204030204" pitchFamily="34" charset="0"/>
              </a:endParaRPr>
            </a:p>
          </p:txBody>
        </p:sp>
      </p:grpSp>
      <p:grpSp>
        <p:nvGrpSpPr>
          <p:cNvPr id="10" name="Group 7"/>
          <p:cNvGrpSpPr>
            <a:grpSpLocks/>
          </p:cNvGrpSpPr>
          <p:nvPr/>
        </p:nvGrpSpPr>
        <p:grpSpPr bwMode="auto">
          <a:xfrm>
            <a:off x="26074" y="52388"/>
            <a:ext cx="688975" cy="6781800"/>
            <a:chOff x="1" y="14"/>
            <a:chExt cx="434" cy="4272"/>
          </a:xfrm>
        </p:grpSpPr>
        <p:pic>
          <p:nvPicPr>
            <p:cNvPr id="11" name="Picture 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 y="14"/>
              <a:ext cx="432" cy="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ttangolo 3"/>
            <p:cNvSpPr>
              <a:spLocks noChangeArrowheads="1"/>
            </p:cNvSpPr>
            <p:nvPr/>
          </p:nvSpPr>
          <p:spPr bwMode="auto">
            <a:xfrm rot="5400000">
              <a:off x="-1753" y="2099"/>
              <a:ext cx="3941" cy="434"/>
            </a:xfrm>
            <a:prstGeom prst="rect">
              <a:avLst/>
            </a:prstGeom>
            <a:solidFill>
              <a:srgbClr val="0070C0"/>
            </a:solidFill>
            <a:ln w="25400">
              <a:solidFill>
                <a:srgbClr val="993300"/>
              </a:solidFill>
              <a:miter lim="800000"/>
              <a:headEnd/>
              <a:tailEnd/>
            </a:ln>
          </p:spPr>
          <p:txBody>
            <a:bodyPr rot="10800000" vert="eaVert"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it-IT" altLang="it-IT" sz="1200">
                <a:solidFill>
                  <a:srgbClr val="FFFFFF"/>
                </a:solidFill>
                <a:latin typeface="Calibri" panose="020F0502020204030204" pitchFamily="34" charset="0"/>
              </a:endParaRPr>
            </a:p>
          </p:txBody>
        </p:sp>
      </p:grpSp>
      <p:graphicFrame>
        <p:nvGraphicFramePr>
          <p:cNvPr id="14" name="Segnaposto contenuto 13"/>
          <p:cNvGraphicFramePr>
            <a:graphicFrameLocks noGrp="1"/>
          </p:cNvGraphicFramePr>
          <p:nvPr>
            <p:ph idx="1"/>
            <p:extLst>
              <p:ext uri="{D42A27DB-BD31-4B8C-83A1-F6EECF244321}">
                <p14:modId xmlns:p14="http://schemas.microsoft.com/office/powerpoint/2010/main" val="3177702162"/>
              </p:ext>
            </p:extLst>
          </p:nvPr>
        </p:nvGraphicFramePr>
        <p:xfrm>
          <a:off x="1475657" y="1484784"/>
          <a:ext cx="4915618" cy="3896331"/>
        </p:xfrm>
        <a:graphic>
          <a:graphicData uri="http://schemas.openxmlformats.org/drawingml/2006/table">
            <a:tbl>
              <a:tblPr>
                <a:tableStyleId>{5C22544A-7EE6-4342-B048-85BDC9FD1C3A}</a:tableStyleId>
              </a:tblPr>
              <a:tblGrid>
                <a:gridCol w="1253204">
                  <a:extLst>
                    <a:ext uri="{9D8B030D-6E8A-4147-A177-3AD203B41FA5}">
                      <a16:colId xmlns:a16="http://schemas.microsoft.com/office/drawing/2014/main" val="20000"/>
                    </a:ext>
                  </a:extLst>
                </a:gridCol>
                <a:gridCol w="1253204">
                  <a:extLst>
                    <a:ext uri="{9D8B030D-6E8A-4147-A177-3AD203B41FA5}">
                      <a16:colId xmlns:a16="http://schemas.microsoft.com/office/drawing/2014/main" val="20001"/>
                    </a:ext>
                  </a:extLst>
                </a:gridCol>
                <a:gridCol w="1253204">
                  <a:extLst>
                    <a:ext uri="{9D8B030D-6E8A-4147-A177-3AD203B41FA5}">
                      <a16:colId xmlns:a16="http://schemas.microsoft.com/office/drawing/2014/main" val="20002"/>
                    </a:ext>
                  </a:extLst>
                </a:gridCol>
                <a:gridCol w="1156006">
                  <a:extLst>
                    <a:ext uri="{9D8B030D-6E8A-4147-A177-3AD203B41FA5}">
                      <a16:colId xmlns:a16="http://schemas.microsoft.com/office/drawing/2014/main" val="20003"/>
                    </a:ext>
                  </a:extLst>
                </a:gridCol>
              </a:tblGrid>
              <a:tr h="522941">
                <a:tc gridSpan="4">
                  <a:txBody>
                    <a:bodyPr/>
                    <a:lstStyle/>
                    <a:p>
                      <a:pPr marL="38100" marR="38100" algn="ctr">
                        <a:lnSpc>
                          <a:spcPct val="150000"/>
                        </a:lnSpc>
                        <a:spcAft>
                          <a:spcPts val="0"/>
                        </a:spcAft>
                      </a:pPr>
                      <a:r>
                        <a:rPr lang="it-IT" sz="1600" dirty="0">
                          <a:effectLst/>
                        </a:rPr>
                        <a:t>Varianza totale spiegata</a:t>
                      </a:r>
                      <a:endParaRPr lang="it-IT" sz="2400" dirty="0">
                        <a:effectLst/>
                        <a:latin typeface="Calibri"/>
                        <a:ea typeface="Times New Roman"/>
                        <a:cs typeface="Times New Roman"/>
                      </a:endParaRPr>
                    </a:p>
                  </a:txBody>
                  <a:tcPr marL="0" marR="0" marT="0" marB="0"/>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0000"/>
                  </a:ext>
                </a:extLst>
              </a:tr>
              <a:tr h="422560">
                <a:tc rowSpan="2">
                  <a:txBody>
                    <a:bodyPr/>
                    <a:lstStyle/>
                    <a:p>
                      <a:pPr marL="38100" marR="38100">
                        <a:lnSpc>
                          <a:spcPct val="150000"/>
                        </a:lnSpc>
                        <a:spcAft>
                          <a:spcPts val="0"/>
                        </a:spcAft>
                      </a:pPr>
                      <a:r>
                        <a:rPr lang="it-IT" sz="1600">
                          <a:effectLst/>
                        </a:rPr>
                        <a:t>Componente</a:t>
                      </a:r>
                      <a:endParaRPr lang="it-IT" sz="2400">
                        <a:effectLst/>
                        <a:latin typeface="Calibri"/>
                        <a:ea typeface="Times New Roman"/>
                        <a:cs typeface="Times New Roman"/>
                      </a:endParaRPr>
                    </a:p>
                  </a:txBody>
                  <a:tcPr marL="0" marR="0" marT="0" marB="0"/>
                </a:tc>
                <a:tc gridSpan="3">
                  <a:txBody>
                    <a:bodyPr/>
                    <a:lstStyle/>
                    <a:p>
                      <a:pPr marL="38100" marR="38100" algn="ctr">
                        <a:lnSpc>
                          <a:spcPct val="150000"/>
                        </a:lnSpc>
                        <a:spcAft>
                          <a:spcPts val="0"/>
                        </a:spcAft>
                      </a:pPr>
                      <a:r>
                        <a:rPr lang="it-IT" sz="1600">
                          <a:effectLst/>
                        </a:rPr>
                        <a:t>Pesi dei fattori ruotati</a:t>
                      </a:r>
                      <a:endParaRPr lang="it-IT" sz="2400">
                        <a:effectLst/>
                        <a:latin typeface="Calibri"/>
                        <a:ea typeface="Times New Roman"/>
                        <a:cs typeface="Times New Roman"/>
                      </a:endParaRPr>
                    </a:p>
                  </a:txBody>
                  <a:tcPr marL="0" marR="0" marT="0" marB="0"/>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0001"/>
                  </a:ext>
                </a:extLst>
              </a:tr>
              <a:tr h="276671">
                <a:tc vMerge="1">
                  <a:txBody>
                    <a:bodyPr/>
                    <a:lstStyle/>
                    <a:p>
                      <a:endParaRPr lang="it-IT"/>
                    </a:p>
                  </a:txBody>
                  <a:tcPr/>
                </a:tc>
                <a:tc>
                  <a:txBody>
                    <a:bodyPr/>
                    <a:lstStyle/>
                    <a:p>
                      <a:pPr marL="38100" marR="38100" algn="ctr">
                        <a:lnSpc>
                          <a:spcPct val="150000"/>
                        </a:lnSpc>
                        <a:spcAft>
                          <a:spcPts val="0"/>
                        </a:spcAft>
                      </a:pPr>
                      <a:r>
                        <a:rPr lang="it-IT" sz="1600">
                          <a:effectLst/>
                        </a:rPr>
                        <a:t>Totale</a:t>
                      </a:r>
                      <a:endParaRPr lang="it-IT" sz="2400">
                        <a:effectLst/>
                        <a:latin typeface="Calibri"/>
                        <a:ea typeface="Times New Roman"/>
                        <a:cs typeface="Times New Roman"/>
                      </a:endParaRPr>
                    </a:p>
                  </a:txBody>
                  <a:tcPr marL="0" marR="0" marT="0" marB="0"/>
                </a:tc>
                <a:tc>
                  <a:txBody>
                    <a:bodyPr/>
                    <a:lstStyle/>
                    <a:p>
                      <a:pPr marL="38100" marR="38100" algn="ctr">
                        <a:lnSpc>
                          <a:spcPct val="150000"/>
                        </a:lnSpc>
                        <a:spcAft>
                          <a:spcPts val="0"/>
                        </a:spcAft>
                      </a:pPr>
                      <a:r>
                        <a:rPr lang="it-IT" sz="1600">
                          <a:effectLst/>
                        </a:rPr>
                        <a:t>% di varianza</a:t>
                      </a:r>
                      <a:endParaRPr lang="it-IT" sz="2400">
                        <a:effectLst/>
                        <a:latin typeface="Calibri"/>
                        <a:ea typeface="Times New Roman"/>
                        <a:cs typeface="Times New Roman"/>
                      </a:endParaRPr>
                    </a:p>
                  </a:txBody>
                  <a:tcPr marL="0" marR="0" marT="0" marB="0"/>
                </a:tc>
                <a:tc>
                  <a:txBody>
                    <a:bodyPr/>
                    <a:lstStyle/>
                    <a:p>
                      <a:pPr marL="38100" marR="38100" algn="ctr">
                        <a:lnSpc>
                          <a:spcPct val="150000"/>
                        </a:lnSpc>
                        <a:spcAft>
                          <a:spcPts val="0"/>
                        </a:spcAft>
                      </a:pPr>
                      <a:r>
                        <a:rPr lang="it-IT" sz="1600">
                          <a:effectLst/>
                        </a:rPr>
                        <a:t>% cumulata</a:t>
                      </a:r>
                      <a:endParaRPr lang="it-IT" sz="2400">
                        <a:effectLst/>
                        <a:latin typeface="Calibri"/>
                        <a:ea typeface="Times New Roman"/>
                        <a:cs typeface="Times New Roman"/>
                      </a:endParaRPr>
                    </a:p>
                  </a:txBody>
                  <a:tcPr marL="0" marR="0" marT="0" marB="0"/>
                </a:tc>
                <a:extLst>
                  <a:ext uri="{0D108BD9-81ED-4DB2-BD59-A6C34878D82A}">
                    <a16:rowId xmlns:a16="http://schemas.microsoft.com/office/drawing/2014/main" val="10002"/>
                  </a:ext>
                </a:extLst>
              </a:tr>
              <a:tr h="405351">
                <a:tc>
                  <a:txBody>
                    <a:bodyPr/>
                    <a:lstStyle/>
                    <a:p>
                      <a:pPr marL="38100" marR="38100">
                        <a:lnSpc>
                          <a:spcPct val="150000"/>
                        </a:lnSpc>
                        <a:spcAft>
                          <a:spcPts val="0"/>
                        </a:spcAft>
                      </a:pPr>
                      <a:r>
                        <a:rPr lang="it-IT" sz="1600" b="1" dirty="0">
                          <a:solidFill>
                            <a:schemeClr val="tx1"/>
                          </a:solidFill>
                          <a:effectLst/>
                        </a:rPr>
                        <a:t>1</a:t>
                      </a:r>
                      <a:endParaRPr lang="it-IT" sz="2400" b="1" dirty="0">
                        <a:solidFill>
                          <a:schemeClr val="tx1"/>
                        </a:solidFill>
                        <a:effectLst/>
                        <a:latin typeface="Calibri"/>
                        <a:ea typeface="Times New Roman"/>
                        <a:cs typeface="Times New Roman"/>
                      </a:endParaRPr>
                    </a:p>
                  </a:txBody>
                  <a:tcPr marL="0" marR="0" marT="0" marB="0" anchor="ctr"/>
                </a:tc>
                <a:tc>
                  <a:txBody>
                    <a:bodyPr/>
                    <a:lstStyle/>
                    <a:p>
                      <a:pPr marL="38100" marR="38100" algn="r">
                        <a:lnSpc>
                          <a:spcPct val="150000"/>
                        </a:lnSpc>
                        <a:spcAft>
                          <a:spcPts val="0"/>
                        </a:spcAft>
                      </a:pPr>
                      <a:r>
                        <a:rPr lang="it-IT" sz="1600" b="1" dirty="0">
                          <a:solidFill>
                            <a:schemeClr val="tx1"/>
                          </a:solidFill>
                          <a:effectLst/>
                        </a:rPr>
                        <a:t>5,092</a:t>
                      </a:r>
                      <a:endParaRPr lang="it-IT" sz="2400" b="1" dirty="0">
                        <a:solidFill>
                          <a:schemeClr val="tx1"/>
                        </a:solidFill>
                        <a:effectLst/>
                        <a:latin typeface="Calibri"/>
                        <a:ea typeface="Times New Roman"/>
                        <a:cs typeface="Times New Roman"/>
                      </a:endParaRPr>
                    </a:p>
                  </a:txBody>
                  <a:tcPr marL="0" marR="0" marT="0" marB="0"/>
                </a:tc>
                <a:tc>
                  <a:txBody>
                    <a:bodyPr/>
                    <a:lstStyle/>
                    <a:p>
                      <a:pPr marL="38100" marR="38100" algn="r">
                        <a:lnSpc>
                          <a:spcPct val="150000"/>
                        </a:lnSpc>
                        <a:spcAft>
                          <a:spcPts val="0"/>
                        </a:spcAft>
                      </a:pPr>
                      <a:r>
                        <a:rPr lang="it-IT" sz="1600" b="1">
                          <a:solidFill>
                            <a:schemeClr val="tx1"/>
                          </a:solidFill>
                          <a:effectLst/>
                        </a:rPr>
                        <a:t>28,287</a:t>
                      </a:r>
                      <a:endParaRPr lang="it-IT" sz="2400" b="1">
                        <a:solidFill>
                          <a:schemeClr val="tx1"/>
                        </a:solidFill>
                        <a:effectLst/>
                        <a:latin typeface="Calibri"/>
                        <a:ea typeface="Times New Roman"/>
                        <a:cs typeface="Times New Roman"/>
                      </a:endParaRPr>
                    </a:p>
                  </a:txBody>
                  <a:tcPr marL="0" marR="0" marT="0" marB="0"/>
                </a:tc>
                <a:tc>
                  <a:txBody>
                    <a:bodyPr/>
                    <a:lstStyle/>
                    <a:p>
                      <a:pPr marL="38100" marR="38100" algn="r">
                        <a:lnSpc>
                          <a:spcPct val="150000"/>
                        </a:lnSpc>
                        <a:spcAft>
                          <a:spcPts val="0"/>
                        </a:spcAft>
                      </a:pPr>
                      <a:r>
                        <a:rPr lang="it-IT" sz="1600" b="1">
                          <a:solidFill>
                            <a:schemeClr val="tx1"/>
                          </a:solidFill>
                          <a:effectLst/>
                        </a:rPr>
                        <a:t>28,287</a:t>
                      </a:r>
                      <a:endParaRPr lang="it-IT" sz="2400" b="1">
                        <a:solidFill>
                          <a:schemeClr val="tx1"/>
                        </a:solidFill>
                        <a:effectLst/>
                        <a:latin typeface="Calibri"/>
                        <a:ea typeface="Times New Roman"/>
                        <a:cs typeface="Times New Roman"/>
                      </a:endParaRPr>
                    </a:p>
                  </a:txBody>
                  <a:tcPr marL="0" marR="0" marT="0" marB="0"/>
                </a:tc>
                <a:extLst>
                  <a:ext uri="{0D108BD9-81ED-4DB2-BD59-A6C34878D82A}">
                    <a16:rowId xmlns:a16="http://schemas.microsoft.com/office/drawing/2014/main" val="10003"/>
                  </a:ext>
                </a:extLst>
              </a:tr>
              <a:tr h="422560">
                <a:tc>
                  <a:txBody>
                    <a:bodyPr/>
                    <a:lstStyle/>
                    <a:p>
                      <a:pPr marL="38100" marR="38100">
                        <a:lnSpc>
                          <a:spcPct val="150000"/>
                        </a:lnSpc>
                        <a:spcAft>
                          <a:spcPts val="0"/>
                        </a:spcAft>
                      </a:pPr>
                      <a:r>
                        <a:rPr lang="it-IT" sz="1600" b="1">
                          <a:solidFill>
                            <a:schemeClr val="tx1"/>
                          </a:solidFill>
                          <a:effectLst/>
                        </a:rPr>
                        <a:t>2</a:t>
                      </a:r>
                      <a:endParaRPr lang="it-IT" sz="2400" b="1">
                        <a:solidFill>
                          <a:schemeClr val="tx1"/>
                        </a:solidFill>
                        <a:effectLst/>
                        <a:latin typeface="Calibri"/>
                        <a:ea typeface="Times New Roman"/>
                        <a:cs typeface="Times New Roman"/>
                      </a:endParaRPr>
                    </a:p>
                  </a:txBody>
                  <a:tcPr marL="0" marR="0" marT="0" marB="0" anchor="ctr"/>
                </a:tc>
                <a:tc>
                  <a:txBody>
                    <a:bodyPr/>
                    <a:lstStyle/>
                    <a:p>
                      <a:pPr marL="38100" marR="38100" algn="r">
                        <a:lnSpc>
                          <a:spcPct val="150000"/>
                        </a:lnSpc>
                        <a:spcAft>
                          <a:spcPts val="0"/>
                        </a:spcAft>
                      </a:pPr>
                      <a:r>
                        <a:rPr lang="it-IT" sz="1600" b="1" dirty="0">
                          <a:solidFill>
                            <a:schemeClr val="tx1"/>
                          </a:solidFill>
                          <a:effectLst/>
                        </a:rPr>
                        <a:t>3,898</a:t>
                      </a:r>
                      <a:endParaRPr lang="it-IT" sz="2400" b="1" dirty="0">
                        <a:solidFill>
                          <a:schemeClr val="tx1"/>
                        </a:solidFill>
                        <a:effectLst/>
                        <a:latin typeface="Calibri"/>
                        <a:ea typeface="Times New Roman"/>
                        <a:cs typeface="Times New Roman"/>
                      </a:endParaRPr>
                    </a:p>
                  </a:txBody>
                  <a:tcPr marL="0" marR="0" marT="0" marB="0"/>
                </a:tc>
                <a:tc>
                  <a:txBody>
                    <a:bodyPr/>
                    <a:lstStyle/>
                    <a:p>
                      <a:pPr marL="38100" marR="38100" algn="r">
                        <a:lnSpc>
                          <a:spcPct val="150000"/>
                        </a:lnSpc>
                        <a:spcAft>
                          <a:spcPts val="0"/>
                        </a:spcAft>
                      </a:pPr>
                      <a:r>
                        <a:rPr lang="it-IT" sz="1600" b="1" dirty="0">
                          <a:solidFill>
                            <a:schemeClr val="tx1"/>
                          </a:solidFill>
                          <a:effectLst/>
                        </a:rPr>
                        <a:t>21,658</a:t>
                      </a:r>
                      <a:endParaRPr lang="it-IT" sz="2400" b="1" dirty="0">
                        <a:solidFill>
                          <a:schemeClr val="tx1"/>
                        </a:solidFill>
                        <a:effectLst/>
                        <a:latin typeface="Calibri"/>
                        <a:ea typeface="Times New Roman"/>
                        <a:cs typeface="Times New Roman"/>
                      </a:endParaRPr>
                    </a:p>
                  </a:txBody>
                  <a:tcPr marL="0" marR="0" marT="0" marB="0"/>
                </a:tc>
                <a:tc>
                  <a:txBody>
                    <a:bodyPr/>
                    <a:lstStyle/>
                    <a:p>
                      <a:pPr marL="38100" marR="38100" algn="r">
                        <a:lnSpc>
                          <a:spcPct val="150000"/>
                        </a:lnSpc>
                        <a:spcAft>
                          <a:spcPts val="0"/>
                        </a:spcAft>
                      </a:pPr>
                      <a:r>
                        <a:rPr lang="it-IT" sz="1600" b="1">
                          <a:solidFill>
                            <a:schemeClr val="tx1"/>
                          </a:solidFill>
                          <a:effectLst/>
                        </a:rPr>
                        <a:t>49,945</a:t>
                      </a:r>
                      <a:endParaRPr lang="it-IT" sz="2400" b="1">
                        <a:solidFill>
                          <a:schemeClr val="tx1"/>
                        </a:solidFill>
                        <a:effectLst/>
                        <a:latin typeface="Calibri"/>
                        <a:ea typeface="Times New Roman"/>
                        <a:cs typeface="Times New Roman"/>
                      </a:endParaRPr>
                    </a:p>
                  </a:txBody>
                  <a:tcPr marL="0" marR="0" marT="0" marB="0"/>
                </a:tc>
                <a:extLst>
                  <a:ext uri="{0D108BD9-81ED-4DB2-BD59-A6C34878D82A}">
                    <a16:rowId xmlns:a16="http://schemas.microsoft.com/office/drawing/2014/main" val="10004"/>
                  </a:ext>
                </a:extLst>
              </a:tr>
              <a:tr h="405351">
                <a:tc>
                  <a:txBody>
                    <a:bodyPr/>
                    <a:lstStyle/>
                    <a:p>
                      <a:pPr marL="38100" marR="38100">
                        <a:lnSpc>
                          <a:spcPct val="150000"/>
                        </a:lnSpc>
                        <a:spcAft>
                          <a:spcPts val="0"/>
                        </a:spcAft>
                      </a:pPr>
                      <a:r>
                        <a:rPr lang="it-IT" sz="1600" b="1">
                          <a:solidFill>
                            <a:schemeClr val="tx1"/>
                          </a:solidFill>
                          <a:effectLst/>
                        </a:rPr>
                        <a:t>3</a:t>
                      </a:r>
                      <a:endParaRPr lang="it-IT" sz="2400" b="1">
                        <a:solidFill>
                          <a:schemeClr val="tx1"/>
                        </a:solidFill>
                        <a:effectLst/>
                        <a:latin typeface="Calibri"/>
                        <a:ea typeface="Times New Roman"/>
                        <a:cs typeface="Times New Roman"/>
                      </a:endParaRPr>
                    </a:p>
                  </a:txBody>
                  <a:tcPr marL="0" marR="0" marT="0" marB="0" anchor="ctr"/>
                </a:tc>
                <a:tc>
                  <a:txBody>
                    <a:bodyPr/>
                    <a:lstStyle/>
                    <a:p>
                      <a:pPr marL="38100" marR="38100" algn="r">
                        <a:lnSpc>
                          <a:spcPct val="150000"/>
                        </a:lnSpc>
                        <a:spcAft>
                          <a:spcPts val="0"/>
                        </a:spcAft>
                      </a:pPr>
                      <a:r>
                        <a:rPr lang="it-IT" sz="1600" b="1">
                          <a:solidFill>
                            <a:schemeClr val="tx1"/>
                          </a:solidFill>
                          <a:effectLst/>
                        </a:rPr>
                        <a:t>1,765</a:t>
                      </a:r>
                      <a:endParaRPr lang="it-IT" sz="2400" b="1">
                        <a:solidFill>
                          <a:schemeClr val="tx1"/>
                        </a:solidFill>
                        <a:effectLst/>
                        <a:latin typeface="Calibri"/>
                        <a:ea typeface="Times New Roman"/>
                        <a:cs typeface="Times New Roman"/>
                      </a:endParaRPr>
                    </a:p>
                  </a:txBody>
                  <a:tcPr marL="0" marR="0" marT="0" marB="0"/>
                </a:tc>
                <a:tc>
                  <a:txBody>
                    <a:bodyPr/>
                    <a:lstStyle/>
                    <a:p>
                      <a:pPr marL="38100" marR="38100" algn="r">
                        <a:lnSpc>
                          <a:spcPct val="150000"/>
                        </a:lnSpc>
                        <a:spcAft>
                          <a:spcPts val="0"/>
                        </a:spcAft>
                      </a:pPr>
                      <a:r>
                        <a:rPr lang="it-IT" sz="1600" b="1" dirty="0">
                          <a:solidFill>
                            <a:schemeClr val="tx1"/>
                          </a:solidFill>
                          <a:effectLst/>
                        </a:rPr>
                        <a:t>9,806</a:t>
                      </a:r>
                      <a:endParaRPr lang="it-IT" sz="2400" b="1" dirty="0">
                        <a:solidFill>
                          <a:schemeClr val="tx1"/>
                        </a:solidFill>
                        <a:effectLst/>
                        <a:latin typeface="Calibri"/>
                        <a:ea typeface="Times New Roman"/>
                        <a:cs typeface="Times New Roman"/>
                      </a:endParaRPr>
                    </a:p>
                  </a:txBody>
                  <a:tcPr marL="0" marR="0" marT="0" marB="0"/>
                </a:tc>
                <a:tc>
                  <a:txBody>
                    <a:bodyPr/>
                    <a:lstStyle/>
                    <a:p>
                      <a:pPr marL="38100" marR="38100" algn="r">
                        <a:lnSpc>
                          <a:spcPct val="150000"/>
                        </a:lnSpc>
                        <a:spcAft>
                          <a:spcPts val="0"/>
                        </a:spcAft>
                      </a:pPr>
                      <a:r>
                        <a:rPr lang="it-IT" sz="1600" b="1" dirty="0">
                          <a:solidFill>
                            <a:schemeClr val="tx1"/>
                          </a:solidFill>
                          <a:effectLst/>
                        </a:rPr>
                        <a:t>59,751</a:t>
                      </a:r>
                      <a:endParaRPr lang="it-IT" sz="2400" b="1" dirty="0">
                        <a:solidFill>
                          <a:schemeClr val="tx1"/>
                        </a:solidFill>
                        <a:effectLst/>
                        <a:latin typeface="Calibri"/>
                        <a:ea typeface="Times New Roman"/>
                        <a:cs typeface="Times New Roman"/>
                      </a:endParaRPr>
                    </a:p>
                  </a:txBody>
                  <a:tcPr marL="0" marR="0" marT="0" marB="0"/>
                </a:tc>
                <a:extLst>
                  <a:ext uri="{0D108BD9-81ED-4DB2-BD59-A6C34878D82A}">
                    <a16:rowId xmlns:a16="http://schemas.microsoft.com/office/drawing/2014/main" val="10005"/>
                  </a:ext>
                </a:extLst>
              </a:tr>
              <a:tr h="405351">
                <a:tc>
                  <a:txBody>
                    <a:bodyPr/>
                    <a:lstStyle/>
                    <a:p>
                      <a:pPr marL="38100" marR="38100">
                        <a:lnSpc>
                          <a:spcPct val="150000"/>
                        </a:lnSpc>
                        <a:spcAft>
                          <a:spcPts val="0"/>
                        </a:spcAft>
                      </a:pPr>
                      <a:r>
                        <a:rPr lang="it-IT" sz="1600" b="1">
                          <a:solidFill>
                            <a:schemeClr val="tx1"/>
                          </a:solidFill>
                          <a:effectLst/>
                        </a:rPr>
                        <a:t>4</a:t>
                      </a:r>
                      <a:endParaRPr lang="it-IT" sz="2400" b="1">
                        <a:solidFill>
                          <a:schemeClr val="tx1"/>
                        </a:solidFill>
                        <a:effectLst/>
                        <a:latin typeface="Calibri"/>
                        <a:ea typeface="Times New Roman"/>
                        <a:cs typeface="Times New Roman"/>
                      </a:endParaRPr>
                    </a:p>
                  </a:txBody>
                  <a:tcPr marL="0" marR="0" marT="0" marB="0" anchor="ctr"/>
                </a:tc>
                <a:tc>
                  <a:txBody>
                    <a:bodyPr/>
                    <a:lstStyle/>
                    <a:p>
                      <a:pPr marL="38100" marR="38100" algn="r">
                        <a:lnSpc>
                          <a:spcPct val="150000"/>
                        </a:lnSpc>
                        <a:spcAft>
                          <a:spcPts val="0"/>
                        </a:spcAft>
                      </a:pPr>
                      <a:r>
                        <a:rPr lang="it-IT" sz="1600" b="1">
                          <a:solidFill>
                            <a:schemeClr val="tx1"/>
                          </a:solidFill>
                          <a:effectLst/>
                        </a:rPr>
                        <a:t>1,735</a:t>
                      </a:r>
                      <a:endParaRPr lang="it-IT" sz="2400" b="1">
                        <a:solidFill>
                          <a:schemeClr val="tx1"/>
                        </a:solidFill>
                        <a:effectLst/>
                        <a:latin typeface="Calibri"/>
                        <a:ea typeface="Times New Roman"/>
                        <a:cs typeface="Times New Roman"/>
                      </a:endParaRPr>
                    </a:p>
                  </a:txBody>
                  <a:tcPr marL="0" marR="0" marT="0" marB="0"/>
                </a:tc>
                <a:tc>
                  <a:txBody>
                    <a:bodyPr/>
                    <a:lstStyle/>
                    <a:p>
                      <a:pPr marL="38100" marR="38100" algn="r">
                        <a:lnSpc>
                          <a:spcPct val="150000"/>
                        </a:lnSpc>
                        <a:spcAft>
                          <a:spcPts val="0"/>
                        </a:spcAft>
                      </a:pPr>
                      <a:r>
                        <a:rPr lang="it-IT" sz="1600" b="1">
                          <a:solidFill>
                            <a:schemeClr val="tx1"/>
                          </a:solidFill>
                          <a:effectLst/>
                        </a:rPr>
                        <a:t>9,638</a:t>
                      </a:r>
                      <a:endParaRPr lang="it-IT" sz="2400" b="1">
                        <a:solidFill>
                          <a:schemeClr val="tx1"/>
                        </a:solidFill>
                        <a:effectLst/>
                        <a:latin typeface="Calibri"/>
                        <a:ea typeface="Times New Roman"/>
                        <a:cs typeface="Times New Roman"/>
                      </a:endParaRPr>
                    </a:p>
                  </a:txBody>
                  <a:tcPr marL="0" marR="0" marT="0" marB="0"/>
                </a:tc>
                <a:tc>
                  <a:txBody>
                    <a:bodyPr/>
                    <a:lstStyle/>
                    <a:p>
                      <a:pPr marL="38100" marR="38100" algn="r">
                        <a:lnSpc>
                          <a:spcPct val="150000"/>
                        </a:lnSpc>
                        <a:spcAft>
                          <a:spcPts val="0"/>
                        </a:spcAft>
                      </a:pPr>
                      <a:r>
                        <a:rPr lang="it-IT" sz="1600" b="1" dirty="0">
                          <a:solidFill>
                            <a:schemeClr val="tx1"/>
                          </a:solidFill>
                          <a:effectLst/>
                        </a:rPr>
                        <a:t>69,389</a:t>
                      </a:r>
                      <a:endParaRPr lang="it-IT" sz="2400" b="1" dirty="0">
                        <a:solidFill>
                          <a:schemeClr val="tx1"/>
                        </a:solidFill>
                        <a:effectLst/>
                        <a:latin typeface="Calibri"/>
                        <a:ea typeface="Times New Roman"/>
                        <a:cs typeface="Times New Roman"/>
                      </a:endParaRPr>
                    </a:p>
                  </a:txBody>
                  <a:tcPr marL="0" marR="0" marT="0" marB="0"/>
                </a:tc>
                <a:extLst>
                  <a:ext uri="{0D108BD9-81ED-4DB2-BD59-A6C34878D82A}">
                    <a16:rowId xmlns:a16="http://schemas.microsoft.com/office/drawing/2014/main" val="10006"/>
                  </a:ext>
                </a:extLst>
              </a:tr>
              <a:tr h="405351">
                <a:tc>
                  <a:txBody>
                    <a:bodyPr/>
                    <a:lstStyle/>
                    <a:p>
                      <a:pPr marL="38100" marR="38100">
                        <a:lnSpc>
                          <a:spcPct val="150000"/>
                        </a:lnSpc>
                        <a:spcAft>
                          <a:spcPts val="0"/>
                        </a:spcAft>
                      </a:pPr>
                      <a:r>
                        <a:rPr lang="it-IT" sz="1600">
                          <a:solidFill>
                            <a:srgbClr val="FF0000"/>
                          </a:solidFill>
                          <a:effectLst/>
                        </a:rPr>
                        <a:t>5</a:t>
                      </a:r>
                      <a:endParaRPr lang="it-IT" sz="2400">
                        <a:solidFill>
                          <a:srgbClr val="FF0000"/>
                        </a:solidFill>
                        <a:effectLst/>
                        <a:latin typeface="Calibri"/>
                        <a:ea typeface="Times New Roman"/>
                        <a:cs typeface="Times New Roman"/>
                      </a:endParaRPr>
                    </a:p>
                  </a:txBody>
                  <a:tcPr marL="0" marR="0" marT="0" marB="0" anchor="ctr"/>
                </a:tc>
                <a:tc>
                  <a:txBody>
                    <a:bodyPr/>
                    <a:lstStyle/>
                    <a:p>
                      <a:pPr marL="38100" marR="38100" algn="r">
                        <a:lnSpc>
                          <a:spcPct val="150000"/>
                        </a:lnSpc>
                        <a:spcAft>
                          <a:spcPts val="0"/>
                        </a:spcAft>
                      </a:pPr>
                      <a:r>
                        <a:rPr lang="it-IT" sz="1600">
                          <a:solidFill>
                            <a:srgbClr val="FF0000"/>
                          </a:solidFill>
                          <a:effectLst/>
                        </a:rPr>
                        <a:t>1,345</a:t>
                      </a:r>
                      <a:endParaRPr lang="it-IT" sz="2400">
                        <a:solidFill>
                          <a:srgbClr val="FF0000"/>
                        </a:solidFill>
                        <a:effectLst/>
                        <a:latin typeface="Calibri"/>
                        <a:ea typeface="Times New Roman"/>
                        <a:cs typeface="Times New Roman"/>
                      </a:endParaRPr>
                    </a:p>
                  </a:txBody>
                  <a:tcPr marL="0" marR="0" marT="0" marB="0"/>
                </a:tc>
                <a:tc>
                  <a:txBody>
                    <a:bodyPr/>
                    <a:lstStyle/>
                    <a:p>
                      <a:pPr marL="38100" marR="38100" algn="r">
                        <a:lnSpc>
                          <a:spcPct val="150000"/>
                        </a:lnSpc>
                        <a:spcAft>
                          <a:spcPts val="0"/>
                        </a:spcAft>
                      </a:pPr>
                      <a:r>
                        <a:rPr lang="it-IT" sz="1600">
                          <a:solidFill>
                            <a:srgbClr val="FF0000"/>
                          </a:solidFill>
                          <a:effectLst/>
                        </a:rPr>
                        <a:t>7,473</a:t>
                      </a:r>
                      <a:endParaRPr lang="it-IT" sz="2400">
                        <a:solidFill>
                          <a:srgbClr val="FF0000"/>
                        </a:solidFill>
                        <a:effectLst/>
                        <a:latin typeface="Calibri"/>
                        <a:ea typeface="Times New Roman"/>
                        <a:cs typeface="Times New Roman"/>
                      </a:endParaRPr>
                    </a:p>
                  </a:txBody>
                  <a:tcPr marL="0" marR="0" marT="0" marB="0"/>
                </a:tc>
                <a:tc>
                  <a:txBody>
                    <a:bodyPr/>
                    <a:lstStyle/>
                    <a:p>
                      <a:pPr marL="38100" marR="38100" algn="r">
                        <a:lnSpc>
                          <a:spcPct val="150000"/>
                        </a:lnSpc>
                        <a:spcAft>
                          <a:spcPts val="0"/>
                        </a:spcAft>
                      </a:pPr>
                      <a:r>
                        <a:rPr lang="it-IT" sz="1600">
                          <a:solidFill>
                            <a:srgbClr val="FF0000"/>
                          </a:solidFill>
                          <a:effectLst/>
                        </a:rPr>
                        <a:t>76,862</a:t>
                      </a:r>
                      <a:endParaRPr lang="it-IT" sz="2400">
                        <a:solidFill>
                          <a:srgbClr val="FF0000"/>
                        </a:solidFill>
                        <a:effectLst/>
                        <a:latin typeface="Calibri"/>
                        <a:ea typeface="Times New Roman"/>
                        <a:cs typeface="Times New Roman"/>
                      </a:endParaRPr>
                    </a:p>
                  </a:txBody>
                  <a:tcPr marL="0" marR="0" marT="0" marB="0"/>
                </a:tc>
                <a:extLst>
                  <a:ext uri="{0D108BD9-81ED-4DB2-BD59-A6C34878D82A}">
                    <a16:rowId xmlns:a16="http://schemas.microsoft.com/office/drawing/2014/main" val="10007"/>
                  </a:ext>
                </a:extLst>
              </a:tr>
              <a:tr h="541106">
                <a:tc gridSpan="4">
                  <a:txBody>
                    <a:bodyPr/>
                    <a:lstStyle/>
                    <a:p>
                      <a:pPr marL="38100" marR="38100">
                        <a:lnSpc>
                          <a:spcPct val="150000"/>
                        </a:lnSpc>
                        <a:spcAft>
                          <a:spcPts val="0"/>
                        </a:spcAft>
                      </a:pPr>
                      <a:r>
                        <a:rPr lang="it-IT" sz="900" dirty="0">
                          <a:effectLst/>
                        </a:rPr>
                        <a:t> </a:t>
                      </a:r>
                      <a:endParaRPr lang="it-IT" sz="1100" dirty="0">
                        <a:effectLst/>
                        <a:latin typeface="Calibri"/>
                        <a:ea typeface="Times New Roman"/>
                        <a:cs typeface="Times New Roman"/>
                      </a:endParaRPr>
                    </a:p>
                  </a:txBody>
                  <a:tcPr marL="0" marR="0" marT="0" marB="0" anchor="ct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0008"/>
                  </a:ext>
                </a:extLst>
              </a:tr>
            </a:tbl>
          </a:graphicData>
        </a:graphic>
      </p:graphicFrame>
      <p:sp>
        <p:nvSpPr>
          <p:cNvPr id="15" name="Rettangolo 14"/>
          <p:cNvSpPr/>
          <p:nvPr/>
        </p:nvSpPr>
        <p:spPr>
          <a:xfrm>
            <a:off x="1403648" y="5397316"/>
            <a:ext cx="7488832" cy="1015663"/>
          </a:xfrm>
          <a:prstGeom prst="rect">
            <a:avLst/>
          </a:prstGeom>
        </p:spPr>
        <p:txBody>
          <a:bodyPr wrap="square">
            <a:spAutoFit/>
          </a:bodyPr>
          <a:lstStyle/>
          <a:p>
            <a:r>
              <a:rPr lang="it-IT" sz="2000"/>
              <a:t>Dall’osservazione dello </a:t>
            </a:r>
            <a:r>
              <a:rPr lang="it-IT" sz="2000" i="1"/>
              <a:t>scree plot</a:t>
            </a:r>
            <a:r>
              <a:rPr lang="it-IT" sz="2000"/>
              <a:t>, dei valori di varianza cumulata e autovalori, si è deciso di scartare il quinto fattore, in particolare la variabile “Morti per diabete”.</a:t>
            </a:r>
          </a:p>
        </p:txBody>
      </p:sp>
    </p:spTree>
    <p:extLst>
      <p:ext uri="{BB962C8B-B14F-4D97-AF65-F5344CB8AC3E}">
        <p14:creationId xmlns:p14="http://schemas.microsoft.com/office/powerpoint/2010/main" val="20679373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5800" y="609600"/>
            <a:ext cx="7772400" cy="515144"/>
          </a:xfrm>
        </p:spPr>
        <p:txBody>
          <a:bodyPr/>
          <a:lstStyle/>
          <a:p>
            <a:r>
              <a:rPr lang="it-IT" sz="3600" dirty="0" smtClean="0"/>
              <a:t>La componente «Istruzione»</a:t>
            </a:r>
            <a:endParaRPr lang="it-IT" sz="3600" dirty="0"/>
          </a:p>
        </p:txBody>
      </p:sp>
      <p:grpSp>
        <p:nvGrpSpPr>
          <p:cNvPr id="6" name="Group 7"/>
          <p:cNvGrpSpPr>
            <a:grpSpLocks/>
          </p:cNvGrpSpPr>
          <p:nvPr/>
        </p:nvGrpSpPr>
        <p:grpSpPr bwMode="auto">
          <a:xfrm>
            <a:off x="26074" y="0"/>
            <a:ext cx="9132888" cy="6834188"/>
            <a:chOff x="1" y="-19"/>
            <a:chExt cx="5753" cy="4305"/>
          </a:xfrm>
        </p:grpSpPr>
        <p:pic>
          <p:nvPicPr>
            <p:cNvPr id="7" name="Picture 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 y="14"/>
              <a:ext cx="432" cy="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ttangolo 3"/>
            <p:cNvSpPr>
              <a:spLocks noChangeArrowheads="1"/>
            </p:cNvSpPr>
            <p:nvPr/>
          </p:nvSpPr>
          <p:spPr bwMode="auto">
            <a:xfrm>
              <a:off x="432" y="-19"/>
              <a:ext cx="5322" cy="364"/>
            </a:xfrm>
            <a:prstGeom prst="rect">
              <a:avLst/>
            </a:prstGeom>
            <a:solidFill>
              <a:srgbClr val="0070C0"/>
            </a:solidFill>
            <a:ln w="25400">
              <a:solidFill>
                <a:srgbClr val="993300"/>
              </a:solidFill>
              <a:miter lim="800000"/>
              <a:headEnd/>
              <a:tailEnd/>
            </a:ln>
          </p:spPr>
          <p:txBody>
            <a:bodyPr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algn="ctr" eaLnBrk="1" hangingPunct="1">
                <a:spcBef>
                  <a:spcPct val="0"/>
                </a:spcBef>
                <a:buFontTx/>
                <a:buNone/>
              </a:pPr>
              <a:r>
                <a:rPr lang="it-IT" altLang="it-IT" sz="2000" b="1">
                  <a:solidFill>
                    <a:schemeClr val="bg1"/>
                  </a:solidFill>
                  <a:latin typeface="Calibri" panose="020F0502020204030204" pitchFamily="34" charset="0"/>
                </a:rPr>
                <a:t>La Misurazione del Benessere nei paesi dell’Unione Europea</a:t>
              </a:r>
              <a:endParaRPr lang="it-IT" altLang="it-IT" sz="2000" b="1" dirty="0">
                <a:solidFill>
                  <a:schemeClr val="bg1"/>
                </a:solidFill>
                <a:latin typeface="Calibri" panose="020F0502020204030204" pitchFamily="34" charset="0"/>
              </a:endParaRPr>
            </a:p>
          </p:txBody>
        </p:sp>
        <p:sp>
          <p:nvSpPr>
            <p:cNvPr id="9" name="Rettangolo 3"/>
            <p:cNvSpPr>
              <a:spLocks noChangeArrowheads="1"/>
            </p:cNvSpPr>
            <p:nvPr/>
          </p:nvSpPr>
          <p:spPr bwMode="auto">
            <a:xfrm rot="5400000">
              <a:off x="-1753" y="2099"/>
              <a:ext cx="3941" cy="434"/>
            </a:xfrm>
            <a:prstGeom prst="rect">
              <a:avLst/>
            </a:prstGeom>
            <a:solidFill>
              <a:srgbClr val="0070C0"/>
            </a:solidFill>
            <a:ln w="25400">
              <a:solidFill>
                <a:srgbClr val="993300"/>
              </a:solidFill>
              <a:miter lim="800000"/>
              <a:headEnd/>
              <a:tailEnd/>
            </a:ln>
          </p:spPr>
          <p:txBody>
            <a:bodyPr rot="10800000" vert="eaVert"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it-IT" altLang="it-IT" sz="1200">
                <a:solidFill>
                  <a:srgbClr val="FFFFFF"/>
                </a:solidFill>
                <a:latin typeface="Calibri" panose="020F0502020204030204" pitchFamily="34" charset="0"/>
              </a:endParaRPr>
            </a:p>
          </p:txBody>
        </p:sp>
      </p:grpSp>
      <p:grpSp>
        <p:nvGrpSpPr>
          <p:cNvPr id="10" name="Group 7"/>
          <p:cNvGrpSpPr>
            <a:grpSpLocks/>
          </p:cNvGrpSpPr>
          <p:nvPr/>
        </p:nvGrpSpPr>
        <p:grpSpPr bwMode="auto">
          <a:xfrm>
            <a:off x="26074" y="52388"/>
            <a:ext cx="688975" cy="6781800"/>
            <a:chOff x="1" y="14"/>
            <a:chExt cx="434" cy="4272"/>
          </a:xfrm>
        </p:grpSpPr>
        <p:pic>
          <p:nvPicPr>
            <p:cNvPr id="11" name="Picture 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 y="14"/>
              <a:ext cx="432" cy="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ttangolo 3"/>
            <p:cNvSpPr>
              <a:spLocks noChangeArrowheads="1"/>
            </p:cNvSpPr>
            <p:nvPr/>
          </p:nvSpPr>
          <p:spPr bwMode="auto">
            <a:xfrm rot="5400000">
              <a:off x="-1753" y="2099"/>
              <a:ext cx="3941" cy="434"/>
            </a:xfrm>
            <a:prstGeom prst="rect">
              <a:avLst/>
            </a:prstGeom>
            <a:solidFill>
              <a:srgbClr val="0070C0"/>
            </a:solidFill>
            <a:ln w="25400">
              <a:solidFill>
                <a:srgbClr val="993300"/>
              </a:solidFill>
              <a:miter lim="800000"/>
              <a:headEnd/>
              <a:tailEnd/>
            </a:ln>
          </p:spPr>
          <p:txBody>
            <a:bodyPr rot="10800000" vert="eaVert"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it-IT" altLang="it-IT" sz="1200">
                <a:solidFill>
                  <a:srgbClr val="FFFFFF"/>
                </a:solidFill>
                <a:latin typeface="Calibri" panose="020F0502020204030204" pitchFamily="34" charset="0"/>
              </a:endParaRPr>
            </a:p>
          </p:txBody>
        </p:sp>
      </p:grpSp>
      <p:graphicFrame>
        <p:nvGraphicFramePr>
          <p:cNvPr id="4" name="Segnaposto contenuto 3"/>
          <p:cNvGraphicFramePr>
            <a:graphicFrameLocks noGrp="1"/>
          </p:cNvGraphicFramePr>
          <p:nvPr>
            <p:ph idx="1"/>
            <p:extLst>
              <p:ext uri="{D42A27DB-BD31-4B8C-83A1-F6EECF244321}">
                <p14:modId xmlns:p14="http://schemas.microsoft.com/office/powerpoint/2010/main" val="1834464283"/>
              </p:ext>
            </p:extLst>
          </p:nvPr>
        </p:nvGraphicFramePr>
        <p:xfrm>
          <a:off x="971600" y="1268760"/>
          <a:ext cx="7920880" cy="5328582"/>
        </p:xfrm>
        <a:graphic>
          <a:graphicData uri="http://schemas.openxmlformats.org/drawingml/2006/table">
            <a:tbl>
              <a:tblPr>
                <a:tableStyleId>{5C22544A-7EE6-4342-B048-85BDC9FD1C3A}</a:tableStyleId>
              </a:tblPr>
              <a:tblGrid>
                <a:gridCol w="5037680">
                  <a:extLst>
                    <a:ext uri="{9D8B030D-6E8A-4147-A177-3AD203B41FA5}">
                      <a16:colId xmlns:a16="http://schemas.microsoft.com/office/drawing/2014/main" val="20000"/>
                    </a:ext>
                  </a:extLst>
                </a:gridCol>
                <a:gridCol w="774662">
                  <a:extLst>
                    <a:ext uri="{9D8B030D-6E8A-4147-A177-3AD203B41FA5}">
                      <a16:colId xmlns:a16="http://schemas.microsoft.com/office/drawing/2014/main" val="20001"/>
                    </a:ext>
                  </a:extLst>
                </a:gridCol>
                <a:gridCol w="731889">
                  <a:extLst>
                    <a:ext uri="{9D8B030D-6E8A-4147-A177-3AD203B41FA5}">
                      <a16:colId xmlns:a16="http://schemas.microsoft.com/office/drawing/2014/main" val="20002"/>
                    </a:ext>
                  </a:extLst>
                </a:gridCol>
                <a:gridCol w="731889">
                  <a:extLst>
                    <a:ext uri="{9D8B030D-6E8A-4147-A177-3AD203B41FA5}">
                      <a16:colId xmlns:a16="http://schemas.microsoft.com/office/drawing/2014/main" val="20003"/>
                    </a:ext>
                  </a:extLst>
                </a:gridCol>
                <a:gridCol w="644760">
                  <a:extLst>
                    <a:ext uri="{9D8B030D-6E8A-4147-A177-3AD203B41FA5}">
                      <a16:colId xmlns:a16="http://schemas.microsoft.com/office/drawing/2014/main" val="20004"/>
                    </a:ext>
                  </a:extLst>
                </a:gridCol>
              </a:tblGrid>
              <a:tr h="313446">
                <a:tc rowSpan="2">
                  <a:txBody>
                    <a:bodyPr/>
                    <a:lstStyle/>
                    <a:p>
                      <a:pPr>
                        <a:lnSpc>
                          <a:spcPct val="115000"/>
                        </a:lnSpc>
                        <a:spcAft>
                          <a:spcPts val="0"/>
                        </a:spcAft>
                      </a:pPr>
                      <a:r>
                        <a:rPr lang="it-IT" sz="1200" dirty="0">
                          <a:effectLst/>
                        </a:rPr>
                        <a:t> </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gridSpan="4">
                  <a:txBody>
                    <a:bodyPr/>
                    <a:lstStyle/>
                    <a:p>
                      <a:pPr marL="38100" marR="38100" algn="ctr">
                        <a:lnSpc>
                          <a:spcPts val="1600"/>
                        </a:lnSpc>
                        <a:spcAft>
                          <a:spcPts val="0"/>
                        </a:spcAft>
                      </a:pPr>
                      <a:r>
                        <a:rPr lang="it-IT" sz="1200">
                          <a:effectLst/>
                        </a:rPr>
                        <a:t>Componente</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0000"/>
                  </a:ext>
                </a:extLst>
              </a:tr>
              <a:tr h="313446">
                <a:tc vMerge="1">
                  <a:txBody>
                    <a:bodyPr/>
                    <a:lstStyle/>
                    <a:p>
                      <a:endParaRPr lang="it-IT"/>
                    </a:p>
                  </a:txBody>
                  <a:tcPr/>
                </a:tc>
                <a:tc>
                  <a:txBody>
                    <a:bodyPr/>
                    <a:lstStyle/>
                    <a:p>
                      <a:pPr marL="38100" marR="38100" algn="ctr">
                        <a:lnSpc>
                          <a:spcPts val="1600"/>
                        </a:lnSpc>
                        <a:spcAft>
                          <a:spcPts val="0"/>
                        </a:spcAft>
                      </a:pPr>
                      <a:r>
                        <a:rPr lang="it-IT" sz="1200">
                          <a:effectLst/>
                        </a:rPr>
                        <a:t>1</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ctr">
                        <a:lnSpc>
                          <a:spcPts val="1600"/>
                        </a:lnSpc>
                        <a:spcAft>
                          <a:spcPts val="0"/>
                        </a:spcAft>
                      </a:pPr>
                      <a:r>
                        <a:rPr lang="it-IT" sz="1200">
                          <a:effectLst/>
                        </a:rPr>
                        <a:t>2</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ctr">
                        <a:lnSpc>
                          <a:spcPts val="1600"/>
                        </a:lnSpc>
                        <a:spcAft>
                          <a:spcPts val="0"/>
                        </a:spcAft>
                      </a:pPr>
                      <a:r>
                        <a:rPr lang="it-IT" sz="1200">
                          <a:effectLst/>
                        </a:rPr>
                        <a:t>3</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ctr">
                        <a:lnSpc>
                          <a:spcPts val="1600"/>
                        </a:lnSpc>
                        <a:spcAft>
                          <a:spcPts val="0"/>
                        </a:spcAft>
                      </a:pPr>
                      <a:r>
                        <a:rPr lang="it-IT" sz="1200">
                          <a:effectLst/>
                        </a:rPr>
                        <a:t>4</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1"/>
                  </a:ext>
                </a:extLst>
              </a:tr>
              <a:tr h="313446">
                <a:tc>
                  <a:txBody>
                    <a:bodyPr/>
                    <a:lstStyle/>
                    <a:p>
                      <a:pPr marL="39370" marR="39370">
                        <a:lnSpc>
                          <a:spcPct val="115000"/>
                        </a:lnSpc>
                        <a:spcAft>
                          <a:spcPts val="0"/>
                        </a:spcAft>
                      </a:pPr>
                      <a:r>
                        <a:rPr lang="it-IT" sz="1200" dirty="0" err="1">
                          <a:effectLst/>
                        </a:rPr>
                        <a:t>Livellodicompetenzeinmateriescentifiche</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9370" marR="39370" algn="r">
                        <a:lnSpc>
                          <a:spcPct val="115000"/>
                        </a:lnSpc>
                        <a:spcAft>
                          <a:spcPts val="0"/>
                        </a:spcAft>
                      </a:pPr>
                      <a:r>
                        <a:rPr lang="it-IT" sz="1200">
                          <a:effectLst/>
                        </a:rPr>
                        <a:t>,961</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9370" marR="39370" algn="r">
                        <a:lnSpc>
                          <a:spcPct val="115000"/>
                        </a:lnSpc>
                        <a:spcAft>
                          <a:spcPts val="0"/>
                        </a:spcAft>
                      </a:pPr>
                      <a:r>
                        <a:rPr lang="it-IT" sz="1200">
                          <a:effectLst/>
                        </a:rPr>
                        <a:t>,075</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9370" marR="39370" algn="r">
                        <a:lnSpc>
                          <a:spcPct val="115000"/>
                        </a:lnSpc>
                        <a:spcAft>
                          <a:spcPts val="0"/>
                        </a:spcAft>
                      </a:pPr>
                      <a:r>
                        <a:rPr lang="it-IT" sz="1200">
                          <a:effectLst/>
                        </a:rPr>
                        <a:t>-,059</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ts val="1600"/>
                        </a:lnSpc>
                        <a:spcAft>
                          <a:spcPts val="0"/>
                        </a:spcAft>
                      </a:pPr>
                      <a:r>
                        <a:rPr lang="it-IT" sz="1200">
                          <a:effectLst/>
                        </a:rPr>
                        <a:t>,092</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2"/>
                  </a:ext>
                </a:extLst>
              </a:tr>
              <a:tr h="313446">
                <a:tc>
                  <a:txBody>
                    <a:bodyPr/>
                    <a:lstStyle/>
                    <a:p>
                      <a:pPr marL="39370" marR="39370">
                        <a:lnSpc>
                          <a:spcPct val="115000"/>
                        </a:lnSpc>
                        <a:spcAft>
                          <a:spcPts val="0"/>
                        </a:spcAft>
                      </a:pPr>
                      <a:r>
                        <a:rPr lang="it-IT" sz="1200" dirty="0" err="1">
                          <a:effectLst/>
                        </a:rPr>
                        <a:t>Livellodicompetenzeinmateriescientifiche</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9370" marR="39370" algn="r">
                        <a:lnSpc>
                          <a:spcPct val="115000"/>
                        </a:lnSpc>
                        <a:spcAft>
                          <a:spcPts val="0"/>
                        </a:spcAft>
                      </a:pPr>
                      <a:r>
                        <a:rPr lang="it-IT" sz="1200">
                          <a:effectLst/>
                        </a:rPr>
                        <a:t>,935</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9370" marR="39370" algn="r">
                        <a:lnSpc>
                          <a:spcPct val="115000"/>
                        </a:lnSpc>
                        <a:spcAft>
                          <a:spcPts val="0"/>
                        </a:spcAft>
                      </a:pPr>
                      <a:r>
                        <a:rPr lang="it-IT" sz="1200">
                          <a:effectLst/>
                        </a:rPr>
                        <a:t>,152</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9370" marR="39370" algn="r">
                        <a:lnSpc>
                          <a:spcPct val="115000"/>
                        </a:lnSpc>
                        <a:spcAft>
                          <a:spcPts val="0"/>
                        </a:spcAft>
                      </a:pPr>
                      <a:r>
                        <a:rPr lang="it-IT" sz="1200">
                          <a:effectLst/>
                        </a:rPr>
                        <a:t>,120</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ts val="1600"/>
                        </a:lnSpc>
                        <a:spcAft>
                          <a:spcPts val="0"/>
                        </a:spcAft>
                      </a:pPr>
                      <a:r>
                        <a:rPr lang="it-IT" sz="1200">
                          <a:effectLst/>
                        </a:rPr>
                        <a:t>,003</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3"/>
                  </a:ext>
                </a:extLst>
              </a:tr>
              <a:tr h="313446">
                <a:tc>
                  <a:txBody>
                    <a:bodyPr/>
                    <a:lstStyle/>
                    <a:p>
                      <a:pPr marL="39370" marR="39370">
                        <a:lnSpc>
                          <a:spcPct val="115000"/>
                        </a:lnSpc>
                        <a:spcAft>
                          <a:spcPts val="0"/>
                        </a:spcAft>
                      </a:pPr>
                      <a:r>
                        <a:rPr lang="it-IT" sz="1200" dirty="0" err="1">
                          <a:effectLst/>
                        </a:rPr>
                        <a:t>Livellodicompetenzelinguistiche</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9370" marR="39370" algn="r">
                        <a:lnSpc>
                          <a:spcPct val="115000"/>
                        </a:lnSpc>
                        <a:spcAft>
                          <a:spcPts val="0"/>
                        </a:spcAft>
                      </a:pPr>
                      <a:r>
                        <a:rPr lang="it-IT" sz="1200">
                          <a:effectLst/>
                        </a:rPr>
                        <a:t>,901</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9370" marR="39370" algn="r">
                        <a:lnSpc>
                          <a:spcPct val="115000"/>
                        </a:lnSpc>
                        <a:spcAft>
                          <a:spcPts val="0"/>
                        </a:spcAft>
                      </a:pPr>
                      <a:r>
                        <a:rPr lang="it-IT" sz="1200">
                          <a:effectLst/>
                        </a:rPr>
                        <a:t>,321</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9370" marR="39370" algn="r">
                        <a:lnSpc>
                          <a:spcPct val="115000"/>
                        </a:lnSpc>
                        <a:spcAft>
                          <a:spcPts val="0"/>
                        </a:spcAft>
                      </a:pPr>
                      <a:r>
                        <a:rPr lang="it-IT" sz="1200">
                          <a:effectLst/>
                        </a:rPr>
                        <a:t>,082</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ts val="1600"/>
                        </a:lnSpc>
                        <a:spcAft>
                          <a:spcPts val="0"/>
                        </a:spcAft>
                      </a:pPr>
                      <a:r>
                        <a:rPr lang="it-IT" sz="1200">
                          <a:effectLst/>
                        </a:rPr>
                        <a:t>,011</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4"/>
                  </a:ext>
                </a:extLst>
              </a:tr>
              <a:tr h="313446">
                <a:tc>
                  <a:txBody>
                    <a:bodyPr/>
                    <a:lstStyle/>
                    <a:p>
                      <a:pPr marL="39370" marR="39370">
                        <a:lnSpc>
                          <a:spcPct val="115000"/>
                        </a:lnSpc>
                        <a:spcAft>
                          <a:spcPts val="0"/>
                        </a:spcAft>
                      </a:pPr>
                      <a:r>
                        <a:rPr lang="it-IT" sz="1200" dirty="0" err="1">
                          <a:effectLst/>
                        </a:rPr>
                        <a:t>Istruzioneterziaria</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9370" marR="39370" algn="r">
                        <a:lnSpc>
                          <a:spcPct val="115000"/>
                        </a:lnSpc>
                        <a:spcAft>
                          <a:spcPts val="0"/>
                        </a:spcAft>
                      </a:pPr>
                      <a:r>
                        <a:rPr lang="it-IT" sz="1200">
                          <a:effectLst/>
                        </a:rPr>
                        <a:t>,471</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9370" marR="39370" algn="r">
                        <a:lnSpc>
                          <a:spcPct val="115000"/>
                        </a:lnSpc>
                        <a:spcAft>
                          <a:spcPts val="0"/>
                        </a:spcAft>
                      </a:pPr>
                      <a:r>
                        <a:rPr lang="it-IT" sz="1200">
                          <a:effectLst/>
                        </a:rPr>
                        <a:t>,265</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9370" marR="39370" algn="r">
                        <a:lnSpc>
                          <a:spcPct val="115000"/>
                        </a:lnSpc>
                        <a:spcAft>
                          <a:spcPts val="0"/>
                        </a:spcAft>
                      </a:pPr>
                      <a:r>
                        <a:rPr lang="it-IT" sz="1200">
                          <a:effectLst/>
                        </a:rPr>
                        <a:t>,162</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ts val="1600"/>
                        </a:lnSpc>
                        <a:spcAft>
                          <a:spcPts val="0"/>
                        </a:spcAft>
                      </a:pPr>
                      <a:r>
                        <a:rPr lang="it-IT" sz="1200">
                          <a:effectLst/>
                        </a:rPr>
                        <a:t>,458</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5"/>
                  </a:ext>
                </a:extLst>
              </a:tr>
              <a:tr h="313446">
                <a:tc>
                  <a:txBody>
                    <a:bodyPr/>
                    <a:lstStyle/>
                    <a:p>
                      <a:pPr marL="39370" marR="39370">
                        <a:lnSpc>
                          <a:spcPct val="115000"/>
                        </a:lnSpc>
                        <a:spcAft>
                          <a:spcPts val="0"/>
                        </a:spcAft>
                      </a:pPr>
                      <a:r>
                        <a:rPr lang="it-IT" sz="1200" dirty="0" err="1">
                          <a:effectLst/>
                        </a:rPr>
                        <a:t>Giovaninonoccupatienchenonstudiano</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9370" marR="39370" algn="r">
                        <a:lnSpc>
                          <a:spcPct val="115000"/>
                        </a:lnSpc>
                        <a:spcAft>
                          <a:spcPts val="0"/>
                        </a:spcAft>
                      </a:pPr>
                      <a:r>
                        <a:rPr lang="it-IT" sz="1200">
                          <a:effectLst/>
                        </a:rPr>
                        <a:t>,366</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9370" marR="39370" algn="r">
                        <a:lnSpc>
                          <a:spcPct val="115000"/>
                        </a:lnSpc>
                        <a:spcAft>
                          <a:spcPts val="0"/>
                        </a:spcAft>
                      </a:pPr>
                      <a:r>
                        <a:rPr lang="it-IT" sz="1200">
                          <a:effectLst/>
                        </a:rPr>
                        <a:t>,728</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9370" marR="39370" algn="r">
                        <a:lnSpc>
                          <a:spcPct val="115000"/>
                        </a:lnSpc>
                        <a:spcAft>
                          <a:spcPts val="0"/>
                        </a:spcAft>
                      </a:pPr>
                      <a:r>
                        <a:rPr lang="it-IT" sz="1200">
                          <a:effectLst/>
                        </a:rPr>
                        <a:t>,295</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ts val="1600"/>
                        </a:lnSpc>
                        <a:spcAft>
                          <a:spcPts val="0"/>
                        </a:spcAft>
                      </a:pPr>
                      <a:r>
                        <a:rPr lang="it-IT" sz="1200">
                          <a:effectLst/>
                        </a:rPr>
                        <a:t>-,007</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6"/>
                  </a:ext>
                </a:extLst>
              </a:tr>
              <a:tr h="313446">
                <a:tc>
                  <a:txBody>
                    <a:bodyPr/>
                    <a:lstStyle/>
                    <a:p>
                      <a:pPr marL="39370" marR="39370">
                        <a:lnSpc>
                          <a:spcPct val="115000"/>
                        </a:lnSpc>
                        <a:spcAft>
                          <a:spcPts val="0"/>
                        </a:spcAft>
                      </a:pPr>
                      <a:r>
                        <a:rPr lang="it-IT" sz="1200" dirty="0" err="1">
                          <a:effectLst/>
                        </a:rPr>
                        <a:t>Livellodicompetenzeinternetdegliindividui</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9370" marR="39370" algn="r">
                        <a:lnSpc>
                          <a:spcPct val="115000"/>
                        </a:lnSpc>
                        <a:spcAft>
                          <a:spcPts val="0"/>
                        </a:spcAft>
                      </a:pPr>
                      <a:r>
                        <a:rPr lang="it-IT" sz="1200" dirty="0">
                          <a:effectLst/>
                        </a:rPr>
                        <a:t>,532</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9370" marR="39370" algn="r">
                        <a:lnSpc>
                          <a:spcPct val="115000"/>
                        </a:lnSpc>
                        <a:spcAft>
                          <a:spcPts val="0"/>
                        </a:spcAft>
                      </a:pPr>
                      <a:r>
                        <a:rPr lang="it-IT" sz="1200">
                          <a:effectLst/>
                        </a:rPr>
                        <a:t>,721</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9370" marR="39370" algn="r">
                        <a:lnSpc>
                          <a:spcPct val="115000"/>
                        </a:lnSpc>
                        <a:spcAft>
                          <a:spcPts val="0"/>
                        </a:spcAft>
                      </a:pPr>
                      <a:r>
                        <a:rPr lang="it-IT" sz="1200">
                          <a:effectLst/>
                        </a:rPr>
                        <a:t>,069</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ts val="1600"/>
                        </a:lnSpc>
                        <a:spcAft>
                          <a:spcPts val="0"/>
                        </a:spcAft>
                      </a:pPr>
                      <a:r>
                        <a:rPr lang="it-IT" sz="1200">
                          <a:effectLst/>
                        </a:rPr>
                        <a:t>,068</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7"/>
                  </a:ext>
                </a:extLst>
              </a:tr>
              <a:tr h="313446">
                <a:tc>
                  <a:txBody>
                    <a:bodyPr/>
                    <a:lstStyle/>
                    <a:p>
                      <a:pPr marL="39370" marR="39370">
                        <a:lnSpc>
                          <a:spcPct val="115000"/>
                        </a:lnSpc>
                        <a:spcAft>
                          <a:spcPts val="0"/>
                        </a:spcAft>
                      </a:pPr>
                      <a:r>
                        <a:rPr lang="it-IT" sz="1200">
                          <a:effectLst/>
                        </a:rPr>
                        <a:t>Soddisfazionerelativaallistruzione</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9370" marR="39370" algn="r">
                        <a:lnSpc>
                          <a:spcPct val="115000"/>
                        </a:lnSpc>
                        <a:spcAft>
                          <a:spcPts val="0"/>
                        </a:spcAft>
                      </a:pPr>
                      <a:r>
                        <a:rPr lang="it-IT" sz="1200" dirty="0">
                          <a:effectLst/>
                        </a:rPr>
                        <a:t>-,290</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9370" marR="39370" algn="r">
                        <a:lnSpc>
                          <a:spcPct val="115000"/>
                        </a:lnSpc>
                        <a:spcAft>
                          <a:spcPts val="0"/>
                        </a:spcAft>
                      </a:pPr>
                      <a:r>
                        <a:rPr lang="it-IT" sz="1200">
                          <a:effectLst/>
                        </a:rPr>
                        <a:t>,697</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9370" marR="39370" algn="r">
                        <a:lnSpc>
                          <a:spcPct val="115000"/>
                        </a:lnSpc>
                        <a:spcAft>
                          <a:spcPts val="0"/>
                        </a:spcAft>
                      </a:pPr>
                      <a:r>
                        <a:rPr lang="it-IT" sz="1200">
                          <a:effectLst/>
                        </a:rPr>
                        <a:t>-,110</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ts val="1600"/>
                        </a:lnSpc>
                        <a:spcAft>
                          <a:spcPts val="0"/>
                        </a:spcAft>
                      </a:pPr>
                      <a:r>
                        <a:rPr lang="it-IT" sz="1200">
                          <a:effectLst/>
                        </a:rPr>
                        <a:t>,133</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8"/>
                  </a:ext>
                </a:extLst>
              </a:tr>
              <a:tr h="313446">
                <a:tc>
                  <a:txBody>
                    <a:bodyPr/>
                    <a:lstStyle/>
                    <a:p>
                      <a:pPr marL="39370" marR="39370">
                        <a:lnSpc>
                          <a:spcPct val="115000"/>
                        </a:lnSpc>
                        <a:spcAft>
                          <a:spcPts val="0"/>
                        </a:spcAft>
                      </a:pPr>
                      <a:r>
                        <a:rPr lang="it-IT" sz="1200">
                          <a:effectLst/>
                        </a:rPr>
                        <a:t>Livellodicompetenzeinformatichedegliindividui</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9370" marR="39370" algn="r">
                        <a:lnSpc>
                          <a:spcPct val="115000"/>
                        </a:lnSpc>
                        <a:spcAft>
                          <a:spcPts val="0"/>
                        </a:spcAft>
                      </a:pPr>
                      <a:r>
                        <a:rPr lang="it-IT" sz="1200" dirty="0">
                          <a:effectLst/>
                        </a:rPr>
                        <a:t>,526</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9370" marR="39370" algn="r">
                        <a:lnSpc>
                          <a:spcPct val="115000"/>
                        </a:lnSpc>
                        <a:spcAft>
                          <a:spcPts val="0"/>
                        </a:spcAft>
                      </a:pPr>
                      <a:r>
                        <a:rPr lang="it-IT" sz="1200" dirty="0">
                          <a:effectLst/>
                        </a:rPr>
                        <a:t>,680</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9370" marR="39370" algn="r">
                        <a:lnSpc>
                          <a:spcPct val="115000"/>
                        </a:lnSpc>
                        <a:spcAft>
                          <a:spcPts val="0"/>
                        </a:spcAft>
                      </a:pPr>
                      <a:r>
                        <a:rPr lang="it-IT" sz="1200">
                          <a:effectLst/>
                        </a:rPr>
                        <a:t>,125</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ts val="1600"/>
                        </a:lnSpc>
                        <a:spcAft>
                          <a:spcPts val="0"/>
                        </a:spcAft>
                      </a:pPr>
                      <a:r>
                        <a:rPr lang="it-IT" sz="1200">
                          <a:effectLst/>
                        </a:rPr>
                        <a:t>-,180</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9"/>
                  </a:ext>
                </a:extLst>
              </a:tr>
              <a:tr h="313446">
                <a:tc>
                  <a:txBody>
                    <a:bodyPr/>
                    <a:lstStyle/>
                    <a:p>
                      <a:pPr marL="39370" marR="39370">
                        <a:lnSpc>
                          <a:spcPct val="115000"/>
                        </a:lnSpc>
                        <a:spcAft>
                          <a:spcPts val="0"/>
                        </a:spcAft>
                      </a:pPr>
                      <a:r>
                        <a:rPr lang="it-IT" sz="1200">
                          <a:effectLst/>
                        </a:rPr>
                        <a:t>Lifelonglearning</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9370" marR="39370" algn="r">
                        <a:lnSpc>
                          <a:spcPct val="115000"/>
                        </a:lnSpc>
                        <a:spcAft>
                          <a:spcPts val="0"/>
                        </a:spcAft>
                      </a:pPr>
                      <a:r>
                        <a:rPr lang="it-IT" sz="1200" dirty="0">
                          <a:effectLst/>
                        </a:rPr>
                        <a:t>,381</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9370" marR="39370" algn="r">
                        <a:lnSpc>
                          <a:spcPct val="115000"/>
                        </a:lnSpc>
                        <a:spcAft>
                          <a:spcPts val="0"/>
                        </a:spcAft>
                      </a:pPr>
                      <a:r>
                        <a:rPr lang="it-IT" sz="1200" dirty="0">
                          <a:effectLst/>
                        </a:rPr>
                        <a:t>,668</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9370" marR="39370" algn="r">
                        <a:lnSpc>
                          <a:spcPct val="115000"/>
                        </a:lnSpc>
                        <a:spcAft>
                          <a:spcPts val="0"/>
                        </a:spcAft>
                      </a:pPr>
                      <a:r>
                        <a:rPr lang="it-IT" sz="1200">
                          <a:effectLst/>
                        </a:rPr>
                        <a:t>,010</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ts val="1600"/>
                        </a:lnSpc>
                        <a:spcAft>
                          <a:spcPts val="0"/>
                        </a:spcAft>
                      </a:pPr>
                      <a:r>
                        <a:rPr lang="it-IT" sz="1200">
                          <a:effectLst/>
                        </a:rPr>
                        <a:t>,361</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10"/>
                  </a:ext>
                </a:extLst>
              </a:tr>
              <a:tr h="313446">
                <a:tc>
                  <a:txBody>
                    <a:bodyPr/>
                    <a:lstStyle/>
                    <a:p>
                      <a:pPr marL="39370" marR="39370">
                        <a:lnSpc>
                          <a:spcPct val="115000"/>
                        </a:lnSpc>
                        <a:spcAft>
                          <a:spcPts val="0"/>
                        </a:spcAft>
                      </a:pPr>
                      <a:r>
                        <a:rPr lang="it-IT" sz="1200">
                          <a:effectLst/>
                        </a:rPr>
                        <a:t>Accessoacinemateatriecentriculturali</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9370" marR="39370" algn="r">
                        <a:lnSpc>
                          <a:spcPct val="115000"/>
                        </a:lnSpc>
                        <a:spcAft>
                          <a:spcPts val="0"/>
                        </a:spcAft>
                      </a:pPr>
                      <a:r>
                        <a:rPr lang="it-IT" sz="1200">
                          <a:effectLst/>
                        </a:rPr>
                        <a:t>,302</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9370" marR="39370" algn="r">
                        <a:lnSpc>
                          <a:spcPct val="115000"/>
                        </a:lnSpc>
                        <a:spcAft>
                          <a:spcPts val="0"/>
                        </a:spcAft>
                      </a:pPr>
                      <a:r>
                        <a:rPr lang="it-IT" sz="1200" dirty="0">
                          <a:effectLst/>
                        </a:rPr>
                        <a:t>,610</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9370" marR="39370" algn="r">
                        <a:lnSpc>
                          <a:spcPct val="115000"/>
                        </a:lnSpc>
                        <a:spcAft>
                          <a:spcPts val="0"/>
                        </a:spcAft>
                      </a:pPr>
                      <a:r>
                        <a:rPr lang="it-IT" sz="1200">
                          <a:effectLst/>
                        </a:rPr>
                        <a:t>-,010</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ts val="1600"/>
                        </a:lnSpc>
                        <a:spcAft>
                          <a:spcPts val="0"/>
                        </a:spcAft>
                      </a:pPr>
                      <a:r>
                        <a:rPr lang="it-IT" sz="1200">
                          <a:effectLst/>
                        </a:rPr>
                        <a:t>,382</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11"/>
                  </a:ext>
                </a:extLst>
              </a:tr>
              <a:tr h="313446">
                <a:tc>
                  <a:txBody>
                    <a:bodyPr/>
                    <a:lstStyle/>
                    <a:p>
                      <a:pPr marL="39370" marR="39370">
                        <a:lnSpc>
                          <a:spcPct val="115000"/>
                        </a:lnSpc>
                        <a:spcAft>
                          <a:spcPts val="0"/>
                        </a:spcAft>
                      </a:pPr>
                      <a:r>
                        <a:rPr lang="it-IT" sz="1200">
                          <a:effectLst/>
                        </a:rPr>
                        <a:t>Istruzionesecondariasuperiore</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9370" marR="39370" algn="r">
                        <a:lnSpc>
                          <a:spcPct val="115000"/>
                        </a:lnSpc>
                        <a:spcAft>
                          <a:spcPts val="0"/>
                        </a:spcAft>
                      </a:pPr>
                      <a:r>
                        <a:rPr lang="it-IT" sz="1200">
                          <a:effectLst/>
                        </a:rPr>
                        <a:t>,035</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9370" marR="39370" algn="r">
                        <a:lnSpc>
                          <a:spcPct val="115000"/>
                        </a:lnSpc>
                        <a:spcAft>
                          <a:spcPts val="0"/>
                        </a:spcAft>
                      </a:pPr>
                      <a:r>
                        <a:rPr lang="it-IT" sz="1200" dirty="0">
                          <a:effectLst/>
                        </a:rPr>
                        <a:t>,127</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9370" marR="39370" algn="r">
                        <a:lnSpc>
                          <a:spcPct val="115000"/>
                        </a:lnSpc>
                        <a:spcAft>
                          <a:spcPts val="0"/>
                        </a:spcAft>
                      </a:pPr>
                      <a:r>
                        <a:rPr lang="it-IT" sz="1200" dirty="0">
                          <a:effectLst/>
                        </a:rPr>
                        <a:t>,938</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ts val="1600"/>
                        </a:lnSpc>
                        <a:spcAft>
                          <a:spcPts val="0"/>
                        </a:spcAft>
                      </a:pPr>
                      <a:r>
                        <a:rPr lang="it-IT" sz="1200">
                          <a:effectLst/>
                        </a:rPr>
                        <a:t>-,066</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12"/>
                  </a:ext>
                </a:extLst>
              </a:tr>
              <a:tr h="313446">
                <a:tc>
                  <a:txBody>
                    <a:bodyPr/>
                    <a:lstStyle/>
                    <a:p>
                      <a:pPr marL="39370" marR="39370">
                        <a:lnSpc>
                          <a:spcPct val="115000"/>
                        </a:lnSpc>
                        <a:spcAft>
                          <a:spcPts val="0"/>
                        </a:spcAft>
                      </a:pPr>
                      <a:r>
                        <a:rPr lang="it-IT" sz="1200">
                          <a:effectLst/>
                        </a:rPr>
                        <a:t>Abbandonoprematurodiistruzione</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9370" marR="39370" algn="r">
                        <a:lnSpc>
                          <a:spcPct val="115000"/>
                        </a:lnSpc>
                        <a:spcAft>
                          <a:spcPts val="0"/>
                        </a:spcAft>
                      </a:pPr>
                      <a:r>
                        <a:rPr lang="it-IT" sz="1200">
                          <a:effectLst/>
                        </a:rPr>
                        <a:t>,228</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9370" marR="39370" algn="r">
                        <a:lnSpc>
                          <a:spcPct val="115000"/>
                        </a:lnSpc>
                        <a:spcAft>
                          <a:spcPts val="0"/>
                        </a:spcAft>
                      </a:pPr>
                      <a:r>
                        <a:rPr lang="it-IT" sz="1200">
                          <a:effectLst/>
                        </a:rPr>
                        <a:t>,177</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9370" marR="39370" algn="r">
                        <a:lnSpc>
                          <a:spcPct val="115000"/>
                        </a:lnSpc>
                        <a:spcAft>
                          <a:spcPts val="0"/>
                        </a:spcAft>
                      </a:pPr>
                      <a:r>
                        <a:rPr lang="it-IT" sz="1200" dirty="0">
                          <a:effectLst/>
                        </a:rPr>
                        <a:t>,882</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ts val="1600"/>
                        </a:lnSpc>
                        <a:spcAft>
                          <a:spcPts val="0"/>
                        </a:spcAft>
                      </a:pPr>
                      <a:r>
                        <a:rPr lang="it-IT" sz="1200" dirty="0">
                          <a:effectLst/>
                        </a:rPr>
                        <a:t>-,055</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13"/>
                  </a:ext>
                </a:extLst>
              </a:tr>
              <a:tr h="313446">
                <a:tc>
                  <a:txBody>
                    <a:bodyPr/>
                    <a:lstStyle/>
                    <a:p>
                      <a:pPr marL="39370" marR="39370">
                        <a:lnSpc>
                          <a:spcPct val="115000"/>
                        </a:lnSpc>
                        <a:spcAft>
                          <a:spcPts val="0"/>
                        </a:spcAft>
                      </a:pPr>
                      <a:r>
                        <a:rPr lang="it-IT" sz="1200">
                          <a:effectLst/>
                        </a:rPr>
                        <a:t>Personeconbassolivellodistruzione</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9370" marR="39370" algn="r">
                        <a:lnSpc>
                          <a:spcPct val="115000"/>
                        </a:lnSpc>
                        <a:spcAft>
                          <a:spcPts val="0"/>
                        </a:spcAft>
                      </a:pPr>
                      <a:r>
                        <a:rPr lang="it-IT" sz="1200">
                          <a:effectLst/>
                        </a:rPr>
                        <a:t>,010</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9370" marR="39370" algn="r">
                        <a:lnSpc>
                          <a:spcPct val="115000"/>
                        </a:lnSpc>
                        <a:spcAft>
                          <a:spcPts val="0"/>
                        </a:spcAft>
                      </a:pPr>
                      <a:r>
                        <a:rPr lang="it-IT" sz="1200">
                          <a:effectLst/>
                        </a:rPr>
                        <a:t>-,044</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9370" marR="39370" algn="r">
                        <a:lnSpc>
                          <a:spcPct val="115000"/>
                        </a:lnSpc>
                        <a:spcAft>
                          <a:spcPts val="0"/>
                        </a:spcAft>
                      </a:pPr>
                      <a:r>
                        <a:rPr lang="it-IT" sz="1200">
                          <a:effectLst/>
                        </a:rPr>
                        <a:t>,880</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ts val="1600"/>
                        </a:lnSpc>
                        <a:spcAft>
                          <a:spcPts val="0"/>
                        </a:spcAft>
                      </a:pPr>
                      <a:r>
                        <a:rPr lang="it-IT" sz="1200" dirty="0">
                          <a:effectLst/>
                        </a:rPr>
                        <a:t>-,132</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14"/>
                  </a:ext>
                </a:extLst>
              </a:tr>
              <a:tr h="313446">
                <a:tc>
                  <a:txBody>
                    <a:bodyPr/>
                    <a:lstStyle/>
                    <a:p>
                      <a:pPr marL="39370" marR="39370">
                        <a:lnSpc>
                          <a:spcPct val="115000"/>
                        </a:lnSpc>
                        <a:spcAft>
                          <a:spcPts val="0"/>
                        </a:spcAft>
                      </a:pPr>
                      <a:r>
                        <a:rPr lang="it-IT" sz="1200" dirty="0" err="1">
                          <a:effectLst/>
                        </a:rPr>
                        <a:t>Partecipazioneallistruzionedellaprimainfanzia</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9370" marR="39370" algn="r">
                        <a:lnSpc>
                          <a:spcPct val="115000"/>
                        </a:lnSpc>
                        <a:spcAft>
                          <a:spcPts val="0"/>
                        </a:spcAft>
                      </a:pPr>
                      <a:r>
                        <a:rPr lang="it-IT" sz="1200">
                          <a:effectLst/>
                        </a:rPr>
                        <a:t>,141</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9370" marR="39370" algn="r">
                        <a:lnSpc>
                          <a:spcPct val="115000"/>
                        </a:lnSpc>
                        <a:spcAft>
                          <a:spcPts val="0"/>
                        </a:spcAft>
                      </a:pPr>
                      <a:r>
                        <a:rPr lang="it-IT" sz="1200">
                          <a:effectLst/>
                        </a:rPr>
                        <a:t>,498</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9370" marR="39370" algn="r">
                        <a:lnSpc>
                          <a:spcPct val="115000"/>
                        </a:lnSpc>
                        <a:spcAft>
                          <a:spcPts val="0"/>
                        </a:spcAft>
                      </a:pPr>
                      <a:r>
                        <a:rPr lang="it-IT" sz="1200">
                          <a:effectLst/>
                        </a:rPr>
                        <a:t>-,622</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ts val="1600"/>
                        </a:lnSpc>
                        <a:spcAft>
                          <a:spcPts val="0"/>
                        </a:spcAft>
                      </a:pPr>
                      <a:r>
                        <a:rPr lang="it-IT" sz="1200" dirty="0">
                          <a:effectLst/>
                        </a:rPr>
                        <a:t>-,315</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15"/>
                  </a:ext>
                </a:extLst>
              </a:tr>
              <a:tr h="313446">
                <a:tc>
                  <a:txBody>
                    <a:bodyPr/>
                    <a:lstStyle/>
                    <a:p>
                      <a:pPr marL="39370" marR="39370">
                        <a:lnSpc>
                          <a:spcPct val="115000"/>
                        </a:lnSpc>
                        <a:spcAft>
                          <a:spcPts val="0"/>
                        </a:spcAft>
                      </a:pPr>
                      <a:r>
                        <a:rPr lang="it-IT" sz="1200" dirty="0" err="1">
                          <a:solidFill>
                            <a:srgbClr val="FF0000"/>
                          </a:solidFill>
                          <a:effectLst/>
                        </a:rPr>
                        <a:t>Apprendimentodellelinguestraniere</a:t>
                      </a:r>
                      <a:endParaRPr lang="it-IT"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9370" marR="39370" algn="r">
                        <a:lnSpc>
                          <a:spcPct val="115000"/>
                        </a:lnSpc>
                        <a:spcAft>
                          <a:spcPts val="0"/>
                        </a:spcAft>
                      </a:pPr>
                      <a:r>
                        <a:rPr lang="it-IT" sz="1200" dirty="0">
                          <a:solidFill>
                            <a:srgbClr val="FF0000"/>
                          </a:solidFill>
                          <a:effectLst/>
                        </a:rPr>
                        <a:t>-,037</a:t>
                      </a:r>
                      <a:endParaRPr lang="it-IT"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9370" marR="39370" algn="r">
                        <a:lnSpc>
                          <a:spcPct val="115000"/>
                        </a:lnSpc>
                        <a:spcAft>
                          <a:spcPts val="0"/>
                        </a:spcAft>
                      </a:pPr>
                      <a:r>
                        <a:rPr lang="it-IT" sz="1200" dirty="0">
                          <a:solidFill>
                            <a:srgbClr val="FF0000"/>
                          </a:solidFill>
                          <a:effectLst/>
                        </a:rPr>
                        <a:t>,096</a:t>
                      </a:r>
                      <a:endParaRPr lang="it-IT"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9370" marR="39370" algn="r">
                        <a:lnSpc>
                          <a:spcPct val="115000"/>
                        </a:lnSpc>
                        <a:spcAft>
                          <a:spcPts val="0"/>
                        </a:spcAft>
                      </a:pPr>
                      <a:r>
                        <a:rPr lang="it-IT" sz="1200" dirty="0">
                          <a:solidFill>
                            <a:srgbClr val="FF0000"/>
                          </a:solidFill>
                          <a:effectLst/>
                        </a:rPr>
                        <a:t>-,192</a:t>
                      </a:r>
                      <a:endParaRPr lang="it-IT"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ts val="1600"/>
                        </a:lnSpc>
                        <a:spcAft>
                          <a:spcPts val="0"/>
                        </a:spcAft>
                      </a:pPr>
                      <a:r>
                        <a:rPr lang="it-IT" sz="1200" dirty="0">
                          <a:solidFill>
                            <a:srgbClr val="FF0000"/>
                          </a:solidFill>
                          <a:effectLst/>
                        </a:rPr>
                        <a:t>,849</a:t>
                      </a:r>
                      <a:endParaRPr lang="it-IT"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16"/>
                  </a:ext>
                </a:extLst>
              </a:tr>
            </a:tbl>
          </a:graphicData>
        </a:graphic>
      </p:graphicFrame>
    </p:spTree>
    <p:extLst>
      <p:ext uri="{BB962C8B-B14F-4D97-AF65-F5344CB8AC3E}">
        <p14:creationId xmlns:p14="http://schemas.microsoft.com/office/powerpoint/2010/main" val="28650899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5800" y="609600"/>
            <a:ext cx="7772400" cy="515144"/>
          </a:xfrm>
        </p:spPr>
        <p:txBody>
          <a:bodyPr/>
          <a:lstStyle/>
          <a:p>
            <a:r>
              <a:rPr lang="it-IT" sz="3600" dirty="0" smtClean="0"/>
              <a:t>La componente «Istruzione»</a:t>
            </a:r>
            <a:endParaRPr lang="it-IT" sz="3600" dirty="0"/>
          </a:p>
        </p:txBody>
      </p:sp>
      <p:sp>
        <p:nvSpPr>
          <p:cNvPr id="4" name="Segnaposto numero diapositiva 3"/>
          <p:cNvSpPr>
            <a:spLocks noGrp="1"/>
          </p:cNvSpPr>
          <p:nvPr>
            <p:ph type="sldNum" sz="quarter" idx="12"/>
          </p:nvPr>
        </p:nvSpPr>
        <p:spPr/>
        <p:txBody>
          <a:bodyPr/>
          <a:lstStyle/>
          <a:p>
            <a:pPr>
              <a:defRPr/>
            </a:pPr>
            <a:fld id="{880DFACC-D2BC-45AC-A61F-F70DE1997CF3}" type="slidenum">
              <a:rPr lang="it-IT" smtClean="0"/>
              <a:pPr>
                <a:defRPr/>
              </a:pPr>
              <a:t>26</a:t>
            </a:fld>
            <a:endParaRPr lang="it-IT"/>
          </a:p>
        </p:txBody>
      </p:sp>
      <p:grpSp>
        <p:nvGrpSpPr>
          <p:cNvPr id="6" name="Group 7"/>
          <p:cNvGrpSpPr>
            <a:grpSpLocks/>
          </p:cNvGrpSpPr>
          <p:nvPr/>
        </p:nvGrpSpPr>
        <p:grpSpPr bwMode="auto">
          <a:xfrm>
            <a:off x="26074" y="0"/>
            <a:ext cx="9132888" cy="6834188"/>
            <a:chOff x="1" y="-19"/>
            <a:chExt cx="5753" cy="4305"/>
          </a:xfrm>
        </p:grpSpPr>
        <p:pic>
          <p:nvPicPr>
            <p:cNvPr id="7" name="Picture 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 y="14"/>
              <a:ext cx="432" cy="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ttangolo 3"/>
            <p:cNvSpPr>
              <a:spLocks noChangeArrowheads="1"/>
            </p:cNvSpPr>
            <p:nvPr/>
          </p:nvSpPr>
          <p:spPr bwMode="auto">
            <a:xfrm>
              <a:off x="432" y="-19"/>
              <a:ext cx="5322" cy="364"/>
            </a:xfrm>
            <a:prstGeom prst="rect">
              <a:avLst/>
            </a:prstGeom>
            <a:solidFill>
              <a:srgbClr val="0070C0"/>
            </a:solidFill>
            <a:ln w="25400">
              <a:solidFill>
                <a:srgbClr val="993300"/>
              </a:solidFill>
              <a:miter lim="800000"/>
              <a:headEnd/>
              <a:tailEnd/>
            </a:ln>
          </p:spPr>
          <p:txBody>
            <a:bodyPr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algn="ctr" eaLnBrk="1" hangingPunct="1">
                <a:spcBef>
                  <a:spcPct val="0"/>
                </a:spcBef>
                <a:buFontTx/>
                <a:buNone/>
              </a:pPr>
              <a:r>
                <a:rPr lang="it-IT" altLang="it-IT" sz="2000" b="1">
                  <a:solidFill>
                    <a:schemeClr val="bg1"/>
                  </a:solidFill>
                  <a:latin typeface="Calibri" panose="020F0502020204030204" pitchFamily="34" charset="0"/>
                </a:rPr>
                <a:t>La Misurazione del Benessere nei paesi dell’Unione Europea</a:t>
              </a:r>
              <a:endParaRPr lang="it-IT" altLang="it-IT" sz="2000" b="1" dirty="0">
                <a:solidFill>
                  <a:schemeClr val="bg1"/>
                </a:solidFill>
                <a:latin typeface="Calibri" panose="020F0502020204030204" pitchFamily="34" charset="0"/>
              </a:endParaRPr>
            </a:p>
          </p:txBody>
        </p:sp>
        <p:sp>
          <p:nvSpPr>
            <p:cNvPr id="9" name="Rettangolo 3"/>
            <p:cNvSpPr>
              <a:spLocks noChangeArrowheads="1"/>
            </p:cNvSpPr>
            <p:nvPr/>
          </p:nvSpPr>
          <p:spPr bwMode="auto">
            <a:xfrm rot="5400000">
              <a:off x="-1753" y="2099"/>
              <a:ext cx="3941" cy="434"/>
            </a:xfrm>
            <a:prstGeom prst="rect">
              <a:avLst/>
            </a:prstGeom>
            <a:solidFill>
              <a:srgbClr val="0070C0"/>
            </a:solidFill>
            <a:ln w="25400">
              <a:solidFill>
                <a:srgbClr val="993300"/>
              </a:solidFill>
              <a:miter lim="800000"/>
              <a:headEnd/>
              <a:tailEnd/>
            </a:ln>
          </p:spPr>
          <p:txBody>
            <a:bodyPr rot="10800000" vert="eaVert"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it-IT" altLang="it-IT" sz="1200">
                <a:solidFill>
                  <a:srgbClr val="FFFFFF"/>
                </a:solidFill>
                <a:latin typeface="Calibri" panose="020F0502020204030204" pitchFamily="34" charset="0"/>
              </a:endParaRPr>
            </a:p>
          </p:txBody>
        </p:sp>
      </p:grpSp>
      <p:grpSp>
        <p:nvGrpSpPr>
          <p:cNvPr id="10" name="Group 7"/>
          <p:cNvGrpSpPr>
            <a:grpSpLocks/>
          </p:cNvGrpSpPr>
          <p:nvPr/>
        </p:nvGrpSpPr>
        <p:grpSpPr bwMode="auto">
          <a:xfrm>
            <a:off x="26074" y="52388"/>
            <a:ext cx="688975" cy="6781800"/>
            <a:chOff x="1" y="14"/>
            <a:chExt cx="434" cy="4272"/>
          </a:xfrm>
        </p:grpSpPr>
        <p:pic>
          <p:nvPicPr>
            <p:cNvPr id="11" name="Picture 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 y="14"/>
              <a:ext cx="432" cy="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ttangolo 3"/>
            <p:cNvSpPr>
              <a:spLocks noChangeArrowheads="1"/>
            </p:cNvSpPr>
            <p:nvPr/>
          </p:nvSpPr>
          <p:spPr bwMode="auto">
            <a:xfrm rot="5400000">
              <a:off x="-1753" y="2099"/>
              <a:ext cx="3941" cy="434"/>
            </a:xfrm>
            <a:prstGeom prst="rect">
              <a:avLst/>
            </a:prstGeom>
            <a:solidFill>
              <a:srgbClr val="0070C0"/>
            </a:solidFill>
            <a:ln w="25400">
              <a:solidFill>
                <a:srgbClr val="993300"/>
              </a:solidFill>
              <a:miter lim="800000"/>
              <a:headEnd/>
              <a:tailEnd/>
            </a:ln>
          </p:spPr>
          <p:txBody>
            <a:bodyPr rot="10800000" vert="eaVert"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it-IT" altLang="it-IT" sz="1200">
                <a:solidFill>
                  <a:srgbClr val="FFFFFF"/>
                </a:solidFill>
                <a:latin typeface="Calibri" panose="020F0502020204030204" pitchFamily="34" charset="0"/>
              </a:endParaRPr>
            </a:p>
          </p:txBody>
        </p:sp>
      </p:grpSp>
      <p:sp>
        <p:nvSpPr>
          <p:cNvPr id="15" name="Rettangolo 14"/>
          <p:cNvSpPr/>
          <p:nvPr/>
        </p:nvSpPr>
        <p:spPr>
          <a:xfrm>
            <a:off x="1403648" y="5397316"/>
            <a:ext cx="7488832" cy="1015663"/>
          </a:xfrm>
          <a:prstGeom prst="rect">
            <a:avLst/>
          </a:prstGeom>
        </p:spPr>
        <p:txBody>
          <a:bodyPr wrap="square">
            <a:spAutoFit/>
          </a:bodyPr>
          <a:lstStyle/>
          <a:p>
            <a:r>
              <a:rPr lang="it-IT" sz="2000" dirty="0"/>
              <a:t>Dall’osservazione dello </a:t>
            </a:r>
            <a:r>
              <a:rPr lang="it-IT" sz="2000" i="1" dirty="0" err="1"/>
              <a:t>scree</a:t>
            </a:r>
            <a:r>
              <a:rPr lang="it-IT" sz="2000" i="1" dirty="0"/>
              <a:t> plot</a:t>
            </a:r>
            <a:r>
              <a:rPr lang="it-IT" sz="2000" dirty="0"/>
              <a:t>, dei valori di varianza cumulata e </a:t>
            </a:r>
            <a:r>
              <a:rPr lang="it-IT" sz="2000" dirty="0" err="1"/>
              <a:t>autovalori</a:t>
            </a:r>
            <a:r>
              <a:rPr lang="it-IT" sz="2000" dirty="0"/>
              <a:t>, si è deciso di scartare il </a:t>
            </a:r>
            <a:r>
              <a:rPr lang="it-IT" sz="2000" dirty="0" smtClean="0"/>
              <a:t>quarto </a:t>
            </a:r>
            <a:r>
              <a:rPr lang="it-IT" sz="2000" dirty="0"/>
              <a:t>fattore, in particolare la variabile </a:t>
            </a:r>
            <a:r>
              <a:rPr lang="it-IT" sz="2000" dirty="0" smtClean="0"/>
              <a:t>“Apprendimento lingue straniere”.</a:t>
            </a:r>
            <a:endParaRPr lang="it-IT" sz="2000" dirty="0"/>
          </a:p>
        </p:txBody>
      </p:sp>
      <p:graphicFrame>
        <p:nvGraphicFramePr>
          <p:cNvPr id="5" name="Segnaposto contenuto 4"/>
          <p:cNvGraphicFramePr>
            <a:graphicFrameLocks noGrp="1"/>
          </p:cNvGraphicFramePr>
          <p:nvPr>
            <p:ph idx="1"/>
            <p:extLst>
              <p:ext uri="{D42A27DB-BD31-4B8C-83A1-F6EECF244321}">
                <p14:modId xmlns:p14="http://schemas.microsoft.com/office/powerpoint/2010/main" val="3508793350"/>
              </p:ext>
            </p:extLst>
          </p:nvPr>
        </p:nvGraphicFramePr>
        <p:xfrm>
          <a:off x="1547664" y="1699408"/>
          <a:ext cx="6696744" cy="3697908"/>
        </p:xfrm>
        <a:graphic>
          <a:graphicData uri="http://schemas.openxmlformats.org/drawingml/2006/table">
            <a:tbl>
              <a:tblPr>
                <a:tableStyleId>{5C22544A-7EE6-4342-B048-85BDC9FD1C3A}</a:tableStyleId>
              </a:tblPr>
              <a:tblGrid>
                <a:gridCol w="1706735">
                  <a:extLst>
                    <a:ext uri="{9D8B030D-6E8A-4147-A177-3AD203B41FA5}">
                      <a16:colId xmlns:a16="http://schemas.microsoft.com/office/drawing/2014/main" val="20000"/>
                    </a:ext>
                  </a:extLst>
                </a:gridCol>
                <a:gridCol w="1707828">
                  <a:extLst>
                    <a:ext uri="{9D8B030D-6E8A-4147-A177-3AD203B41FA5}">
                      <a16:colId xmlns:a16="http://schemas.microsoft.com/office/drawing/2014/main" val="20001"/>
                    </a:ext>
                  </a:extLst>
                </a:gridCol>
                <a:gridCol w="1707828">
                  <a:extLst>
                    <a:ext uri="{9D8B030D-6E8A-4147-A177-3AD203B41FA5}">
                      <a16:colId xmlns:a16="http://schemas.microsoft.com/office/drawing/2014/main" val="20002"/>
                    </a:ext>
                  </a:extLst>
                </a:gridCol>
                <a:gridCol w="1574353">
                  <a:extLst>
                    <a:ext uri="{9D8B030D-6E8A-4147-A177-3AD203B41FA5}">
                      <a16:colId xmlns:a16="http://schemas.microsoft.com/office/drawing/2014/main" val="20003"/>
                    </a:ext>
                  </a:extLst>
                </a:gridCol>
              </a:tblGrid>
              <a:tr h="616318">
                <a:tc rowSpan="2">
                  <a:txBody>
                    <a:bodyPr/>
                    <a:lstStyle/>
                    <a:p>
                      <a:pPr marL="38100" marR="38100">
                        <a:lnSpc>
                          <a:spcPts val="1600"/>
                        </a:lnSpc>
                        <a:spcAft>
                          <a:spcPts val="0"/>
                        </a:spcAft>
                      </a:pPr>
                      <a:r>
                        <a:rPr lang="it-IT" sz="1600" dirty="0">
                          <a:effectLst/>
                        </a:rPr>
                        <a:t>Componente</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gridSpan="3">
                  <a:txBody>
                    <a:bodyPr/>
                    <a:lstStyle/>
                    <a:p>
                      <a:pPr marL="38100" marR="38100" algn="ctr">
                        <a:lnSpc>
                          <a:spcPts val="1600"/>
                        </a:lnSpc>
                        <a:spcAft>
                          <a:spcPts val="0"/>
                        </a:spcAft>
                      </a:pPr>
                      <a:r>
                        <a:rPr lang="it-IT" sz="1600" dirty="0">
                          <a:effectLst/>
                        </a:rPr>
                        <a:t>Pesi dei fattori ruotati</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0000"/>
                  </a:ext>
                </a:extLst>
              </a:tr>
              <a:tr h="616318">
                <a:tc vMerge="1">
                  <a:txBody>
                    <a:bodyPr/>
                    <a:lstStyle/>
                    <a:p>
                      <a:endParaRPr lang="it-IT"/>
                    </a:p>
                  </a:txBody>
                  <a:tcPr/>
                </a:tc>
                <a:tc>
                  <a:txBody>
                    <a:bodyPr/>
                    <a:lstStyle/>
                    <a:p>
                      <a:pPr marL="38100" marR="38100" algn="ctr">
                        <a:lnSpc>
                          <a:spcPts val="1600"/>
                        </a:lnSpc>
                        <a:spcAft>
                          <a:spcPts val="0"/>
                        </a:spcAft>
                      </a:pPr>
                      <a:r>
                        <a:rPr lang="it-IT" sz="1600" dirty="0">
                          <a:effectLst/>
                        </a:rPr>
                        <a:t>Totale</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ctr">
                        <a:lnSpc>
                          <a:spcPts val="1600"/>
                        </a:lnSpc>
                        <a:spcAft>
                          <a:spcPts val="0"/>
                        </a:spcAft>
                      </a:pPr>
                      <a:r>
                        <a:rPr lang="it-IT" sz="1600" dirty="0">
                          <a:effectLst/>
                        </a:rPr>
                        <a:t>% di varianza</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ctr">
                        <a:lnSpc>
                          <a:spcPts val="1600"/>
                        </a:lnSpc>
                        <a:spcAft>
                          <a:spcPts val="0"/>
                        </a:spcAft>
                      </a:pPr>
                      <a:r>
                        <a:rPr lang="it-IT" sz="1600">
                          <a:effectLst/>
                        </a:rPr>
                        <a:t>% cumulata</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1"/>
                  </a:ext>
                </a:extLst>
              </a:tr>
              <a:tr h="616318">
                <a:tc>
                  <a:txBody>
                    <a:bodyPr/>
                    <a:lstStyle/>
                    <a:p>
                      <a:pPr marL="38100" marR="38100">
                        <a:lnSpc>
                          <a:spcPts val="1600"/>
                        </a:lnSpc>
                        <a:spcAft>
                          <a:spcPts val="0"/>
                        </a:spcAft>
                      </a:pPr>
                      <a:r>
                        <a:rPr lang="it-IT" sz="1600">
                          <a:effectLst/>
                        </a:rPr>
                        <a:t>1</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ts val="1600"/>
                        </a:lnSpc>
                        <a:spcAft>
                          <a:spcPts val="0"/>
                        </a:spcAft>
                      </a:pPr>
                      <a:r>
                        <a:rPr lang="it-IT" sz="1600" dirty="0">
                          <a:effectLst/>
                        </a:rPr>
                        <a:t>3,920</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ts val="1600"/>
                        </a:lnSpc>
                        <a:spcAft>
                          <a:spcPts val="0"/>
                        </a:spcAft>
                      </a:pPr>
                      <a:r>
                        <a:rPr lang="it-IT" sz="1600" dirty="0">
                          <a:effectLst/>
                        </a:rPr>
                        <a:t>26,130</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ts val="1600"/>
                        </a:lnSpc>
                        <a:spcAft>
                          <a:spcPts val="0"/>
                        </a:spcAft>
                      </a:pPr>
                      <a:r>
                        <a:rPr lang="it-IT" sz="1600">
                          <a:effectLst/>
                        </a:rPr>
                        <a:t>26,130</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2"/>
                  </a:ext>
                </a:extLst>
              </a:tr>
              <a:tr h="616318">
                <a:tc>
                  <a:txBody>
                    <a:bodyPr/>
                    <a:lstStyle/>
                    <a:p>
                      <a:pPr marL="38100" marR="38100">
                        <a:lnSpc>
                          <a:spcPts val="1600"/>
                        </a:lnSpc>
                        <a:spcAft>
                          <a:spcPts val="0"/>
                        </a:spcAft>
                      </a:pPr>
                      <a:r>
                        <a:rPr lang="it-IT" sz="1600">
                          <a:effectLst/>
                        </a:rPr>
                        <a:t>2</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ts val="1600"/>
                        </a:lnSpc>
                        <a:spcAft>
                          <a:spcPts val="0"/>
                        </a:spcAft>
                      </a:pPr>
                      <a:r>
                        <a:rPr lang="it-IT" sz="1600">
                          <a:effectLst/>
                        </a:rPr>
                        <a:t>3,327</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ts val="1600"/>
                        </a:lnSpc>
                        <a:spcAft>
                          <a:spcPts val="0"/>
                        </a:spcAft>
                      </a:pPr>
                      <a:r>
                        <a:rPr lang="it-IT" sz="1600" dirty="0">
                          <a:effectLst/>
                        </a:rPr>
                        <a:t>22,179</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ts val="1600"/>
                        </a:lnSpc>
                        <a:spcAft>
                          <a:spcPts val="0"/>
                        </a:spcAft>
                      </a:pPr>
                      <a:r>
                        <a:rPr lang="it-IT" sz="1600" dirty="0">
                          <a:effectLst/>
                        </a:rPr>
                        <a:t>48,309</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3"/>
                  </a:ext>
                </a:extLst>
              </a:tr>
              <a:tr h="616318">
                <a:tc>
                  <a:txBody>
                    <a:bodyPr/>
                    <a:lstStyle/>
                    <a:p>
                      <a:pPr marL="38100" marR="38100">
                        <a:lnSpc>
                          <a:spcPts val="1600"/>
                        </a:lnSpc>
                        <a:spcAft>
                          <a:spcPts val="0"/>
                        </a:spcAft>
                      </a:pPr>
                      <a:r>
                        <a:rPr lang="it-IT" sz="1600">
                          <a:effectLst/>
                        </a:rPr>
                        <a:t>3</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ts val="1600"/>
                        </a:lnSpc>
                        <a:spcAft>
                          <a:spcPts val="0"/>
                        </a:spcAft>
                      </a:pPr>
                      <a:r>
                        <a:rPr lang="it-IT" sz="1600">
                          <a:effectLst/>
                        </a:rPr>
                        <a:t>3,028</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ts val="1600"/>
                        </a:lnSpc>
                        <a:spcAft>
                          <a:spcPts val="0"/>
                        </a:spcAft>
                      </a:pPr>
                      <a:r>
                        <a:rPr lang="it-IT" sz="1600">
                          <a:effectLst/>
                        </a:rPr>
                        <a:t>20,189</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ts val="1600"/>
                        </a:lnSpc>
                        <a:spcAft>
                          <a:spcPts val="0"/>
                        </a:spcAft>
                      </a:pPr>
                      <a:r>
                        <a:rPr lang="it-IT" sz="1600" dirty="0">
                          <a:effectLst/>
                        </a:rPr>
                        <a:t>68,498</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4"/>
                  </a:ext>
                </a:extLst>
              </a:tr>
              <a:tr h="616318">
                <a:tc>
                  <a:txBody>
                    <a:bodyPr/>
                    <a:lstStyle/>
                    <a:p>
                      <a:pPr marL="38100" marR="38100">
                        <a:lnSpc>
                          <a:spcPts val="1600"/>
                        </a:lnSpc>
                        <a:spcAft>
                          <a:spcPts val="0"/>
                        </a:spcAft>
                      </a:pPr>
                      <a:r>
                        <a:rPr lang="it-IT" sz="1600" dirty="0">
                          <a:solidFill>
                            <a:srgbClr val="FF0000"/>
                          </a:solidFill>
                          <a:effectLst/>
                        </a:rPr>
                        <a:t>4</a:t>
                      </a:r>
                      <a:endParaRPr lang="it-IT" sz="1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ts val="1600"/>
                        </a:lnSpc>
                        <a:spcAft>
                          <a:spcPts val="0"/>
                        </a:spcAft>
                      </a:pPr>
                      <a:r>
                        <a:rPr lang="it-IT" sz="1600" dirty="0">
                          <a:solidFill>
                            <a:srgbClr val="FF0000"/>
                          </a:solidFill>
                          <a:effectLst/>
                        </a:rPr>
                        <a:t>1,394</a:t>
                      </a:r>
                      <a:endParaRPr lang="it-IT" sz="1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ts val="1600"/>
                        </a:lnSpc>
                        <a:spcAft>
                          <a:spcPts val="0"/>
                        </a:spcAft>
                      </a:pPr>
                      <a:r>
                        <a:rPr lang="it-IT" sz="1600" dirty="0">
                          <a:solidFill>
                            <a:srgbClr val="FF0000"/>
                          </a:solidFill>
                          <a:effectLst/>
                        </a:rPr>
                        <a:t>9,291</a:t>
                      </a:r>
                      <a:endParaRPr lang="it-IT" sz="1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ts val="1600"/>
                        </a:lnSpc>
                        <a:spcAft>
                          <a:spcPts val="0"/>
                        </a:spcAft>
                      </a:pPr>
                      <a:r>
                        <a:rPr lang="it-IT" sz="1600" dirty="0">
                          <a:solidFill>
                            <a:srgbClr val="FF0000"/>
                          </a:solidFill>
                          <a:effectLst/>
                        </a:rPr>
                        <a:t>77,789</a:t>
                      </a:r>
                      <a:endParaRPr lang="it-IT" sz="1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0690180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5800" y="609600"/>
            <a:ext cx="7772400" cy="515144"/>
          </a:xfrm>
        </p:spPr>
        <p:txBody>
          <a:bodyPr/>
          <a:lstStyle/>
          <a:p>
            <a:r>
              <a:rPr lang="it-IT" sz="3600" dirty="0" smtClean="0"/>
              <a:t>La componente «Lavoro e tempo di vita»</a:t>
            </a:r>
            <a:endParaRPr lang="it-IT" sz="3600" dirty="0"/>
          </a:p>
        </p:txBody>
      </p:sp>
      <p:grpSp>
        <p:nvGrpSpPr>
          <p:cNvPr id="6" name="Group 7"/>
          <p:cNvGrpSpPr>
            <a:grpSpLocks/>
          </p:cNvGrpSpPr>
          <p:nvPr/>
        </p:nvGrpSpPr>
        <p:grpSpPr bwMode="auto">
          <a:xfrm>
            <a:off x="26074" y="0"/>
            <a:ext cx="9132888" cy="6834188"/>
            <a:chOff x="1" y="-19"/>
            <a:chExt cx="5753" cy="4305"/>
          </a:xfrm>
        </p:grpSpPr>
        <p:pic>
          <p:nvPicPr>
            <p:cNvPr id="7" name="Picture 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 y="14"/>
              <a:ext cx="432" cy="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ttangolo 3"/>
            <p:cNvSpPr>
              <a:spLocks noChangeArrowheads="1"/>
            </p:cNvSpPr>
            <p:nvPr/>
          </p:nvSpPr>
          <p:spPr bwMode="auto">
            <a:xfrm>
              <a:off x="432" y="-19"/>
              <a:ext cx="5322" cy="364"/>
            </a:xfrm>
            <a:prstGeom prst="rect">
              <a:avLst/>
            </a:prstGeom>
            <a:solidFill>
              <a:srgbClr val="0070C0"/>
            </a:solidFill>
            <a:ln w="25400">
              <a:solidFill>
                <a:srgbClr val="993300"/>
              </a:solidFill>
              <a:miter lim="800000"/>
              <a:headEnd/>
              <a:tailEnd/>
            </a:ln>
          </p:spPr>
          <p:txBody>
            <a:bodyPr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algn="ctr" eaLnBrk="1" hangingPunct="1">
                <a:spcBef>
                  <a:spcPct val="0"/>
                </a:spcBef>
                <a:buFontTx/>
                <a:buNone/>
              </a:pPr>
              <a:r>
                <a:rPr lang="it-IT" altLang="it-IT" sz="2000" b="1">
                  <a:solidFill>
                    <a:schemeClr val="bg1"/>
                  </a:solidFill>
                  <a:latin typeface="Calibri" panose="020F0502020204030204" pitchFamily="34" charset="0"/>
                </a:rPr>
                <a:t>La Misurazione del Benessere nei paesi dell’Unione Europea</a:t>
              </a:r>
              <a:endParaRPr lang="it-IT" altLang="it-IT" sz="2000" b="1" dirty="0">
                <a:solidFill>
                  <a:schemeClr val="bg1"/>
                </a:solidFill>
                <a:latin typeface="Calibri" panose="020F0502020204030204" pitchFamily="34" charset="0"/>
              </a:endParaRPr>
            </a:p>
          </p:txBody>
        </p:sp>
        <p:sp>
          <p:nvSpPr>
            <p:cNvPr id="9" name="Rettangolo 3"/>
            <p:cNvSpPr>
              <a:spLocks noChangeArrowheads="1"/>
            </p:cNvSpPr>
            <p:nvPr/>
          </p:nvSpPr>
          <p:spPr bwMode="auto">
            <a:xfrm rot="5400000">
              <a:off x="-1753" y="2099"/>
              <a:ext cx="3941" cy="434"/>
            </a:xfrm>
            <a:prstGeom prst="rect">
              <a:avLst/>
            </a:prstGeom>
            <a:solidFill>
              <a:srgbClr val="0070C0"/>
            </a:solidFill>
            <a:ln w="25400">
              <a:solidFill>
                <a:srgbClr val="993300"/>
              </a:solidFill>
              <a:miter lim="800000"/>
              <a:headEnd/>
              <a:tailEnd/>
            </a:ln>
          </p:spPr>
          <p:txBody>
            <a:bodyPr rot="10800000" vert="eaVert"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it-IT" altLang="it-IT" sz="1200">
                <a:solidFill>
                  <a:srgbClr val="FFFFFF"/>
                </a:solidFill>
                <a:latin typeface="Calibri" panose="020F0502020204030204" pitchFamily="34" charset="0"/>
              </a:endParaRPr>
            </a:p>
          </p:txBody>
        </p:sp>
      </p:grpSp>
      <p:graphicFrame>
        <p:nvGraphicFramePr>
          <p:cNvPr id="4" name="Segnaposto contenuto 3"/>
          <p:cNvGraphicFramePr>
            <a:graphicFrameLocks noGrp="1"/>
          </p:cNvGraphicFramePr>
          <p:nvPr>
            <p:ph idx="1"/>
            <p:extLst>
              <p:ext uri="{D42A27DB-BD31-4B8C-83A1-F6EECF244321}">
                <p14:modId xmlns:p14="http://schemas.microsoft.com/office/powerpoint/2010/main" val="4269159190"/>
              </p:ext>
            </p:extLst>
          </p:nvPr>
        </p:nvGraphicFramePr>
        <p:xfrm>
          <a:off x="1187623" y="1268760"/>
          <a:ext cx="7488832" cy="5521484"/>
        </p:xfrm>
        <a:graphic>
          <a:graphicData uri="http://schemas.openxmlformats.org/drawingml/2006/table">
            <a:tbl>
              <a:tblPr>
                <a:tableStyleId>{5C22544A-7EE6-4342-B048-85BDC9FD1C3A}</a:tableStyleId>
              </a:tblPr>
              <a:tblGrid>
                <a:gridCol w="4205507">
                  <a:extLst>
                    <a:ext uri="{9D8B030D-6E8A-4147-A177-3AD203B41FA5}">
                      <a16:colId xmlns:a16="http://schemas.microsoft.com/office/drawing/2014/main" val="20000"/>
                    </a:ext>
                  </a:extLst>
                </a:gridCol>
                <a:gridCol w="656851">
                  <a:extLst>
                    <a:ext uri="{9D8B030D-6E8A-4147-A177-3AD203B41FA5}">
                      <a16:colId xmlns:a16="http://schemas.microsoft.com/office/drawing/2014/main" val="20001"/>
                    </a:ext>
                  </a:extLst>
                </a:gridCol>
                <a:gridCol w="656851">
                  <a:extLst>
                    <a:ext uri="{9D8B030D-6E8A-4147-A177-3AD203B41FA5}">
                      <a16:colId xmlns:a16="http://schemas.microsoft.com/office/drawing/2014/main" val="20002"/>
                    </a:ext>
                  </a:extLst>
                </a:gridCol>
                <a:gridCol w="656851">
                  <a:extLst>
                    <a:ext uri="{9D8B030D-6E8A-4147-A177-3AD203B41FA5}">
                      <a16:colId xmlns:a16="http://schemas.microsoft.com/office/drawing/2014/main" val="20003"/>
                    </a:ext>
                  </a:extLst>
                </a:gridCol>
                <a:gridCol w="656851">
                  <a:extLst>
                    <a:ext uri="{9D8B030D-6E8A-4147-A177-3AD203B41FA5}">
                      <a16:colId xmlns:a16="http://schemas.microsoft.com/office/drawing/2014/main" val="20004"/>
                    </a:ext>
                  </a:extLst>
                </a:gridCol>
                <a:gridCol w="655921">
                  <a:extLst>
                    <a:ext uri="{9D8B030D-6E8A-4147-A177-3AD203B41FA5}">
                      <a16:colId xmlns:a16="http://schemas.microsoft.com/office/drawing/2014/main" val="20005"/>
                    </a:ext>
                  </a:extLst>
                </a:gridCol>
              </a:tblGrid>
              <a:tr h="261460">
                <a:tc rowSpan="2">
                  <a:txBody>
                    <a:bodyPr/>
                    <a:lstStyle/>
                    <a:p>
                      <a:pPr>
                        <a:lnSpc>
                          <a:spcPct val="150000"/>
                        </a:lnSpc>
                        <a:spcAft>
                          <a:spcPts val="0"/>
                        </a:spcAft>
                      </a:pPr>
                      <a:r>
                        <a:rPr lang="it-IT" sz="1200" dirty="0">
                          <a:effectLst/>
                        </a:rPr>
                        <a:t> </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gridSpan="5">
                  <a:txBody>
                    <a:bodyPr/>
                    <a:lstStyle/>
                    <a:p>
                      <a:pPr marL="38100" marR="38100" algn="ctr">
                        <a:lnSpc>
                          <a:spcPct val="150000"/>
                        </a:lnSpc>
                        <a:spcAft>
                          <a:spcPts val="0"/>
                        </a:spcAft>
                      </a:pPr>
                      <a:r>
                        <a:rPr lang="it-IT" sz="1200">
                          <a:effectLst/>
                        </a:rPr>
                        <a:t>Componente</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0000"/>
                  </a:ext>
                </a:extLst>
              </a:tr>
              <a:tr h="261460">
                <a:tc vMerge="1">
                  <a:txBody>
                    <a:bodyPr/>
                    <a:lstStyle/>
                    <a:p>
                      <a:endParaRPr lang="it-IT"/>
                    </a:p>
                  </a:txBody>
                  <a:tcPr/>
                </a:tc>
                <a:tc>
                  <a:txBody>
                    <a:bodyPr/>
                    <a:lstStyle/>
                    <a:p>
                      <a:pPr marL="38100" marR="38100" algn="ctr">
                        <a:lnSpc>
                          <a:spcPct val="150000"/>
                        </a:lnSpc>
                        <a:spcAft>
                          <a:spcPts val="0"/>
                        </a:spcAft>
                      </a:pPr>
                      <a:r>
                        <a:rPr lang="it-IT" sz="1200">
                          <a:effectLst/>
                        </a:rPr>
                        <a:t>1</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ctr">
                        <a:lnSpc>
                          <a:spcPct val="150000"/>
                        </a:lnSpc>
                        <a:spcAft>
                          <a:spcPts val="0"/>
                        </a:spcAft>
                      </a:pPr>
                      <a:r>
                        <a:rPr lang="it-IT" sz="1200">
                          <a:effectLst/>
                        </a:rPr>
                        <a:t>2</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ctr">
                        <a:lnSpc>
                          <a:spcPct val="150000"/>
                        </a:lnSpc>
                        <a:spcAft>
                          <a:spcPts val="0"/>
                        </a:spcAft>
                      </a:pPr>
                      <a:r>
                        <a:rPr lang="it-IT" sz="1200">
                          <a:effectLst/>
                        </a:rPr>
                        <a:t>3</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ctr">
                        <a:lnSpc>
                          <a:spcPct val="150000"/>
                        </a:lnSpc>
                        <a:spcAft>
                          <a:spcPts val="0"/>
                        </a:spcAft>
                      </a:pPr>
                      <a:r>
                        <a:rPr lang="it-IT" sz="1200">
                          <a:effectLst/>
                        </a:rPr>
                        <a:t>4</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ctr">
                        <a:lnSpc>
                          <a:spcPct val="150000"/>
                        </a:lnSpc>
                        <a:spcAft>
                          <a:spcPts val="0"/>
                        </a:spcAft>
                      </a:pPr>
                      <a:r>
                        <a:rPr lang="it-IT" sz="1200">
                          <a:effectLst/>
                        </a:rPr>
                        <a:t>5</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1"/>
                  </a:ext>
                </a:extLst>
              </a:tr>
              <a:tr h="261460">
                <a:tc>
                  <a:txBody>
                    <a:bodyPr/>
                    <a:lstStyle/>
                    <a:p>
                      <a:pPr marL="38100" marR="38100">
                        <a:lnSpc>
                          <a:spcPct val="150000"/>
                        </a:lnSpc>
                        <a:spcAft>
                          <a:spcPts val="0"/>
                        </a:spcAft>
                      </a:pPr>
                      <a:r>
                        <a:rPr lang="it-IT" sz="1200" dirty="0" err="1">
                          <a:effectLst/>
                        </a:rPr>
                        <a:t>Tassodioccupazione</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200">
                          <a:effectLst/>
                        </a:rPr>
                        <a:t>,928</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,113</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,133</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,011</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,086</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2"/>
                  </a:ext>
                </a:extLst>
              </a:tr>
              <a:tr h="261460">
                <a:tc>
                  <a:txBody>
                    <a:bodyPr/>
                    <a:lstStyle/>
                    <a:p>
                      <a:pPr marL="38100" marR="38100">
                        <a:lnSpc>
                          <a:spcPct val="150000"/>
                        </a:lnSpc>
                        <a:spcAft>
                          <a:spcPts val="0"/>
                        </a:spcAft>
                      </a:pPr>
                      <a:r>
                        <a:rPr lang="it-IT" sz="1200">
                          <a:effectLst/>
                        </a:rPr>
                        <a:t>Tassodimancatapartecipazioneallavoro</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200" dirty="0">
                          <a:effectLst/>
                        </a:rPr>
                        <a:t>,881</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-,096</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-,314</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,076</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,095</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3"/>
                  </a:ext>
                </a:extLst>
              </a:tr>
              <a:tr h="359576">
                <a:tc>
                  <a:txBody>
                    <a:bodyPr/>
                    <a:lstStyle/>
                    <a:p>
                      <a:pPr marL="38100" marR="38100">
                        <a:lnSpc>
                          <a:spcPct val="150000"/>
                        </a:lnSpc>
                        <a:spcAft>
                          <a:spcPts val="0"/>
                        </a:spcAft>
                      </a:pPr>
                      <a:r>
                        <a:rPr lang="it-IT" sz="1200">
                          <a:effectLst/>
                        </a:rPr>
                        <a:t>Dipendentichepossonoprendereuninterogiornoliberope</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200" dirty="0">
                          <a:effectLst/>
                        </a:rPr>
                        <a:t>,777</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dirty="0">
                          <a:effectLst/>
                        </a:rPr>
                        <a:t>,056</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,057</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-,181</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,434</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4"/>
                  </a:ext>
                </a:extLst>
              </a:tr>
              <a:tr h="261460">
                <a:tc>
                  <a:txBody>
                    <a:bodyPr/>
                    <a:lstStyle/>
                    <a:p>
                      <a:pPr marL="38100" marR="38100">
                        <a:lnSpc>
                          <a:spcPct val="150000"/>
                        </a:lnSpc>
                        <a:spcAft>
                          <a:spcPts val="0"/>
                        </a:spcAft>
                      </a:pPr>
                      <a:r>
                        <a:rPr lang="it-IT" sz="1200">
                          <a:effectLst/>
                        </a:rPr>
                        <a:t>Tassodioccupazionelavoratorianziani</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200">
                          <a:effectLst/>
                        </a:rPr>
                        <a:t>,759</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,264</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-,358</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,073</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-,131</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5"/>
                  </a:ext>
                </a:extLst>
              </a:tr>
              <a:tr h="359576">
                <a:tc>
                  <a:txBody>
                    <a:bodyPr/>
                    <a:lstStyle/>
                    <a:p>
                      <a:pPr marL="38100" marR="38100">
                        <a:lnSpc>
                          <a:spcPct val="150000"/>
                        </a:lnSpc>
                        <a:spcAft>
                          <a:spcPts val="0"/>
                        </a:spcAft>
                      </a:pPr>
                      <a:r>
                        <a:rPr lang="it-IT" sz="1200">
                          <a:effectLst/>
                        </a:rPr>
                        <a:t>Preoccupazioneditrovareunlavorodilivelloinferiore</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200">
                          <a:effectLst/>
                        </a:rPr>
                        <a:t>,741</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,445</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dirty="0">
                          <a:effectLst/>
                        </a:rPr>
                        <a:t>,318</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,024</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,120</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6"/>
                  </a:ext>
                </a:extLst>
              </a:tr>
              <a:tr h="261460">
                <a:tc>
                  <a:txBody>
                    <a:bodyPr/>
                    <a:lstStyle/>
                    <a:p>
                      <a:pPr marL="38100" marR="38100">
                        <a:lnSpc>
                          <a:spcPct val="150000"/>
                        </a:lnSpc>
                        <a:spcAft>
                          <a:spcPts val="0"/>
                        </a:spcAft>
                      </a:pPr>
                      <a:r>
                        <a:rPr lang="it-IT" sz="1200">
                          <a:effectLst/>
                        </a:rPr>
                        <a:t>Soddisfazionerelativaallattualelavoro</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200">
                          <a:effectLst/>
                        </a:rPr>
                        <a:t>,624</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,441</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,171</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dirty="0">
                          <a:effectLst/>
                        </a:rPr>
                        <a:t>-,188</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,106</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7"/>
                  </a:ext>
                </a:extLst>
              </a:tr>
              <a:tr h="261460">
                <a:tc>
                  <a:txBody>
                    <a:bodyPr/>
                    <a:lstStyle/>
                    <a:p>
                      <a:pPr marL="38100" marR="38100">
                        <a:lnSpc>
                          <a:spcPct val="150000"/>
                        </a:lnSpc>
                        <a:spcAft>
                          <a:spcPts val="0"/>
                        </a:spcAft>
                      </a:pPr>
                      <a:r>
                        <a:rPr lang="it-IT" sz="1200">
                          <a:effectLst/>
                        </a:rPr>
                        <a:t>Tempodedicatoallacucinaeailavoridomestici</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200">
                          <a:effectLst/>
                        </a:rPr>
                        <a:t>,607</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,542</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-,259</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dirty="0">
                          <a:effectLst/>
                        </a:rPr>
                        <a:t>,072</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-,168</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8"/>
                  </a:ext>
                </a:extLst>
              </a:tr>
              <a:tr h="261460">
                <a:tc>
                  <a:txBody>
                    <a:bodyPr/>
                    <a:lstStyle/>
                    <a:p>
                      <a:pPr marL="38100" marR="38100">
                        <a:lnSpc>
                          <a:spcPct val="150000"/>
                        </a:lnSpc>
                        <a:spcAft>
                          <a:spcPts val="0"/>
                        </a:spcAft>
                      </a:pPr>
                      <a:r>
                        <a:rPr lang="it-IT" sz="1200" dirty="0" err="1">
                          <a:effectLst/>
                        </a:rPr>
                        <a:t>Orelavoratepersettimanadilavoroatempopieno</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200">
                          <a:effectLst/>
                        </a:rPr>
                        <a:t>,077</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,894</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,018</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,005</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dirty="0">
                          <a:effectLst/>
                        </a:rPr>
                        <a:t>-,042</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9"/>
                  </a:ext>
                </a:extLst>
              </a:tr>
              <a:tr h="261460">
                <a:tc>
                  <a:txBody>
                    <a:bodyPr/>
                    <a:lstStyle/>
                    <a:p>
                      <a:pPr marL="38100" marR="38100">
                        <a:lnSpc>
                          <a:spcPct val="150000"/>
                        </a:lnSpc>
                        <a:spcAft>
                          <a:spcPts val="0"/>
                        </a:spcAft>
                      </a:pPr>
                      <a:r>
                        <a:rPr lang="it-IT" sz="1200">
                          <a:effectLst/>
                        </a:rPr>
                        <a:t>Personecondifficoltànell’assolvereleresponsabilitàfamili</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200">
                          <a:effectLst/>
                        </a:rPr>
                        <a:t>,457</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,672</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-,019</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-,140</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dirty="0">
                          <a:effectLst/>
                        </a:rPr>
                        <a:t>,341</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10"/>
                  </a:ext>
                </a:extLst>
              </a:tr>
              <a:tr h="261460">
                <a:tc>
                  <a:txBody>
                    <a:bodyPr/>
                    <a:lstStyle/>
                    <a:p>
                      <a:pPr marL="38100" marR="38100">
                        <a:lnSpc>
                          <a:spcPct val="150000"/>
                        </a:lnSpc>
                        <a:spcAft>
                          <a:spcPts val="0"/>
                        </a:spcAft>
                      </a:pPr>
                      <a:r>
                        <a:rPr lang="it-IT" sz="1200">
                          <a:effectLst/>
                        </a:rPr>
                        <a:t>Soddisfazionerelativaallaquantitàditempodedicataallavo</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200">
                          <a:effectLst/>
                        </a:rPr>
                        <a:t>,236</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,027</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,809</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,174</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dirty="0">
                          <a:effectLst/>
                        </a:rPr>
                        <a:t>,017</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11"/>
                  </a:ext>
                </a:extLst>
              </a:tr>
              <a:tr h="261460">
                <a:tc>
                  <a:txBody>
                    <a:bodyPr/>
                    <a:lstStyle/>
                    <a:p>
                      <a:pPr marL="38100" marR="38100">
                        <a:lnSpc>
                          <a:spcPct val="150000"/>
                        </a:lnSpc>
                        <a:spcAft>
                          <a:spcPts val="0"/>
                        </a:spcAft>
                      </a:pPr>
                      <a:r>
                        <a:rPr lang="it-IT" sz="1200">
                          <a:effectLst/>
                        </a:rPr>
                        <a:t>Lavoratoriparttimesottoccupati</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200">
                          <a:effectLst/>
                        </a:rPr>
                        <a:t>-,102</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-,120</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,800</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-,048</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dirty="0">
                          <a:effectLst/>
                        </a:rPr>
                        <a:t>-,145</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12"/>
                  </a:ext>
                </a:extLst>
              </a:tr>
              <a:tr h="261460">
                <a:tc>
                  <a:txBody>
                    <a:bodyPr/>
                    <a:lstStyle/>
                    <a:p>
                      <a:pPr marL="38100" marR="38100">
                        <a:lnSpc>
                          <a:spcPct val="150000"/>
                        </a:lnSpc>
                        <a:spcAft>
                          <a:spcPts val="0"/>
                        </a:spcAft>
                      </a:pPr>
                      <a:r>
                        <a:rPr lang="it-IT" sz="1200">
                          <a:effectLst/>
                        </a:rPr>
                        <a:t>Orelavoratepersettimanadilavoroatempodeterminato</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200">
                          <a:effectLst/>
                        </a:rPr>
                        <a:t>,415</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-,268</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-,598</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-,152</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dirty="0">
                          <a:effectLst/>
                        </a:rPr>
                        <a:t>,052</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13"/>
                  </a:ext>
                </a:extLst>
              </a:tr>
              <a:tr h="261460">
                <a:tc>
                  <a:txBody>
                    <a:bodyPr/>
                    <a:lstStyle/>
                    <a:p>
                      <a:pPr marL="38100" marR="38100">
                        <a:lnSpc>
                          <a:spcPct val="150000"/>
                        </a:lnSpc>
                        <a:spcAft>
                          <a:spcPts val="0"/>
                        </a:spcAft>
                      </a:pPr>
                      <a:r>
                        <a:rPr lang="it-IT" sz="1200">
                          <a:effectLst/>
                        </a:rPr>
                        <a:t>Occupatichelavoranodinotte</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200">
                          <a:effectLst/>
                        </a:rPr>
                        <a:t>,062</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-,067</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,001</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,830</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dirty="0">
                          <a:effectLst/>
                        </a:rPr>
                        <a:t>-,029</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14"/>
                  </a:ext>
                </a:extLst>
              </a:tr>
              <a:tr h="261460">
                <a:tc>
                  <a:txBody>
                    <a:bodyPr/>
                    <a:lstStyle/>
                    <a:p>
                      <a:pPr marL="38100" marR="38100">
                        <a:lnSpc>
                          <a:spcPct val="150000"/>
                        </a:lnSpc>
                        <a:spcAft>
                          <a:spcPts val="0"/>
                        </a:spcAft>
                      </a:pPr>
                      <a:r>
                        <a:rPr lang="it-IT" sz="1200">
                          <a:effectLst/>
                        </a:rPr>
                        <a:t>Occupatichelavoranodidomenica</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200">
                          <a:effectLst/>
                        </a:rPr>
                        <a:t>-,276</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-,065</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,233</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,824</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dirty="0">
                          <a:effectLst/>
                        </a:rPr>
                        <a:t>,186</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15"/>
                  </a:ext>
                </a:extLst>
              </a:tr>
              <a:tr h="359576">
                <a:tc>
                  <a:txBody>
                    <a:bodyPr/>
                    <a:lstStyle/>
                    <a:p>
                      <a:pPr marL="38100" marR="38100">
                        <a:lnSpc>
                          <a:spcPct val="150000"/>
                        </a:lnSpc>
                        <a:spcAft>
                          <a:spcPts val="0"/>
                        </a:spcAft>
                      </a:pPr>
                      <a:r>
                        <a:rPr lang="it-IT" sz="1200">
                          <a:effectLst/>
                        </a:rPr>
                        <a:t>Tempodedicatoaiproprihobbyeinteressi</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200">
                          <a:effectLst/>
                        </a:rPr>
                        <a:t>,058</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,045</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,003</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,631</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dirty="0">
                          <a:effectLst/>
                        </a:rPr>
                        <a:t>-,100</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16"/>
                  </a:ext>
                </a:extLst>
              </a:tr>
              <a:tr h="261460">
                <a:tc>
                  <a:txBody>
                    <a:bodyPr/>
                    <a:lstStyle/>
                    <a:p>
                      <a:pPr marL="38100" marR="38100">
                        <a:lnSpc>
                          <a:spcPct val="150000"/>
                        </a:lnSpc>
                        <a:spcAft>
                          <a:spcPts val="0"/>
                        </a:spcAft>
                      </a:pPr>
                      <a:r>
                        <a:rPr lang="it-IT" sz="1200" dirty="0" err="1">
                          <a:solidFill>
                            <a:srgbClr val="FF0000"/>
                          </a:solidFill>
                          <a:effectLst/>
                        </a:rPr>
                        <a:t>Dipendenticonuncontrattoatempodeterminato</a:t>
                      </a:r>
                      <a:endParaRPr lang="it-IT"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200">
                          <a:solidFill>
                            <a:srgbClr val="FF0000"/>
                          </a:solidFill>
                          <a:effectLst/>
                        </a:rPr>
                        <a:t>-,089</a:t>
                      </a:r>
                      <a:endParaRPr lang="it-IT" sz="12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solidFill>
                            <a:srgbClr val="FF0000"/>
                          </a:solidFill>
                          <a:effectLst/>
                        </a:rPr>
                        <a:t>,276</a:t>
                      </a:r>
                      <a:endParaRPr lang="it-IT" sz="12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solidFill>
                            <a:srgbClr val="FF0000"/>
                          </a:solidFill>
                          <a:effectLst/>
                        </a:rPr>
                        <a:t>,287</a:t>
                      </a:r>
                      <a:endParaRPr lang="it-IT" sz="12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solidFill>
                            <a:srgbClr val="FF0000"/>
                          </a:solidFill>
                          <a:effectLst/>
                        </a:rPr>
                        <a:t>-,038</a:t>
                      </a:r>
                      <a:endParaRPr lang="it-IT" sz="12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dirty="0">
                          <a:solidFill>
                            <a:srgbClr val="FF0000"/>
                          </a:solidFill>
                          <a:effectLst/>
                        </a:rPr>
                        <a:t>-,832</a:t>
                      </a:r>
                      <a:endParaRPr lang="it-IT"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17"/>
                  </a:ext>
                </a:extLst>
              </a:tr>
              <a:tr h="327956">
                <a:tc>
                  <a:txBody>
                    <a:bodyPr/>
                    <a:lstStyle/>
                    <a:p>
                      <a:pPr marL="38100" marR="38100">
                        <a:lnSpc>
                          <a:spcPct val="150000"/>
                        </a:lnSpc>
                        <a:spcAft>
                          <a:spcPts val="0"/>
                        </a:spcAft>
                      </a:pPr>
                      <a:r>
                        <a:rPr lang="it-IT" sz="1200" dirty="0" err="1">
                          <a:solidFill>
                            <a:srgbClr val="FF0000"/>
                          </a:solidFill>
                          <a:effectLst/>
                        </a:rPr>
                        <a:t>Lavoratoriabassoredditoinproporzionedituttiidipenden</a:t>
                      </a:r>
                      <a:endParaRPr lang="it-IT"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200" dirty="0">
                          <a:solidFill>
                            <a:srgbClr val="FF0000"/>
                          </a:solidFill>
                          <a:effectLst/>
                        </a:rPr>
                        <a:t>,144</a:t>
                      </a:r>
                      <a:endParaRPr lang="it-IT"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dirty="0">
                          <a:solidFill>
                            <a:srgbClr val="FF0000"/>
                          </a:solidFill>
                          <a:effectLst/>
                        </a:rPr>
                        <a:t>,385</a:t>
                      </a:r>
                      <a:endParaRPr lang="it-IT"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dirty="0">
                          <a:solidFill>
                            <a:srgbClr val="FF0000"/>
                          </a:solidFill>
                          <a:effectLst/>
                        </a:rPr>
                        <a:t>,067</a:t>
                      </a:r>
                      <a:endParaRPr lang="it-IT"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dirty="0">
                          <a:solidFill>
                            <a:srgbClr val="FF0000"/>
                          </a:solidFill>
                          <a:effectLst/>
                        </a:rPr>
                        <a:t>-,047</a:t>
                      </a:r>
                      <a:endParaRPr lang="it-IT"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dirty="0">
                          <a:solidFill>
                            <a:srgbClr val="FF0000"/>
                          </a:solidFill>
                          <a:effectLst/>
                        </a:rPr>
                        <a:t>,832</a:t>
                      </a:r>
                      <a:endParaRPr lang="it-IT"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18"/>
                  </a:ext>
                </a:extLst>
              </a:tr>
            </a:tbl>
          </a:graphicData>
        </a:graphic>
      </p:graphicFrame>
    </p:spTree>
    <p:extLst>
      <p:ext uri="{BB962C8B-B14F-4D97-AF65-F5344CB8AC3E}">
        <p14:creationId xmlns:p14="http://schemas.microsoft.com/office/powerpoint/2010/main" val="26224244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5800" y="609600"/>
            <a:ext cx="7772400" cy="515144"/>
          </a:xfrm>
        </p:spPr>
        <p:txBody>
          <a:bodyPr/>
          <a:lstStyle/>
          <a:p>
            <a:r>
              <a:rPr lang="it-IT" sz="3600" dirty="0" smtClean="0"/>
              <a:t>La componente «Lavoro e tempi di vita»</a:t>
            </a:r>
            <a:endParaRPr lang="it-IT" sz="3600" dirty="0"/>
          </a:p>
        </p:txBody>
      </p:sp>
      <p:sp>
        <p:nvSpPr>
          <p:cNvPr id="4" name="Segnaposto numero diapositiva 3"/>
          <p:cNvSpPr>
            <a:spLocks noGrp="1"/>
          </p:cNvSpPr>
          <p:nvPr>
            <p:ph type="sldNum" sz="quarter" idx="12"/>
          </p:nvPr>
        </p:nvSpPr>
        <p:spPr/>
        <p:txBody>
          <a:bodyPr/>
          <a:lstStyle/>
          <a:p>
            <a:pPr>
              <a:defRPr/>
            </a:pPr>
            <a:fld id="{880DFACC-D2BC-45AC-A61F-F70DE1997CF3}" type="slidenum">
              <a:rPr lang="it-IT" smtClean="0"/>
              <a:pPr>
                <a:defRPr/>
              </a:pPr>
              <a:t>28</a:t>
            </a:fld>
            <a:endParaRPr lang="it-IT"/>
          </a:p>
        </p:txBody>
      </p:sp>
      <p:grpSp>
        <p:nvGrpSpPr>
          <p:cNvPr id="6" name="Group 7"/>
          <p:cNvGrpSpPr>
            <a:grpSpLocks/>
          </p:cNvGrpSpPr>
          <p:nvPr/>
        </p:nvGrpSpPr>
        <p:grpSpPr bwMode="auto">
          <a:xfrm>
            <a:off x="26074" y="0"/>
            <a:ext cx="9132888" cy="6834188"/>
            <a:chOff x="1" y="-19"/>
            <a:chExt cx="5753" cy="4305"/>
          </a:xfrm>
        </p:grpSpPr>
        <p:pic>
          <p:nvPicPr>
            <p:cNvPr id="7" name="Picture 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 y="14"/>
              <a:ext cx="432" cy="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ttangolo 3"/>
            <p:cNvSpPr>
              <a:spLocks noChangeArrowheads="1"/>
            </p:cNvSpPr>
            <p:nvPr/>
          </p:nvSpPr>
          <p:spPr bwMode="auto">
            <a:xfrm>
              <a:off x="432" y="-19"/>
              <a:ext cx="5322" cy="364"/>
            </a:xfrm>
            <a:prstGeom prst="rect">
              <a:avLst/>
            </a:prstGeom>
            <a:solidFill>
              <a:srgbClr val="0070C0"/>
            </a:solidFill>
            <a:ln w="25400">
              <a:solidFill>
                <a:srgbClr val="993300"/>
              </a:solidFill>
              <a:miter lim="800000"/>
              <a:headEnd/>
              <a:tailEnd/>
            </a:ln>
          </p:spPr>
          <p:txBody>
            <a:bodyPr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algn="ctr" eaLnBrk="1" hangingPunct="1">
                <a:spcBef>
                  <a:spcPct val="0"/>
                </a:spcBef>
                <a:buFontTx/>
                <a:buNone/>
              </a:pPr>
              <a:r>
                <a:rPr lang="it-IT" altLang="it-IT" sz="2000" b="1">
                  <a:solidFill>
                    <a:schemeClr val="bg1"/>
                  </a:solidFill>
                  <a:latin typeface="Calibri" panose="020F0502020204030204" pitchFamily="34" charset="0"/>
                </a:rPr>
                <a:t>La Misurazione del Benessere nei paesi dell’Unione Europea</a:t>
              </a:r>
              <a:endParaRPr lang="it-IT" altLang="it-IT" sz="2000" b="1" dirty="0">
                <a:solidFill>
                  <a:schemeClr val="bg1"/>
                </a:solidFill>
                <a:latin typeface="Calibri" panose="020F0502020204030204" pitchFamily="34" charset="0"/>
              </a:endParaRPr>
            </a:p>
          </p:txBody>
        </p:sp>
        <p:sp>
          <p:nvSpPr>
            <p:cNvPr id="9" name="Rettangolo 3"/>
            <p:cNvSpPr>
              <a:spLocks noChangeArrowheads="1"/>
            </p:cNvSpPr>
            <p:nvPr/>
          </p:nvSpPr>
          <p:spPr bwMode="auto">
            <a:xfrm rot="5400000">
              <a:off x="-1753" y="2099"/>
              <a:ext cx="3941" cy="434"/>
            </a:xfrm>
            <a:prstGeom prst="rect">
              <a:avLst/>
            </a:prstGeom>
            <a:solidFill>
              <a:srgbClr val="0070C0"/>
            </a:solidFill>
            <a:ln w="25400">
              <a:solidFill>
                <a:srgbClr val="993300"/>
              </a:solidFill>
              <a:miter lim="800000"/>
              <a:headEnd/>
              <a:tailEnd/>
            </a:ln>
          </p:spPr>
          <p:txBody>
            <a:bodyPr rot="10800000" vert="eaVert"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it-IT" altLang="it-IT" sz="1200">
                <a:solidFill>
                  <a:srgbClr val="FFFFFF"/>
                </a:solidFill>
                <a:latin typeface="Calibri" panose="020F0502020204030204" pitchFamily="34" charset="0"/>
              </a:endParaRPr>
            </a:p>
          </p:txBody>
        </p:sp>
      </p:grpSp>
      <p:grpSp>
        <p:nvGrpSpPr>
          <p:cNvPr id="10" name="Group 7"/>
          <p:cNvGrpSpPr>
            <a:grpSpLocks/>
          </p:cNvGrpSpPr>
          <p:nvPr/>
        </p:nvGrpSpPr>
        <p:grpSpPr bwMode="auto">
          <a:xfrm>
            <a:off x="26074" y="52388"/>
            <a:ext cx="688975" cy="6781800"/>
            <a:chOff x="1" y="14"/>
            <a:chExt cx="434" cy="4272"/>
          </a:xfrm>
        </p:grpSpPr>
        <p:pic>
          <p:nvPicPr>
            <p:cNvPr id="11" name="Picture 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 y="14"/>
              <a:ext cx="432" cy="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ttangolo 3"/>
            <p:cNvSpPr>
              <a:spLocks noChangeArrowheads="1"/>
            </p:cNvSpPr>
            <p:nvPr/>
          </p:nvSpPr>
          <p:spPr bwMode="auto">
            <a:xfrm rot="5400000">
              <a:off x="-1753" y="2099"/>
              <a:ext cx="3941" cy="434"/>
            </a:xfrm>
            <a:prstGeom prst="rect">
              <a:avLst/>
            </a:prstGeom>
            <a:solidFill>
              <a:srgbClr val="0070C0"/>
            </a:solidFill>
            <a:ln w="25400">
              <a:solidFill>
                <a:srgbClr val="993300"/>
              </a:solidFill>
              <a:miter lim="800000"/>
              <a:headEnd/>
              <a:tailEnd/>
            </a:ln>
          </p:spPr>
          <p:txBody>
            <a:bodyPr rot="10800000" vert="eaVert"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it-IT" altLang="it-IT" sz="1200">
                <a:solidFill>
                  <a:srgbClr val="FFFFFF"/>
                </a:solidFill>
                <a:latin typeface="Calibri" panose="020F0502020204030204" pitchFamily="34" charset="0"/>
              </a:endParaRPr>
            </a:p>
          </p:txBody>
        </p:sp>
      </p:grpSp>
      <p:sp>
        <p:nvSpPr>
          <p:cNvPr id="15" name="Rettangolo 14"/>
          <p:cNvSpPr/>
          <p:nvPr/>
        </p:nvSpPr>
        <p:spPr>
          <a:xfrm>
            <a:off x="1403648" y="4924961"/>
            <a:ext cx="7488832" cy="1323439"/>
          </a:xfrm>
          <a:prstGeom prst="rect">
            <a:avLst/>
          </a:prstGeom>
        </p:spPr>
        <p:txBody>
          <a:bodyPr wrap="square">
            <a:spAutoFit/>
          </a:bodyPr>
          <a:lstStyle/>
          <a:p>
            <a:r>
              <a:rPr lang="it-IT" sz="2000" dirty="0"/>
              <a:t>Dall’osservazione dello </a:t>
            </a:r>
            <a:r>
              <a:rPr lang="it-IT" sz="2000" i="1" dirty="0" err="1"/>
              <a:t>scree</a:t>
            </a:r>
            <a:r>
              <a:rPr lang="it-IT" sz="2000" i="1" dirty="0"/>
              <a:t> plot</a:t>
            </a:r>
            <a:r>
              <a:rPr lang="it-IT" sz="2000" dirty="0"/>
              <a:t>, dei valori di varianza cumulata e </a:t>
            </a:r>
            <a:r>
              <a:rPr lang="it-IT" sz="2000" dirty="0" err="1"/>
              <a:t>autovalori</a:t>
            </a:r>
            <a:r>
              <a:rPr lang="it-IT" sz="2000" dirty="0"/>
              <a:t>, si è deciso di scartare il quinto fattore, in particolare la variabile </a:t>
            </a:r>
            <a:r>
              <a:rPr lang="it-IT" sz="2000" dirty="0" smtClean="0"/>
              <a:t>“Dipendenti con contratto a tempo indeterminato” </a:t>
            </a:r>
            <a:r>
              <a:rPr lang="it-IT" sz="2000" dirty="0"/>
              <a:t>e </a:t>
            </a:r>
            <a:r>
              <a:rPr lang="it-IT" sz="2000" dirty="0" smtClean="0"/>
              <a:t>.</a:t>
            </a:r>
            <a:r>
              <a:rPr lang="it-IT" sz="2000" dirty="0"/>
              <a:t> </a:t>
            </a:r>
            <a:r>
              <a:rPr lang="it-IT" sz="2000" dirty="0" smtClean="0"/>
              <a:t>“Lavoratori a basso reddito in proporzione a tutti i dipendenti”</a:t>
            </a:r>
            <a:endParaRPr lang="it-IT" sz="2000" dirty="0"/>
          </a:p>
        </p:txBody>
      </p:sp>
      <p:graphicFrame>
        <p:nvGraphicFramePr>
          <p:cNvPr id="16" name="Segnaposto contenuto 15"/>
          <p:cNvGraphicFramePr>
            <a:graphicFrameLocks noGrp="1"/>
          </p:cNvGraphicFramePr>
          <p:nvPr>
            <p:ph idx="1"/>
            <p:extLst>
              <p:ext uri="{D42A27DB-BD31-4B8C-83A1-F6EECF244321}">
                <p14:modId xmlns:p14="http://schemas.microsoft.com/office/powerpoint/2010/main" val="2493604592"/>
              </p:ext>
            </p:extLst>
          </p:nvPr>
        </p:nvGraphicFramePr>
        <p:xfrm>
          <a:off x="1835695" y="1340768"/>
          <a:ext cx="5760642" cy="3168354"/>
        </p:xfrm>
        <a:graphic>
          <a:graphicData uri="http://schemas.openxmlformats.org/drawingml/2006/table">
            <a:tbl>
              <a:tblPr>
                <a:tableStyleId>{5C22544A-7EE6-4342-B048-85BDC9FD1C3A}</a:tableStyleId>
              </a:tblPr>
              <a:tblGrid>
                <a:gridCol w="1469512">
                  <a:extLst>
                    <a:ext uri="{9D8B030D-6E8A-4147-A177-3AD203B41FA5}">
                      <a16:colId xmlns:a16="http://schemas.microsoft.com/office/drawing/2014/main" val="20000"/>
                    </a:ext>
                  </a:extLst>
                </a:gridCol>
                <a:gridCol w="1468566">
                  <a:extLst>
                    <a:ext uri="{9D8B030D-6E8A-4147-A177-3AD203B41FA5}">
                      <a16:colId xmlns:a16="http://schemas.microsoft.com/office/drawing/2014/main" val="20001"/>
                    </a:ext>
                  </a:extLst>
                </a:gridCol>
                <a:gridCol w="1468566">
                  <a:extLst>
                    <a:ext uri="{9D8B030D-6E8A-4147-A177-3AD203B41FA5}">
                      <a16:colId xmlns:a16="http://schemas.microsoft.com/office/drawing/2014/main" val="20002"/>
                    </a:ext>
                  </a:extLst>
                </a:gridCol>
                <a:gridCol w="1353998">
                  <a:extLst>
                    <a:ext uri="{9D8B030D-6E8A-4147-A177-3AD203B41FA5}">
                      <a16:colId xmlns:a16="http://schemas.microsoft.com/office/drawing/2014/main" val="20003"/>
                    </a:ext>
                  </a:extLst>
                </a:gridCol>
              </a:tblGrid>
              <a:tr h="452622">
                <a:tc rowSpan="2">
                  <a:txBody>
                    <a:bodyPr/>
                    <a:lstStyle/>
                    <a:p>
                      <a:pPr marL="38100" marR="38100">
                        <a:lnSpc>
                          <a:spcPct val="150000"/>
                        </a:lnSpc>
                        <a:spcAft>
                          <a:spcPts val="0"/>
                        </a:spcAft>
                      </a:pPr>
                      <a:r>
                        <a:rPr lang="it-IT" sz="1200" dirty="0">
                          <a:effectLst/>
                        </a:rPr>
                        <a:t>Componente</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gridSpan="3">
                  <a:txBody>
                    <a:bodyPr/>
                    <a:lstStyle/>
                    <a:p>
                      <a:pPr marL="38100" marR="38100" algn="ctr">
                        <a:lnSpc>
                          <a:spcPct val="150000"/>
                        </a:lnSpc>
                        <a:spcAft>
                          <a:spcPts val="0"/>
                        </a:spcAft>
                      </a:pPr>
                      <a:r>
                        <a:rPr lang="it-IT" sz="1200">
                          <a:effectLst/>
                        </a:rPr>
                        <a:t>Pesi dei fattori ruotati</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0000"/>
                  </a:ext>
                </a:extLst>
              </a:tr>
              <a:tr h="452622">
                <a:tc vMerge="1">
                  <a:txBody>
                    <a:bodyPr/>
                    <a:lstStyle/>
                    <a:p>
                      <a:endParaRPr lang="it-IT"/>
                    </a:p>
                  </a:txBody>
                  <a:tcPr/>
                </a:tc>
                <a:tc>
                  <a:txBody>
                    <a:bodyPr/>
                    <a:lstStyle/>
                    <a:p>
                      <a:pPr marL="38100" marR="38100" algn="ctr">
                        <a:lnSpc>
                          <a:spcPct val="150000"/>
                        </a:lnSpc>
                        <a:spcAft>
                          <a:spcPts val="0"/>
                        </a:spcAft>
                      </a:pPr>
                      <a:r>
                        <a:rPr lang="it-IT" sz="1200" dirty="0">
                          <a:effectLst/>
                        </a:rPr>
                        <a:t>Totale</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ctr">
                        <a:lnSpc>
                          <a:spcPct val="150000"/>
                        </a:lnSpc>
                        <a:spcAft>
                          <a:spcPts val="0"/>
                        </a:spcAft>
                      </a:pPr>
                      <a:r>
                        <a:rPr lang="it-IT" sz="1200">
                          <a:effectLst/>
                        </a:rPr>
                        <a:t>% di varianza</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ctr">
                        <a:lnSpc>
                          <a:spcPct val="150000"/>
                        </a:lnSpc>
                        <a:spcAft>
                          <a:spcPts val="0"/>
                        </a:spcAft>
                      </a:pPr>
                      <a:r>
                        <a:rPr lang="it-IT" sz="1200">
                          <a:effectLst/>
                        </a:rPr>
                        <a:t>% cumulata</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1"/>
                  </a:ext>
                </a:extLst>
              </a:tr>
              <a:tr h="452622">
                <a:tc>
                  <a:txBody>
                    <a:bodyPr/>
                    <a:lstStyle/>
                    <a:p>
                      <a:pPr marL="38100" marR="38100">
                        <a:lnSpc>
                          <a:spcPct val="150000"/>
                        </a:lnSpc>
                        <a:spcAft>
                          <a:spcPts val="0"/>
                        </a:spcAft>
                      </a:pPr>
                      <a:r>
                        <a:rPr lang="it-IT" sz="1200">
                          <a:effectLst/>
                        </a:rPr>
                        <a:t>1</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200" dirty="0">
                          <a:effectLst/>
                        </a:rPr>
                        <a:t>4,688</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dirty="0">
                          <a:effectLst/>
                        </a:rPr>
                        <a:t>27,579</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27,579</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2"/>
                  </a:ext>
                </a:extLst>
              </a:tr>
              <a:tr h="452622">
                <a:tc>
                  <a:txBody>
                    <a:bodyPr/>
                    <a:lstStyle/>
                    <a:p>
                      <a:pPr marL="38100" marR="38100">
                        <a:lnSpc>
                          <a:spcPct val="150000"/>
                        </a:lnSpc>
                        <a:spcAft>
                          <a:spcPts val="0"/>
                        </a:spcAft>
                      </a:pPr>
                      <a:r>
                        <a:rPr lang="it-IT" sz="1200">
                          <a:effectLst/>
                        </a:rPr>
                        <a:t>2</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200">
                          <a:effectLst/>
                        </a:rPr>
                        <a:t>2,354</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dirty="0">
                          <a:effectLst/>
                        </a:rPr>
                        <a:t>13,849</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41,428</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3"/>
                  </a:ext>
                </a:extLst>
              </a:tr>
              <a:tr h="452622">
                <a:tc>
                  <a:txBody>
                    <a:bodyPr/>
                    <a:lstStyle/>
                    <a:p>
                      <a:pPr marL="38100" marR="38100">
                        <a:lnSpc>
                          <a:spcPct val="150000"/>
                        </a:lnSpc>
                        <a:spcAft>
                          <a:spcPts val="0"/>
                        </a:spcAft>
                      </a:pPr>
                      <a:r>
                        <a:rPr lang="it-IT" sz="1200">
                          <a:effectLst/>
                        </a:rPr>
                        <a:t>3</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200">
                          <a:effectLst/>
                        </a:rPr>
                        <a:t>2,239</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dirty="0">
                          <a:effectLst/>
                        </a:rPr>
                        <a:t>13,169</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54,597</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4"/>
                  </a:ext>
                </a:extLst>
              </a:tr>
              <a:tr h="452622">
                <a:tc>
                  <a:txBody>
                    <a:bodyPr/>
                    <a:lstStyle/>
                    <a:p>
                      <a:pPr marL="38100" marR="38100">
                        <a:lnSpc>
                          <a:spcPct val="150000"/>
                        </a:lnSpc>
                        <a:spcAft>
                          <a:spcPts val="0"/>
                        </a:spcAft>
                      </a:pPr>
                      <a:r>
                        <a:rPr lang="it-IT" sz="1200">
                          <a:effectLst/>
                        </a:rPr>
                        <a:t>4</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200">
                          <a:effectLst/>
                        </a:rPr>
                        <a:t>1,928</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dirty="0">
                          <a:effectLst/>
                        </a:rPr>
                        <a:t>11,340</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dirty="0">
                          <a:effectLst/>
                        </a:rPr>
                        <a:t>65,938</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5"/>
                  </a:ext>
                </a:extLst>
              </a:tr>
              <a:tr h="452622">
                <a:tc>
                  <a:txBody>
                    <a:bodyPr/>
                    <a:lstStyle/>
                    <a:p>
                      <a:pPr marL="38100" marR="38100">
                        <a:lnSpc>
                          <a:spcPct val="150000"/>
                        </a:lnSpc>
                        <a:spcAft>
                          <a:spcPts val="0"/>
                        </a:spcAft>
                      </a:pPr>
                      <a:r>
                        <a:rPr lang="it-IT" sz="1200" dirty="0">
                          <a:solidFill>
                            <a:srgbClr val="FF0000"/>
                          </a:solidFill>
                          <a:effectLst/>
                        </a:rPr>
                        <a:t>5</a:t>
                      </a:r>
                      <a:endParaRPr lang="it-IT"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200" dirty="0">
                          <a:solidFill>
                            <a:srgbClr val="FF0000"/>
                          </a:solidFill>
                          <a:effectLst/>
                        </a:rPr>
                        <a:t>1,847</a:t>
                      </a:r>
                      <a:endParaRPr lang="it-IT"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dirty="0">
                          <a:solidFill>
                            <a:srgbClr val="FF0000"/>
                          </a:solidFill>
                          <a:effectLst/>
                        </a:rPr>
                        <a:t>10,863</a:t>
                      </a:r>
                      <a:endParaRPr lang="it-IT"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dirty="0">
                          <a:solidFill>
                            <a:srgbClr val="FF0000"/>
                          </a:solidFill>
                          <a:effectLst/>
                        </a:rPr>
                        <a:t>76,800</a:t>
                      </a:r>
                      <a:endParaRPr lang="it-IT"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5832907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5800" y="609600"/>
            <a:ext cx="7772400" cy="515144"/>
          </a:xfrm>
        </p:spPr>
        <p:txBody>
          <a:bodyPr/>
          <a:lstStyle/>
          <a:p>
            <a:r>
              <a:rPr lang="it-IT" sz="3600" dirty="0" smtClean="0"/>
              <a:t>La componente «Benessere economico»</a:t>
            </a:r>
            <a:endParaRPr lang="it-IT" sz="3600" dirty="0"/>
          </a:p>
        </p:txBody>
      </p:sp>
      <p:grpSp>
        <p:nvGrpSpPr>
          <p:cNvPr id="6" name="Group 7"/>
          <p:cNvGrpSpPr>
            <a:grpSpLocks/>
          </p:cNvGrpSpPr>
          <p:nvPr/>
        </p:nvGrpSpPr>
        <p:grpSpPr bwMode="auto">
          <a:xfrm>
            <a:off x="26074" y="0"/>
            <a:ext cx="9132888" cy="6834188"/>
            <a:chOff x="1" y="-19"/>
            <a:chExt cx="5753" cy="4305"/>
          </a:xfrm>
        </p:grpSpPr>
        <p:pic>
          <p:nvPicPr>
            <p:cNvPr id="7" name="Picture 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 y="14"/>
              <a:ext cx="432" cy="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ttangolo 3"/>
            <p:cNvSpPr>
              <a:spLocks noChangeArrowheads="1"/>
            </p:cNvSpPr>
            <p:nvPr/>
          </p:nvSpPr>
          <p:spPr bwMode="auto">
            <a:xfrm>
              <a:off x="432" y="-19"/>
              <a:ext cx="5322" cy="364"/>
            </a:xfrm>
            <a:prstGeom prst="rect">
              <a:avLst/>
            </a:prstGeom>
            <a:solidFill>
              <a:srgbClr val="0070C0"/>
            </a:solidFill>
            <a:ln w="25400">
              <a:solidFill>
                <a:srgbClr val="993300"/>
              </a:solidFill>
              <a:miter lim="800000"/>
              <a:headEnd/>
              <a:tailEnd/>
            </a:ln>
          </p:spPr>
          <p:txBody>
            <a:bodyPr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algn="ctr" eaLnBrk="1" hangingPunct="1">
                <a:spcBef>
                  <a:spcPct val="0"/>
                </a:spcBef>
                <a:buFontTx/>
                <a:buNone/>
              </a:pPr>
              <a:r>
                <a:rPr lang="it-IT" altLang="it-IT" sz="2000" b="1">
                  <a:solidFill>
                    <a:schemeClr val="bg1"/>
                  </a:solidFill>
                  <a:latin typeface="Calibri" panose="020F0502020204030204" pitchFamily="34" charset="0"/>
                </a:rPr>
                <a:t>La Misurazione del Benessere nei paesi dell’Unione Europea</a:t>
              </a:r>
              <a:endParaRPr lang="it-IT" altLang="it-IT" sz="2000" b="1" dirty="0">
                <a:solidFill>
                  <a:schemeClr val="bg1"/>
                </a:solidFill>
                <a:latin typeface="Calibri" panose="020F0502020204030204" pitchFamily="34" charset="0"/>
              </a:endParaRPr>
            </a:p>
          </p:txBody>
        </p:sp>
        <p:sp>
          <p:nvSpPr>
            <p:cNvPr id="9" name="Rettangolo 3"/>
            <p:cNvSpPr>
              <a:spLocks noChangeArrowheads="1"/>
            </p:cNvSpPr>
            <p:nvPr/>
          </p:nvSpPr>
          <p:spPr bwMode="auto">
            <a:xfrm rot="5400000">
              <a:off x="-1753" y="2099"/>
              <a:ext cx="3941" cy="434"/>
            </a:xfrm>
            <a:prstGeom prst="rect">
              <a:avLst/>
            </a:prstGeom>
            <a:solidFill>
              <a:srgbClr val="0070C0"/>
            </a:solidFill>
            <a:ln w="25400">
              <a:solidFill>
                <a:srgbClr val="993300"/>
              </a:solidFill>
              <a:miter lim="800000"/>
              <a:headEnd/>
              <a:tailEnd/>
            </a:ln>
          </p:spPr>
          <p:txBody>
            <a:bodyPr rot="10800000" vert="eaVert"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it-IT" altLang="it-IT" sz="1200">
                <a:solidFill>
                  <a:srgbClr val="FFFFFF"/>
                </a:solidFill>
                <a:latin typeface="Calibri" panose="020F0502020204030204" pitchFamily="34" charset="0"/>
              </a:endParaRPr>
            </a:p>
          </p:txBody>
        </p:sp>
      </p:grpSp>
      <p:grpSp>
        <p:nvGrpSpPr>
          <p:cNvPr id="10" name="Group 7"/>
          <p:cNvGrpSpPr>
            <a:grpSpLocks/>
          </p:cNvGrpSpPr>
          <p:nvPr/>
        </p:nvGrpSpPr>
        <p:grpSpPr bwMode="auto">
          <a:xfrm>
            <a:off x="26074" y="52388"/>
            <a:ext cx="688975" cy="6781800"/>
            <a:chOff x="1" y="14"/>
            <a:chExt cx="434" cy="4272"/>
          </a:xfrm>
        </p:grpSpPr>
        <p:pic>
          <p:nvPicPr>
            <p:cNvPr id="11" name="Picture 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 y="14"/>
              <a:ext cx="432" cy="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ttangolo 3"/>
            <p:cNvSpPr>
              <a:spLocks noChangeArrowheads="1"/>
            </p:cNvSpPr>
            <p:nvPr/>
          </p:nvSpPr>
          <p:spPr bwMode="auto">
            <a:xfrm rot="5400000">
              <a:off x="-1753" y="2099"/>
              <a:ext cx="3941" cy="434"/>
            </a:xfrm>
            <a:prstGeom prst="rect">
              <a:avLst/>
            </a:prstGeom>
            <a:solidFill>
              <a:srgbClr val="0070C0"/>
            </a:solidFill>
            <a:ln w="25400">
              <a:solidFill>
                <a:srgbClr val="993300"/>
              </a:solidFill>
              <a:miter lim="800000"/>
              <a:headEnd/>
              <a:tailEnd/>
            </a:ln>
          </p:spPr>
          <p:txBody>
            <a:bodyPr rot="10800000" vert="eaVert"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it-IT" altLang="it-IT" sz="1200">
                <a:solidFill>
                  <a:srgbClr val="FFFFFF"/>
                </a:solidFill>
                <a:latin typeface="Calibri" panose="020F0502020204030204" pitchFamily="34" charset="0"/>
              </a:endParaRPr>
            </a:p>
          </p:txBody>
        </p:sp>
      </p:grpSp>
      <p:graphicFrame>
        <p:nvGraphicFramePr>
          <p:cNvPr id="5" name="Segnaposto contenuto 4"/>
          <p:cNvGraphicFramePr>
            <a:graphicFrameLocks noGrp="1"/>
          </p:cNvGraphicFramePr>
          <p:nvPr>
            <p:ph idx="1"/>
            <p:extLst>
              <p:ext uri="{D42A27DB-BD31-4B8C-83A1-F6EECF244321}">
                <p14:modId xmlns:p14="http://schemas.microsoft.com/office/powerpoint/2010/main" val="1831669065"/>
              </p:ext>
            </p:extLst>
          </p:nvPr>
        </p:nvGraphicFramePr>
        <p:xfrm>
          <a:off x="1043608" y="1124753"/>
          <a:ext cx="6912768" cy="6217920"/>
        </p:xfrm>
        <a:graphic>
          <a:graphicData uri="http://schemas.openxmlformats.org/drawingml/2006/table">
            <a:tbl>
              <a:tblPr>
                <a:tableStyleId>{5C22544A-7EE6-4342-B048-85BDC9FD1C3A}</a:tableStyleId>
              </a:tblPr>
              <a:tblGrid>
                <a:gridCol w="4003074">
                  <a:extLst>
                    <a:ext uri="{9D8B030D-6E8A-4147-A177-3AD203B41FA5}">
                      <a16:colId xmlns:a16="http://schemas.microsoft.com/office/drawing/2014/main" val="20000"/>
                    </a:ext>
                  </a:extLst>
                </a:gridCol>
                <a:gridCol w="605721">
                  <a:extLst>
                    <a:ext uri="{9D8B030D-6E8A-4147-A177-3AD203B41FA5}">
                      <a16:colId xmlns:a16="http://schemas.microsoft.com/office/drawing/2014/main" val="20001"/>
                    </a:ext>
                  </a:extLst>
                </a:gridCol>
                <a:gridCol w="606579">
                  <a:extLst>
                    <a:ext uri="{9D8B030D-6E8A-4147-A177-3AD203B41FA5}">
                      <a16:colId xmlns:a16="http://schemas.microsoft.com/office/drawing/2014/main" val="20002"/>
                    </a:ext>
                  </a:extLst>
                </a:gridCol>
                <a:gridCol w="606579">
                  <a:extLst>
                    <a:ext uri="{9D8B030D-6E8A-4147-A177-3AD203B41FA5}">
                      <a16:colId xmlns:a16="http://schemas.microsoft.com/office/drawing/2014/main" val="20003"/>
                    </a:ext>
                  </a:extLst>
                </a:gridCol>
                <a:gridCol w="606579">
                  <a:extLst>
                    <a:ext uri="{9D8B030D-6E8A-4147-A177-3AD203B41FA5}">
                      <a16:colId xmlns:a16="http://schemas.microsoft.com/office/drawing/2014/main" val="20004"/>
                    </a:ext>
                  </a:extLst>
                </a:gridCol>
                <a:gridCol w="484236">
                  <a:extLst>
                    <a:ext uri="{9D8B030D-6E8A-4147-A177-3AD203B41FA5}">
                      <a16:colId xmlns:a16="http://schemas.microsoft.com/office/drawing/2014/main" val="20005"/>
                    </a:ext>
                  </a:extLst>
                </a:gridCol>
              </a:tblGrid>
              <a:tr h="174962">
                <a:tc rowSpan="2">
                  <a:txBody>
                    <a:bodyPr/>
                    <a:lstStyle/>
                    <a:p>
                      <a:pPr>
                        <a:lnSpc>
                          <a:spcPct val="150000"/>
                        </a:lnSpc>
                        <a:spcAft>
                          <a:spcPts val="0"/>
                        </a:spcAft>
                      </a:pPr>
                      <a:r>
                        <a:rPr lang="it-IT" sz="1200" dirty="0">
                          <a:effectLst/>
                        </a:rPr>
                        <a:t> </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gridSpan="5">
                  <a:txBody>
                    <a:bodyPr/>
                    <a:lstStyle/>
                    <a:p>
                      <a:pPr marL="38100" marR="38100" algn="ctr">
                        <a:lnSpc>
                          <a:spcPct val="150000"/>
                        </a:lnSpc>
                        <a:spcAft>
                          <a:spcPts val="0"/>
                        </a:spcAft>
                      </a:pPr>
                      <a:r>
                        <a:rPr lang="it-IT" sz="800">
                          <a:effectLst/>
                        </a:rPr>
                        <a:t>Componente</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0000"/>
                  </a:ext>
                </a:extLst>
              </a:tr>
              <a:tr h="224436">
                <a:tc vMerge="1">
                  <a:txBody>
                    <a:bodyPr/>
                    <a:lstStyle/>
                    <a:p>
                      <a:endParaRPr lang="it-IT"/>
                    </a:p>
                  </a:txBody>
                  <a:tcPr/>
                </a:tc>
                <a:tc>
                  <a:txBody>
                    <a:bodyPr/>
                    <a:lstStyle/>
                    <a:p>
                      <a:pPr marL="38100" marR="38100" algn="ctr">
                        <a:lnSpc>
                          <a:spcPct val="150000"/>
                        </a:lnSpc>
                        <a:spcAft>
                          <a:spcPts val="0"/>
                        </a:spcAft>
                      </a:pPr>
                      <a:r>
                        <a:rPr lang="it-IT" sz="1200">
                          <a:effectLst/>
                        </a:rPr>
                        <a:t>1</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ctr">
                        <a:lnSpc>
                          <a:spcPct val="150000"/>
                        </a:lnSpc>
                        <a:spcAft>
                          <a:spcPts val="0"/>
                        </a:spcAft>
                      </a:pPr>
                      <a:r>
                        <a:rPr lang="it-IT" sz="1200">
                          <a:effectLst/>
                        </a:rPr>
                        <a:t>2</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ctr">
                        <a:lnSpc>
                          <a:spcPct val="150000"/>
                        </a:lnSpc>
                        <a:spcAft>
                          <a:spcPts val="0"/>
                        </a:spcAft>
                      </a:pPr>
                      <a:r>
                        <a:rPr lang="it-IT" sz="1200">
                          <a:effectLst/>
                        </a:rPr>
                        <a:t>3</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ctr">
                        <a:lnSpc>
                          <a:spcPct val="150000"/>
                        </a:lnSpc>
                        <a:spcAft>
                          <a:spcPts val="0"/>
                        </a:spcAft>
                      </a:pPr>
                      <a:r>
                        <a:rPr lang="it-IT" sz="1200">
                          <a:effectLst/>
                        </a:rPr>
                        <a:t>4</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ctr">
                        <a:lnSpc>
                          <a:spcPct val="150000"/>
                        </a:lnSpc>
                        <a:spcAft>
                          <a:spcPts val="0"/>
                        </a:spcAft>
                      </a:pPr>
                      <a:r>
                        <a:rPr lang="it-IT" sz="1200">
                          <a:effectLst/>
                        </a:rPr>
                        <a:t>5</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1"/>
                  </a:ext>
                </a:extLst>
              </a:tr>
              <a:tr h="224436">
                <a:tc>
                  <a:txBody>
                    <a:bodyPr/>
                    <a:lstStyle/>
                    <a:p>
                      <a:pPr marL="38100" marR="38100">
                        <a:lnSpc>
                          <a:spcPct val="150000"/>
                        </a:lnSpc>
                        <a:spcAft>
                          <a:spcPts val="0"/>
                        </a:spcAft>
                      </a:pPr>
                      <a:r>
                        <a:rPr lang="it-IT" sz="1200" dirty="0" err="1">
                          <a:effectLst/>
                        </a:rPr>
                        <a:t>Mancanzaforzatadiunauto</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200">
                          <a:effectLst/>
                        </a:rPr>
                        <a:t>,923</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,101</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,142</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,145</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,087</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2"/>
                  </a:ext>
                </a:extLst>
              </a:tr>
              <a:tr h="224436">
                <a:tc>
                  <a:txBody>
                    <a:bodyPr/>
                    <a:lstStyle/>
                    <a:p>
                      <a:pPr marL="38100" marR="38100">
                        <a:lnSpc>
                          <a:spcPct val="150000"/>
                        </a:lnSpc>
                        <a:spcAft>
                          <a:spcPts val="0"/>
                        </a:spcAft>
                      </a:pPr>
                      <a:r>
                        <a:rPr lang="it-IT" sz="1200">
                          <a:effectLst/>
                        </a:rPr>
                        <a:t>AssenzadiWCconacquacorrente</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200">
                          <a:effectLst/>
                        </a:rPr>
                        <a:t>,917</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-,027</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,328</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-,022</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,037</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3"/>
                  </a:ext>
                </a:extLst>
              </a:tr>
              <a:tr h="224436">
                <a:tc>
                  <a:txBody>
                    <a:bodyPr/>
                    <a:lstStyle/>
                    <a:p>
                      <a:pPr marL="38100" marR="38100">
                        <a:lnSpc>
                          <a:spcPct val="150000"/>
                        </a:lnSpc>
                        <a:spcAft>
                          <a:spcPts val="0"/>
                        </a:spcAft>
                      </a:pPr>
                      <a:r>
                        <a:rPr lang="it-IT" sz="1200">
                          <a:effectLst/>
                        </a:rPr>
                        <a:t>Assenzadivascadabagnoodoccia</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200">
                          <a:effectLst/>
                        </a:rPr>
                        <a:t>,891</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-,075</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,308</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-,035</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,199</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4"/>
                  </a:ext>
                </a:extLst>
              </a:tr>
              <a:tr h="224436">
                <a:tc>
                  <a:txBody>
                    <a:bodyPr/>
                    <a:lstStyle/>
                    <a:p>
                      <a:pPr marL="38100" marR="38100">
                        <a:lnSpc>
                          <a:spcPct val="150000"/>
                        </a:lnSpc>
                        <a:spcAft>
                          <a:spcPts val="0"/>
                        </a:spcAft>
                      </a:pPr>
                      <a:r>
                        <a:rPr lang="it-IT" sz="1200" dirty="0" err="1">
                          <a:effectLst/>
                        </a:rPr>
                        <a:t>Mancanzaforzatadiunalavatrice</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200">
                          <a:effectLst/>
                        </a:rPr>
                        <a:t>,821</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-,009</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,362</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-,049</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-,107</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5"/>
                  </a:ext>
                </a:extLst>
              </a:tr>
              <a:tr h="224436">
                <a:tc>
                  <a:txBody>
                    <a:bodyPr/>
                    <a:lstStyle/>
                    <a:p>
                      <a:pPr marL="38100" marR="38100">
                        <a:lnSpc>
                          <a:spcPct val="150000"/>
                        </a:lnSpc>
                        <a:spcAft>
                          <a:spcPts val="0"/>
                        </a:spcAft>
                      </a:pPr>
                      <a:r>
                        <a:rPr lang="it-IT" sz="1200">
                          <a:effectLst/>
                        </a:rPr>
                        <a:t>Tassodisovraffollamento</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200">
                          <a:effectLst/>
                        </a:rPr>
                        <a:t>,772</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,397</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,033</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,029</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,044</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6"/>
                  </a:ext>
                </a:extLst>
              </a:tr>
              <a:tr h="224436">
                <a:tc>
                  <a:txBody>
                    <a:bodyPr/>
                    <a:lstStyle/>
                    <a:p>
                      <a:pPr marL="38100" marR="38100">
                        <a:lnSpc>
                          <a:spcPct val="150000"/>
                        </a:lnSpc>
                        <a:spcAft>
                          <a:spcPts val="0"/>
                        </a:spcAft>
                      </a:pPr>
                      <a:r>
                        <a:rPr lang="it-IT" sz="1200">
                          <a:effectLst/>
                        </a:rPr>
                        <a:t>Tassodideprivazionemateriale</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200">
                          <a:effectLst/>
                        </a:rPr>
                        <a:t>,770</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,503</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,244</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,032</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-,206</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7"/>
                  </a:ext>
                </a:extLst>
              </a:tr>
              <a:tr h="224436">
                <a:tc>
                  <a:txBody>
                    <a:bodyPr/>
                    <a:lstStyle/>
                    <a:p>
                      <a:pPr marL="38100" marR="38100">
                        <a:lnSpc>
                          <a:spcPct val="150000"/>
                        </a:lnSpc>
                        <a:spcAft>
                          <a:spcPts val="0"/>
                        </a:spcAft>
                      </a:pPr>
                      <a:r>
                        <a:rPr lang="it-IT" sz="1200">
                          <a:effectLst/>
                        </a:rPr>
                        <a:t>Possibilitàdiavereunpastoconcarnepollopesceogniduegior</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200" dirty="0">
                          <a:effectLst/>
                        </a:rPr>
                        <a:t>,657</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,627</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-,101</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,076</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-,084</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8"/>
                  </a:ext>
                </a:extLst>
              </a:tr>
              <a:tr h="224436">
                <a:tc>
                  <a:txBody>
                    <a:bodyPr/>
                    <a:lstStyle/>
                    <a:p>
                      <a:pPr marL="38100" marR="38100">
                        <a:lnSpc>
                          <a:spcPct val="150000"/>
                        </a:lnSpc>
                        <a:spcAft>
                          <a:spcPts val="0"/>
                        </a:spcAft>
                      </a:pPr>
                      <a:r>
                        <a:rPr lang="it-IT" sz="1200">
                          <a:effectLst/>
                        </a:rPr>
                        <a:t>Redditomediodisponibileaggiustatoprocapite</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200" dirty="0">
                          <a:effectLst/>
                        </a:rPr>
                        <a:t>,656</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,626</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,113</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,082</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,155</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9"/>
                  </a:ext>
                </a:extLst>
              </a:tr>
              <a:tr h="224436">
                <a:tc>
                  <a:txBody>
                    <a:bodyPr/>
                    <a:lstStyle/>
                    <a:p>
                      <a:pPr marL="38100" marR="38100">
                        <a:lnSpc>
                          <a:spcPct val="150000"/>
                        </a:lnSpc>
                        <a:spcAft>
                          <a:spcPts val="0"/>
                        </a:spcAft>
                      </a:pPr>
                      <a:r>
                        <a:rPr lang="it-IT" sz="1200">
                          <a:effectLst/>
                        </a:rPr>
                        <a:t>Situazionefinanziariadellafamigliarispettoa12mesi</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200">
                          <a:effectLst/>
                        </a:rPr>
                        <a:t>,024</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dirty="0">
                          <a:effectLst/>
                        </a:rPr>
                        <a:t>,846</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,295</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,114</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,098</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10"/>
                  </a:ext>
                </a:extLst>
              </a:tr>
              <a:tr h="224436">
                <a:tc>
                  <a:txBody>
                    <a:bodyPr/>
                    <a:lstStyle/>
                    <a:p>
                      <a:pPr marL="38100" marR="38100">
                        <a:lnSpc>
                          <a:spcPct val="150000"/>
                        </a:lnSpc>
                        <a:spcAft>
                          <a:spcPts val="0"/>
                        </a:spcAft>
                      </a:pPr>
                      <a:r>
                        <a:rPr lang="it-IT" sz="1200">
                          <a:effectLst/>
                        </a:rPr>
                        <a:t>Situazionefinanziariaprevistaneiprossimi12mesi</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200">
                          <a:effectLst/>
                        </a:rPr>
                        <a:t>-,248</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dirty="0">
                          <a:effectLst/>
                        </a:rPr>
                        <a:t>,816</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-,053</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,195</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,276</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11"/>
                  </a:ext>
                </a:extLst>
              </a:tr>
              <a:tr h="224436">
                <a:tc>
                  <a:txBody>
                    <a:bodyPr/>
                    <a:lstStyle/>
                    <a:p>
                      <a:pPr marL="38100" marR="38100">
                        <a:lnSpc>
                          <a:spcPct val="150000"/>
                        </a:lnSpc>
                        <a:spcAft>
                          <a:spcPts val="0"/>
                        </a:spcAft>
                      </a:pPr>
                      <a:r>
                        <a:rPr lang="it-IT" sz="1200">
                          <a:effectLst/>
                        </a:rPr>
                        <a:t>Incapacitàdifarquadrareilbilanciofamiliare</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200">
                          <a:effectLst/>
                        </a:rPr>
                        <a:t>,454</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dirty="0">
                          <a:effectLst/>
                        </a:rPr>
                        <a:t>,789</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,241</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-,078</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-,163</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12"/>
                  </a:ext>
                </a:extLst>
              </a:tr>
              <a:tr h="224436">
                <a:tc>
                  <a:txBody>
                    <a:bodyPr/>
                    <a:lstStyle/>
                    <a:p>
                      <a:pPr marL="38100" marR="38100">
                        <a:lnSpc>
                          <a:spcPct val="150000"/>
                        </a:lnSpc>
                        <a:spcAft>
                          <a:spcPts val="0"/>
                        </a:spcAft>
                      </a:pPr>
                      <a:r>
                        <a:rPr lang="it-IT" sz="1200" dirty="0" err="1">
                          <a:effectLst/>
                        </a:rPr>
                        <a:t>Onerefinanziariodelrimborsodeidebitidivenditaratealeop</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200">
                          <a:effectLst/>
                        </a:rPr>
                        <a:t>,113</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dirty="0">
                          <a:effectLst/>
                        </a:rPr>
                        <a:t>,716</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dirty="0">
                          <a:effectLst/>
                        </a:rPr>
                        <a:t>,209</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-,400</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-,238</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13"/>
                  </a:ext>
                </a:extLst>
              </a:tr>
              <a:tr h="224436">
                <a:tc>
                  <a:txBody>
                    <a:bodyPr/>
                    <a:lstStyle/>
                    <a:p>
                      <a:pPr marL="38100" marR="38100">
                        <a:lnSpc>
                          <a:spcPct val="150000"/>
                        </a:lnSpc>
                        <a:spcAft>
                          <a:spcPts val="0"/>
                        </a:spcAft>
                      </a:pPr>
                      <a:r>
                        <a:rPr lang="it-IT" sz="1200">
                          <a:effectLst/>
                        </a:rPr>
                        <a:t>Possibilitàdipagareleferie</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200">
                          <a:effectLst/>
                        </a:rPr>
                        <a:t>,609</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,666</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dirty="0">
                          <a:effectLst/>
                        </a:rPr>
                        <a:t>,296</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,038</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,020</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14"/>
                  </a:ext>
                </a:extLst>
              </a:tr>
              <a:tr h="224436">
                <a:tc>
                  <a:txBody>
                    <a:bodyPr/>
                    <a:lstStyle/>
                    <a:p>
                      <a:pPr marL="38100" marR="38100">
                        <a:lnSpc>
                          <a:spcPct val="150000"/>
                        </a:lnSpc>
                        <a:spcAft>
                          <a:spcPts val="0"/>
                        </a:spcAft>
                      </a:pPr>
                      <a:r>
                        <a:rPr lang="it-IT" sz="1200">
                          <a:effectLst/>
                        </a:rPr>
                        <a:t>Onerefinanziariodelcostototaleabitazioni</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200">
                          <a:effectLst/>
                        </a:rPr>
                        <a:t>,145</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,644</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dirty="0">
                          <a:effectLst/>
                        </a:rPr>
                        <a:t>,280</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-,520</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-,127</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15"/>
                  </a:ext>
                </a:extLst>
              </a:tr>
              <a:tr h="224436">
                <a:tc>
                  <a:txBody>
                    <a:bodyPr/>
                    <a:lstStyle/>
                    <a:p>
                      <a:pPr marL="38100" marR="38100">
                        <a:lnSpc>
                          <a:spcPct val="150000"/>
                        </a:lnSpc>
                        <a:spcAft>
                          <a:spcPts val="0"/>
                        </a:spcAft>
                      </a:pPr>
                      <a:r>
                        <a:rPr lang="it-IT" sz="1200">
                          <a:effectLst/>
                        </a:rPr>
                        <a:t>Possibilitàdimantenerecaldal’abitazione</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200">
                          <a:effectLst/>
                        </a:rPr>
                        <a:t>,258</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,610</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,419</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dirty="0">
                          <a:effectLst/>
                        </a:rPr>
                        <a:t>-,244</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-,027</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16"/>
                  </a:ext>
                </a:extLst>
              </a:tr>
              <a:tr h="224436">
                <a:tc>
                  <a:txBody>
                    <a:bodyPr/>
                    <a:lstStyle/>
                    <a:p>
                      <a:pPr marL="38100" marR="38100">
                        <a:lnSpc>
                          <a:spcPct val="150000"/>
                        </a:lnSpc>
                        <a:spcAft>
                          <a:spcPts val="0"/>
                        </a:spcAft>
                      </a:pPr>
                      <a:r>
                        <a:rPr lang="it-IT" sz="1200">
                          <a:effectLst/>
                        </a:rPr>
                        <a:t>Tassodirischiodipoertà</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200">
                          <a:effectLst/>
                        </a:rPr>
                        <a:t>,344</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,273</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,865</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-,013</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-,040</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17"/>
                  </a:ext>
                </a:extLst>
              </a:tr>
              <a:tr h="224436">
                <a:tc>
                  <a:txBody>
                    <a:bodyPr/>
                    <a:lstStyle/>
                    <a:p>
                      <a:pPr marL="38100" marR="38100">
                        <a:lnSpc>
                          <a:spcPct val="150000"/>
                        </a:lnSpc>
                        <a:spcAft>
                          <a:spcPts val="0"/>
                        </a:spcAft>
                      </a:pPr>
                      <a:r>
                        <a:rPr lang="it-IT" sz="1200">
                          <a:effectLst/>
                        </a:rPr>
                        <a:t>Indicedidisuguaglianzadelredditodisponibile</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200">
                          <a:effectLst/>
                        </a:rPr>
                        <a:t>,302</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,262</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,821</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dirty="0">
                          <a:effectLst/>
                        </a:rPr>
                        <a:t>-,011</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,124</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18"/>
                  </a:ext>
                </a:extLst>
              </a:tr>
              <a:tr h="224436">
                <a:tc>
                  <a:txBody>
                    <a:bodyPr/>
                    <a:lstStyle/>
                    <a:p>
                      <a:pPr marL="38100" marR="38100">
                        <a:lnSpc>
                          <a:spcPct val="150000"/>
                        </a:lnSpc>
                        <a:spcAft>
                          <a:spcPts val="0"/>
                        </a:spcAft>
                      </a:pPr>
                      <a:r>
                        <a:rPr lang="it-IT" sz="1200">
                          <a:effectLst/>
                        </a:rPr>
                        <a:t>Tassodirischiodipovertàtraglioccupati</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200">
                          <a:effectLst/>
                        </a:rPr>
                        <a:t>,374</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,096</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,740</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dirty="0">
                          <a:effectLst/>
                        </a:rPr>
                        <a:t>-,264</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dirty="0">
                          <a:effectLst/>
                        </a:rPr>
                        <a:t>,180</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19"/>
                  </a:ext>
                </a:extLst>
              </a:tr>
              <a:tr h="224436">
                <a:tc>
                  <a:txBody>
                    <a:bodyPr/>
                    <a:lstStyle/>
                    <a:p>
                      <a:pPr marL="38100" marR="38100">
                        <a:lnSpc>
                          <a:spcPct val="150000"/>
                        </a:lnSpc>
                        <a:spcAft>
                          <a:spcPts val="0"/>
                        </a:spcAft>
                      </a:pPr>
                      <a:r>
                        <a:rPr lang="it-IT" sz="1200">
                          <a:effectLst/>
                        </a:rPr>
                        <a:t>Popolazioneinfamigliesenzalavoro</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200">
                          <a:effectLst/>
                        </a:rPr>
                        <a:t>-,014</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,235</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,694</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,502</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dirty="0">
                          <a:effectLst/>
                        </a:rPr>
                        <a:t>-,313</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20"/>
                  </a:ext>
                </a:extLst>
              </a:tr>
              <a:tr h="224436">
                <a:tc>
                  <a:txBody>
                    <a:bodyPr/>
                    <a:lstStyle/>
                    <a:p>
                      <a:pPr marL="38100" marR="38100">
                        <a:lnSpc>
                          <a:spcPct val="150000"/>
                        </a:lnSpc>
                        <a:spcAft>
                          <a:spcPts val="0"/>
                        </a:spcAft>
                      </a:pPr>
                      <a:r>
                        <a:rPr lang="it-IT" sz="1200" dirty="0" err="1">
                          <a:solidFill>
                            <a:srgbClr val="FF0000"/>
                          </a:solidFill>
                          <a:effectLst/>
                        </a:rPr>
                        <a:t>Soddisfazionerelativaallalloggio</a:t>
                      </a:r>
                      <a:endParaRPr lang="it-IT"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200">
                          <a:solidFill>
                            <a:srgbClr val="FF0000"/>
                          </a:solidFill>
                          <a:effectLst/>
                        </a:rPr>
                        <a:t>,174</a:t>
                      </a:r>
                      <a:endParaRPr lang="it-IT" sz="12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solidFill>
                            <a:srgbClr val="FF0000"/>
                          </a:solidFill>
                          <a:effectLst/>
                        </a:rPr>
                        <a:t>-,006</a:t>
                      </a:r>
                      <a:endParaRPr lang="it-IT" sz="12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solidFill>
                            <a:srgbClr val="FF0000"/>
                          </a:solidFill>
                          <a:effectLst/>
                        </a:rPr>
                        <a:t>-,002</a:t>
                      </a:r>
                      <a:endParaRPr lang="it-IT" sz="12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solidFill>
                            <a:srgbClr val="FF0000"/>
                          </a:solidFill>
                          <a:effectLst/>
                        </a:rPr>
                        <a:t>,819</a:t>
                      </a:r>
                      <a:endParaRPr lang="it-IT" sz="12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dirty="0">
                          <a:solidFill>
                            <a:srgbClr val="FF0000"/>
                          </a:solidFill>
                          <a:effectLst/>
                        </a:rPr>
                        <a:t>,089</a:t>
                      </a:r>
                      <a:endParaRPr lang="it-IT"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21"/>
                  </a:ext>
                </a:extLst>
              </a:tr>
              <a:tr h="224436">
                <a:tc>
                  <a:txBody>
                    <a:bodyPr/>
                    <a:lstStyle/>
                    <a:p>
                      <a:pPr marL="38100" marR="38100">
                        <a:lnSpc>
                          <a:spcPct val="150000"/>
                        </a:lnSpc>
                        <a:spcAft>
                          <a:spcPts val="0"/>
                        </a:spcAft>
                      </a:pPr>
                      <a:r>
                        <a:rPr lang="it-IT" sz="1200" dirty="0" err="1">
                          <a:solidFill>
                            <a:srgbClr val="FF0000"/>
                          </a:solidFill>
                          <a:effectLst/>
                        </a:rPr>
                        <a:t>Mancanzadispaziousuffruibileall’esternodell’abitazione</a:t>
                      </a:r>
                      <a:endParaRPr lang="it-IT"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200" dirty="0">
                          <a:solidFill>
                            <a:srgbClr val="FF0000"/>
                          </a:solidFill>
                          <a:effectLst/>
                        </a:rPr>
                        <a:t>,101</a:t>
                      </a:r>
                      <a:endParaRPr lang="it-IT"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dirty="0">
                          <a:solidFill>
                            <a:srgbClr val="FF0000"/>
                          </a:solidFill>
                          <a:effectLst/>
                        </a:rPr>
                        <a:t>,035</a:t>
                      </a:r>
                      <a:endParaRPr lang="it-IT"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dirty="0">
                          <a:solidFill>
                            <a:srgbClr val="FF0000"/>
                          </a:solidFill>
                          <a:effectLst/>
                        </a:rPr>
                        <a:t>,065</a:t>
                      </a:r>
                      <a:endParaRPr lang="it-IT"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dirty="0">
                          <a:solidFill>
                            <a:srgbClr val="FF0000"/>
                          </a:solidFill>
                          <a:effectLst/>
                        </a:rPr>
                        <a:t>,095</a:t>
                      </a:r>
                      <a:endParaRPr lang="it-IT"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dirty="0">
                          <a:solidFill>
                            <a:srgbClr val="FF0000"/>
                          </a:solidFill>
                          <a:effectLst/>
                        </a:rPr>
                        <a:t>,935</a:t>
                      </a:r>
                      <a:endParaRPr lang="it-IT"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22"/>
                  </a:ext>
                </a:extLst>
              </a:tr>
            </a:tbl>
          </a:graphicData>
        </a:graphic>
      </p:graphicFrame>
    </p:spTree>
    <p:extLst>
      <p:ext uri="{BB962C8B-B14F-4D97-AF65-F5344CB8AC3E}">
        <p14:creationId xmlns:p14="http://schemas.microsoft.com/office/powerpoint/2010/main" val="22732303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PIL come misura del benessere</a:t>
            </a:r>
            <a:endParaRPr lang="it-IT" dirty="0"/>
          </a:p>
        </p:txBody>
      </p:sp>
      <p:sp>
        <p:nvSpPr>
          <p:cNvPr id="3" name="Segnaposto contenuto 2"/>
          <p:cNvSpPr>
            <a:spLocks noGrp="1"/>
          </p:cNvSpPr>
          <p:nvPr>
            <p:ph idx="1"/>
          </p:nvPr>
        </p:nvSpPr>
        <p:spPr/>
        <p:txBody>
          <a:bodyPr/>
          <a:lstStyle/>
          <a:p>
            <a:r>
              <a:rPr lang="it-IT" sz="2000" dirty="0"/>
              <a:t>Simon </a:t>
            </a:r>
            <a:r>
              <a:rPr lang="it-IT" sz="2000" dirty="0" err="1"/>
              <a:t>Kuznets</a:t>
            </a:r>
            <a:r>
              <a:rPr lang="it-IT" sz="2000" dirty="0"/>
              <a:t> sviluppò e propose al Congresso degli Stati Uniti, nel 1934, l’indicatore PIL, definito come il valore a prezzi correnti dell’insieme di beni e servizi finali prodotti in un anno, nel territorio di una nazione. </a:t>
            </a:r>
            <a:endParaRPr lang="it-IT" sz="2000" dirty="0" smtClean="0"/>
          </a:p>
          <a:p>
            <a:r>
              <a:rPr lang="it-IT" sz="2000" dirty="0" smtClean="0"/>
              <a:t>Successivamente </a:t>
            </a:r>
            <a:r>
              <a:rPr lang="it-IT" sz="2000" dirty="0"/>
              <a:t>alla conferenza di </a:t>
            </a:r>
            <a:r>
              <a:rPr lang="it-IT" sz="2000" i="1" dirty="0" err="1"/>
              <a:t>Bretton</a:t>
            </a:r>
            <a:r>
              <a:rPr lang="it-IT" sz="2000" i="1" dirty="0"/>
              <a:t> Woods</a:t>
            </a:r>
            <a:r>
              <a:rPr lang="it-IT" sz="2000" dirty="0"/>
              <a:t> nel 1944, il PIL è diventato il principale strumento di misurazione dell'economia di un paese, assumendo nel corso degli anni cinquanta e sessanta grande rilievo in </a:t>
            </a:r>
            <a:r>
              <a:rPr lang="it-IT" sz="2000" dirty="0" smtClean="0"/>
              <a:t>letteratura</a:t>
            </a:r>
          </a:p>
          <a:p>
            <a:r>
              <a:rPr lang="it-IT" sz="2000" dirty="0"/>
              <a:t>Questo perché fino agli anni sessanta, la crescita economica, che ha caratterizzato i Paesi occidentali, ha fornito i presupposti affinché si creasse un legame molto forte fra crescita economica e benessere, con il PIL </a:t>
            </a:r>
            <a:r>
              <a:rPr lang="it-IT" sz="2000" i="1" dirty="0"/>
              <a:t>pro capite</a:t>
            </a:r>
            <a:r>
              <a:rPr lang="it-IT" sz="2000" dirty="0"/>
              <a:t> che assunse il ruolo di un esauriente indicatore della qualità della vita. </a:t>
            </a:r>
          </a:p>
        </p:txBody>
      </p:sp>
      <p:sp>
        <p:nvSpPr>
          <p:cNvPr id="4" name="Segnaposto numero diapositiva 3"/>
          <p:cNvSpPr>
            <a:spLocks noGrp="1"/>
          </p:cNvSpPr>
          <p:nvPr>
            <p:ph type="sldNum" sz="quarter" idx="12"/>
          </p:nvPr>
        </p:nvSpPr>
        <p:spPr/>
        <p:txBody>
          <a:bodyPr/>
          <a:lstStyle/>
          <a:p>
            <a:pPr>
              <a:defRPr/>
            </a:pPr>
            <a:fld id="{880DFACC-D2BC-45AC-A61F-F70DE1997CF3}" type="slidenum">
              <a:rPr lang="it-IT" smtClean="0"/>
              <a:pPr>
                <a:defRPr/>
              </a:pPr>
              <a:t>3</a:t>
            </a:fld>
            <a:endParaRPr lang="it-IT"/>
          </a:p>
        </p:txBody>
      </p:sp>
      <p:grpSp>
        <p:nvGrpSpPr>
          <p:cNvPr id="6" name="Group 7"/>
          <p:cNvGrpSpPr>
            <a:grpSpLocks/>
          </p:cNvGrpSpPr>
          <p:nvPr/>
        </p:nvGrpSpPr>
        <p:grpSpPr bwMode="auto">
          <a:xfrm>
            <a:off x="26074" y="52388"/>
            <a:ext cx="688975" cy="6781800"/>
            <a:chOff x="1" y="14"/>
            <a:chExt cx="434" cy="4272"/>
          </a:xfrm>
        </p:grpSpPr>
        <p:pic>
          <p:nvPicPr>
            <p:cNvPr id="7" name="Picture 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 y="14"/>
              <a:ext cx="432" cy="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ttangolo 3"/>
            <p:cNvSpPr>
              <a:spLocks noChangeArrowheads="1"/>
            </p:cNvSpPr>
            <p:nvPr/>
          </p:nvSpPr>
          <p:spPr bwMode="auto">
            <a:xfrm rot="5400000">
              <a:off x="-1753" y="2099"/>
              <a:ext cx="3941" cy="434"/>
            </a:xfrm>
            <a:prstGeom prst="rect">
              <a:avLst/>
            </a:prstGeom>
            <a:solidFill>
              <a:srgbClr val="0070C0"/>
            </a:solidFill>
            <a:ln w="25400">
              <a:solidFill>
                <a:srgbClr val="993300"/>
              </a:solidFill>
              <a:miter lim="800000"/>
              <a:headEnd/>
              <a:tailEnd/>
            </a:ln>
          </p:spPr>
          <p:txBody>
            <a:bodyPr rot="10800000" vert="eaVert"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it-IT" altLang="it-IT" sz="1200">
                <a:solidFill>
                  <a:srgbClr val="FFFFFF"/>
                </a:solidFill>
                <a:latin typeface="Calibri" panose="020F0502020204030204" pitchFamily="34" charset="0"/>
              </a:endParaRPr>
            </a:p>
          </p:txBody>
        </p:sp>
      </p:grpSp>
      <p:sp>
        <p:nvSpPr>
          <p:cNvPr id="15" name="Rettangolo 3"/>
          <p:cNvSpPr>
            <a:spLocks noChangeArrowheads="1"/>
          </p:cNvSpPr>
          <p:nvPr/>
        </p:nvSpPr>
        <p:spPr bwMode="auto">
          <a:xfrm>
            <a:off x="694935" y="8658"/>
            <a:ext cx="8448675" cy="577850"/>
          </a:xfrm>
          <a:prstGeom prst="rect">
            <a:avLst/>
          </a:prstGeom>
          <a:solidFill>
            <a:srgbClr val="0070C0"/>
          </a:solidFill>
          <a:ln w="25400">
            <a:solidFill>
              <a:srgbClr val="993300"/>
            </a:solidFill>
            <a:miter lim="800000"/>
            <a:headEnd/>
            <a:tailEnd/>
          </a:ln>
        </p:spPr>
        <p:txBody>
          <a:bodyPr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algn="ctr" eaLnBrk="1" hangingPunct="1">
              <a:spcBef>
                <a:spcPct val="0"/>
              </a:spcBef>
              <a:buFontTx/>
              <a:buNone/>
            </a:pPr>
            <a:r>
              <a:rPr lang="it-IT" altLang="it-IT" sz="2000" b="1" dirty="0">
                <a:solidFill>
                  <a:schemeClr val="bg1"/>
                </a:solidFill>
                <a:latin typeface="Calibri" panose="020F0502020204030204" pitchFamily="34" charset="0"/>
              </a:rPr>
              <a:t>La Misurazione del Benessere nei paesi dell’Unione Europea</a:t>
            </a:r>
          </a:p>
        </p:txBody>
      </p:sp>
    </p:spTree>
    <p:extLst>
      <p:ext uri="{BB962C8B-B14F-4D97-AF65-F5344CB8AC3E}">
        <p14:creationId xmlns:p14="http://schemas.microsoft.com/office/powerpoint/2010/main" val="273338134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5800" y="609600"/>
            <a:ext cx="7772400" cy="515144"/>
          </a:xfrm>
        </p:spPr>
        <p:txBody>
          <a:bodyPr/>
          <a:lstStyle/>
          <a:p>
            <a:r>
              <a:rPr lang="it-IT" sz="3600" dirty="0" smtClean="0"/>
              <a:t>La componente «Benessere economico»</a:t>
            </a:r>
            <a:endParaRPr lang="it-IT" sz="3600" dirty="0"/>
          </a:p>
        </p:txBody>
      </p:sp>
      <p:sp>
        <p:nvSpPr>
          <p:cNvPr id="4" name="Segnaposto numero diapositiva 3"/>
          <p:cNvSpPr>
            <a:spLocks noGrp="1"/>
          </p:cNvSpPr>
          <p:nvPr>
            <p:ph type="sldNum" sz="quarter" idx="12"/>
          </p:nvPr>
        </p:nvSpPr>
        <p:spPr/>
        <p:txBody>
          <a:bodyPr/>
          <a:lstStyle/>
          <a:p>
            <a:pPr>
              <a:defRPr/>
            </a:pPr>
            <a:fld id="{880DFACC-D2BC-45AC-A61F-F70DE1997CF3}" type="slidenum">
              <a:rPr lang="it-IT" smtClean="0"/>
              <a:pPr>
                <a:defRPr/>
              </a:pPr>
              <a:t>30</a:t>
            </a:fld>
            <a:endParaRPr lang="it-IT"/>
          </a:p>
        </p:txBody>
      </p:sp>
      <p:grpSp>
        <p:nvGrpSpPr>
          <p:cNvPr id="6" name="Group 7"/>
          <p:cNvGrpSpPr>
            <a:grpSpLocks/>
          </p:cNvGrpSpPr>
          <p:nvPr/>
        </p:nvGrpSpPr>
        <p:grpSpPr bwMode="auto">
          <a:xfrm>
            <a:off x="26074" y="0"/>
            <a:ext cx="9132888" cy="6834188"/>
            <a:chOff x="1" y="-19"/>
            <a:chExt cx="5753" cy="4305"/>
          </a:xfrm>
        </p:grpSpPr>
        <p:pic>
          <p:nvPicPr>
            <p:cNvPr id="7" name="Picture 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 y="14"/>
              <a:ext cx="432" cy="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ttangolo 3"/>
            <p:cNvSpPr>
              <a:spLocks noChangeArrowheads="1"/>
            </p:cNvSpPr>
            <p:nvPr/>
          </p:nvSpPr>
          <p:spPr bwMode="auto">
            <a:xfrm>
              <a:off x="432" y="-19"/>
              <a:ext cx="5322" cy="364"/>
            </a:xfrm>
            <a:prstGeom prst="rect">
              <a:avLst/>
            </a:prstGeom>
            <a:solidFill>
              <a:srgbClr val="0070C0"/>
            </a:solidFill>
            <a:ln w="25400">
              <a:solidFill>
                <a:srgbClr val="993300"/>
              </a:solidFill>
              <a:miter lim="800000"/>
              <a:headEnd/>
              <a:tailEnd/>
            </a:ln>
          </p:spPr>
          <p:txBody>
            <a:bodyPr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algn="ctr" eaLnBrk="1" hangingPunct="1">
                <a:spcBef>
                  <a:spcPct val="0"/>
                </a:spcBef>
                <a:buFontTx/>
                <a:buNone/>
              </a:pPr>
              <a:r>
                <a:rPr lang="it-IT" altLang="it-IT" sz="2000" b="1">
                  <a:solidFill>
                    <a:schemeClr val="bg1"/>
                  </a:solidFill>
                  <a:latin typeface="Calibri" panose="020F0502020204030204" pitchFamily="34" charset="0"/>
                </a:rPr>
                <a:t>La Misurazione del Benessere nei paesi dell’Unione Europea</a:t>
              </a:r>
              <a:endParaRPr lang="it-IT" altLang="it-IT" sz="2000" b="1" dirty="0">
                <a:solidFill>
                  <a:schemeClr val="bg1"/>
                </a:solidFill>
                <a:latin typeface="Calibri" panose="020F0502020204030204" pitchFamily="34" charset="0"/>
              </a:endParaRPr>
            </a:p>
          </p:txBody>
        </p:sp>
        <p:sp>
          <p:nvSpPr>
            <p:cNvPr id="9" name="Rettangolo 3"/>
            <p:cNvSpPr>
              <a:spLocks noChangeArrowheads="1"/>
            </p:cNvSpPr>
            <p:nvPr/>
          </p:nvSpPr>
          <p:spPr bwMode="auto">
            <a:xfrm rot="5400000">
              <a:off x="-1753" y="2099"/>
              <a:ext cx="3941" cy="434"/>
            </a:xfrm>
            <a:prstGeom prst="rect">
              <a:avLst/>
            </a:prstGeom>
            <a:solidFill>
              <a:srgbClr val="0070C0"/>
            </a:solidFill>
            <a:ln w="25400">
              <a:solidFill>
                <a:srgbClr val="993300"/>
              </a:solidFill>
              <a:miter lim="800000"/>
              <a:headEnd/>
              <a:tailEnd/>
            </a:ln>
          </p:spPr>
          <p:txBody>
            <a:bodyPr rot="10800000" vert="eaVert"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it-IT" altLang="it-IT" sz="1200">
                <a:solidFill>
                  <a:srgbClr val="FFFFFF"/>
                </a:solidFill>
                <a:latin typeface="Calibri" panose="020F0502020204030204" pitchFamily="34" charset="0"/>
              </a:endParaRPr>
            </a:p>
          </p:txBody>
        </p:sp>
      </p:grpSp>
      <p:grpSp>
        <p:nvGrpSpPr>
          <p:cNvPr id="10" name="Group 7"/>
          <p:cNvGrpSpPr>
            <a:grpSpLocks/>
          </p:cNvGrpSpPr>
          <p:nvPr/>
        </p:nvGrpSpPr>
        <p:grpSpPr bwMode="auto">
          <a:xfrm>
            <a:off x="26074" y="52388"/>
            <a:ext cx="688975" cy="6781800"/>
            <a:chOff x="1" y="14"/>
            <a:chExt cx="434" cy="4272"/>
          </a:xfrm>
        </p:grpSpPr>
        <p:pic>
          <p:nvPicPr>
            <p:cNvPr id="11" name="Picture 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 y="14"/>
              <a:ext cx="432" cy="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ttangolo 3"/>
            <p:cNvSpPr>
              <a:spLocks noChangeArrowheads="1"/>
            </p:cNvSpPr>
            <p:nvPr/>
          </p:nvSpPr>
          <p:spPr bwMode="auto">
            <a:xfrm rot="5400000">
              <a:off x="-1753" y="2099"/>
              <a:ext cx="3941" cy="434"/>
            </a:xfrm>
            <a:prstGeom prst="rect">
              <a:avLst/>
            </a:prstGeom>
            <a:solidFill>
              <a:srgbClr val="0070C0"/>
            </a:solidFill>
            <a:ln w="25400">
              <a:solidFill>
                <a:srgbClr val="993300"/>
              </a:solidFill>
              <a:miter lim="800000"/>
              <a:headEnd/>
              <a:tailEnd/>
            </a:ln>
          </p:spPr>
          <p:txBody>
            <a:bodyPr rot="10800000" vert="eaVert"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it-IT" altLang="it-IT" sz="1200">
                <a:solidFill>
                  <a:srgbClr val="FFFFFF"/>
                </a:solidFill>
                <a:latin typeface="Calibri" panose="020F0502020204030204" pitchFamily="34" charset="0"/>
              </a:endParaRPr>
            </a:p>
          </p:txBody>
        </p:sp>
      </p:grpSp>
      <p:sp>
        <p:nvSpPr>
          <p:cNvPr id="15" name="Rettangolo 14"/>
          <p:cNvSpPr/>
          <p:nvPr/>
        </p:nvSpPr>
        <p:spPr>
          <a:xfrm>
            <a:off x="1403648" y="4924961"/>
            <a:ext cx="7488832" cy="1323439"/>
          </a:xfrm>
          <a:prstGeom prst="rect">
            <a:avLst/>
          </a:prstGeom>
        </p:spPr>
        <p:txBody>
          <a:bodyPr wrap="square">
            <a:spAutoFit/>
          </a:bodyPr>
          <a:lstStyle/>
          <a:p>
            <a:r>
              <a:rPr lang="it-IT" sz="2000" dirty="0"/>
              <a:t>Dall’osservazione dello </a:t>
            </a:r>
            <a:r>
              <a:rPr lang="it-IT" sz="2000" i="1" dirty="0" err="1"/>
              <a:t>scree</a:t>
            </a:r>
            <a:r>
              <a:rPr lang="it-IT" sz="2000" i="1" dirty="0"/>
              <a:t> plot</a:t>
            </a:r>
            <a:r>
              <a:rPr lang="it-IT" sz="2000" dirty="0"/>
              <a:t>, dei valori di varianza cumulata e </a:t>
            </a:r>
            <a:r>
              <a:rPr lang="it-IT" sz="2000" dirty="0" err="1"/>
              <a:t>autovalori</a:t>
            </a:r>
            <a:r>
              <a:rPr lang="it-IT" sz="2000" dirty="0"/>
              <a:t>, si è deciso di scartare il quinto fattore, in particolare la variabile </a:t>
            </a:r>
            <a:r>
              <a:rPr lang="it-IT" sz="2000" dirty="0" smtClean="0"/>
              <a:t>“Soddisfazione relativa all’alloggio” </a:t>
            </a:r>
            <a:r>
              <a:rPr lang="it-IT" sz="2000" dirty="0"/>
              <a:t>e </a:t>
            </a:r>
            <a:r>
              <a:rPr lang="it-IT" sz="2000" dirty="0" smtClean="0"/>
              <a:t>.</a:t>
            </a:r>
            <a:r>
              <a:rPr lang="it-IT" sz="2000" dirty="0"/>
              <a:t> </a:t>
            </a:r>
            <a:r>
              <a:rPr lang="it-IT" sz="2000" dirty="0" smtClean="0"/>
              <a:t>“Mancanza di spazio usufruibile all’esterno dell’abitazione”</a:t>
            </a:r>
            <a:endParaRPr lang="it-IT" sz="2000" dirty="0"/>
          </a:p>
        </p:txBody>
      </p:sp>
      <p:graphicFrame>
        <p:nvGraphicFramePr>
          <p:cNvPr id="5" name="Segnaposto contenuto 4"/>
          <p:cNvGraphicFramePr>
            <a:graphicFrameLocks noGrp="1"/>
          </p:cNvGraphicFramePr>
          <p:nvPr>
            <p:ph idx="1"/>
            <p:extLst>
              <p:ext uri="{D42A27DB-BD31-4B8C-83A1-F6EECF244321}">
                <p14:modId xmlns:p14="http://schemas.microsoft.com/office/powerpoint/2010/main" val="426216577"/>
              </p:ext>
            </p:extLst>
          </p:nvPr>
        </p:nvGraphicFramePr>
        <p:xfrm>
          <a:off x="1691677" y="1988839"/>
          <a:ext cx="5760642" cy="2616054"/>
        </p:xfrm>
        <a:graphic>
          <a:graphicData uri="http://schemas.openxmlformats.org/drawingml/2006/table">
            <a:tbl>
              <a:tblPr>
                <a:tableStyleId>{5C22544A-7EE6-4342-B048-85BDC9FD1C3A}</a:tableStyleId>
              </a:tblPr>
              <a:tblGrid>
                <a:gridCol w="1468011">
                  <a:extLst>
                    <a:ext uri="{9D8B030D-6E8A-4147-A177-3AD203B41FA5}">
                      <a16:colId xmlns:a16="http://schemas.microsoft.com/office/drawing/2014/main" val="20000"/>
                    </a:ext>
                  </a:extLst>
                </a:gridCol>
                <a:gridCol w="1468955">
                  <a:extLst>
                    <a:ext uri="{9D8B030D-6E8A-4147-A177-3AD203B41FA5}">
                      <a16:colId xmlns:a16="http://schemas.microsoft.com/office/drawing/2014/main" val="20001"/>
                    </a:ext>
                  </a:extLst>
                </a:gridCol>
                <a:gridCol w="1468955">
                  <a:extLst>
                    <a:ext uri="{9D8B030D-6E8A-4147-A177-3AD203B41FA5}">
                      <a16:colId xmlns:a16="http://schemas.microsoft.com/office/drawing/2014/main" val="20002"/>
                    </a:ext>
                  </a:extLst>
                </a:gridCol>
                <a:gridCol w="1354721">
                  <a:extLst>
                    <a:ext uri="{9D8B030D-6E8A-4147-A177-3AD203B41FA5}">
                      <a16:colId xmlns:a16="http://schemas.microsoft.com/office/drawing/2014/main" val="20003"/>
                    </a:ext>
                  </a:extLst>
                </a:gridCol>
              </a:tblGrid>
              <a:tr h="373722">
                <a:tc rowSpan="2">
                  <a:txBody>
                    <a:bodyPr/>
                    <a:lstStyle/>
                    <a:p>
                      <a:pPr marL="38100" marR="38100">
                        <a:lnSpc>
                          <a:spcPct val="150000"/>
                        </a:lnSpc>
                        <a:spcAft>
                          <a:spcPts val="0"/>
                        </a:spcAft>
                      </a:pPr>
                      <a:r>
                        <a:rPr lang="it-IT" sz="1600" dirty="0">
                          <a:effectLst/>
                        </a:rPr>
                        <a:t>Componente</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gridSpan="3">
                  <a:txBody>
                    <a:bodyPr/>
                    <a:lstStyle/>
                    <a:p>
                      <a:pPr marL="38100" marR="38100" algn="ctr">
                        <a:lnSpc>
                          <a:spcPct val="150000"/>
                        </a:lnSpc>
                        <a:spcAft>
                          <a:spcPts val="0"/>
                        </a:spcAft>
                      </a:pPr>
                      <a:r>
                        <a:rPr lang="it-IT" sz="1600">
                          <a:effectLst/>
                        </a:rPr>
                        <a:t>Pesi dei fattori ruotati</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0000"/>
                  </a:ext>
                </a:extLst>
              </a:tr>
              <a:tr h="373722">
                <a:tc vMerge="1">
                  <a:txBody>
                    <a:bodyPr/>
                    <a:lstStyle/>
                    <a:p>
                      <a:endParaRPr lang="it-IT"/>
                    </a:p>
                  </a:txBody>
                  <a:tcPr/>
                </a:tc>
                <a:tc>
                  <a:txBody>
                    <a:bodyPr/>
                    <a:lstStyle/>
                    <a:p>
                      <a:pPr marL="38100" marR="38100" algn="ctr">
                        <a:lnSpc>
                          <a:spcPct val="150000"/>
                        </a:lnSpc>
                        <a:spcAft>
                          <a:spcPts val="0"/>
                        </a:spcAft>
                      </a:pPr>
                      <a:r>
                        <a:rPr lang="it-IT" sz="1600" dirty="0">
                          <a:effectLst/>
                        </a:rPr>
                        <a:t>Totale</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ctr">
                        <a:lnSpc>
                          <a:spcPct val="150000"/>
                        </a:lnSpc>
                        <a:spcAft>
                          <a:spcPts val="0"/>
                        </a:spcAft>
                      </a:pPr>
                      <a:r>
                        <a:rPr lang="it-IT" sz="1600">
                          <a:effectLst/>
                        </a:rPr>
                        <a:t>% di varianza</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ctr">
                        <a:lnSpc>
                          <a:spcPct val="150000"/>
                        </a:lnSpc>
                        <a:spcAft>
                          <a:spcPts val="0"/>
                        </a:spcAft>
                      </a:pPr>
                      <a:r>
                        <a:rPr lang="it-IT" sz="1600">
                          <a:effectLst/>
                        </a:rPr>
                        <a:t>% cumulata</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1"/>
                  </a:ext>
                </a:extLst>
              </a:tr>
              <a:tr h="373722">
                <a:tc>
                  <a:txBody>
                    <a:bodyPr/>
                    <a:lstStyle/>
                    <a:p>
                      <a:pPr marL="38100" marR="38100">
                        <a:lnSpc>
                          <a:spcPct val="150000"/>
                        </a:lnSpc>
                        <a:spcAft>
                          <a:spcPts val="0"/>
                        </a:spcAft>
                      </a:pPr>
                      <a:r>
                        <a:rPr lang="it-IT" sz="1600">
                          <a:effectLst/>
                        </a:rPr>
                        <a:t>1</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600" dirty="0">
                          <a:effectLst/>
                        </a:rPr>
                        <a:t>6,343</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600" dirty="0">
                          <a:effectLst/>
                        </a:rPr>
                        <a:t>30,206</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600">
                          <a:effectLst/>
                        </a:rPr>
                        <a:t>30,206</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2"/>
                  </a:ext>
                </a:extLst>
              </a:tr>
              <a:tr h="373722">
                <a:tc>
                  <a:txBody>
                    <a:bodyPr/>
                    <a:lstStyle/>
                    <a:p>
                      <a:pPr marL="38100" marR="38100">
                        <a:lnSpc>
                          <a:spcPct val="150000"/>
                        </a:lnSpc>
                        <a:spcAft>
                          <a:spcPts val="0"/>
                        </a:spcAft>
                      </a:pPr>
                      <a:r>
                        <a:rPr lang="it-IT" sz="1600">
                          <a:effectLst/>
                        </a:rPr>
                        <a:t>2</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600">
                          <a:effectLst/>
                        </a:rPr>
                        <a:t>5,166</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600" dirty="0">
                          <a:effectLst/>
                        </a:rPr>
                        <a:t>24,602</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600">
                          <a:effectLst/>
                        </a:rPr>
                        <a:t>54,808</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3"/>
                  </a:ext>
                </a:extLst>
              </a:tr>
              <a:tr h="373722">
                <a:tc>
                  <a:txBody>
                    <a:bodyPr/>
                    <a:lstStyle/>
                    <a:p>
                      <a:pPr marL="38100" marR="38100">
                        <a:lnSpc>
                          <a:spcPct val="150000"/>
                        </a:lnSpc>
                        <a:spcAft>
                          <a:spcPts val="0"/>
                        </a:spcAft>
                      </a:pPr>
                      <a:r>
                        <a:rPr lang="it-IT" sz="1600">
                          <a:effectLst/>
                        </a:rPr>
                        <a:t>3</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600">
                          <a:effectLst/>
                        </a:rPr>
                        <a:t>3,425</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600">
                          <a:effectLst/>
                        </a:rPr>
                        <a:t>16,311</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600" dirty="0">
                          <a:effectLst/>
                        </a:rPr>
                        <a:t>71,119</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4"/>
                  </a:ext>
                </a:extLst>
              </a:tr>
              <a:tr h="373722">
                <a:tc>
                  <a:txBody>
                    <a:bodyPr/>
                    <a:lstStyle/>
                    <a:p>
                      <a:pPr marL="38100" marR="38100">
                        <a:lnSpc>
                          <a:spcPct val="150000"/>
                        </a:lnSpc>
                        <a:spcAft>
                          <a:spcPts val="0"/>
                        </a:spcAft>
                      </a:pPr>
                      <a:r>
                        <a:rPr lang="it-IT" sz="1600">
                          <a:effectLst/>
                        </a:rPr>
                        <a:t>4</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600">
                          <a:effectLst/>
                        </a:rPr>
                        <a:t>1,591</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600">
                          <a:effectLst/>
                        </a:rPr>
                        <a:t>7,576</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600" dirty="0">
                          <a:effectLst/>
                        </a:rPr>
                        <a:t>78,695</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5"/>
                  </a:ext>
                </a:extLst>
              </a:tr>
              <a:tr h="373722">
                <a:tc>
                  <a:txBody>
                    <a:bodyPr/>
                    <a:lstStyle/>
                    <a:p>
                      <a:pPr marL="38100" marR="38100">
                        <a:lnSpc>
                          <a:spcPct val="150000"/>
                        </a:lnSpc>
                        <a:spcAft>
                          <a:spcPts val="0"/>
                        </a:spcAft>
                      </a:pPr>
                      <a:r>
                        <a:rPr lang="it-IT" sz="1600" dirty="0">
                          <a:solidFill>
                            <a:srgbClr val="FF0000"/>
                          </a:solidFill>
                          <a:effectLst/>
                        </a:rPr>
                        <a:t>5</a:t>
                      </a:r>
                      <a:endParaRPr lang="it-IT" sz="1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600" dirty="0">
                          <a:solidFill>
                            <a:srgbClr val="FF0000"/>
                          </a:solidFill>
                          <a:effectLst/>
                        </a:rPr>
                        <a:t>1,352</a:t>
                      </a:r>
                      <a:endParaRPr lang="it-IT" sz="1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600" dirty="0">
                          <a:solidFill>
                            <a:srgbClr val="FF0000"/>
                          </a:solidFill>
                          <a:effectLst/>
                        </a:rPr>
                        <a:t>6,439</a:t>
                      </a:r>
                      <a:endParaRPr lang="it-IT" sz="1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600" dirty="0">
                          <a:solidFill>
                            <a:srgbClr val="FF0000"/>
                          </a:solidFill>
                          <a:effectLst/>
                        </a:rPr>
                        <a:t>85,135</a:t>
                      </a:r>
                      <a:endParaRPr lang="it-IT" sz="1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4848133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5800" y="609600"/>
            <a:ext cx="7772400" cy="515144"/>
          </a:xfrm>
        </p:spPr>
        <p:txBody>
          <a:bodyPr/>
          <a:lstStyle/>
          <a:p>
            <a:r>
              <a:rPr lang="it-IT" sz="3600" dirty="0" smtClean="0"/>
              <a:t>La componente «Relazioni sociali»</a:t>
            </a:r>
            <a:endParaRPr lang="it-IT" sz="3600" dirty="0"/>
          </a:p>
        </p:txBody>
      </p:sp>
      <p:grpSp>
        <p:nvGrpSpPr>
          <p:cNvPr id="6" name="Group 7"/>
          <p:cNvGrpSpPr>
            <a:grpSpLocks/>
          </p:cNvGrpSpPr>
          <p:nvPr/>
        </p:nvGrpSpPr>
        <p:grpSpPr bwMode="auto">
          <a:xfrm>
            <a:off x="26074" y="0"/>
            <a:ext cx="9132888" cy="6834188"/>
            <a:chOff x="1" y="-19"/>
            <a:chExt cx="5753" cy="4305"/>
          </a:xfrm>
        </p:grpSpPr>
        <p:pic>
          <p:nvPicPr>
            <p:cNvPr id="7" name="Picture 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 y="14"/>
              <a:ext cx="432" cy="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ttangolo 3"/>
            <p:cNvSpPr>
              <a:spLocks noChangeArrowheads="1"/>
            </p:cNvSpPr>
            <p:nvPr/>
          </p:nvSpPr>
          <p:spPr bwMode="auto">
            <a:xfrm>
              <a:off x="432" y="-19"/>
              <a:ext cx="5322" cy="364"/>
            </a:xfrm>
            <a:prstGeom prst="rect">
              <a:avLst/>
            </a:prstGeom>
            <a:solidFill>
              <a:srgbClr val="0070C0"/>
            </a:solidFill>
            <a:ln w="25400">
              <a:solidFill>
                <a:srgbClr val="993300"/>
              </a:solidFill>
              <a:miter lim="800000"/>
              <a:headEnd/>
              <a:tailEnd/>
            </a:ln>
          </p:spPr>
          <p:txBody>
            <a:bodyPr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algn="ctr" eaLnBrk="1" hangingPunct="1">
                <a:spcBef>
                  <a:spcPct val="0"/>
                </a:spcBef>
                <a:buFontTx/>
                <a:buNone/>
              </a:pPr>
              <a:r>
                <a:rPr lang="it-IT" altLang="it-IT" sz="2000" b="1">
                  <a:solidFill>
                    <a:schemeClr val="bg1"/>
                  </a:solidFill>
                  <a:latin typeface="Calibri" panose="020F0502020204030204" pitchFamily="34" charset="0"/>
                </a:rPr>
                <a:t>La Misurazione del Benessere nei paesi dell’Unione Europea</a:t>
              </a:r>
              <a:endParaRPr lang="it-IT" altLang="it-IT" sz="2000" b="1" dirty="0">
                <a:solidFill>
                  <a:schemeClr val="bg1"/>
                </a:solidFill>
                <a:latin typeface="Calibri" panose="020F0502020204030204" pitchFamily="34" charset="0"/>
              </a:endParaRPr>
            </a:p>
          </p:txBody>
        </p:sp>
        <p:sp>
          <p:nvSpPr>
            <p:cNvPr id="9" name="Rettangolo 3"/>
            <p:cNvSpPr>
              <a:spLocks noChangeArrowheads="1"/>
            </p:cNvSpPr>
            <p:nvPr/>
          </p:nvSpPr>
          <p:spPr bwMode="auto">
            <a:xfrm rot="5400000">
              <a:off x="-1753" y="2099"/>
              <a:ext cx="3941" cy="434"/>
            </a:xfrm>
            <a:prstGeom prst="rect">
              <a:avLst/>
            </a:prstGeom>
            <a:solidFill>
              <a:srgbClr val="0070C0"/>
            </a:solidFill>
            <a:ln w="25400">
              <a:solidFill>
                <a:srgbClr val="993300"/>
              </a:solidFill>
              <a:miter lim="800000"/>
              <a:headEnd/>
              <a:tailEnd/>
            </a:ln>
          </p:spPr>
          <p:txBody>
            <a:bodyPr rot="10800000" vert="eaVert"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it-IT" altLang="it-IT" sz="1200">
                <a:solidFill>
                  <a:srgbClr val="FFFFFF"/>
                </a:solidFill>
                <a:latin typeface="Calibri" panose="020F0502020204030204" pitchFamily="34" charset="0"/>
              </a:endParaRPr>
            </a:p>
          </p:txBody>
        </p:sp>
      </p:grpSp>
      <p:grpSp>
        <p:nvGrpSpPr>
          <p:cNvPr id="10" name="Group 7"/>
          <p:cNvGrpSpPr>
            <a:grpSpLocks/>
          </p:cNvGrpSpPr>
          <p:nvPr/>
        </p:nvGrpSpPr>
        <p:grpSpPr bwMode="auto">
          <a:xfrm>
            <a:off x="26074" y="52388"/>
            <a:ext cx="688975" cy="6781800"/>
            <a:chOff x="1" y="14"/>
            <a:chExt cx="434" cy="4272"/>
          </a:xfrm>
        </p:grpSpPr>
        <p:pic>
          <p:nvPicPr>
            <p:cNvPr id="11" name="Picture 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 y="14"/>
              <a:ext cx="432" cy="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ttangolo 3"/>
            <p:cNvSpPr>
              <a:spLocks noChangeArrowheads="1"/>
            </p:cNvSpPr>
            <p:nvPr/>
          </p:nvSpPr>
          <p:spPr bwMode="auto">
            <a:xfrm rot="5400000">
              <a:off x="-1753" y="2099"/>
              <a:ext cx="3941" cy="434"/>
            </a:xfrm>
            <a:prstGeom prst="rect">
              <a:avLst/>
            </a:prstGeom>
            <a:solidFill>
              <a:srgbClr val="0070C0"/>
            </a:solidFill>
            <a:ln w="25400">
              <a:solidFill>
                <a:srgbClr val="993300"/>
              </a:solidFill>
              <a:miter lim="800000"/>
              <a:headEnd/>
              <a:tailEnd/>
            </a:ln>
          </p:spPr>
          <p:txBody>
            <a:bodyPr rot="10800000" vert="eaVert"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it-IT" altLang="it-IT" sz="1200">
                <a:solidFill>
                  <a:srgbClr val="FFFFFF"/>
                </a:solidFill>
                <a:latin typeface="Calibri" panose="020F0502020204030204" pitchFamily="34" charset="0"/>
              </a:endParaRPr>
            </a:p>
          </p:txBody>
        </p:sp>
      </p:grpSp>
      <p:graphicFrame>
        <p:nvGraphicFramePr>
          <p:cNvPr id="4" name="Segnaposto contenuto 3"/>
          <p:cNvGraphicFramePr>
            <a:graphicFrameLocks noGrp="1"/>
          </p:cNvGraphicFramePr>
          <p:nvPr>
            <p:ph idx="1"/>
            <p:extLst>
              <p:ext uri="{D42A27DB-BD31-4B8C-83A1-F6EECF244321}">
                <p14:modId xmlns:p14="http://schemas.microsoft.com/office/powerpoint/2010/main" val="1796858534"/>
              </p:ext>
            </p:extLst>
          </p:nvPr>
        </p:nvGraphicFramePr>
        <p:xfrm>
          <a:off x="1115617" y="1412778"/>
          <a:ext cx="7342584" cy="5040558"/>
        </p:xfrm>
        <a:graphic>
          <a:graphicData uri="http://schemas.openxmlformats.org/drawingml/2006/table">
            <a:tbl>
              <a:tblPr>
                <a:tableStyleId>{5C22544A-7EE6-4342-B048-85BDC9FD1C3A}</a:tableStyleId>
              </a:tblPr>
              <a:tblGrid>
                <a:gridCol w="4325857">
                  <a:extLst>
                    <a:ext uri="{9D8B030D-6E8A-4147-A177-3AD203B41FA5}">
                      <a16:colId xmlns:a16="http://schemas.microsoft.com/office/drawing/2014/main" val="20000"/>
                    </a:ext>
                  </a:extLst>
                </a:gridCol>
                <a:gridCol w="655489">
                  <a:extLst>
                    <a:ext uri="{9D8B030D-6E8A-4147-A177-3AD203B41FA5}">
                      <a16:colId xmlns:a16="http://schemas.microsoft.com/office/drawing/2014/main" val="20001"/>
                    </a:ext>
                  </a:extLst>
                </a:gridCol>
                <a:gridCol w="655489">
                  <a:extLst>
                    <a:ext uri="{9D8B030D-6E8A-4147-A177-3AD203B41FA5}">
                      <a16:colId xmlns:a16="http://schemas.microsoft.com/office/drawing/2014/main" val="20002"/>
                    </a:ext>
                  </a:extLst>
                </a:gridCol>
                <a:gridCol w="655489">
                  <a:extLst>
                    <a:ext uri="{9D8B030D-6E8A-4147-A177-3AD203B41FA5}">
                      <a16:colId xmlns:a16="http://schemas.microsoft.com/office/drawing/2014/main" val="20003"/>
                    </a:ext>
                  </a:extLst>
                </a:gridCol>
                <a:gridCol w="526979">
                  <a:extLst>
                    <a:ext uri="{9D8B030D-6E8A-4147-A177-3AD203B41FA5}">
                      <a16:colId xmlns:a16="http://schemas.microsoft.com/office/drawing/2014/main" val="20004"/>
                    </a:ext>
                  </a:extLst>
                </a:gridCol>
                <a:gridCol w="523281">
                  <a:extLst>
                    <a:ext uri="{9D8B030D-6E8A-4147-A177-3AD203B41FA5}">
                      <a16:colId xmlns:a16="http://schemas.microsoft.com/office/drawing/2014/main" val="20005"/>
                    </a:ext>
                  </a:extLst>
                </a:gridCol>
              </a:tblGrid>
              <a:tr h="280031">
                <a:tc rowSpan="2">
                  <a:txBody>
                    <a:bodyPr/>
                    <a:lstStyle/>
                    <a:p>
                      <a:pPr>
                        <a:lnSpc>
                          <a:spcPct val="150000"/>
                        </a:lnSpc>
                        <a:spcAft>
                          <a:spcPts val="0"/>
                        </a:spcAft>
                      </a:pPr>
                      <a:r>
                        <a:rPr lang="it-IT" sz="1200" dirty="0">
                          <a:effectLst/>
                        </a:rPr>
                        <a:t> </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gridSpan="5">
                  <a:txBody>
                    <a:bodyPr/>
                    <a:lstStyle/>
                    <a:p>
                      <a:pPr marL="38100" marR="38100" algn="ctr">
                        <a:lnSpc>
                          <a:spcPct val="150000"/>
                        </a:lnSpc>
                        <a:spcAft>
                          <a:spcPts val="0"/>
                        </a:spcAft>
                      </a:pPr>
                      <a:r>
                        <a:rPr lang="it-IT" sz="1200">
                          <a:effectLst/>
                        </a:rPr>
                        <a:t>Componente</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0000"/>
                  </a:ext>
                </a:extLst>
              </a:tr>
              <a:tr h="280031">
                <a:tc vMerge="1">
                  <a:txBody>
                    <a:bodyPr/>
                    <a:lstStyle/>
                    <a:p>
                      <a:endParaRPr lang="it-IT"/>
                    </a:p>
                  </a:txBody>
                  <a:tcPr/>
                </a:tc>
                <a:tc>
                  <a:txBody>
                    <a:bodyPr/>
                    <a:lstStyle/>
                    <a:p>
                      <a:pPr marL="38100" marR="38100" algn="ctr">
                        <a:lnSpc>
                          <a:spcPct val="150000"/>
                        </a:lnSpc>
                        <a:spcAft>
                          <a:spcPts val="0"/>
                        </a:spcAft>
                      </a:pPr>
                      <a:r>
                        <a:rPr lang="it-IT" sz="1200">
                          <a:effectLst/>
                        </a:rPr>
                        <a:t>1</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ctr">
                        <a:lnSpc>
                          <a:spcPct val="150000"/>
                        </a:lnSpc>
                        <a:spcAft>
                          <a:spcPts val="0"/>
                        </a:spcAft>
                      </a:pPr>
                      <a:r>
                        <a:rPr lang="it-IT" sz="1200">
                          <a:effectLst/>
                        </a:rPr>
                        <a:t>2</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ctr">
                        <a:lnSpc>
                          <a:spcPct val="150000"/>
                        </a:lnSpc>
                        <a:spcAft>
                          <a:spcPts val="0"/>
                        </a:spcAft>
                      </a:pPr>
                      <a:r>
                        <a:rPr lang="it-IT" sz="1200">
                          <a:effectLst/>
                        </a:rPr>
                        <a:t>3</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ctr">
                        <a:lnSpc>
                          <a:spcPct val="150000"/>
                        </a:lnSpc>
                        <a:spcAft>
                          <a:spcPts val="0"/>
                        </a:spcAft>
                      </a:pPr>
                      <a:r>
                        <a:rPr lang="it-IT" sz="1200">
                          <a:effectLst/>
                        </a:rPr>
                        <a:t>4</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ctr">
                        <a:lnSpc>
                          <a:spcPct val="150000"/>
                        </a:lnSpc>
                        <a:spcAft>
                          <a:spcPts val="0"/>
                        </a:spcAft>
                      </a:pPr>
                      <a:r>
                        <a:rPr lang="it-IT" sz="1200">
                          <a:effectLst/>
                        </a:rPr>
                        <a:t>5</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1"/>
                  </a:ext>
                </a:extLst>
              </a:tr>
              <a:tr h="280031">
                <a:tc>
                  <a:txBody>
                    <a:bodyPr/>
                    <a:lstStyle/>
                    <a:p>
                      <a:pPr marL="38100" marR="38100">
                        <a:lnSpc>
                          <a:spcPct val="150000"/>
                        </a:lnSpc>
                        <a:spcAft>
                          <a:spcPts val="0"/>
                        </a:spcAft>
                      </a:pPr>
                      <a:r>
                        <a:rPr lang="it-IT" sz="1200" dirty="0" err="1">
                          <a:effectLst/>
                        </a:rPr>
                        <a:t>Personechepraticanoattivitàdivolontriato</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200">
                          <a:effectLst/>
                        </a:rPr>
                        <a:t>,882</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,098</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,310</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-,147</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,097</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2"/>
                  </a:ext>
                </a:extLst>
              </a:tr>
              <a:tr h="280031">
                <a:tc>
                  <a:txBody>
                    <a:bodyPr/>
                    <a:lstStyle/>
                    <a:p>
                      <a:pPr marL="38100" marR="38100">
                        <a:lnSpc>
                          <a:spcPct val="150000"/>
                        </a:lnSpc>
                        <a:spcAft>
                          <a:spcPts val="0"/>
                        </a:spcAft>
                      </a:pPr>
                      <a:r>
                        <a:rPr lang="it-IT" sz="1200" dirty="0" err="1">
                          <a:effectLst/>
                        </a:rPr>
                        <a:t>Partecipazionealleattivitàsocialidiunclubuncircolooun’ass</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200">
                          <a:effectLst/>
                        </a:rPr>
                        <a:t>,859</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,100</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,285</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-,213</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,203</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3"/>
                  </a:ext>
                </a:extLst>
              </a:tr>
              <a:tr h="280031">
                <a:tc>
                  <a:txBody>
                    <a:bodyPr/>
                    <a:lstStyle/>
                    <a:p>
                      <a:pPr marL="38100" marR="38100">
                        <a:lnSpc>
                          <a:spcPct val="150000"/>
                        </a:lnSpc>
                        <a:spcAft>
                          <a:spcPts val="0"/>
                        </a:spcAft>
                      </a:pPr>
                      <a:r>
                        <a:rPr lang="it-IT" sz="1200">
                          <a:effectLst/>
                        </a:rPr>
                        <a:t>Personechehannoridottoilloroorariodilavoroperprendersi</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200">
                          <a:effectLst/>
                        </a:rPr>
                        <a:t>,733</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dirty="0">
                          <a:effectLst/>
                        </a:rPr>
                        <a:t>-,227</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,218</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-,029</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-,188</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4"/>
                  </a:ext>
                </a:extLst>
              </a:tr>
              <a:tr h="280031">
                <a:tc>
                  <a:txBody>
                    <a:bodyPr/>
                    <a:lstStyle/>
                    <a:p>
                      <a:pPr marL="38100" marR="38100">
                        <a:lnSpc>
                          <a:spcPct val="150000"/>
                        </a:lnSpc>
                        <a:spcAft>
                          <a:spcPts val="0"/>
                        </a:spcAft>
                      </a:pPr>
                      <a:r>
                        <a:rPr lang="it-IT" sz="1200">
                          <a:effectLst/>
                        </a:rPr>
                        <a:t>Fiduciageneralizzata</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200">
                          <a:effectLst/>
                        </a:rPr>
                        <a:t>,640</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dirty="0">
                          <a:effectLst/>
                        </a:rPr>
                        <a:t>,188</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-,015</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-,326</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,553</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5"/>
                  </a:ext>
                </a:extLst>
              </a:tr>
              <a:tr h="280031">
                <a:tc>
                  <a:txBody>
                    <a:bodyPr/>
                    <a:lstStyle/>
                    <a:p>
                      <a:pPr marL="38100" marR="38100">
                        <a:lnSpc>
                          <a:spcPct val="150000"/>
                        </a:lnSpc>
                        <a:spcAft>
                          <a:spcPts val="0"/>
                        </a:spcAft>
                      </a:pPr>
                      <a:r>
                        <a:rPr lang="it-IT" sz="1200">
                          <a:effectLst/>
                        </a:rPr>
                        <a:t>Mancanzaforzatadiuncomputer</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200">
                          <a:effectLst/>
                        </a:rPr>
                        <a:t>-,047</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,960</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dirty="0">
                          <a:effectLst/>
                        </a:rPr>
                        <a:t>,055</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,039</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-,110</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6"/>
                  </a:ext>
                </a:extLst>
              </a:tr>
              <a:tr h="280031">
                <a:tc>
                  <a:txBody>
                    <a:bodyPr/>
                    <a:lstStyle/>
                    <a:p>
                      <a:pPr marL="38100" marR="38100">
                        <a:lnSpc>
                          <a:spcPct val="150000"/>
                        </a:lnSpc>
                        <a:spcAft>
                          <a:spcPts val="0"/>
                        </a:spcAft>
                      </a:pPr>
                      <a:r>
                        <a:rPr lang="it-IT" sz="1200" dirty="0" err="1">
                          <a:effectLst/>
                        </a:rPr>
                        <a:t>Mancanzaforzatadiuntelefono</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200">
                          <a:effectLst/>
                        </a:rPr>
                        <a:t>,082</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,952</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dirty="0">
                          <a:effectLst/>
                        </a:rPr>
                        <a:t>,033</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dirty="0">
                          <a:effectLst/>
                        </a:rPr>
                        <a:t>-,059</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-,094</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7"/>
                  </a:ext>
                </a:extLst>
              </a:tr>
              <a:tr h="280031">
                <a:tc>
                  <a:txBody>
                    <a:bodyPr/>
                    <a:lstStyle/>
                    <a:p>
                      <a:pPr marL="38100" marR="38100">
                        <a:lnSpc>
                          <a:spcPct val="150000"/>
                        </a:lnSpc>
                        <a:spcAft>
                          <a:spcPts val="0"/>
                        </a:spcAft>
                      </a:pPr>
                      <a:r>
                        <a:rPr lang="it-IT" sz="1200" dirty="0" err="1">
                          <a:effectLst/>
                        </a:rPr>
                        <a:t>MancanzaforzatadiunaTVacolori</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200">
                          <a:effectLst/>
                        </a:rPr>
                        <a:t>,018</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,903</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,169</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dirty="0">
                          <a:effectLst/>
                        </a:rPr>
                        <a:t>,051</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,131</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8"/>
                  </a:ext>
                </a:extLst>
              </a:tr>
              <a:tr h="280031">
                <a:tc>
                  <a:txBody>
                    <a:bodyPr/>
                    <a:lstStyle/>
                    <a:p>
                      <a:pPr marL="38100" marR="38100">
                        <a:lnSpc>
                          <a:spcPct val="150000"/>
                        </a:lnSpc>
                        <a:spcAft>
                          <a:spcPts val="0"/>
                        </a:spcAft>
                      </a:pPr>
                      <a:r>
                        <a:rPr lang="it-IT" sz="1200" dirty="0" err="1">
                          <a:effectLst/>
                        </a:rPr>
                        <a:t>Soddisfazionerelativaallavitafamiliare</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200">
                          <a:effectLst/>
                        </a:rPr>
                        <a:t>,237</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,191</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,893</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dirty="0">
                          <a:effectLst/>
                        </a:rPr>
                        <a:t>,131</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,069</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9"/>
                  </a:ext>
                </a:extLst>
              </a:tr>
              <a:tr h="280031">
                <a:tc>
                  <a:txBody>
                    <a:bodyPr/>
                    <a:lstStyle/>
                    <a:p>
                      <a:pPr marL="38100" marR="38100">
                        <a:lnSpc>
                          <a:spcPct val="150000"/>
                        </a:lnSpc>
                        <a:spcAft>
                          <a:spcPts val="0"/>
                        </a:spcAft>
                      </a:pPr>
                      <a:r>
                        <a:rPr lang="it-IT" sz="1200">
                          <a:effectLst/>
                        </a:rPr>
                        <a:t>Soddisfazionerelativaallavitasociale</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200">
                          <a:effectLst/>
                        </a:rPr>
                        <a:t>,347</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,084</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,825</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dirty="0">
                          <a:effectLst/>
                        </a:rPr>
                        <a:t>-,188</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dirty="0">
                          <a:effectLst/>
                        </a:rPr>
                        <a:t>,065</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10"/>
                  </a:ext>
                </a:extLst>
              </a:tr>
              <a:tr h="280031">
                <a:tc>
                  <a:txBody>
                    <a:bodyPr/>
                    <a:lstStyle/>
                    <a:p>
                      <a:pPr marL="38100" marR="38100">
                        <a:lnSpc>
                          <a:spcPct val="150000"/>
                        </a:lnSpc>
                        <a:spcAft>
                          <a:spcPts val="0"/>
                        </a:spcAft>
                      </a:pPr>
                      <a:r>
                        <a:rPr lang="it-IT" sz="1200" dirty="0" err="1">
                          <a:effectLst/>
                        </a:rPr>
                        <a:t>Personechesisentonosole</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200">
                          <a:effectLst/>
                        </a:rPr>
                        <a:t>,499</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,105</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,539</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-,301</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dirty="0">
                          <a:effectLst/>
                        </a:rPr>
                        <a:t>,024</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11"/>
                  </a:ext>
                </a:extLst>
              </a:tr>
              <a:tr h="280031">
                <a:tc>
                  <a:txBody>
                    <a:bodyPr/>
                    <a:lstStyle/>
                    <a:p>
                      <a:pPr marL="38100" marR="38100">
                        <a:lnSpc>
                          <a:spcPct val="150000"/>
                        </a:lnSpc>
                        <a:spcAft>
                          <a:spcPts val="0"/>
                        </a:spcAft>
                      </a:pPr>
                      <a:r>
                        <a:rPr lang="it-IT" sz="1200">
                          <a:effectLst/>
                        </a:rPr>
                        <a:t>Personechesioccupanodifiglionipoti</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200">
                          <a:effectLst/>
                        </a:rPr>
                        <a:t>-,061</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-,171</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-,150</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,844</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dirty="0">
                          <a:effectLst/>
                        </a:rPr>
                        <a:t>-,219</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12"/>
                  </a:ext>
                </a:extLst>
              </a:tr>
              <a:tr h="280031">
                <a:tc>
                  <a:txBody>
                    <a:bodyPr/>
                    <a:lstStyle/>
                    <a:p>
                      <a:pPr marL="38100" marR="38100">
                        <a:lnSpc>
                          <a:spcPct val="150000"/>
                        </a:lnSpc>
                        <a:spcAft>
                          <a:spcPts val="0"/>
                        </a:spcAft>
                      </a:pPr>
                      <a:r>
                        <a:rPr lang="it-IT" sz="1200" dirty="0" err="1">
                          <a:effectLst/>
                        </a:rPr>
                        <a:t>Personechesioccupanodiparentianzianiodisabili</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200">
                          <a:effectLst/>
                        </a:rPr>
                        <a:t>-,319</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,162</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-,501</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,684</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dirty="0">
                          <a:effectLst/>
                        </a:rPr>
                        <a:t>,140</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13"/>
                  </a:ext>
                </a:extLst>
              </a:tr>
              <a:tr h="280031">
                <a:tc>
                  <a:txBody>
                    <a:bodyPr/>
                    <a:lstStyle/>
                    <a:p>
                      <a:pPr marL="38100" marR="38100">
                        <a:lnSpc>
                          <a:spcPct val="150000"/>
                        </a:lnSpc>
                        <a:spcAft>
                          <a:spcPts val="0"/>
                        </a:spcAft>
                      </a:pPr>
                      <a:r>
                        <a:rPr lang="it-IT" sz="1200" dirty="0" err="1">
                          <a:effectLst/>
                        </a:rPr>
                        <a:t>Partecipazioneafunzionireligioseesclusimatrimonifunerali</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200" dirty="0">
                          <a:effectLst/>
                        </a:rPr>
                        <a:t>-,251</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,276</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,300</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,638</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dirty="0">
                          <a:effectLst/>
                        </a:rPr>
                        <a:t>,065</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14"/>
                  </a:ext>
                </a:extLst>
              </a:tr>
              <a:tr h="280031">
                <a:tc>
                  <a:txBody>
                    <a:bodyPr/>
                    <a:lstStyle/>
                    <a:p>
                      <a:pPr marL="38100" marR="38100">
                        <a:lnSpc>
                          <a:spcPct val="150000"/>
                        </a:lnSpc>
                        <a:spcAft>
                          <a:spcPts val="0"/>
                        </a:spcAft>
                      </a:pPr>
                      <a:r>
                        <a:rPr lang="it-IT" sz="1200" dirty="0" err="1">
                          <a:solidFill>
                            <a:srgbClr val="FF0000"/>
                          </a:solidFill>
                          <a:effectLst/>
                        </a:rPr>
                        <a:t>Personechesisentonemarginatedallasocietà</a:t>
                      </a:r>
                      <a:endParaRPr lang="it-IT"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200" dirty="0">
                          <a:solidFill>
                            <a:srgbClr val="FF0000"/>
                          </a:solidFill>
                          <a:effectLst/>
                        </a:rPr>
                        <a:t>,364</a:t>
                      </a:r>
                      <a:endParaRPr lang="it-IT"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solidFill>
                            <a:srgbClr val="FF0000"/>
                          </a:solidFill>
                          <a:effectLst/>
                        </a:rPr>
                        <a:t>-,138</a:t>
                      </a:r>
                      <a:endParaRPr lang="it-IT" sz="12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solidFill>
                            <a:srgbClr val="FF0000"/>
                          </a:solidFill>
                          <a:effectLst/>
                        </a:rPr>
                        <a:t>,404</a:t>
                      </a:r>
                      <a:endParaRPr lang="it-IT" sz="12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solidFill>
                            <a:srgbClr val="FF0000"/>
                          </a:solidFill>
                          <a:effectLst/>
                        </a:rPr>
                        <a:t>-,066</a:t>
                      </a:r>
                      <a:endParaRPr lang="it-IT" sz="12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dirty="0">
                          <a:solidFill>
                            <a:srgbClr val="FF0000"/>
                          </a:solidFill>
                          <a:effectLst/>
                        </a:rPr>
                        <a:t>,732</a:t>
                      </a:r>
                      <a:endParaRPr lang="it-IT"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15"/>
                  </a:ext>
                </a:extLst>
              </a:tr>
              <a:tr h="280031">
                <a:tc>
                  <a:txBody>
                    <a:bodyPr/>
                    <a:lstStyle/>
                    <a:p>
                      <a:pPr marL="38100" marR="38100">
                        <a:lnSpc>
                          <a:spcPct val="150000"/>
                        </a:lnSpc>
                        <a:spcAft>
                          <a:spcPts val="0"/>
                        </a:spcAft>
                      </a:pPr>
                      <a:r>
                        <a:rPr lang="it-IT" sz="1200" dirty="0" err="1">
                          <a:solidFill>
                            <a:srgbClr val="FF0000"/>
                          </a:solidFill>
                          <a:effectLst/>
                        </a:rPr>
                        <a:t>Personechesiprendonocuradialtribambiniopersonebis</a:t>
                      </a:r>
                      <a:endParaRPr lang="it-IT"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200">
                          <a:solidFill>
                            <a:srgbClr val="FF0000"/>
                          </a:solidFill>
                          <a:effectLst/>
                        </a:rPr>
                        <a:t>,229</a:t>
                      </a:r>
                      <a:endParaRPr lang="it-IT" sz="12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dirty="0">
                          <a:solidFill>
                            <a:srgbClr val="FF0000"/>
                          </a:solidFill>
                          <a:effectLst/>
                        </a:rPr>
                        <a:t>,178</a:t>
                      </a:r>
                      <a:endParaRPr lang="it-IT"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solidFill>
                            <a:srgbClr val="FF0000"/>
                          </a:solidFill>
                          <a:effectLst/>
                        </a:rPr>
                        <a:t>,228</a:t>
                      </a:r>
                      <a:endParaRPr lang="it-IT" sz="12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dirty="0">
                          <a:solidFill>
                            <a:srgbClr val="FF0000"/>
                          </a:solidFill>
                          <a:effectLst/>
                        </a:rPr>
                        <a:t>-,124</a:t>
                      </a:r>
                      <a:endParaRPr lang="it-IT"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dirty="0">
                          <a:solidFill>
                            <a:srgbClr val="FF0000"/>
                          </a:solidFill>
                          <a:effectLst/>
                        </a:rPr>
                        <a:t>-,725</a:t>
                      </a:r>
                      <a:endParaRPr lang="it-IT"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16"/>
                  </a:ext>
                </a:extLst>
              </a:tr>
              <a:tr h="280031">
                <a:tc>
                  <a:txBody>
                    <a:bodyPr/>
                    <a:lstStyle/>
                    <a:p>
                      <a:pPr marL="38100" marR="38100">
                        <a:lnSpc>
                          <a:spcPct val="150000"/>
                        </a:lnSpc>
                        <a:spcAft>
                          <a:spcPts val="0"/>
                        </a:spcAft>
                      </a:pPr>
                      <a:r>
                        <a:rPr lang="it-IT" sz="1200" dirty="0" err="1">
                          <a:solidFill>
                            <a:srgbClr val="FF0000"/>
                          </a:solidFill>
                          <a:effectLst/>
                        </a:rPr>
                        <a:t>SocialExclusionIndex</a:t>
                      </a:r>
                      <a:endParaRPr lang="it-IT"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200" dirty="0">
                          <a:solidFill>
                            <a:srgbClr val="FF0000"/>
                          </a:solidFill>
                          <a:effectLst/>
                        </a:rPr>
                        <a:t>,226</a:t>
                      </a:r>
                      <a:endParaRPr lang="it-IT"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dirty="0">
                          <a:solidFill>
                            <a:srgbClr val="FF0000"/>
                          </a:solidFill>
                          <a:effectLst/>
                        </a:rPr>
                        <a:t>,276</a:t>
                      </a:r>
                      <a:endParaRPr lang="it-IT"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dirty="0">
                          <a:solidFill>
                            <a:srgbClr val="FF0000"/>
                          </a:solidFill>
                          <a:effectLst/>
                        </a:rPr>
                        <a:t>,368</a:t>
                      </a:r>
                      <a:endParaRPr lang="it-IT"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dirty="0">
                          <a:solidFill>
                            <a:srgbClr val="FF0000"/>
                          </a:solidFill>
                          <a:effectLst/>
                        </a:rPr>
                        <a:t>-,403</a:t>
                      </a:r>
                      <a:endParaRPr lang="it-IT"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dirty="0">
                          <a:solidFill>
                            <a:srgbClr val="FF0000"/>
                          </a:solidFill>
                          <a:effectLst/>
                        </a:rPr>
                        <a:t>,666</a:t>
                      </a:r>
                      <a:endParaRPr lang="it-IT"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17"/>
                  </a:ext>
                </a:extLst>
              </a:tr>
            </a:tbl>
          </a:graphicData>
        </a:graphic>
      </p:graphicFrame>
    </p:spTree>
    <p:extLst>
      <p:ext uri="{BB962C8B-B14F-4D97-AF65-F5344CB8AC3E}">
        <p14:creationId xmlns:p14="http://schemas.microsoft.com/office/powerpoint/2010/main" val="40234370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5800" y="609600"/>
            <a:ext cx="7772400" cy="515144"/>
          </a:xfrm>
        </p:spPr>
        <p:txBody>
          <a:bodyPr/>
          <a:lstStyle/>
          <a:p>
            <a:r>
              <a:rPr lang="it-IT" sz="3600" dirty="0" smtClean="0"/>
              <a:t>La componente «Relazioni sociali»</a:t>
            </a:r>
            <a:endParaRPr lang="it-IT" sz="3600" dirty="0"/>
          </a:p>
        </p:txBody>
      </p:sp>
      <p:sp>
        <p:nvSpPr>
          <p:cNvPr id="4" name="Segnaposto numero diapositiva 3"/>
          <p:cNvSpPr>
            <a:spLocks noGrp="1"/>
          </p:cNvSpPr>
          <p:nvPr>
            <p:ph type="sldNum" sz="quarter" idx="12"/>
          </p:nvPr>
        </p:nvSpPr>
        <p:spPr/>
        <p:txBody>
          <a:bodyPr/>
          <a:lstStyle/>
          <a:p>
            <a:pPr>
              <a:defRPr/>
            </a:pPr>
            <a:fld id="{880DFACC-D2BC-45AC-A61F-F70DE1997CF3}" type="slidenum">
              <a:rPr lang="it-IT" smtClean="0"/>
              <a:pPr>
                <a:defRPr/>
              </a:pPr>
              <a:t>32</a:t>
            </a:fld>
            <a:endParaRPr lang="it-IT"/>
          </a:p>
        </p:txBody>
      </p:sp>
      <p:grpSp>
        <p:nvGrpSpPr>
          <p:cNvPr id="6" name="Group 7"/>
          <p:cNvGrpSpPr>
            <a:grpSpLocks/>
          </p:cNvGrpSpPr>
          <p:nvPr/>
        </p:nvGrpSpPr>
        <p:grpSpPr bwMode="auto">
          <a:xfrm>
            <a:off x="26074" y="0"/>
            <a:ext cx="9132888" cy="6834188"/>
            <a:chOff x="1" y="-19"/>
            <a:chExt cx="5753" cy="4305"/>
          </a:xfrm>
        </p:grpSpPr>
        <p:pic>
          <p:nvPicPr>
            <p:cNvPr id="7" name="Picture 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 y="14"/>
              <a:ext cx="432" cy="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ttangolo 3"/>
            <p:cNvSpPr>
              <a:spLocks noChangeArrowheads="1"/>
            </p:cNvSpPr>
            <p:nvPr/>
          </p:nvSpPr>
          <p:spPr bwMode="auto">
            <a:xfrm>
              <a:off x="432" y="-19"/>
              <a:ext cx="5322" cy="364"/>
            </a:xfrm>
            <a:prstGeom prst="rect">
              <a:avLst/>
            </a:prstGeom>
            <a:solidFill>
              <a:srgbClr val="0070C0"/>
            </a:solidFill>
            <a:ln w="25400">
              <a:solidFill>
                <a:srgbClr val="993300"/>
              </a:solidFill>
              <a:miter lim="800000"/>
              <a:headEnd/>
              <a:tailEnd/>
            </a:ln>
          </p:spPr>
          <p:txBody>
            <a:bodyPr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algn="ctr" eaLnBrk="1" hangingPunct="1">
                <a:spcBef>
                  <a:spcPct val="0"/>
                </a:spcBef>
                <a:buFontTx/>
                <a:buNone/>
              </a:pPr>
              <a:r>
                <a:rPr lang="it-IT" altLang="it-IT" sz="2000" b="1">
                  <a:solidFill>
                    <a:schemeClr val="bg1"/>
                  </a:solidFill>
                  <a:latin typeface="Calibri" panose="020F0502020204030204" pitchFamily="34" charset="0"/>
                </a:rPr>
                <a:t>La Misurazione del Benessere nei paesi dell’Unione Europea</a:t>
              </a:r>
              <a:endParaRPr lang="it-IT" altLang="it-IT" sz="2000" b="1" dirty="0">
                <a:solidFill>
                  <a:schemeClr val="bg1"/>
                </a:solidFill>
                <a:latin typeface="Calibri" panose="020F0502020204030204" pitchFamily="34" charset="0"/>
              </a:endParaRPr>
            </a:p>
          </p:txBody>
        </p:sp>
        <p:sp>
          <p:nvSpPr>
            <p:cNvPr id="9" name="Rettangolo 3"/>
            <p:cNvSpPr>
              <a:spLocks noChangeArrowheads="1"/>
            </p:cNvSpPr>
            <p:nvPr/>
          </p:nvSpPr>
          <p:spPr bwMode="auto">
            <a:xfrm rot="5400000">
              <a:off x="-1753" y="2099"/>
              <a:ext cx="3941" cy="434"/>
            </a:xfrm>
            <a:prstGeom prst="rect">
              <a:avLst/>
            </a:prstGeom>
            <a:solidFill>
              <a:srgbClr val="0070C0"/>
            </a:solidFill>
            <a:ln w="25400">
              <a:solidFill>
                <a:srgbClr val="993300"/>
              </a:solidFill>
              <a:miter lim="800000"/>
              <a:headEnd/>
              <a:tailEnd/>
            </a:ln>
          </p:spPr>
          <p:txBody>
            <a:bodyPr rot="10800000" vert="eaVert"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it-IT" altLang="it-IT" sz="1200">
                <a:solidFill>
                  <a:srgbClr val="FFFFFF"/>
                </a:solidFill>
                <a:latin typeface="Calibri" panose="020F0502020204030204" pitchFamily="34" charset="0"/>
              </a:endParaRPr>
            </a:p>
          </p:txBody>
        </p:sp>
      </p:grpSp>
      <p:grpSp>
        <p:nvGrpSpPr>
          <p:cNvPr id="10" name="Group 7"/>
          <p:cNvGrpSpPr>
            <a:grpSpLocks/>
          </p:cNvGrpSpPr>
          <p:nvPr/>
        </p:nvGrpSpPr>
        <p:grpSpPr bwMode="auto">
          <a:xfrm>
            <a:off x="26074" y="52388"/>
            <a:ext cx="688975" cy="6781800"/>
            <a:chOff x="1" y="14"/>
            <a:chExt cx="434" cy="4272"/>
          </a:xfrm>
        </p:grpSpPr>
        <p:pic>
          <p:nvPicPr>
            <p:cNvPr id="11" name="Picture 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 y="14"/>
              <a:ext cx="432" cy="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ttangolo 3"/>
            <p:cNvSpPr>
              <a:spLocks noChangeArrowheads="1"/>
            </p:cNvSpPr>
            <p:nvPr/>
          </p:nvSpPr>
          <p:spPr bwMode="auto">
            <a:xfrm rot="5400000">
              <a:off x="-1753" y="2099"/>
              <a:ext cx="3941" cy="434"/>
            </a:xfrm>
            <a:prstGeom prst="rect">
              <a:avLst/>
            </a:prstGeom>
            <a:solidFill>
              <a:srgbClr val="0070C0"/>
            </a:solidFill>
            <a:ln w="25400">
              <a:solidFill>
                <a:srgbClr val="993300"/>
              </a:solidFill>
              <a:miter lim="800000"/>
              <a:headEnd/>
              <a:tailEnd/>
            </a:ln>
          </p:spPr>
          <p:txBody>
            <a:bodyPr rot="10800000" vert="eaVert"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it-IT" altLang="it-IT" sz="1200">
                <a:solidFill>
                  <a:srgbClr val="FFFFFF"/>
                </a:solidFill>
                <a:latin typeface="Calibri" panose="020F0502020204030204" pitchFamily="34" charset="0"/>
              </a:endParaRPr>
            </a:p>
          </p:txBody>
        </p:sp>
      </p:grpSp>
      <p:sp>
        <p:nvSpPr>
          <p:cNvPr id="15" name="Rettangolo 14"/>
          <p:cNvSpPr/>
          <p:nvPr/>
        </p:nvSpPr>
        <p:spPr>
          <a:xfrm>
            <a:off x="1403648" y="4924961"/>
            <a:ext cx="7488832" cy="1631216"/>
          </a:xfrm>
          <a:prstGeom prst="rect">
            <a:avLst/>
          </a:prstGeom>
        </p:spPr>
        <p:txBody>
          <a:bodyPr wrap="square">
            <a:spAutoFit/>
          </a:bodyPr>
          <a:lstStyle/>
          <a:p>
            <a:r>
              <a:rPr lang="it-IT" sz="2000" dirty="0"/>
              <a:t>Dall’osservazione dello </a:t>
            </a:r>
            <a:r>
              <a:rPr lang="it-IT" sz="2000" i="1" dirty="0" err="1"/>
              <a:t>scree</a:t>
            </a:r>
            <a:r>
              <a:rPr lang="it-IT" sz="2000" i="1" dirty="0"/>
              <a:t> plot</a:t>
            </a:r>
            <a:r>
              <a:rPr lang="it-IT" sz="2000" dirty="0"/>
              <a:t>, dei valori di varianza cumulata e </a:t>
            </a:r>
            <a:r>
              <a:rPr lang="it-IT" sz="2000" dirty="0" err="1"/>
              <a:t>autovalori</a:t>
            </a:r>
            <a:r>
              <a:rPr lang="it-IT" sz="2000" dirty="0"/>
              <a:t>, si è deciso di scartare il quinto fattore, in particolare la variabile </a:t>
            </a:r>
            <a:r>
              <a:rPr lang="it-IT" sz="2000" dirty="0" smtClean="0"/>
              <a:t>“Persone che si sentono emarginate dalla società”, “Persone che si prendono cura di bambini e persone bisognose”</a:t>
            </a:r>
            <a:r>
              <a:rPr lang="it-IT" sz="2000" dirty="0"/>
              <a:t> </a:t>
            </a:r>
            <a:r>
              <a:rPr lang="it-IT" sz="2000" dirty="0" smtClean="0"/>
              <a:t>e “Social </a:t>
            </a:r>
            <a:r>
              <a:rPr lang="it-IT" sz="2000" dirty="0" err="1" smtClean="0"/>
              <a:t>Exclusion</a:t>
            </a:r>
            <a:r>
              <a:rPr lang="it-IT" sz="2000" dirty="0" smtClean="0"/>
              <a:t> Index ”</a:t>
            </a:r>
            <a:endParaRPr lang="it-IT" sz="2000" dirty="0"/>
          </a:p>
        </p:txBody>
      </p:sp>
      <p:graphicFrame>
        <p:nvGraphicFramePr>
          <p:cNvPr id="14" name="Segnaposto contenuto 13"/>
          <p:cNvGraphicFramePr>
            <a:graphicFrameLocks noGrp="1"/>
          </p:cNvGraphicFramePr>
          <p:nvPr>
            <p:ph idx="1"/>
            <p:extLst>
              <p:ext uri="{D42A27DB-BD31-4B8C-83A1-F6EECF244321}">
                <p14:modId xmlns:p14="http://schemas.microsoft.com/office/powerpoint/2010/main" val="1947275181"/>
              </p:ext>
            </p:extLst>
          </p:nvPr>
        </p:nvGraphicFramePr>
        <p:xfrm>
          <a:off x="2339751" y="1916830"/>
          <a:ext cx="5040562" cy="2688063"/>
        </p:xfrm>
        <a:graphic>
          <a:graphicData uri="http://schemas.openxmlformats.org/drawingml/2006/table">
            <a:tbl>
              <a:tblPr>
                <a:tableStyleId>{5C22544A-7EE6-4342-B048-85BDC9FD1C3A}</a:tableStyleId>
              </a:tblPr>
              <a:tblGrid>
                <a:gridCol w="1285809">
                  <a:extLst>
                    <a:ext uri="{9D8B030D-6E8A-4147-A177-3AD203B41FA5}">
                      <a16:colId xmlns:a16="http://schemas.microsoft.com/office/drawing/2014/main" val="20000"/>
                    </a:ext>
                  </a:extLst>
                </a:gridCol>
                <a:gridCol w="1284868">
                  <a:extLst>
                    <a:ext uri="{9D8B030D-6E8A-4147-A177-3AD203B41FA5}">
                      <a16:colId xmlns:a16="http://schemas.microsoft.com/office/drawing/2014/main" val="20001"/>
                    </a:ext>
                  </a:extLst>
                </a:gridCol>
                <a:gridCol w="1284868">
                  <a:extLst>
                    <a:ext uri="{9D8B030D-6E8A-4147-A177-3AD203B41FA5}">
                      <a16:colId xmlns:a16="http://schemas.microsoft.com/office/drawing/2014/main" val="20002"/>
                    </a:ext>
                  </a:extLst>
                </a:gridCol>
                <a:gridCol w="1185017">
                  <a:extLst>
                    <a:ext uri="{9D8B030D-6E8A-4147-A177-3AD203B41FA5}">
                      <a16:colId xmlns:a16="http://schemas.microsoft.com/office/drawing/2014/main" val="20003"/>
                    </a:ext>
                  </a:extLst>
                </a:gridCol>
              </a:tblGrid>
              <a:tr h="384009">
                <a:tc rowSpan="2">
                  <a:txBody>
                    <a:bodyPr/>
                    <a:lstStyle/>
                    <a:p>
                      <a:pPr marL="38100" marR="38100">
                        <a:lnSpc>
                          <a:spcPct val="150000"/>
                        </a:lnSpc>
                        <a:spcAft>
                          <a:spcPts val="0"/>
                        </a:spcAft>
                      </a:pPr>
                      <a:r>
                        <a:rPr lang="it-IT" sz="1600" dirty="0">
                          <a:effectLst/>
                        </a:rPr>
                        <a:t>Componente</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gridSpan="3">
                  <a:txBody>
                    <a:bodyPr/>
                    <a:lstStyle/>
                    <a:p>
                      <a:pPr marL="38100" marR="38100" algn="ctr">
                        <a:lnSpc>
                          <a:spcPct val="150000"/>
                        </a:lnSpc>
                        <a:spcAft>
                          <a:spcPts val="0"/>
                        </a:spcAft>
                      </a:pPr>
                      <a:r>
                        <a:rPr lang="it-IT" sz="1600" dirty="0">
                          <a:effectLst/>
                        </a:rPr>
                        <a:t>Pesi dei fattori ruotati</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0000"/>
                  </a:ext>
                </a:extLst>
              </a:tr>
              <a:tr h="384009">
                <a:tc vMerge="1">
                  <a:txBody>
                    <a:bodyPr/>
                    <a:lstStyle/>
                    <a:p>
                      <a:endParaRPr lang="it-IT"/>
                    </a:p>
                  </a:txBody>
                  <a:tcPr/>
                </a:tc>
                <a:tc>
                  <a:txBody>
                    <a:bodyPr/>
                    <a:lstStyle/>
                    <a:p>
                      <a:pPr marL="38100" marR="38100" algn="ctr">
                        <a:lnSpc>
                          <a:spcPct val="150000"/>
                        </a:lnSpc>
                        <a:spcAft>
                          <a:spcPts val="0"/>
                        </a:spcAft>
                      </a:pPr>
                      <a:r>
                        <a:rPr lang="it-IT" sz="1600" dirty="0">
                          <a:effectLst/>
                        </a:rPr>
                        <a:t>Totale</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ctr">
                        <a:lnSpc>
                          <a:spcPct val="150000"/>
                        </a:lnSpc>
                        <a:spcAft>
                          <a:spcPts val="0"/>
                        </a:spcAft>
                      </a:pPr>
                      <a:r>
                        <a:rPr lang="it-IT" sz="1600">
                          <a:effectLst/>
                        </a:rPr>
                        <a:t>% di varianza</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ctr">
                        <a:lnSpc>
                          <a:spcPct val="150000"/>
                        </a:lnSpc>
                        <a:spcAft>
                          <a:spcPts val="0"/>
                        </a:spcAft>
                      </a:pPr>
                      <a:r>
                        <a:rPr lang="it-IT" sz="1600">
                          <a:effectLst/>
                        </a:rPr>
                        <a:t>% cumulata</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1"/>
                  </a:ext>
                </a:extLst>
              </a:tr>
              <a:tr h="384009">
                <a:tc>
                  <a:txBody>
                    <a:bodyPr/>
                    <a:lstStyle/>
                    <a:p>
                      <a:pPr marL="38100" marR="38100">
                        <a:lnSpc>
                          <a:spcPct val="150000"/>
                        </a:lnSpc>
                        <a:spcAft>
                          <a:spcPts val="0"/>
                        </a:spcAft>
                      </a:pPr>
                      <a:r>
                        <a:rPr lang="it-IT" sz="1600" dirty="0">
                          <a:effectLst/>
                        </a:rPr>
                        <a:t>1</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600" dirty="0">
                          <a:effectLst/>
                        </a:rPr>
                        <a:t>3,303</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600" dirty="0">
                          <a:effectLst/>
                        </a:rPr>
                        <a:t>20,647</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600">
                          <a:effectLst/>
                        </a:rPr>
                        <a:t>20,647</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2"/>
                  </a:ext>
                </a:extLst>
              </a:tr>
              <a:tr h="384009">
                <a:tc>
                  <a:txBody>
                    <a:bodyPr/>
                    <a:lstStyle/>
                    <a:p>
                      <a:pPr marL="38100" marR="38100">
                        <a:lnSpc>
                          <a:spcPct val="150000"/>
                        </a:lnSpc>
                        <a:spcAft>
                          <a:spcPts val="0"/>
                        </a:spcAft>
                      </a:pPr>
                      <a:r>
                        <a:rPr lang="it-IT" sz="1600">
                          <a:effectLst/>
                        </a:rPr>
                        <a:t>2</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600" dirty="0">
                          <a:effectLst/>
                        </a:rPr>
                        <a:t>3,063</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600" dirty="0">
                          <a:effectLst/>
                        </a:rPr>
                        <a:t>19,146</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600" dirty="0">
                          <a:effectLst/>
                        </a:rPr>
                        <a:t>39,792</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3"/>
                  </a:ext>
                </a:extLst>
              </a:tr>
              <a:tr h="384009">
                <a:tc>
                  <a:txBody>
                    <a:bodyPr/>
                    <a:lstStyle/>
                    <a:p>
                      <a:pPr marL="38100" marR="38100">
                        <a:lnSpc>
                          <a:spcPct val="150000"/>
                        </a:lnSpc>
                        <a:spcAft>
                          <a:spcPts val="0"/>
                        </a:spcAft>
                      </a:pPr>
                      <a:r>
                        <a:rPr lang="it-IT" sz="1600">
                          <a:effectLst/>
                        </a:rPr>
                        <a:t>3</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600">
                          <a:effectLst/>
                        </a:rPr>
                        <a:t>2,739</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600" dirty="0">
                          <a:effectLst/>
                        </a:rPr>
                        <a:t>17,117</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600" dirty="0">
                          <a:effectLst/>
                        </a:rPr>
                        <a:t>56,909</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4"/>
                  </a:ext>
                </a:extLst>
              </a:tr>
              <a:tr h="384009">
                <a:tc>
                  <a:txBody>
                    <a:bodyPr/>
                    <a:lstStyle/>
                    <a:p>
                      <a:pPr marL="38100" marR="38100">
                        <a:lnSpc>
                          <a:spcPct val="150000"/>
                        </a:lnSpc>
                        <a:spcAft>
                          <a:spcPts val="0"/>
                        </a:spcAft>
                      </a:pPr>
                      <a:r>
                        <a:rPr lang="it-IT" sz="1600">
                          <a:effectLst/>
                        </a:rPr>
                        <a:t>4</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600">
                          <a:effectLst/>
                        </a:rPr>
                        <a:t>2,093</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600">
                          <a:effectLst/>
                        </a:rPr>
                        <a:t>13,084</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600" dirty="0">
                          <a:effectLst/>
                        </a:rPr>
                        <a:t>69,993</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5"/>
                  </a:ext>
                </a:extLst>
              </a:tr>
              <a:tr h="384009">
                <a:tc>
                  <a:txBody>
                    <a:bodyPr/>
                    <a:lstStyle/>
                    <a:p>
                      <a:pPr marL="38100" marR="38100">
                        <a:lnSpc>
                          <a:spcPct val="150000"/>
                        </a:lnSpc>
                        <a:spcAft>
                          <a:spcPts val="0"/>
                        </a:spcAft>
                      </a:pPr>
                      <a:r>
                        <a:rPr lang="it-IT" sz="1600" dirty="0">
                          <a:solidFill>
                            <a:srgbClr val="FF0000"/>
                          </a:solidFill>
                          <a:effectLst/>
                        </a:rPr>
                        <a:t>5</a:t>
                      </a:r>
                      <a:endParaRPr lang="it-IT" sz="1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600" dirty="0">
                          <a:solidFill>
                            <a:srgbClr val="FF0000"/>
                          </a:solidFill>
                          <a:effectLst/>
                        </a:rPr>
                        <a:t>2,015</a:t>
                      </a:r>
                      <a:endParaRPr lang="it-IT" sz="1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600" dirty="0">
                          <a:solidFill>
                            <a:srgbClr val="FF0000"/>
                          </a:solidFill>
                          <a:effectLst/>
                        </a:rPr>
                        <a:t>12,595</a:t>
                      </a:r>
                      <a:endParaRPr lang="it-IT" sz="1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600" dirty="0">
                          <a:solidFill>
                            <a:srgbClr val="FF0000"/>
                          </a:solidFill>
                          <a:effectLst/>
                        </a:rPr>
                        <a:t>82,587</a:t>
                      </a:r>
                      <a:endParaRPr lang="it-IT" sz="1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6735934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5800" y="609600"/>
            <a:ext cx="7772400" cy="515144"/>
          </a:xfrm>
        </p:spPr>
        <p:txBody>
          <a:bodyPr/>
          <a:lstStyle/>
          <a:p>
            <a:r>
              <a:rPr lang="it-IT" sz="3600" dirty="0" smtClean="0"/>
              <a:t>La componente «Politica e istituzioni»</a:t>
            </a:r>
            <a:endParaRPr lang="it-IT" sz="3600" dirty="0"/>
          </a:p>
        </p:txBody>
      </p:sp>
      <p:grpSp>
        <p:nvGrpSpPr>
          <p:cNvPr id="6" name="Group 7"/>
          <p:cNvGrpSpPr>
            <a:grpSpLocks/>
          </p:cNvGrpSpPr>
          <p:nvPr/>
        </p:nvGrpSpPr>
        <p:grpSpPr bwMode="auto">
          <a:xfrm>
            <a:off x="26074" y="0"/>
            <a:ext cx="9132888" cy="6834188"/>
            <a:chOff x="1" y="-19"/>
            <a:chExt cx="5753" cy="4305"/>
          </a:xfrm>
        </p:grpSpPr>
        <p:pic>
          <p:nvPicPr>
            <p:cNvPr id="7" name="Picture 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 y="14"/>
              <a:ext cx="432" cy="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ttangolo 3"/>
            <p:cNvSpPr>
              <a:spLocks noChangeArrowheads="1"/>
            </p:cNvSpPr>
            <p:nvPr/>
          </p:nvSpPr>
          <p:spPr bwMode="auto">
            <a:xfrm>
              <a:off x="432" y="-19"/>
              <a:ext cx="5322" cy="364"/>
            </a:xfrm>
            <a:prstGeom prst="rect">
              <a:avLst/>
            </a:prstGeom>
            <a:solidFill>
              <a:srgbClr val="0070C0"/>
            </a:solidFill>
            <a:ln w="25400">
              <a:solidFill>
                <a:srgbClr val="993300"/>
              </a:solidFill>
              <a:miter lim="800000"/>
              <a:headEnd/>
              <a:tailEnd/>
            </a:ln>
          </p:spPr>
          <p:txBody>
            <a:bodyPr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algn="ctr" eaLnBrk="1" hangingPunct="1">
                <a:spcBef>
                  <a:spcPct val="0"/>
                </a:spcBef>
                <a:buFontTx/>
                <a:buNone/>
              </a:pPr>
              <a:r>
                <a:rPr lang="it-IT" altLang="it-IT" sz="2000" b="1">
                  <a:solidFill>
                    <a:schemeClr val="bg1"/>
                  </a:solidFill>
                  <a:latin typeface="Calibri" panose="020F0502020204030204" pitchFamily="34" charset="0"/>
                </a:rPr>
                <a:t>La Misurazione del Benessere nei paesi dell’Unione Europea</a:t>
              </a:r>
              <a:endParaRPr lang="it-IT" altLang="it-IT" sz="2000" b="1" dirty="0">
                <a:solidFill>
                  <a:schemeClr val="bg1"/>
                </a:solidFill>
                <a:latin typeface="Calibri" panose="020F0502020204030204" pitchFamily="34" charset="0"/>
              </a:endParaRPr>
            </a:p>
          </p:txBody>
        </p:sp>
        <p:sp>
          <p:nvSpPr>
            <p:cNvPr id="9" name="Rettangolo 3"/>
            <p:cNvSpPr>
              <a:spLocks noChangeArrowheads="1"/>
            </p:cNvSpPr>
            <p:nvPr/>
          </p:nvSpPr>
          <p:spPr bwMode="auto">
            <a:xfrm rot="5400000">
              <a:off x="-1753" y="2099"/>
              <a:ext cx="3941" cy="434"/>
            </a:xfrm>
            <a:prstGeom prst="rect">
              <a:avLst/>
            </a:prstGeom>
            <a:solidFill>
              <a:srgbClr val="0070C0"/>
            </a:solidFill>
            <a:ln w="25400">
              <a:solidFill>
                <a:srgbClr val="993300"/>
              </a:solidFill>
              <a:miter lim="800000"/>
              <a:headEnd/>
              <a:tailEnd/>
            </a:ln>
          </p:spPr>
          <p:txBody>
            <a:bodyPr rot="10800000" vert="eaVert"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it-IT" altLang="it-IT" sz="1200">
                <a:solidFill>
                  <a:srgbClr val="FFFFFF"/>
                </a:solidFill>
                <a:latin typeface="Calibri" panose="020F0502020204030204" pitchFamily="34" charset="0"/>
              </a:endParaRPr>
            </a:p>
          </p:txBody>
        </p:sp>
      </p:grpSp>
      <p:grpSp>
        <p:nvGrpSpPr>
          <p:cNvPr id="10" name="Group 7"/>
          <p:cNvGrpSpPr>
            <a:grpSpLocks/>
          </p:cNvGrpSpPr>
          <p:nvPr/>
        </p:nvGrpSpPr>
        <p:grpSpPr bwMode="auto">
          <a:xfrm>
            <a:off x="26074" y="52388"/>
            <a:ext cx="688975" cy="6781800"/>
            <a:chOff x="1" y="14"/>
            <a:chExt cx="434" cy="4272"/>
          </a:xfrm>
        </p:grpSpPr>
        <p:pic>
          <p:nvPicPr>
            <p:cNvPr id="11" name="Picture 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 y="14"/>
              <a:ext cx="432" cy="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ttangolo 3"/>
            <p:cNvSpPr>
              <a:spLocks noChangeArrowheads="1"/>
            </p:cNvSpPr>
            <p:nvPr/>
          </p:nvSpPr>
          <p:spPr bwMode="auto">
            <a:xfrm rot="5400000">
              <a:off x="-1753" y="2099"/>
              <a:ext cx="3941" cy="434"/>
            </a:xfrm>
            <a:prstGeom prst="rect">
              <a:avLst/>
            </a:prstGeom>
            <a:solidFill>
              <a:srgbClr val="0070C0"/>
            </a:solidFill>
            <a:ln w="25400">
              <a:solidFill>
                <a:srgbClr val="993300"/>
              </a:solidFill>
              <a:miter lim="800000"/>
              <a:headEnd/>
              <a:tailEnd/>
            </a:ln>
          </p:spPr>
          <p:txBody>
            <a:bodyPr rot="10800000" vert="eaVert"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it-IT" altLang="it-IT" sz="1200">
                <a:solidFill>
                  <a:srgbClr val="FFFFFF"/>
                </a:solidFill>
                <a:latin typeface="Calibri" panose="020F0502020204030204" pitchFamily="34" charset="0"/>
              </a:endParaRPr>
            </a:p>
          </p:txBody>
        </p:sp>
      </p:grpSp>
      <p:graphicFrame>
        <p:nvGraphicFramePr>
          <p:cNvPr id="5" name="Segnaposto contenuto 4"/>
          <p:cNvGraphicFramePr>
            <a:graphicFrameLocks noGrp="1"/>
          </p:cNvGraphicFramePr>
          <p:nvPr>
            <p:ph idx="1"/>
            <p:extLst>
              <p:ext uri="{D42A27DB-BD31-4B8C-83A1-F6EECF244321}">
                <p14:modId xmlns:p14="http://schemas.microsoft.com/office/powerpoint/2010/main" val="2104709597"/>
              </p:ext>
            </p:extLst>
          </p:nvPr>
        </p:nvGraphicFramePr>
        <p:xfrm>
          <a:off x="1115615" y="1340760"/>
          <a:ext cx="7342584" cy="5184576"/>
        </p:xfrm>
        <a:graphic>
          <a:graphicData uri="http://schemas.openxmlformats.org/drawingml/2006/table">
            <a:tbl>
              <a:tblPr>
                <a:tableStyleId>{5C22544A-7EE6-4342-B048-85BDC9FD1C3A}</a:tableStyleId>
              </a:tblPr>
              <a:tblGrid>
                <a:gridCol w="4420235">
                  <a:extLst>
                    <a:ext uri="{9D8B030D-6E8A-4147-A177-3AD203B41FA5}">
                      <a16:colId xmlns:a16="http://schemas.microsoft.com/office/drawing/2014/main" val="20000"/>
                    </a:ext>
                  </a:extLst>
                </a:gridCol>
                <a:gridCol w="973627">
                  <a:extLst>
                    <a:ext uri="{9D8B030D-6E8A-4147-A177-3AD203B41FA5}">
                      <a16:colId xmlns:a16="http://schemas.microsoft.com/office/drawing/2014/main" val="20001"/>
                    </a:ext>
                  </a:extLst>
                </a:gridCol>
                <a:gridCol w="975095">
                  <a:extLst>
                    <a:ext uri="{9D8B030D-6E8A-4147-A177-3AD203B41FA5}">
                      <a16:colId xmlns:a16="http://schemas.microsoft.com/office/drawing/2014/main" val="20002"/>
                    </a:ext>
                  </a:extLst>
                </a:gridCol>
                <a:gridCol w="973627">
                  <a:extLst>
                    <a:ext uri="{9D8B030D-6E8A-4147-A177-3AD203B41FA5}">
                      <a16:colId xmlns:a16="http://schemas.microsoft.com/office/drawing/2014/main" val="20003"/>
                    </a:ext>
                  </a:extLst>
                </a:gridCol>
              </a:tblGrid>
              <a:tr h="288032">
                <a:tc rowSpan="2">
                  <a:txBody>
                    <a:bodyPr/>
                    <a:lstStyle/>
                    <a:p>
                      <a:pPr>
                        <a:lnSpc>
                          <a:spcPct val="150000"/>
                        </a:lnSpc>
                        <a:spcAft>
                          <a:spcPts val="0"/>
                        </a:spcAft>
                      </a:pPr>
                      <a:r>
                        <a:rPr lang="it-IT" sz="1200" dirty="0">
                          <a:effectLst/>
                        </a:rPr>
                        <a:t> </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gridSpan="3">
                  <a:txBody>
                    <a:bodyPr/>
                    <a:lstStyle/>
                    <a:p>
                      <a:pPr marL="38100" marR="38100" algn="ctr">
                        <a:lnSpc>
                          <a:spcPct val="150000"/>
                        </a:lnSpc>
                        <a:spcAft>
                          <a:spcPts val="0"/>
                        </a:spcAft>
                      </a:pPr>
                      <a:r>
                        <a:rPr lang="it-IT" sz="1200">
                          <a:effectLst/>
                        </a:rPr>
                        <a:t>Componente</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0000"/>
                  </a:ext>
                </a:extLst>
              </a:tr>
              <a:tr h="288032">
                <a:tc vMerge="1">
                  <a:txBody>
                    <a:bodyPr/>
                    <a:lstStyle/>
                    <a:p>
                      <a:endParaRPr lang="it-IT"/>
                    </a:p>
                  </a:txBody>
                  <a:tcPr/>
                </a:tc>
                <a:tc>
                  <a:txBody>
                    <a:bodyPr/>
                    <a:lstStyle/>
                    <a:p>
                      <a:pPr marL="38100" marR="38100" algn="ctr">
                        <a:lnSpc>
                          <a:spcPct val="150000"/>
                        </a:lnSpc>
                        <a:spcAft>
                          <a:spcPts val="0"/>
                        </a:spcAft>
                      </a:pPr>
                      <a:r>
                        <a:rPr lang="it-IT" sz="1200">
                          <a:effectLst/>
                        </a:rPr>
                        <a:t>1</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ctr">
                        <a:lnSpc>
                          <a:spcPct val="150000"/>
                        </a:lnSpc>
                        <a:spcAft>
                          <a:spcPts val="0"/>
                        </a:spcAft>
                      </a:pPr>
                      <a:r>
                        <a:rPr lang="it-IT" sz="1200">
                          <a:effectLst/>
                        </a:rPr>
                        <a:t>2</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ctr">
                        <a:lnSpc>
                          <a:spcPct val="150000"/>
                        </a:lnSpc>
                        <a:spcAft>
                          <a:spcPts val="0"/>
                        </a:spcAft>
                      </a:pPr>
                      <a:r>
                        <a:rPr lang="it-IT" sz="1200">
                          <a:effectLst/>
                        </a:rPr>
                        <a:t>3</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1"/>
                  </a:ext>
                </a:extLst>
              </a:tr>
              <a:tr h="288032">
                <a:tc>
                  <a:txBody>
                    <a:bodyPr/>
                    <a:lstStyle/>
                    <a:p>
                      <a:pPr marL="38100" marR="38100">
                        <a:lnSpc>
                          <a:spcPct val="150000"/>
                        </a:lnSpc>
                        <a:spcAft>
                          <a:spcPts val="0"/>
                        </a:spcAft>
                      </a:pPr>
                      <a:r>
                        <a:rPr lang="it-IT" sz="1200" dirty="0" err="1">
                          <a:effectLst/>
                        </a:rPr>
                        <a:t>Soddisfazionerelativaallasituazioneeconomicadelpaese</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200">
                          <a:effectLst/>
                        </a:rPr>
                        <a:t>,908</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,291</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,077</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2"/>
                  </a:ext>
                </a:extLst>
              </a:tr>
              <a:tr h="288032">
                <a:tc>
                  <a:txBody>
                    <a:bodyPr/>
                    <a:lstStyle/>
                    <a:p>
                      <a:pPr marL="38100" marR="38100">
                        <a:lnSpc>
                          <a:spcPct val="150000"/>
                        </a:lnSpc>
                        <a:spcAft>
                          <a:spcPts val="0"/>
                        </a:spcAft>
                      </a:pPr>
                      <a:r>
                        <a:rPr lang="it-IT" sz="1200" dirty="0" err="1">
                          <a:effectLst/>
                        </a:rPr>
                        <a:t>FiducianelGoverno</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200">
                          <a:effectLst/>
                        </a:rPr>
                        <a:t>,867</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,370</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,111</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3"/>
                  </a:ext>
                </a:extLst>
              </a:tr>
              <a:tr h="288032">
                <a:tc>
                  <a:txBody>
                    <a:bodyPr/>
                    <a:lstStyle/>
                    <a:p>
                      <a:pPr marL="38100" marR="38100">
                        <a:lnSpc>
                          <a:spcPct val="150000"/>
                        </a:lnSpc>
                        <a:spcAft>
                          <a:spcPts val="0"/>
                        </a:spcAft>
                      </a:pPr>
                      <a:r>
                        <a:rPr lang="it-IT" sz="1200" dirty="0" err="1">
                          <a:effectLst/>
                        </a:rPr>
                        <a:t>Fiducianeiconfrontidelleautoritàlocaliocomunali</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200">
                          <a:effectLst/>
                        </a:rPr>
                        <a:t>,859</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,255</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,030</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4"/>
                  </a:ext>
                </a:extLst>
              </a:tr>
              <a:tr h="288032">
                <a:tc>
                  <a:txBody>
                    <a:bodyPr/>
                    <a:lstStyle/>
                    <a:p>
                      <a:pPr marL="38100" marR="38100">
                        <a:lnSpc>
                          <a:spcPct val="150000"/>
                        </a:lnSpc>
                        <a:spcAft>
                          <a:spcPts val="0"/>
                        </a:spcAft>
                      </a:pPr>
                      <a:r>
                        <a:rPr lang="it-IT" sz="1200" dirty="0" err="1">
                          <a:effectLst/>
                        </a:rPr>
                        <a:t>FiducianelParlamento</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200" dirty="0">
                          <a:effectLst/>
                        </a:rPr>
                        <a:t>,851</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,424</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,201</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5"/>
                  </a:ext>
                </a:extLst>
              </a:tr>
              <a:tr h="288032">
                <a:tc>
                  <a:txBody>
                    <a:bodyPr/>
                    <a:lstStyle/>
                    <a:p>
                      <a:pPr marL="39370" marR="39370">
                        <a:lnSpc>
                          <a:spcPct val="150000"/>
                        </a:lnSpc>
                        <a:spcAft>
                          <a:spcPts val="0"/>
                        </a:spcAft>
                      </a:pPr>
                      <a:r>
                        <a:rPr lang="it-IT" sz="1200">
                          <a:effectLst/>
                        </a:rPr>
                        <a:t>Fiducianelsistemagiuridico</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200" dirty="0">
                          <a:effectLst/>
                        </a:rPr>
                        <a:t>,849</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,386</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,160</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6"/>
                  </a:ext>
                </a:extLst>
              </a:tr>
              <a:tr h="288032">
                <a:tc>
                  <a:txBody>
                    <a:bodyPr/>
                    <a:lstStyle/>
                    <a:p>
                      <a:pPr marL="39370" marR="39370">
                        <a:lnSpc>
                          <a:spcPct val="150000"/>
                        </a:lnSpc>
                        <a:spcAft>
                          <a:spcPts val="0"/>
                        </a:spcAft>
                      </a:pPr>
                      <a:r>
                        <a:rPr lang="it-IT" sz="1200">
                          <a:effectLst/>
                        </a:rPr>
                        <a:t>Fiducianellastampa</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200">
                          <a:effectLst/>
                        </a:rPr>
                        <a:t>,823</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dirty="0">
                          <a:effectLst/>
                        </a:rPr>
                        <a:t>-,051</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-,295</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7"/>
                  </a:ext>
                </a:extLst>
              </a:tr>
              <a:tr h="288032">
                <a:tc>
                  <a:txBody>
                    <a:bodyPr/>
                    <a:lstStyle/>
                    <a:p>
                      <a:pPr marL="39370" marR="39370">
                        <a:lnSpc>
                          <a:spcPct val="150000"/>
                        </a:lnSpc>
                        <a:spcAft>
                          <a:spcPts val="0"/>
                        </a:spcAft>
                      </a:pPr>
                      <a:r>
                        <a:rPr lang="it-IT" sz="1200">
                          <a:effectLst/>
                        </a:rPr>
                        <a:t>Fiducianelleforzedellordine</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200">
                          <a:effectLst/>
                        </a:rPr>
                        <a:t>,806</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dirty="0">
                          <a:effectLst/>
                        </a:rPr>
                        <a:t>,327</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,145</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8"/>
                  </a:ext>
                </a:extLst>
              </a:tr>
              <a:tr h="288032">
                <a:tc>
                  <a:txBody>
                    <a:bodyPr/>
                    <a:lstStyle/>
                    <a:p>
                      <a:pPr marL="39370" marR="39370">
                        <a:lnSpc>
                          <a:spcPct val="150000"/>
                        </a:lnSpc>
                        <a:spcAft>
                          <a:spcPts val="0"/>
                        </a:spcAft>
                      </a:pPr>
                      <a:r>
                        <a:rPr lang="it-IT" sz="1200" dirty="0" err="1">
                          <a:effectLst/>
                        </a:rPr>
                        <a:t>Percentualedidonnealivellopoliticolocalesindacooleade</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200">
                          <a:effectLst/>
                        </a:rPr>
                        <a:t>,039</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dirty="0">
                          <a:effectLst/>
                        </a:rPr>
                        <a:t>,825</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-,055</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9"/>
                  </a:ext>
                </a:extLst>
              </a:tr>
              <a:tr h="288032">
                <a:tc>
                  <a:txBody>
                    <a:bodyPr/>
                    <a:lstStyle/>
                    <a:p>
                      <a:pPr marL="39370" marR="39370">
                        <a:lnSpc>
                          <a:spcPct val="150000"/>
                        </a:lnSpc>
                        <a:spcAft>
                          <a:spcPts val="0"/>
                        </a:spcAft>
                      </a:pPr>
                      <a:r>
                        <a:rPr lang="it-IT" sz="1200" dirty="0" err="1">
                          <a:effectLst/>
                        </a:rPr>
                        <a:t>Firmadiunapetizioneancheviaemailoonlinenegliultimi</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200">
                          <a:effectLst/>
                        </a:rPr>
                        <a:t>,448</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dirty="0">
                          <a:effectLst/>
                        </a:rPr>
                        <a:t>,771</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dirty="0">
                          <a:effectLst/>
                        </a:rPr>
                        <a:t>,160</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10"/>
                  </a:ext>
                </a:extLst>
              </a:tr>
              <a:tr h="288032">
                <a:tc>
                  <a:txBody>
                    <a:bodyPr/>
                    <a:lstStyle/>
                    <a:p>
                      <a:pPr marL="39370" marR="39370">
                        <a:lnSpc>
                          <a:spcPct val="150000"/>
                        </a:lnSpc>
                        <a:spcAft>
                          <a:spcPts val="0"/>
                        </a:spcAft>
                      </a:pPr>
                      <a:r>
                        <a:rPr lang="it-IT" sz="1200" dirty="0" err="1">
                          <a:effectLst/>
                        </a:rPr>
                        <a:t>PercentualedidonnenelGovernonazionale</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200">
                          <a:effectLst/>
                        </a:rPr>
                        <a:t>,432</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,641</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dirty="0">
                          <a:effectLst/>
                        </a:rPr>
                        <a:t>-,160</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11"/>
                  </a:ext>
                </a:extLst>
              </a:tr>
              <a:tr h="288032">
                <a:tc>
                  <a:txBody>
                    <a:bodyPr/>
                    <a:lstStyle/>
                    <a:p>
                      <a:pPr marL="39370" marR="39370">
                        <a:lnSpc>
                          <a:spcPct val="150000"/>
                        </a:lnSpc>
                        <a:spcAft>
                          <a:spcPts val="0"/>
                        </a:spcAft>
                      </a:pPr>
                      <a:r>
                        <a:rPr lang="it-IT" sz="1200" dirty="0" err="1">
                          <a:effectLst/>
                        </a:rPr>
                        <a:t>Partecipazioneaunariunionediunsindacatopartitopolitico</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200">
                          <a:effectLst/>
                        </a:rPr>
                        <a:t>,463</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,635</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dirty="0">
                          <a:effectLst/>
                        </a:rPr>
                        <a:t>,271</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12"/>
                  </a:ext>
                </a:extLst>
              </a:tr>
              <a:tr h="288032">
                <a:tc>
                  <a:txBody>
                    <a:bodyPr/>
                    <a:lstStyle/>
                    <a:p>
                      <a:pPr marL="38100" marR="38100">
                        <a:lnSpc>
                          <a:spcPct val="150000"/>
                        </a:lnSpc>
                        <a:spcAft>
                          <a:spcPts val="0"/>
                        </a:spcAft>
                      </a:pPr>
                      <a:r>
                        <a:rPr lang="it-IT" sz="1200" dirty="0" err="1">
                          <a:effectLst/>
                        </a:rPr>
                        <a:t>Presadicontattoconunpoliticoopubblicoufficialediverso</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200">
                          <a:effectLst/>
                        </a:rPr>
                        <a:t>,595</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,626</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dirty="0">
                          <a:effectLst/>
                        </a:rPr>
                        <a:t>,320</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13"/>
                  </a:ext>
                </a:extLst>
              </a:tr>
              <a:tr h="288032">
                <a:tc>
                  <a:txBody>
                    <a:bodyPr/>
                    <a:lstStyle/>
                    <a:p>
                      <a:pPr marL="38100" marR="38100">
                        <a:lnSpc>
                          <a:spcPct val="150000"/>
                        </a:lnSpc>
                        <a:spcAft>
                          <a:spcPts val="0"/>
                        </a:spcAft>
                      </a:pPr>
                      <a:r>
                        <a:rPr lang="it-IT" sz="1200" dirty="0" err="1">
                          <a:effectLst/>
                        </a:rPr>
                        <a:t>Percentualedidonnenelparlamentonazionale</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200">
                          <a:effectLst/>
                        </a:rPr>
                        <a:t>,508</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,528</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dirty="0">
                          <a:effectLst/>
                        </a:rPr>
                        <a:t>-,043</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14"/>
                  </a:ext>
                </a:extLst>
              </a:tr>
              <a:tr h="288032">
                <a:tc>
                  <a:txBody>
                    <a:bodyPr/>
                    <a:lstStyle/>
                    <a:p>
                      <a:pPr marL="38100" marR="38100">
                        <a:lnSpc>
                          <a:spcPct val="150000"/>
                        </a:lnSpc>
                        <a:spcAft>
                          <a:spcPts val="0"/>
                        </a:spcAft>
                      </a:pPr>
                      <a:r>
                        <a:rPr lang="it-IT" sz="1200" dirty="0" err="1">
                          <a:solidFill>
                            <a:srgbClr val="FF0000"/>
                          </a:solidFill>
                          <a:effectLst/>
                        </a:rPr>
                        <a:t>Partecipazioneaunaprotestaomanifestazione</a:t>
                      </a:r>
                      <a:endParaRPr lang="it-IT"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200">
                          <a:solidFill>
                            <a:srgbClr val="FF0000"/>
                          </a:solidFill>
                          <a:effectLst/>
                        </a:rPr>
                        <a:t>-,096</a:t>
                      </a:r>
                      <a:endParaRPr lang="it-IT" sz="12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solidFill>
                            <a:srgbClr val="FF0000"/>
                          </a:solidFill>
                          <a:effectLst/>
                        </a:rPr>
                        <a:t>,207</a:t>
                      </a:r>
                      <a:endParaRPr lang="it-IT" sz="12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dirty="0">
                          <a:solidFill>
                            <a:srgbClr val="FF0000"/>
                          </a:solidFill>
                          <a:effectLst/>
                        </a:rPr>
                        <a:t>,805</a:t>
                      </a:r>
                      <a:endParaRPr lang="it-IT"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15"/>
                  </a:ext>
                </a:extLst>
              </a:tr>
              <a:tr h="288032">
                <a:tc>
                  <a:txBody>
                    <a:bodyPr/>
                    <a:lstStyle/>
                    <a:p>
                      <a:pPr marL="38100" marR="38100">
                        <a:lnSpc>
                          <a:spcPct val="150000"/>
                        </a:lnSpc>
                        <a:spcAft>
                          <a:spcPts val="0"/>
                        </a:spcAft>
                      </a:pPr>
                      <a:r>
                        <a:rPr lang="it-IT" sz="1200" dirty="0" err="1">
                          <a:solidFill>
                            <a:srgbClr val="FF0000"/>
                          </a:solidFill>
                          <a:effectLst/>
                        </a:rPr>
                        <a:t>Dirigentidonnenellegrandisocietàquotate</a:t>
                      </a:r>
                      <a:endParaRPr lang="it-IT"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200" dirty="0">
                          <a:solidFill>
                            <a:srgbClr val="FF0000"/>
                          </a:solidFill>
                          <a:effectLst/>
                        </a:rPr>
                        <a:t>-,086</a:t>
                      </a:r>
                      <a:endParaRPr lang="it-IT"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solidFill>
                            <a:srgbClr val="FF0000"/>
                          </a:solidFill>
                          <a:effectLst/>
                        </a:rPr>
                        <a:t>,253</a:t>
                      </a:r>
                      <a:endParaRPr lang="it-IT" sz="12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dirty="0">
                          <a:solidFill>
                            <a:srgbClr val="FF0000"/>
                          </a:solidFill>
                          <a:effectLst/>
                        </a:rPr>
                        <a:t>-,723</a:t>
                      </a:r>
                      <a:endParaRPr lang="it-IT"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16"/>
                  </a:ext>
                </a:extLst>
              </a:tr>
              <a:tr h="288032">
                <a:tc>
                  <a:txBody>
                    <a:bodyPr/>
                    <a:lstStyle/>
                    <a:p>
                      <a:pPr marL="38100" marR="38100">
                        <a:lnSpc>
                          <a:spcPct val="150000"/>
                        </a:lnSpc>
                        <a:spcAft>
                          <a:spcPts val="0"/>
                        </a:spcAft>
                      </a:pPr>
                      <a:r>
                        <a:rPr lang="it-IT" sz="1200" dirty="0" err="1">
                          <a:solidFill>
                            <a:srgbClr val="FF0000"/>
                          </a:solidFill>
                          <a:effectLst/>
                        </a:rPr>
                        <a:t>Affluenzaalleultimeelezioninazionali</a:t>
                      </a:r>
                      <a:endParaRPr lang="it-IT"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200" dirty="0">
                          <a:solidFill>
                            <a:srgbClr val="FF0000"/>
                          </a:solidFill>
                          <a:effectLst/>
                        </a:rPr>
                        <a:t>,549</a:t>
                      </a:r>
                      <a:endParaRPr lang="it-IT"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dirty="0">
                          <a:solidFill>
                            <a:srgbClr val="FF0000"/>
                          </a:solidFill>
                          <a:effectLst/>
                        </a:rPr>
                        <a:t>,228</a:t>
                      </a:r>
                      <a:endParaRPr lang="it-IT"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dirty="0">
                          <a:solidFill>
                            <a:srgbClr val="FF0000"/>
                          </a:solidFill>
                          <a:effectLst/>
                        </a:rPr>
                        <a:t>,551</a:t>
                      </a:r>
                      <a:endParaRPr lang="it-IT"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17"/>
                  </a:ext>
                </a:extLst>
              </a:tr>
            </a:tbl>
          </a:graphicData>
        </a:graphic>
      </p:graphicFrame>
    </p:spTree>
    <p:extLst>
      <p:ext uri="{BB962C8B-B14F-4D97-AF65-F5344CB8AC3E}">
        <p14:creationId xmlns:p14="http://schemas.microsoft.com/office/powerpoint/2010/main" val="395366393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5800" y="609600"/>
            <a:ext cx="7772400" cy="515144"/>
          </a:xfrm>
        </p:spPr>
        <p:txBody>
          <a:bodyPr/>
          <a:lstStyle/>
          <a:p>
            <a:r>
              <a:rPr lang="it-IT" sz="3600" dirty="0" smtClean="0"/>
              <a:t>La componente «Politica e istituzioni»</a:t>
            </a:r>
            <a:endParaRPr lang="it-IT" sz="3600" dirty="0"/>
          </a:p>
        </p:txBody>
      </p:sp>
      <p:sp>
        <p:nvSpPr>
          <p:cNvPr id="4" name="Segnaposto numero diapositiva 3"/>
          <p:cNvSpPr>
            <a:spLocks noGrp="1"/>
          </p:cNvSpPr>
          <p:nvPr>
            <p:ph type="sldNum" sz="quarter" idx="12"/>
          </p:nvPr>
        </p:nvSpPr>
        <p:spPr/>
        <p:txBody>
          <a:bodyPr/>
          <a:lstStyle/>
          <a:p>
            <a:pPr>
              <a:defRPr/>
            </a:pPr>
            <a:fld id="{880DFACC-D2BC-45AC-A61F-F70DE1997CF3}" type="slidenum">
              <a:rPr lang="it-IT" smtClean="0"/>
              <a:pPr>
                <a:defRPr/>
              </a:pPr>
              <a:t>34</a:t>
            </a:fld>
            <a:endParaRPr lang="it-IT"/>
          </a:p>
        </p:txBody>
      </p:sp>
      <p:grpSp>
        <p:nvGrpSpPr>
          <p:cNvPr id="6" name="Group 7"/>
          <p:cNvGrpSpPr>
            <a:grpSpLocks/>
          </p:cNvGrpSpPr>
          <p:nvPr/>
        </p:nvGrpSpPr>
        <p:grpSpPr bwMode="auto">
          <a:xfrm>
            <a:off x="26074" y="0"/>
            <a:ext cx="9132888" cy="6834188"/>
            <a:chOff x="1" y="-19"/>
            <a:chExt cx="5753" cy="4305"/>
          </a:xfrm>
        </p:grpSpPr>
        <p:pic>
          <p:nvPicPr>
            <p:cNvPr id="7" name="Picture 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 y="14"/>
              <a:ext cx="432" cy="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ttangolo 3"/>
            <p:cNvSpPr>
              <a:spLocks noChangeArrowheads="1"/>
            </p:cNvSpPr>
            <p:nvPr/>
          </p:nvSpPr>
          <p:spPr bwMode="auto">
            <a:xfrm>
              <a:off x="432" y="-19"/>
              <a:ext cx="5322" cy="364"/>
            </a:xfrm>
            <a:prstGeom prst="rect">
              <a:avLst/>
            </a:prstGeom>
            <a:solidFill>
              <a:srgbClr val="0070C0"/>
            </a:solidFill>
            <a:ln w="25400">
              <a:solidFill>
                <a:srgbClr val="993300"/>
              </a:solidFill>
              <a:miter lim="800000"/>
              <a:headEnd/>
              <a:tailEnd/>
            </a:ln>
          </p:spPr>
          <p:txBody>
            <a:bodyPr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algn="ctr" eaLnBrk="1" hangingPunct="1">
                <a:spcBef>
                  <a:spcPct val="0"/>
                </a:spcBef>
                <a:buFontTx/>
                <a:buNone/>
              </a:pPr>
              <a:r>
                <a:rPr lang="it-IT" altLang="it-IT" sz="2000" b="1">
                  <a:solidFill>
                    <a:schemeClr val="bg1"/>
                  </a:solidFill>
                  <a:latin typeface="Calibri" panose="020F0502020204030204" pitchFamily="34" charset="0"/>
                </a:rPr>
                <a:t>La Misurazione del Benessere nei paesi dell’Unione Europea</a:t>
              </a:r>
              <a:endParaRPr lang="it-IT" altLang="it-IT" sz="2000" b="1" dirty="0">
                <a:solidFill>
                  <a:schemeClr val="bg1"/>
                </a:solidFill>
                <a:latin typeface="Calibri" panose="020F0502020204030204" pitchFamily="34" charset="0"/>
              </a:endParaRPr>
            </a:p>
          </p:txBody>
        </p:sp>
        <p:sp>
          <p:nvSpPr>
            <p:cNvPr id="9" name="Rettangolo 3"/>
            <p:cNvSpPr>
              <a:spLocks noChangeArrowheads="1"/>
            </p:cNvSpPr>
            <p:nvPr/>
          </p:nvSpPr>
          <p:spPr bwMode="auto">
            <a:xfrm rot="5400000">
              <a:off x="-1753" y="2099"/>
              <a:ext cx="3941" cy="434"/>
            </a:xfrm>
            <a:prstGeom prst="rect">
              <a:avLst/>
            </a:prstGeom>
            <a:solidFill>
              <a:srgbClr val="0070C0"/>
            </a:solidFill>
            <a:ln w="25400">
              <a:solidFill>
                <a:srgbClr val="993300"/>
              </a:solidFill>
              <a:miter lim="800000"/>
              <a:headEnd/>
              <a:tailEnd/>
            </a:ln>
          </p:spPr>
          <p:txBody>
            <a:bodyPr rot="10800000" vert="eaVert"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it-IT" altLang="it-IT" sz="1200">
                <a:solidFill>
                  <a:srgbClr val="FFFFFF"/>
                </a:solidFill>
                <a:latin typeface="Calibri" panose="020F0502020204030204" pitchFamily="34" charset="0"/>
              </a:endParaRPr>
            </a:p>
          </p:txBody>
        </p:sp>
      </p:grpSp>
      <p:grpSp>
        <p:nvGrpSpPr>
          <p:cNvPr id="10" name="Group 7"/>
          <p:cNvGrpSpPr>
            <a:grpSpLocks/>
          </p:cNvGrpSpPr>
          <p:nvPr/>
        </p:nvGrpSpPr>
        <p:grpSpPr bwMode="auto">
          <a:xfrm>
            <a:off x="26074" y="52388"/>
            <a:ext cx="688975" cy="6781800"/>
            <a:chOff x="1" y="14"/>
            <a:chExt cx="434" cy="4272"/>
          </a:xfrm>
        </p:grpSpPr>
        <p:pic>
          <p:nvPicPr>
            <p:cNvPr id="11" name="Picture 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 y="14"/>
              <a:ext cx="432" cy="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ttangolo 3"/>
            <p:cNvSpPr>
              <a:spLocks noChangeArrowheads="1"/>
            </p:cNvSpPr>
            <p:nvPr/>
          </p:nvSpPr>
          <p:spPr bwMode="auto">
            <a:xfrm rot="5400000">
              <a:off x="-1753" y="2099"/>
              <a:ext cx="3941" cy="434"/>
            </a:xfrm>
            <a:prstGeom prst="rect">
              <a:avLst/>
            </a:prstGeom>
            <a:solidFill>
              <a:srgbClr val="0070C0"/>
            </a:solidFill>
            <a:ln w="25400">
              <a:solidFill>
                <a:srgbClr val="993300"/>
              </a:solidFill>
              <a:miter lim="800000"/>
              <a:headEnd/>
              <a:tailEnd/>
            </a:ln>
          </p:spPr>
          <p:txBody>
            <a:bodyPr rot="10800000" vert="eaVert"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it-IT" altLang="it-IT" sz="1200">
                <a:solidFill>
                  <a:srgbClr val="FFFFFF"/>
                </a:solidFill>
                <a:latin typeface="Calibri" panose="020F0502020204030204" pitchFamily="34" charset="0"/>
              </a:endParaRPr>
            </a:p>
          </p:txBody>
        </p:sp>
      </p:grpSp>
      <p:sp>
        <p:nvSpPr>
          <p:cNvPr id="15" name="Rettangolo 14"/>
          <p:cNvSpPr/>
          <p:nvPr/>
        </p:nvSpPr>
        <p:spPr>
          <a:xfrm>
            <a:off x="1403648" y="4924961"/>
            <a:ext cx="7488832" cy="1631216"/>
          </a:xfrm>
          <a:prstGeom prst="rect">
            <a:avLst/>
          </a:prstGeom>
        </p:spPr>
        <p:txBody>
          <a:bodyPr wrap="square">
            <a:spAutoFit/>
          </a:bodyPr>
          <a:lstStyle/>
          <a:p>
            <a:r>
              <a:rPr lang="it-IT" sz="2000" dirty="0"/>
              <a:t>Dall’osservazione dello </a:t>
            </a:r>
            <a:r>
              <a:rPr lang="it-IT" sz="2000" i="1" dirty="0" err="1"/>
              <a:t>scree</a:t>
            </a:r>
            <a:r>
              <a:rPr lang="it-IT" sz="2000" i="1" dirty="0"/>
              <a:t> plot</a:t>
            </a:r>
            <a:r>
              <a:rPr lang="it-IT" sz="2000" dirty="0"/>
              <a:t>, dei valori di varianza cumulata e </a:t>
            </a:r>
            <a:r>
              <a:rPr lang="it-IT" sz="2000" dirty="0" err="1"/>
              <a:t>autovalori</a:t>
            </a:r>
            <a:r>
              <a:rPr lang="it-IT" sz="2000" dirty="0"/>
              <a:t>, si è deciso di scartare il </a:t>
            </a:r>
            <a:r>
              <a:rPr lang="it-IT" sz="2000" dirty="0" smtClean="0"/>
              <a:t>terzo </a:t>
            </a:r>
            <a:r>
              <a:rPr lang="it-IT" sz="2000" dirty="0"/>
              <a:t>fattore, in particolare la variabile </a:t>
            </a:r>
            <a:r>
              <a:rPr lang="it-IT" sz="2000" dirty="0" smtClean="0"/>
              <a:t>“Partecipazione a una protesta o ad una manifestazione”, “Dirigenti donne nelle grandi società quotate” e “Affluenza alle ultime elezioni nazionali”</a:t>
            </a:r>
            <a:endParaRPr lang="it-IT" sz="2000" dirty="0"/>
          </a:p>
        </p:txBody>
      </p:sp>
      <p:graphicFrame>
        <p:nvGraphicFramePr>
          <p:cNvPr id="17" name="Segnaposto contenuto 16"/>
          <p:cNvGraphicFramePr>
            <a:graphicFrameLocks noGrp="1"/>
          </p:cNvGraphicFramePr>
          <p:nvPr>
            <p:ph idx="1"/>
            <p:extLst>
              <p:ext uri="{D42A27DB-BD31-4B8C-83A1-F6EECF244321}">
                <p14:modId xmlns:p14="http://schemas.microsoft.com/office/powerpoint/2010/main" val="932865654"/>
              </p:ext>
            </p:extLst>
          </p:nvPr>
        </p:nvGraphicFramePr>
        <p:xfrm>
          <a:off x="1907704" y="1988840"/>
          <a:ext cx="5688631" cy="2454255"/>
        </p:xfrm>
        <a:graphic>
          <a:graphicData uri="http://schemas.openxmlformats.org/drawingml/2006/table">
            <a:tbl>
              <a:tblPr>
                <a:tableStyleId>{5C22544A-7EE6-4342-B048-85BDC9FD1C3A}</a:tableStyleId>
              </a:tblPr>
              <a:tblGrid>
                <a:gridCol w="1449659">
                  <a:extLst>
                    <a:ext uri="{9D8B030D-6E8A-4147-A177-3AD203B41FA5}">
                      <a16:colId xmlns:a16="http://schemas.microsoft.com/office/drawing/2014/main" val="20000"/>
                    </a:ext>
                  </a:extLst>
                </a:gridCol>
                <a:gridCol w="1450592">
                  <a:extLst>
                    <a:ext uri="{9D8B030D-6E8A-4147-A177-3AD203B41FA5}">
                      <a16:colId xmlns:a16="http://schemas.microsoft.com/office/drawing/2014/main" val="20001"/>
                    </a:ext>
                  </a:extLst>
                </a:gridCol>
                <a:gridCol w="1450592">
                  <a:extLst>
                    <a:ext uri="{9D8B030D-6E8A-4147-A177-3AD203B41FA5}">
                      <a16:colId xmlns:a16="http://schemas.microsoft.com/office/drawing/2014/main" val="20002"/>
                    </a:ext>
                  </a:extLst>
                </a:gridCol>
                <a:gridCol w="1337788">
                  <a:extLst>
                    <a:ext uri="{9D8B030D-6E8A-4147-A177-3AD203B41FA5}">
                      <a16:colId xmlns:a16="http://schemas.microsoft.com/office/drawing/2014/main" val="20003"/>
                    </a:ext>
                  </a:extLst>
                </a:gridCol>
              </a:tblGrid>
              <a:tr h="490851">
                <a:tc rowSpan="2">
                  <a:txBody>
                    <a:bodyPr/>
                    <a:lstStyle/>
                    <a:p>
                      <a:pPr marL="38100" marR="38100">
                        <a:lnSpc>
                          <a:spcPct val="150000"/>
                        </a:lnSpc>
                        <a:spcAft>
                          <a:spcPts val="0"/>
                        </a:spcAft>
                      </a:pPr>
                      <a:r>
                        <a:rPr lang="it-IT" sz="1600" dirty="0">
                          <a:effectLst/>
                        </a:rPr>
                        <a:t>Componente</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gridSpan="3">
                  <a:txBody>
                    <a:bodyPr/>
                    <a:lstStyle/>
                    <a:p>
                      <a:pPr marL="38100" marR="38100" algn="ctr">
                        <a:lnSpc>
                          <a:spcPct val="150000"/>
                        </a:lnSpc>
                        <a:spcAft>
                          <a:spcPts val="0"/>
                        </a:spcAft>
                      </a:pPr>
                      <a:r>
                        <a:rPr lang="it-IT" sz="1600" dirty="0">
                          <a:effectLst/>
                        </a:rPr>
                        <a:t>Pesi dei fattori ruotati</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0000"/>
                  </a:ext>
                </a:extLst>
              </a:tr>
              <a:tr h="490851">
                <a:tc vMerge="1">
                  <a:txBody>
                    <a:bodyPr/>
                    <a:lstStyle/>
                    <a:p>
                      <a:endParaRPr lang="it-IT"/>
                    </a:p>
                  </a:txBody>
                  <a:tcPr/>
                </a:tc>
                <a:tc>
                  <a:txBody>
                    <a:bodyPr/>
                    <a:lstStyle/>
                    <a:p>
                      <a:pPr marL="38100" marR="38100" algn="ctr">
                        <a:lnSpc>
                          <a:spcPct val="150000"/>
                        </a:lnSpc>
                        <a:spcAft>
                          <a:spcPts val="0"/>
                        </a:spcAft>
                      </a:pPr>
                      <a:r>
                        <a:rPr lang="it-IT" sz="1600">
                          <a:effectLst/>
                        </a:rPr>
                        <a:t>Totale</a:t>
                      </a:r>
                      <a:endParaRPr lang="it-IT" sz="2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ctr">
                        <a:lnSpc>
                          <a:spcPct val="150000"/>
                        </a:lnSpc>
                        <a:spcAft>
                          <a:spcPts val="0"/>
                        </a:spcAft>
                      </a:pPr>
                      <a:r>
                        <a:rPr lang="it-IT" sz="1600" dirty="0">
                          <a:effectLst/>
                        </a:rPr>
                        <a:t>% di varianza</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ctr">
                        <a:lnSpc>
                          <a:spcPct val="150000"/>
                        </a:lnSpc>
                        <a:spcAft>
                          <a:spcPts val="0"/>
                        </a:spcAft>
                      </a:pPr>
                      <a:r>
                        <a:rPr lang="it-IT" sz="1600" dirty="0">
                          <a:effectLst/>
                        </a:rPr>
                        <a:t>% cumulata</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1"/>
                  </a:ext>
                </a:extLst>
              </a:tr>
              <a:tr h="490851">
                <a:tc>
                  <a:txBody>
                    <a:bodyPr/>
                    <a:lstStyle/>
                    <a:p>
                      <a:pPr marL="38100" marR="38100">
                        <a:lnSpc>
                          <a:spcPct val="150000"/>
                        </a:lnSpc>
                        <a:spcAft>
                          <a:spcPts val="0"/>
                        </a:spcAft>
                      </a:pPr>
                      <a:r>
                        <a:rPr lang="it-IT" sz="1600">
                          <a:effectLst/>
                        </a:rPr>
                        <a:t>1</a:t>
                      </a:r>
                      <a:endParaRPr lang="it-IT" sz="2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600">
                          <a:effectLst/>
                        </a:rPr>
                        <a:t>6,620</a:t>
                      </a:r>
                      <a:endParaRPr lang="it-IT" sz="2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600">
                          <a:effectLst/>
                        </a:rPr>
                        <a:t>41,376</a:t>
                      </a:r>
                      <a:endParaRPr lang="it-IT" sz="2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600" dirty="0">
                          <a:effectLst/>
                        </a:rPr>
                        <a:t>41,376</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2"/>
                  </a:ext>
                </a:extLst>
              </a:tr>
              <a:tr h="490851">
                <a:tc>
                  <a:txBody>
                    <a:bodyPr/>
                    <a:lstStyle/>
                    <a:p>
                      <a:pPr marL="38100" marR="38100">
                        <a:lnSpc>
                          <a:spcPct val="150000"/>
                        </a:lnSpc>
                        <a:spcAft>
                          <a:spcPts val="0"/>
                        </a:spcAft>
                      </a:pPr>
                      <a:r>
                        <a:rPr lang="it-IT" sz="1600">
                          <a:effectLst/>
                        </a:rPr>
                        <a:t>2</a:t>
                      </a:r>
                      <a:endParaRPr lang="it-IT" sz="2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600">
                          <a:effectLst/>
                        </a:rPr>
                        <a:t>3,643</a:t>
                      </a:r>
                      <a:endParaRPr lang="it-IT" sz="2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600">
                          <a:effectLst/>
                        </a:rPr>
                        <a:t>22,771</a:t>
                      </a:r>
                      <a:endParaRPr lang="it-IT" sz="2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600" dirty="0">
                          <a:effectLst/>
                        </a:rPr>
                        <a:t>64,147</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3"/>
                  </a:ext>
                </a:extLst>
              </a:tr>
              <a:tr h="490851">
                <a:tc>
                  <a:txBody>
                    <a:bodyPr/>
                    <a:lstStyle/>
                    <a:p>
                      <a:pPr marL="38100" marR="38100">
                        <a:lnSpc>
                          <a:spcPct val="150000"/>
                        </a:lnSpc>
                        <a:spcAft>
                          <a:spcPts val="0"/>
                        </a:spcAft>
                      </a:pPr>
                      <a:r>
                        <a:rPr lang="it-IT" sz="1600" dirty="0">
                          <a:solidFill>
                            <a:srgbClr val="FF0000"/>
                          </a:solidFill>
                          <a:effectLst/>
                        </a:rPr>
                        <a:t>3</a:t>
                      </a:r>
                      <a:endParaRPr lang="it-IT"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600" dirty="0">
                          <a:solidFill>
                            <a:srgbClr val="FF0000"/>
                          </a:solidFill>
                          <a:effectLst/>
                        </a:rPr>
                        <a:t>1,899</a:t>
                      </a:r>
                      <a:endParaRPr lang="it-IT"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600" dirty="0">
                          <a:solidFill>
                            <a:srgbClr val="FF0000"/>
                          </a:solidFill>
                          <a:effectLst/>
                        </a:rPr>
                        <a:t>11,870</a:t>
                      </a:r>
                      <a:endParaRPr lang="it-IT"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600" dirty="0">
                          <a:solidFill>
                            <a:srgbClr val="FF0000"/>
                          </a:solidFill>
                          <a:effectLst/>
                        </a:rPr>
                        <a:t>76,017</a:t>
                      </a:r>
                      <a:endParaRPr lang="it-IT"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63391360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5800" y="609600"/>
            <a:ext cx="7772400" cy="515144"/>
          </a:xfrm>
        </p:spPr>
        <p:txBody>
          <a:bodyPr/>
          <a:lstStyle/>
          <a:p>
            <a:r>
              <a:rPr lang="it-IT" sz="3600" dirty="0" smtClean="0"/>
              <a:t>La componente «Sicurezza»</a:t>
            </a:r>
            <a:endParaRPr lang="it-IT" sz="3600" dirty="0"/>
          </a:p>
        </p:txBody>
      </p:sp>
      <p:grpSp>
        <p:nvGrpSpPr>
          <p:cNvPr id="6" name="Group 7"/>
          <p:cNvGrpSpPr>
            <a:grpSpLocks/>
          </p:cNvGrpSpPr>
          <p:nvPr/>
        </p:nvGrpSpPr>
        <p:grpSpPr bwMode="auto">
          <a:xfrm>
            <a:off x="26074" y="0"/>
            <a:ext cx="9132888" cy="6834188"/>
            <a:chOff x="1" y="-19"/>
            <a:chExt cx="5753" cy="4305"/>
          </a:xfrm>
        </p:grpSpPr>
        <p:pic>
          <p:nvPicPr>
            <p:cNvPr id="7" name="Picture 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 y="14"/>
              <a:ext cx="432" cy="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ttangolo 3"/>
            <p:cNvSpPr>
              <a:spLocks noChangeArrowheads="1"/>
            </p:cNvSpPr>
            <p:nvPr/>
          </p:nvSpPr>
          <p:spPr bwMode="auto">
            <a:xfrm>
              <a:off x="432" y="-19"/>
              <a:ext cx="5322" cy="364"/>
            </a:xfrm>
            <a:prstGeom prst="rect">
              <a:avLst/>
            </a:prstGeom>
            <a:solidFill>
              <a:srgbClr val="0070C0"/>
            </a:solidFill>
            <a:ln w="25400">
              <a:solidFill>
                <a:srgbClr val="993300"/>
              </a:solidFill>
              <a:miter lim="800000"/>
              <a:headEnd/>
              <a:tailEnd/>
            </a:ln>
          </p:spPr>
          <p:txBody>
            <a:bodyPr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algn="ctr" eaLnBrk="1" hangingPunct="1">
                <a:spcBef>
                  <a:spcPct val="0"/>
                </a:spcBef>
                <a:buFontTx/>
                <a:buNone/>
              </a:pPr>
              <a:r>
                <a:rPr lang="it-IT" altLang="it-IT" sz="2000" b="1">
                  <a:solidFill>
                    <a:schemeClr val="bg1"/>
                  </a:solidFill>
                  <a:latin typeface="Calibri" panose="020F0502020204030204" pitchFamily="34" charset="0"/>
                </a:rPr>
                <a:t>La Misurazione del Benessere nei paesi dell’Unione Europea</a:t>
              </a:r>
              <a:endParaRPr lang="it-IT" altLang="it-IT" sz="2000" b="1" dirty="0">
                <a:solidFill>
                  <a:schemeClr val="bg1"/>
                </a:solidFill>
                <a:latin typeface="Calibri" panose="020F0502020204030204" pitchFamily="34" charset="0"/>
              </a:endParaRPr>
            </a:p>
          </p:txBody>
        </p:sp>
        <p:sp>
          <p:nvSpPr>
            <p:cNvPr id="9" name="Rettangolo 3"/>
            <p:cNvSpPr>
              <a:spLocks noChangeArrowheads="1"/>
            </p:cNvSpPr>
            <p:nvPr/>
          </p:nvSpPr>
          <p:spPr bwMode="auto">
            <a:xfrm rot="5400000">
              <a:off x="-1753" y="2099"/>
              <a:ext cx="3941" cy="434"/>
            </a:xfrm>
            <a:prstGeom prst="rect">
              <a:avLst/>
            </a:prstGeom>
            <a:solidFill>
              <a:srgbClr val="0070C0"/>
            </a:solidFill>
            <a:ln w="25400">
              <a:solidFill>
                <a:srgbClr val="993300"/>
              </a:solidFill>
              <a:miter lim="800000"/>
              <a:headEnd/>
              <a:tailEnd/>
            </a:ln>
          </p:spPr>
          <p:txBody>
            <a:bodyPr rot="10800000" vert="eaVert"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it-IT" altLang="it-IT" sz="1200">
                <a:solidFill>
                  <a:srgbClr val="FFFFFF"/>
                </a:solidFill>
                <a:latin typeface="Calibri" panose="020F0502020204030204" pitchFamily="34" charset="0"/>
              </a:endParaRPr>
            </a:p>
          </p:txBody>
        </p:sp>
      </p:grpSp>
      <p:grpSp>
        <p:nvGrpSpPr>
          <p:cNvPr id="10" name="Group 7"/>
          <p:cNvGrpSpPr>
            <a:grpSpLocks/>
          </p:cNvGrpSpPr>
          <p:nvPr/>
        </p:nvGrpSpPr>
        <p:grpSpPr bwMode="auto">
          <a:xfrm>
            <a:off x="26074" y="52388"/>
            <a:ext cx="688975" cy="6781800"/>
            <a:chOff x="1" y="14"/>
            <a:chExt cx="434" cy="4272"/>
          </a:xfrm>
        </p:grpSpPr>
        <p:pic>
          <p:nvPicPr>
            <p:cNvPr id="11" name="Picture 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 y="14"/>
              <a:ext cx="432" cy="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ttangolo 3"/>
            <p:cNvSpPr>
              <a:spLocks noChangeArrowheads="1"/>
            </p:cNvSpPr>
            <p:nvPr/>
          </p:nvSpPr>
          <p:spPr bwMode="auto">
            <a:xfrm rot="5400000">
              <a:off x="-1753" y="2099"/>
              <a:ext cx="3941" cy="434"/>
            </a:xfrm>
            <a:prstGeom prst="rect">
              <a:avLst/>
            </a:prstGeom>
            <a:solidFill>
              <a:srgbClr val="0070C0"/>
            </a:solidFill>
            <a:ln w="25400">
              <a:solidFill>
                <a:srgbClr val="993300"/>
              </a:solidFill>
              <a:miter lim="800000"/>
              <a:headEnd/>
              <a:tailEnd/>
            </a:ln>
          </p:spPr>
          <p:txBody>
            <a:bodyPr rot="10800000" vert="eaVert"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it-IT" altLang="it-IT" sz="1200">
                <a:solidFill>
                  <a:srgbClr val="FFFFFF"/>
                </a:solidFill>
                <a:latin typeface="Calibri" panose="020F0502020204030204" pitchFamily="34" charset="0"/>
              </a:endParaRPr>
            </a:p>
          </p:txBody>
        </p:sp>
      </p:grpSp>
      <p:graphicFrame>
        <p:nvGraphicFramePr>
          <p:cNvPr id="5" name="Segnaposto contenuto 4"/>
          <p:cNvGraphicFramePr>
            <a:graphicFrameLocks noGrp="1"/>
          </p:cNvGraphicFramePr>
          <p:nvPr>
            <p:ph idx="1"/>
            <p:extLst>
              <p:ext uri="{D42A27DB-BD31-4B8C-83A1-F6EECF244321}">
                <p14:modId xmlns:p14="http://schemas.microsoft.com/office/powerpoint/2010/main" val="42734315"/>
              </p:ext>
            </p:extLst>
          </p:nvPr>
        </p:nvGraphicFramePr>
        <p:xfrm>
          <a:off x="1259631" y="1699406"/>
          <a:ext cx="7198570" cy="4465901"/>
        </p:xfrm>
        <a:graphic>
          <a:graphicData uri="http://schemas.openxmlformats.org/drawingml/2006/table">
            <a:tbl>
              <a:tblPr>
                <a:tableStyleId>{5C22544A-7EE6-4342-B048-85BDC9FD1C3A}</a:tableStyleId>
              </a:tblPr>
              <a:tblGrid>
                <a:gridCol w="2758636">
                  <a:extLst>
                    <a:ext uri="{9D8B030D-6E8A-4147-A177-3AD203B41FA5}">
                      <a16:colId xmlns:a16="http://schemas.microsoft.com/office/drawing/2014/main" val="20000"/>
                    </a:ext>
                  </a:extLst>
                </a:gridCol>
                <a:gridCol w="1479978">
                  <a:extLst>
                    <a:ext uri="{9D8B030D-6E8A-4147-A177-3AD203B41FA5}">
                      <a16:colId xmlns:a16="http://schemas.microsoft.com/office/drawing/2014/main" val="20001"/>
                    </a:ext>
                  </a:extLst>
                </a:gridCol>
                <a:gridCol w="1479978">
                  <a:extLst>
                    <a:ext uri="{9D8B030D-6E8A-4147-A177-3AD203B41FA5}">
                      <a16:colId xmlns:a16="http://schemas.microsoft.com/office/drawing/2014/main" val="20002"/>
                    </a:ext>
                  </a:extLst>
                </a:gridCol>
                <a:gridCol w="1479978">
                  <a:extLst>
                    <a:ext uri="{9D8B030D-6E8A-4147-A177-3AD203B41FA5}">
                      <a16:colId xmlns:a16="http://schemas.microsoft.com/office/drawing/2014/main" val="20003"/>
                    </a:ext>
                  </a:extLst>
                </a:gridCol>
              </a:tblGrid>
              <a:tr h="405991">
                <a:tc rowSpan="2">
                  <a:txBody>
                    <a:bodyPr/>
                    <a:lstStyle/>
                    <a:p>
                      <a:pPr>
                        <a:lnSpc>
                          <a:spcPct val="150000"/>
                        </a:lnSpc>
                        <a:spcAft>
                          <a:spcPts val="0"/>
                        </a:spcAft>
                      </a:pPr>
                      <a:r>
                        <a:rPr lang="it-IT" sz="1200" dirty="0">
                          <a:effectLst/>
                        </a:rPr>
                        <a:t> </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gridSpan="3">
                  <a:txBody>
                    <a:bodyPr/>
                    <a:lstStyle/>
                    <a:p>
                      <a:pPr marL="38100" marR="38100" algn="ctr">
                        <a:lnSpc>
                          <a:spcPct val="150000"/>
                        </a:lnSpc>
                        <a:spcAft>
                          <a:spcPts val="0"/>
                        </a:spcAft>
                      </a:pPr>
                      <a:r>
                        <a:rPr lang="it-IT" sz="1200">
                          <a:effectLst/>
                        </a:rPr>
                        <a:t>Componente</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0000"/>
                  </a:ext>
                </a:extLst>
              </a:tr>
              <a:tr h="405991">
                <a:tc vMerge="1">
                  <a:txBody>
                    <a:bodyPr/>
                    <a:lstStyle/>
                    <a:p>
                      <a:endParaRPr lang="it-IT"/>
                    </a:p>
                  </a:txBody>
                  <a:tcPr/>
                </a:tc>
                <a:tc>
                  <a:txBody>
                    <a:bodyPr/>
                    <a:lstStyle/>
                    <a:p>
                      <a:pPr marL="38100" marR="38100" algn="ctr">
                        <a:lnSpc>
                          <a:spcPct val="150000"/>
                        </a:lnSpc>
                        <a:spcAft>
                          <a:spcPts val="0"/>
                        </a:spcAft>
                      </a:pPr>
                      <a:r>
                        <a:rPr lang="it-IT" sz="1200" dirty="0">
                          <a:effectLst/>
                        </a:rPr>
                        <a:t>1</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ctr">
                        <a:lnSpc>
                          <a:spcPct val="150000"/>
                        </a:lnSpc>
                        <a:spcAft>
                          <a:spcPts val="0"/>
                        </a:spcAft>
                      </a:pPr>
                      <a:r>
                        <a:rPr lang="it-IT" sz="1200">
                          <a:effectLst/>
                        </a:rPr>
                        <a:t>2</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ctr">
                        <a:lnSpc>
                          <a:spcPct val="150000"/>
                        </a:lnSpc>
                        <a:spcAft>
                          <a:spcPts val="0"/>
                        </a:spcAft>
                      </a:pPr>
                      <a:r>
                        <a:rPr lang="it-IT" sz="1200">
                          <a:effectLst/>
                        </a:rPr>
                        <a:t>3</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1"/>
                  </a:ext>
                </a:extLst>
              </a:tr>
              <a:tr h="405991">
                <a:tc>
                  <a:txBody>
                    <a:bodyPr/>
                    <a:lstStyle/>
                    <a:p>
                      <a:pPr marL="38100" marR="38100">
                        <a:lnSpc>
                          <a:spcPct val="150000"/>
                        </a:lnSpc>
                        <a:spcAft>
                          <a:spcPts val="0"/>
                        </a:spcAft>
                      </a:pPr>
                      <a:r>
                        <a:rPr lang="it-IT" sz="1200">
                          <a:effectLst/>
                        </a:rPr>
                        <a:t>criminiviolenti</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200" dirty="0">
                          <a:effectLst/>
                        </a:rPr>
                        <a:t>,870</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dirty="0">
                          <a:effectLst/>
                        </a:rPr>
                        <a:t>,065</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,080</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2"/>
                  </a:ext>
                </a:extLst>
              </a:tr>
              <a:tr h="405991">
                <a:tc>
                  <a:txBody>
                    <a:bodyPr/>
                    <a:lstStyle/>
                    <a:p>
                      <a:pPr marL="38100" marR="38100">
                        <a:lnSpc>
                          <a:spcPct val="150000"/>
                        </a:lnSpc>
                        <a:spcAft>
                          <a:spcPts val="0"/>
                        </a:spcAft>
                      </a:pPr>
                      <a:r>
                        <a:rPr lang="it-IT" sz="1200">
                          <a:effectLst/>
                        </a:rPr>
                        <a:t>rapine</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200">
                          <a:effectLst/>
                        </a:rPr>
                        <a:t>,830</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dirty="0">
                          <a:effectLst/>
                        </a:rPr>
                        <a:t>,156</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,211</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3"/>
                  </a:ext>
                </a:extLst>
              </a:tr>
              <a:tr h="405991">
                <a:tc>
                  <a:txBody>
                    <a:bodyPr/>
                    <a:lstStyle/>
                    <a:p>
                      <a:pPr marL="38100" marR="38100">
                        <a:lnSpc>
                          <a:spcPct val="150000"/>
                        </a:lnSpc>
                        <a:spcAft>
                          <a:spcPts val="0"/>
                        </a:spcAft>
                      </a:pPr>
                      <a:r>
                        <a:rPr lang="it-IT" sz="1200" dirty="0" err="1">
                          <a:effectLst/>
                        </a:rPr>
                        <a:t>furtiautoemoto</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200">
                          <a:effectLst/>
                        </a:rPr>
                        <a:t>,638</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dirty="0">
                          <a:effectLst/>
                        </a:rPr>
                        <a:t>-,060</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-,308</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4"/>
                  </a:ext>
                </a:extLst>
              </a:tr>
              <a:tr h="405991">
                <a:tc>
                  <a:txBody>
                    <a:bodyPr/>
                    <a:lstStyle/>
                    <a:p>
                      <a:pPr marL="38100" marR="38100">
                        <a:lnSpc>
                          <a:spcPct val="150000"/>
                        </a:lnSpc>
                        <a:spcAft>
                          <a:spcPts val="0"/>
                        </a:spcAft>
                      </a:pPr>
                      <a:r>
                        <a:rPr lang="it-IT" sz="1200">
                          <a:effectLst/>
                        </a:rPr>
                        <a:t>violenza</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200">
                          <a:effectLst/>
                        </a:rPr>
                        <a:t>,552</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dirty="0">
                          <a:effectLst/>
                        </a:rPr>
                        <a:t>,501</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-,072</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5"/>
                  </a:ext>
                </a:extLst>
              </a:tr>
              <a:tr h="405991">
                <a:tc>
                  <a:txBody>
                    <a:bodyPr/>
                    <a:lstStyle/>
                    <a:p>
                      <a:pPr marL="38100" marR="38100">
                        <a:lnSpc>
                          <a:spcPct val="150000"/>
                        </a:lnSpc>
                        <a:spcAft>
                          <a:spcPts val="0"/>
                        </a:spcAft>
                      </a:pPr>
                      <a:r>
                        <a:rPr lang="it-IT" sz="1600" dirty="0" err="1">
                          <a:effectLst/>
                        </a:rPr>
                        <a:t>criminilegatialladroga</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600">
                          <a:effectLst/>
                        </a:rPr>
                        <a:t>,070</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600" dirty="0">
                          <a:effectLst/>
                        </a:rPr>
                        <a:t>,905</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600">
                          <a:effectLst/>
                        </a:rPr>
                        <a:t>,046</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6"/>
                  </a:ext>
                </a:extLst>
              </a:tr>
              <a:tr h="405991">
                <a:tc>
                  <a:txBody>
                    <a:bodyPr/>
                    <a:lstStyle/>
                    <a:p>
                      <a:pPr marL="38100" marR="38100">
                        <a:lnSpc>
                          <a:spcPct val="150000"/>
                        </a:lnSpc>
                        <a:spcAft>
                          <a:spcPts val="0"/>
                        </a:spcAft>
                      </a:pPr>
                      <a:r>
                        <a:rPr lang="it-IT" sz="1600" dirty="0">
                          <a:effectLst/>
                        </a:rPr>
                        <a:t>aggressioni</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600">
                          <a:effectLst/>
                        </a:rPr>
                        <a:t>-,132</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600" dirty="0">
                          <a:effectLst/>
                        </a:rPr>
                        <a:t>,722</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600" dirty="0">
                          <a:effectLst/>
                        </a:rPr>
                        <a:t>-,278</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7"/>
                  </a:ext>
                </a:extLst>
              </a:tr>
              <a:tr h="405991">
                <a:tc>
                  <a:txBody>
                    <a:bodyPr/>
                    <a:lstStyle/>
                    <a:p>
                      <a:pPr marL="38100" marR="38100">
                        <a:lnSpc>
                          <a:spcPct val="150000"/>
                        </a:lnSpc>
                        <a:spcAft>
                          <a:spcPts val="0"/>
                        </a:spcAft>
                      </a:pPr>
                      <a:r>
                        <a:rPr lang="it-IT" sz="1600" dirty="0" err="1">
                          <a:effectLst/>
                        </a:rPr>
                        <a:t>furtiinabitazione</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600" dirty="0">
                          <a:effectLst/>
                        </a:rPr>
                        <a:t>,447</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600">
                          <a:effectLst/>
                        </a:rPr>
                        <a:t>,684</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600" dirty="0">
                          <a:effectLst/>
                        </a:rPr>
                        <a:t>,163</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8"/>
                  </a:ext>
                </a:extLst>
              </a:tr>
              <a:tr h="405991">
                <a:tc>
                  <a:txBody>
                    <a:bodyPr/>
                    <a:lstStyle/>
                    <a:p>
                      <a:pPr marL="38100" marR="38100">
                        <a:lnSpc>
                          <a:spcPct val="150000"/>
                        </a:lnSpc>
                        <a:spcAft>
                          <a:spcPts val="0"/>
                        </a:spcAft>
                      </a:pPr>
                      <a:r>
                        <a:rPr lang="it-IT" sz="1600">
                          <a:effectLst/>
                        </a:rPr>
                        <a:t>omicidi</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600" dirty="0">
                          <a:effectLst/>
                        </a:rPr>
                        <a:t>-,248</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600" dirty="0">
                          <a:effectLst/>
                        </a:rPr>
                        <a:t>-,024</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600" dirty="0">
                          <a:effectLst/>
                        </a:rPr>
                        <a:t>,788</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9"/>
                  </a:ext>
                </a:extLst>
              </a:tr>
              <a:tr h="405991">
                <a:tc>
                  <a:txBody>
                    <a:bodyPr/>
                    <a:lstStyle/>
                    <a:p>
                      <a:pPr marL="38100" marR="38100">
                        <a:lnSpc>
                          <a:spcPct val="150000"/>
                        </a:lnSpc>
                        <a:spcAft>
                          <a:spcPts val="0"/>
                        </a:spcAft>
                      </a:pPr>
                      <a:r>
                        <a:rPr lang="it-IT" sz="1600">
                          <a:effectLst/>
                        </a:rPr>
                        <a:t>agentidipolizia</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600">
                          <a:effectLst/>
                        </a:rPr>
                        <a:t>,253</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600" dirty="0">
                          <a:effectLst/>
                        </a:rPr>
                        <a:t>-,064</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600" dirty="0">
                          <a:effectLst/>
                        </a:rPr>
                        <a:t>,610</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25551849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5800" y="609600"/>
            <a:ext cx="7772400" cy="515144"/>
          </a:xfrm>
        </p:spPr>
        <p:txBody>
          <a:bodyPr/>
          <a:lstStyle/>
          <a:p>
            <a:r>
              <a:rPr lang="it-IT" sz="3600" dirty="0" smtClean="0"/>
              <a:t>La componente «Sicurezza»</a:t>
            </a:r>
            <a:endParaRPr lang="it-IT" sz="3600" dirty="0"/>
          </a:p>
        </p:txBody>
      </p:sp>
      <p:sp>
        <p:nvSpPr>
          <p:cNvPr id="4" name="Segnaposto numero diapositiva 3"/>
          <p:cNvSpPr>
            <a:spLocks noGrp="1"/>
          </p:cNvSpPr>
          <p:nvPr>
            <p:ph type="sldNum" sz="quarter" idx="12"/>
          </p:nvPr>
        </p:nvSpPr>
        <p:spPr/>
        <p:txBody>
          <a:bodyPr/>
          <a:lstStyle/>
          <a:p>
            <a:pPr>
              <a:defRPr/>
            </a:pPr>
            <a:fld id="{880DFACC-D2BC-45AC-A61F-F70DE1997CF3}" type="slidenum">
              <a:rPr lang="it-IT" smtClean="0"/>
              <a:pPr>
                <a:defRPr/>
              </a:pPr>
              <a:t>36</a:t>
            </a:fld>
            <a:endParaRPr lang="it-IT"/>
          </a:p>
        </p:txBody>
      </p:sp>
      <p:grpSp>
        <p:nvGrpSpPr>
          <p:cNvPr id="6" name="Group 7"/>
          <p:cNvGrpSpPr>
            <a:grpSpLocks/>
          </p:cNvGrpSpPr>
          <p:nvPr/>
        </p:nvGrpSpPr>
        <p:grpSpPr bwMode="auto">
          <a:xfrm>
            <a:off x="26074" y="0"/>
            <a:ext cx="9132888" cy="6834188"/>
            <a:chOff x="1" y="-19"/>
            <a:chExt cx="5753" cy="4305"/>
          </a:xfrm>
        </p:grpSpPr>
        <p:pic>
          <p:nvPicPr>
            <p:cNvPr id="7" name="Picture 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 y="14"/>
              <a:ext cx="432" cy="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ttangolo 3"/>
            <p:cNvSpPr>
              <a:spLocks noChangeArrowheads="1"/>
            </p:cNvSpPr>
            <p:nvPr/>
          </p:nvSpPr>
          <p:spPr bwMode="auto">
            <a:xfrm>
              <a:off x="432" y="-19"/>
              <a:ext cx="5322" cy="364"/>
            </a:xfrm>
            <a:prstGeom prst="rect">
              <a:avLst/>
            </a:prstGeom>
            <a:solidFill>
              <a:srgbClr val="0070C0"/>
            </a:solidFill>
            <a:ln w="25400">
              <a:solidFill>
                <a:srgbClr val="993300"/>
              </a:solidFill>
              <a:miter lim="800000"/>
              <a:headEnd/>
              <a:tailEnd/>
            </a:ln>
          </p:spPr>
          <p:txBody>
            <a:bodyPr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algn="ctr" eaLnBrk="1" hangingPunct="1">
                <a:spcBef>
                  <a:spcPct val="0"/>
                </a:spcBef>
                <a:buFontTx/>
                <a:buNone/>
              </a:pPr>
              <a:r>
                <a:rPr lang="it-IT" altLang="it-IT" sz="2000" b="1">
                  <a:solidFill>
                    <a:schemeClr val="bg1"/>
                  </a:solidFill>
                  <a:latin typeface="Calibri" panose="020F0502020204030204" pitchFamily="34" charset="0"/>
                </a:rPr>
                <a:t>La Misurazione del Benessere nei paesi dell’Unione Europea</a:t>
              </a:r>
              <a:endParaRPr lang="it-IT" altLang="it-IT" sz="2000" b="1" dirty="0">
                <a:solidFill>
                  <a:schemeClr val="bg1"/>
                </a:solidFill>
                <a:latin typeface="Calibri" panose="020F0502020204030204" pitchFamily="34" charset="0"/>
              </a:endParaRPr>
            </a:p>
          </p:txBody>
        </p:sp>
        <p:sp>
          <p:nvSpPr>
            <p:cNvPr id="9" name="Rettangolo 3"/>
            <p:cNvSpPr>
              <a:spLocks noChangeArrowheads="1"/>
            </p:cNvSpPr>
            <p:nvPr/>
          </p:nvSpPr>
          <p:spPr bwMode="auto">
            <a:xfrm rot="5400000">
              <a:off x="-1753" y="2099"/>
              <a:ext cx="3941" cy="434"/>
            </a:xfrm>
            <a:prstGeom prst="rect">
              <a:avLst/>
            </a:prstGeom>
            <a:solidFill>
              <a:srgbClr val="0070C0"/>
            </a:solidFill>
            <a:ln w="25400">
              <a:solidFill>
                <a:srgbClr val="993300"/>
              </a:solidFill>
              <a:miter lim="800000"/>
              <a:headEnd/>
              <a:tailEnd/>
            </a:ln>
          </p:spPr>
          <p:txBody>
            <a:bodyPr rot="10800000" vert="eaVert"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it-IT" altLang="it-IT" sz="1200">
                <a:solidFill>
                  <a:srgbClr val="FFFFFF"/>
                </a:solidFill>
                <a:latin typeface="Calibri" panose="020F0502020204030204" pitchFamily="34" charset="0"/>
              </a:endParaRPr>
            </a:p>
          </p:txBody>
        </p:sp>
      </p:grpSp>
      <p:grpSp>
        <p:nvGrpSpPr>
          <p:cNvPr id="10" name="Group 7"/>
          <p:cNvGrpSpPr>
            <a:grpSpLocks/>
          </p:cNvGrpSpPr>
          <p:nvPr/>
        </p:nvGrpSpPr>
        <p:grpSpPr bwMode="auto">
          <a:xfrm>
            <a:off x="26074" y="52388"/>
            <a:ext cx="688975" cy="6781800"/>
            <a:chOff x="1" y="14"/>
            <a:chExt cx="434" cy="4272"/>
          </a:xfrm>
        </p:grpSpPr>
        <p:pic>
          <p:nvPicPr>
            <p:cNvPr id="11" name="Picture 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 y="14"/>
              <a:ext cx="432" cy="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ttangolo 3"/>
            <p:cNvSpPr>
              <a:spLocks noChangeArrowheads="1"/>
            </p:cNvSpPr>
            <p:nvPr/>
          </p:nvSpPr>
          <p:spPr bwMode="auto">
            <a:xfrm rot="5400000">
              <a:off x="-1753" y="2099"/>
              <a:ext cx="3941" cy="434"/>
            </a:xfrm>
            <a:prstGeom prst="rect">
              <a:avLst/>
            </a:prstGeom>
            <a:solidFill>
              <a:srgbClr val="0070C0"/>
            </a:solidFill>
            <a:ln w="25400">
              <a:solidFill>
                <a:srgbClr val="993300"/>
              </a:solidFill>
              <a:miter lim="800000"/>
              <a:headEnd/>
              <a:tailEnd/>
            </a:ln>
          </p:spPr>
          <p:txBody>
            <a:bodyPr rot="10800000" vert="eaVert"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it-IT" altLang="it-IT" sz="1200">
                <a:solidFill>
                  <a:srgbClr val="FFFFFF"/>
                </a:solidFill>
                <a:latin typeface="Calibri" panose="020F0502020204030204" pitchFamily="34" charset="0"/>
              </a:endParaRPr>
            </a:p>
          </p:txBody>
        </p:sp>
      </p:grpSp>
      <p:sp>
        <p:nvSpPr>
          <p:cNvPr id="15" name="Rettangolo 14"/>
          <p:cNvSpPr/>
          <p:nvPr/>
        </p:nvSpPr>
        <p:spPr>
          <a:xfrm>
            <a:off x="1403648" y="4924961"/>
            <a:ext cx="7488832" cy="707886"/>
          </a:xfrm>
          <a:prstGeom prst="rect">
            <a:avLst/>
          </a:prstGeom>
        </p:spPr>
        <p:txBody>
          <a:bodyPr wrap="square">
            <a:spAutoFit/>
          </a:bodyPr>
          <a:lstStyle/>
          <a:p>
            <a:r>
              <a:rPr lang="it-IT" sz="2000" dirty="0"/>
              <a:t>Dall’osservazione dello </a:t>
            </a:r>
            <a:r>
              <a:rPr lang="it-IT" sz="2000" i="1" dirty="0" err="1"/>
              <a:t>scree</a:t>
            </a:r>
            <a:r>
              <a:rPr lang="it-IT" sz="2000" i="1" dirty="0"/>
              <a:t> plot</a:t>
            </a:r>
            <a:r>
              <a:rPr lang="it-IT" sz="2000" dirty="0"/>
              <a:t>, dei valori di varianza cumulata e </a:t>
            </a:r>
            <a:r>
              <a:rPr lang="it-IT" sz="2000" dirty="0" err="1"/>
              <a:t>autovalori</a:t>
            </a:r>
            <a:r>
              <a:rPr lang="it-IT" sz="2000" dirty="0"/>
              <a:t>, si è deciso di </a:t>
            </a:r>
            <a:r>
              <a:rPr lang="it-IT" sz="2000" dirty="0" smtClean="0"/>
              <a:t>non scartare alcun fattore</a:t>
            </a:r>
            <a:endParaRPr lang="it-IT" sz="2000" dirty="0"/>
          </a:p>
        </p:txBody>
      </p:sp>
      <p:graphicFrame>
        <p:nvGraphicFramePr>
          <p:cNvPr id="5" name="Segnaposto contenuto 4"/>
          <p:cNvGraphicFramePr>
            <a:graphicFrameLocks noGrp="1"/>
          </p:cNvGraphicFramePr>
          <p:nvPr>
            <p:ph idx="1"/>
            <p:extLst>
              <p:ext uri="{D42A27DB-BD31-4B8C-83A1-F6EECF244321}">
                <p14:modId xmlns:p14="http://schemas.microsoft.com/office/powerpoint/2010/main" val="3499789077"/>
              </p:ext>
            </p:extLst>
          </p:nvPr>
        </p:nvGraphicFramePr>
        <p:xfrm>
          <a:off x="1835697" y="2060850"/>
          <a:ext cx="5544614" cy="2382245"/>
        </p:xfrm>
        <a:graphic>
          <a:graphicData uri="http://schemas.openxmlformats.org/drawingml/2006/table">
            <a:tbl>
              <a:tblPr>
                <a:tableStyleId>{5C22544A-7EE6-4342-B048-85BDC9FD1C3A}</a:tableStyleId>
              </a:tblPr>
              <a:tblGrid>
                <a:gridCol w="1414405">
                  <a:extLst>
                    <a:ext uri="{9D8B030D-6E8A-4147-A177-3AD203B41FA5}">
                      <a16:colId xmlns:a16="http://schemas.microsoft.com/office/drawing/2014/main" val="20000"/>
                    </a:ext>
                  </a:extLst>
                </a:gridCol>
                <a:gridCol w="1413493">
                  <a:extLst>
                    <a:ext uri="{9D8B030D-6E8A-4147-A177-3AD203B41FA5}">
                      <a16:colId xmlns:a16="http://schemas.microsoft.com/office/drawing/2014/main" val="20001"/>
                    </a:ext>
                  </a:extLst>
                </a:gridCol>
                <a:gridCol w="1413493">
                  <a:extLst>
                    <a:ext uri="{9D8B030D-6E8A-4147-A177-3AD203B41FA5}">
                      <a16:colId xmlns:a16="http://schemas.microsoft.com/office/drawing/2014/main" val="20002"/>
                    </a:ext>
                  </a:extLst>
                </a:gridCol>
                <a:gridCol w="1303223">
                  <a:extLst>
                    <a:ext uri="{9D8B030D-6E8A-4147-A177-3AD203B41FA5}">
                      <a16:colId xmlns:a16="http://schemas.microsoft.com/office/drawing/2014/main" val="20003"/>
                    </a:ext>
                  </a:extLst>
                </a:gridCol>
              </a:tblGrid>
              <a:tr h="476449">
                <a:tc rowSpan="2">
                  <a:txBody>
                    <a:bodyPr/>
                    <a:lstStyle/>
                    <a:p>
                      <a:pPr marL="38100" marR="38100">
                        <a:lnSpc>
                          <a:spcPct val="150000"/>
                        </a:lnSpc>
                        <a:spcAft>
                          <a:spcPts val="0"/>
                        </a:spcAft>
                      </a:pPr>
                      <a:r>
                        <a:rPr lang="it-IT" sz="1600" dirty="0">
                          <a:effectLst/>
                        </a:rPr>
                        <a:t>Componente</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gridSpan="3">
                  <a:txBody>
                    <a:bodyPr/>
                    <a:lstStyle/>
                    <a:p>
                      <a:pPr marL="38100" marR="38100" algn="ctr">
                        <a:lnSpc>
                          <a:spcPct val="150000"/>
                        </a:lnSpc>
                        <a:spcAft>
                          <a:spcPts val="0"/>
                        </a:spcAft>
                      </a:pPr>
                      <a:r>
                        <a:rPr lang="it-IT" sz="1600" dirty="0">
                          <a:effectLst/>
                        </a:rPr>
                        <a:t>Pesi dei fattori ruotati</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0000"/>
                  </a:ext>
                </a:extLst>
              </a:tr>
              <a:tr h="476449">
                <a:tc vMerge="1">
                  <a:txBody>
                    <a:bodyPr/>
                    <a:lstStyle/>
                    <a:p>
                      <a:endParaRPr lang="it-IT"/>
                    </a:p>
                  </a:txBody>
                  <a:tcPr/>
                </a:tc>
                <a:tc>
                  <a:txBody>
                    <a:bodyPr/>
                    <a:lstStyle/>
                    <a:p>
                      <a:pPr marL="38100" marR="38100" algn="ctr">
                        <a:lnSpc>
                          <a:spcPct val="150000"/>
                        </a:lnSpc>
                        <a:spcAft>
                          <a:spcPts val="0"/>
                        </a:spcAft>
                      </a:pPr>
                      <a:r>
                        <a:rPr lang="it-IT" sz="1600">
                          <a:effectLst/>
                        </a:rPr>
                        <a:t>Totale</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ctr">
                        <a:lnSpc>
                          <a:spcPct val="150000"/>
                        </a:lnSpc>
                        <a:spcAft>
                          <a:spcPts val="0"/>
                        </a:spcAft>
                      </a:pPr>
                      <a:r>
                        <a:rPr lang="it-IT" sz="1600" dirty="0">
                          <a:effectLst/>
                        </a:rPr>
                        <a:t>% di varianza</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ctr">
                        <a:lnSpc>
                          <a:spcPct val="150000"/>
                        </a:lnSpc>
                        <a:spcAft>
                          <a:spcPts val="0"/>
                        </a:spcAft>
                      </a:pPr>
                      <a:r>
                        <a:rPr lang="it-IT" sz="1600">
                          <a:effectLst/>
                        </a:rPr>
                        <a:t>% cumulata</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1"/>
                  </a:ext>
                </a:extLst>
              </a:tr>
              <a:tr h="476449">
                <a:tc>
                  <a:txBody>
                    <a:bodyPr/>
                    <a:lstStyle/>
                    <a:p>
                      <a:pPr marL="38100" marR="38100">
                        <a:lnSpc>
                          <a:spcPct val="150000"/>
                        </a:lnSpc>
                        <a:spcAft>
                          <a:spcPts val="0"/>
                        </a:spcAft>
                      </a:pPr>
                      <a:r>
                        <a:rPr lang="it-IT" sz="1600">
                          <a:effectLst/>
                        </a:rPr>
                        <a:t>1</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600">
                          <a:effectLst/>
                        </a:rPr>
                        <a:t>2,506</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600" dirty="0">
                          <a:effectLst/>
                        </a:rPr>
                        <a:t>27,840</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600" dirty="0">
                          <a:effectLst/>
                        </a:rPr>
                        <a:t>27,840</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2"/>
                  </a:ext>
                </a:extLst>
              </a:tr>
              <a:tr h="476449">
                <a:tc>
                  <a:txBody>
                    <a:bodyPr/>
                    <a:lstStyle/>
                    <a:p>
                      <a:pPr marL="38100" marR="38100">
                        <a:lnSpc>
                          <a:spcPct val="150000"/>
                        </a:lnSpc>
                        <a:spcAft>
                          <a:spcPts val="0"/>
                        </a:spcAft>
                      </a:pPr>
                      <a:r>
                        <a:rPr lang="it-IT" sz="1600">
                          <a:effectLst/>
                        </a:rPr>
                        <a:t>2</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600">
                          <a:effectLst/>
                        </a:rPr>
                        <a:t>2,095</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600">
                          <a:effectLst/>
                        </a:rPr>
                        <a:t>23,277</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600" dirty="0">
                          <a:effectLst/>
                        </a:rPr>
                        <a:t>51,117</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3"/>
                  </a:ext>
                </a:extLst>
              </a:tr>
              <a:tr h="476449">
                <a:tc>
                  <a:txBody>
                    <a:bodyPr/>
                    <a:lstStyle/>
                    <a:p>
                      <a:pPr marL="38100" marR="38100">
                        <a:lnSpc>
                          <a:spcPct val="150000"/>
                        </a:lnSpc>
                        <a:spcAft>
                          <a:spcPts val="0"/>
                        </a:spcAft>
                      </a:pPr>
                      <a:r>
                        <a:rPr lang="it-IT" sz="1600">
                          <a:effectLst/>
                        </a:rPr>
                        <a:t>3</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600">
                          <a:effectLst/>
                        </a:rPr>
                        <a:t>1,250</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600">
                          <a:effectLst/>
                        </a:rPr>
                        <a:t>13,890</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600" dirty="0">
                          <a:effectLst/>
                        </a:rPr>
                        <a:t>65,007</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53901475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5800" y="609600"/>
            <a:ext cx="7772400" cy="515144"/>
          </a:xfrm>
        </p:spPr>
        <p:txBody>
          <a:bodyPr/>
          <a:lstStyle/>
          <a:p>
            <a:r>
              <a:rPr lang="it-IT" sz="3600" dirty="0" smtClean="0"/>
              <a:t>La componente «Benessere soggettivo»</a:t>
            </a:r>
            <a:endParaRPr lang="it-IT" sz="3600" dirty="0"/>
          </a:p>
        </p:txBody>
      </p:sp>
      <p:grpSp>
        <p:nvGrpSpPr>
          <p:cNvPr id="6" name="Group 7"/>
          <p:cNvGrpSpPr>
            <a:grpSpLocks/>
          </p:cNvGrpSpPr>
          <p:nvPr/>
        </p:nvGrpSpPr>
        <p:grpSpPr bwMode="auto">
          <a:xfrm>
            <a:off x="26074" y="0"/>
            <a:ext cx="9132888" cy="6834188"/>
            <a:chOff x="1" y="-19"/>
            <a:chExt cx="5753" cy="4305"/>
          </a:xfrm>
        </p:grpSpPr>
        <p:pic>
          <p:nvPicPr>
            <p:cNvPr id="7" name="Picture 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 y="14"/>
              <a:ext cx="432" cy="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ttangolo 3"/>
            <p:cNvSpPr>
              <a:spLocks noChangeArrowheads="1"/>
            </p:cNvSpPr>
            <p:nvPr/>
          </p:nvSpPr>
          <p:spPr bwMode="auto">
            <a:xfrm>
              <a:off x="432" y="-19"/>
              <a:ext cx="5322" cy="364"/>
            </a:xfrm>
            <a:prstGeom prst="rect">
              <a:avLst/>
            </a:prstGeom>
            <a:solidFill>
              <a:srgbClr val="0070C0"/>
            </a:solidFill>
            <a:ln w="25400">
              <a:solidFill>
                <a:srgbClr val="993300"/>
              </a:solidFill>
              <a:miter lim="800000"/>
              <a:headEnd/>
              <a:tailEnd/>
            </a:ln>
          </p:spPr>
          <p:txBody>
            <a:bodyPr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algn="ctr" eaLnBrk="1" hangingPunct="1">
                <a:spcBef>
                  <a:spcPct val="0"/>
                </a:spcBef>
                <a:buFontTx/>
                <a:buNone/>
              </a:pPr>
              <a:r>
                <a:rPr lang="it-IT" altLang="it-IT" sz="2000" b="1">
                  <a:solidFill>
                    <a:schemeClr val="bg1"/>
                  </a:solidFill>
                  <a:latin typeface="Calibri" panose="020F0502020204030204" pitchFamily="34" charset="0"/>
                </a:rPr>
                <a:t>La Misurazione del Benessere nei paesi dell’Unione Europea</a:t>
              </a:r>
              <a:endParaRPr lang="it-IT" altLang="it-IT" sz="2000" b="1" dirty="0">
                <a:solidFill>
                  <a:schemeClr val="bg1"/>
                </a:solidFill>
                <a:latin typeface="Calibri" panose="020F0502020204030204" pitchFamily="34" charset="0"/>
              </a:endParaRPr>
            </a:p>
          </p:txBody>
        </p:sp>
        <p:sp>
          <p:nvSpPr>
            <p:cNvPr id="9" name="Rettangolo 3"/>
            <p:cNvSpPr>
              <a:spLocks noChangeArrowheads="1"/>
            </p:cNvSpPr>
            <p:nvPr/>
          </p:nvSpPr>
          <p:spPr bwMode="auto">
            <a:xfrm rot="5400000">
              <a:off x="-1753" y="2099"/>
              <a:ext cx="3941" cy="434"/>
            </a:xfrm>
            <a:prstGeom prst="rect">
              <a:avLst/>
            </a:prstGeom>
            <a:solidFill>
              <a:srgbClr val="0070C0"/>
            </a:solidFill>
            <a:ln w="25400">
              <a:solidFill>
                <a:srgbClr val="993300"/>
              </a:solidFill>
              <a:miter lim="800000"/>
              <a:headEnd/>
              <a:tailEnd/>
            </a:ln>
          </p:spPr>
          <p:txBody>
            <a:bodyPr rot="10800000" vert="eaVert"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it-IT" altLang="it-IT" sz="1200">
                <a:solidFill>
                  <a:srgbClr val="FFFFFF"/>
                </a:solidFill>
                <a:latin typeface="Calibri" panose="020F0502020204030204" pitchFamily="34" charset="0"/>
              </a:endParaRPr>
            </a:p>
          </p:txBody>
        </p:sp>
      </p:grpSp>
      <p:grpSp>
        <p:nvGrpSpPr>
          <p:cNvPr id="10" name="Group 7"/>
          <p:cNvGrpSpPr>
            <a:grpSpLocks/>
          </p:cNvGrpSpPr>
          <p:nvPr/>
        </p:nvGrpSpPr>
        <p:grpSpPr bwMode="auto">
          <a:xfrm>
            <a:off x="26074" y="52388"/>
            <a:ext cx="688975" cy="6781800"/>
            <a:chOff x="1" y="14"/>
            <a:chExt cx="434" cy="4272"/>
          </a:xfrm>
        </p:grpSpPr>
        <p:pic>
          <p:nvPicPr>
            <p:cNvPr id="11" name="Picture 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 y="14"/>
              <a:ext cx="432" cy="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ttangolo 3"/>
            <p:cNvSpPr>
              <a:spLocks noChangeArrowheads="1"/>
            </p:cNvSpPr>
            <p:nvPr/>
          </p:nvSpPr>
          <p:spPr bwMode="auto">
            <a:xfrm rot="5400000">
              <a:off x="-1753" y="2099"/>
              <a:ext cx="3941" cy="434"/>
            </a:xfrm>
            <a:prstGeom prst="rect">
              <a:avLst/>
            </a:prstGeom>
            <a:solidFill>
              <a:srgbClr val="0070C0"/>
            </a:solidFill>
            <a:ln w="25400">
              <a:solidFill>
                <a:srgbClr val="993300"/>
              </a:solidFill>
              <a:miter lim="800000"/>
              <a:headEnd/>
              <a:tailEnd/>
            </a:ln>
          </p:spPr>
          <p:txBody>
            <a:bodyPr rot="10800000" vert="eaVert"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it-IT" altLang="it-IT" sz="1200">
                <a:solidFill>
                  <a:srgbClr val="FFFFFF"/>
                </a:solidFill>
                <a:latin typeface="Calibri" panose="020F0502020204030204" pitchFamily="34" charset="0"/>
              </a:endParaRPr>
            </a:p>
          </p:txBody>
        </p:sp>
      </p:grpSp>
      <p:graphicFrame>
        <p:nvGraphicFramePr>
          <p:cNvPr id="4" name="Segnaposto contenuto 3"/>
          <p:cNvGraphicFramePr>
            <a:graphicFrameLocks noGrp="1"/>
          </p:cNvGraphicFramePr>
          <p:nvPr>
            <p:ph idx="1"/>
            <p:extLst>
              <p:ext uri="{D42A27DB-BD31-4B8C-83A1-F6EECF244321}">
                <p14:modId xmlns:p14="http://schemas.microsoft.com/office/powerpoint/2010/main" val="3695460603"/>
              </p:ext>
            </p:extLst>
          </p:nvPr>
        </p:nvGraphicFramePr>
        <p:xfrm>
          <a:off x="1043608" y="1699404"/>
          <a:ext cx="7414591" cy="3889836"/>
        </p:xfrm>
        <a:graphic>
          <a:graphicData uri="http://schemas.openxmlformats.org/drawingml/2006/table">
            <a:tbl>
              <a:tblPr>
                <a:tableStyleId>{5C22544A-7EE6-4342-B048-85BDC9FD1C3A}</a:tableStyleId>
              </a:tblPr>
              <a:tblGrid>
                <a:gridCol w="5425039">
                  <a:extLst>
                    <a:ext uri="{9D8B030D-6E8A-4147-A177-3AD203B41FA5}">
                      <a16:colId xmlns:a16="http://schemas.microsoft.com/office/drawing/2014/main" val="20000"/>
                    </a:ext>
                  </a:extLst>
                </a:gridCol>
                <a:gridCol w="994776">
                  <a:extLst>
                    <a:ext uri="{9D8B030D-6E8A-4147-A177-3AD203B41FA5}">
                      <a16:colId xmlns:a16="http://schemas.microsoft.com/office/drawing/2014/main" val="20001"/>
                    </a:ext>
                  </a:extLst>
                </a:gridCol>
                <a:gridCol w="994776">
                  <a:extLst>
                    <a:ext uri="{9D8B030D-6E8A-4147-A177-3AD203B41FA5}">
                      <a16:colId xmlns:a16="http://schemas.microsoft.com/office/drawing/2014/main" val="20002"/>
                    </a:ext>
                  </a:extLst>
                </a:gridCol>
              </a:tblGrid>
              <a:tr h="324153">
                <a:tc rowSpan="2">
                  <a:txBody>
                    <a:bodyPr/>
                    <a:lstStyle/>
                    <a:p>
                      <a:pPr>
                        <a:lnSpc>
                          <a:spcPct val="150000"/>
                        </a:lnSpc>
                        <a:spcAft>
                          <a:spcPts val="0"/>
                        </a:spcAft>
                      </a:pPr>
                      <a:r>
                        <a:rPr lang="it-IT" sz="1200" dirty="0">
                          <a:effectLst/>
                        </a:rPr>
                        <a:t> </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gridSpan="2">
                  <a:txBody>
                    <a:bodyPr/>
                    <a:lstStyle/>
                    <a:p>
                      <a:pPr marL="38100" marR="38100" algn="ctr">
                        <a:lnSpc>
                          <a:spcPct val="150000"/>
                        </a:lnSpc>
                        <a:spcAft>
                          <a:spcPts val="0"/>
                        </a:spcAft>
                      </a:pPr>
                      <a:r>
                        <a:rPr lang="it-IT" sz="1200">
                          <a:effectLst/>
                        </a:rPr>
                        <a:t>Componente</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endParaRPr lang="it-IT"/>
                    </a:p>
                  </a:txBody>
                  <a:tcPr/>
                </a:tc>
                <a:extLst>
                  <a:ext uri="{0D108BD9-81ED-4DB2-BD59-A6C34878D82A}">
                    <a16:rowId xmlns:a16="http://schemas.microsoft.com/office/drawing/2014/main" val="10000"/>
                  </a:ext>
                </a:extLst>
              </a:tr>
              <a:tr h="324153">
                <a:tc vMerge="1">
                  <a:txBody>
                    <a:bodyPr/>
                    <a:lstStyle/>
                    <a:p>
                      <a:endParaRPr lang="it-IT"/>
                    </a:p>
                  </a:txBody>
                  <a:tcPr/>
                </a:tc>
                <a:tc>
                  <a:txBody>
                    <a:bodyPr/>
                    <a:lstStyle/>
                    <a:p>
                      <a:pPr marL="38100" marR="38100" algn="ctr">
                        <a:lnSpc>
                          <a:spcPct val="150000"/>
                        </a:lnSpc>
                        <a:spcAft>
                          <a:spcPts val="0"/>
                        </a:spcAft>
                      </a:pPr>
                      <a:r>
                        <a:rPr lang="it-IT" sz="1200">
                          <a:effectLst/>
                        </a:rPr>
                        <a:t>1</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ctr">
                        <a:lnSpc>
                          <a:spcPct val="150000"/>
                        </a:lnSpc>
                        <a:spcAft>
                          <a:spcPts val="0"/>
                        </a:spcAft>
                      </a:pPr>
                      <a:r>
                        <a:rPr lang="it-IT" sz="1200">
                          <a:effectLst/>
                        </a:rPr>
                        <a:t>2</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1"/>
                  </a:ext>
                </a:extLst>
              </a:tr>
              <a:tr h="324153">
                <a:tc>
                  <a:txBody>
                    <a:bodyPr/>
                    <a:lstStyle/>
                    <a:p>
                      <a:pPr marL="38100" marR="38100">
                        <a:lnSpc>
                          <a:spcPct val="150000"/>
                        </a:lnSpc>
                        <a:spcAft>
                          <a:spcPts val="0"/>
                        </a:spcAft>
                      </a:pPr>
                      <a:r>
                        <a:rPr lang="it-IT" sz="1200" dirty="0" err="1">
                          <a:effectLst/>
                        </a:rPr>
                        <a:t>Personechesentonocheciòchefannonellavitaèutileeinteressante</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200">
                          <a:effectLst/>
                        </a:rPr>
                        <a:t>,898</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,224</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2"/>
                  </a:ext>
                </a:extLst>
              </a:tr>
              <a:tr h="324153">
                <a:tc>
                  <a:txBody>
                    <a:bodyPr/>
                    <a:lstStyle/>
                    <a:p>
                      <a:pPr marL="38100" marR="38100">
                        <a:lnSpc>
                          <a:spcPct val="150000"/>
                        </a:lnSpc>
                        <a:spcAft>
                          <a:spcPts val="0"/>
                        </a:spcAft>
                      </a:pPr>
                      <a:r>
                        <a:rPr lang="it-IT" sz="1200" dirty="0" err="1">
                          <a:effectLst/>
                        </a:rPr>
                        <a:t>Personechesisentonoliberedideciderecomeviverelavita</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200" dirty="0">
                          <a:effectLst/>
                        </a:rPr>
                        <a:t>,883</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,237</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3"/>
                  </a:ext>
                </a:extLst>
              </a:tr>
              <a:tr h="324153">
                <a:tc>
                  <a:txBody>
                    <a:bodyPr/>
                    <a:lstStyle/>
                    <a:p>
                      <a:pPr marL="38100" marR="38100">
                        <a:lnSpc>
                          <a:spcPct val="150000"/>
                        </a:lnSpc>
                        <a:spcAft>
                          <a:spcPts val="0"/>
                        </a:spcAft>
                      </a:pPr>
                      <a:r>
                        <a:rPr lang="it-IT" sz="1200" dirty="0" err="1">
                          <a:effectLst/>
                        </a:rPr>
                        <a:t>Ottimismoversoilfuturo</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200" dirty="0">
                          <a:effectLst/>
                        </a:rPr>
                        <a:t>,824</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,172</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4"/>
                  </a:ext>
                </a:extLst>
              </a:tr>
              <a:tr h="324153">
                <a:tc>
                  <a:txBody>
                    <a:bodyPr/>
                    <a:lstStyle/>
                    <a:p>
                      <a:pPr marL="38100" marR="38100">
                        <a:lnSpc>
                          <a:spcPct val="150000"/>
                        </a:lnSpc>
                        <a:spcAft>
                          <a:spcPts val="0"/>
                        </a:spcAft>
                      </a:pPr>
                      <a:r>
                        <a:rPr lang="it-IT" sz="1200" dirty="0" err="1">
                          <a:effectLst/>
                        </a:rPr>
                        <a:t>Personechesisentonogeneralmentefelici</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200" dirty="0">
                          <a:effectLst/>
                        </a:rPr>
                        <a:t>,815</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,396</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5"/>
                  </a:ext>
                </a:extLst>
              </a:tr>
              <a:tr h="324153">
                <a:tc>
                  <a:txBody>
                    <a:bodyPr/>
                    <a:lstStyle/>
                    <a:p>
                      <a:pPr marL="38100" marR="38100">
                        <a:lnSpc>
                          <a:spcPct val="150000"/>
                        </a:lnSpc>
                        <a:spcAft>
                          <a:spcPts val="0"/>
                        </a:spcAft>
                      </a:pPr>
                      <a:r>
                        <a:rPr lang="it-IT" sz="1200" dirty="0" err="1">
                          <a:effectLst/>
                        </a:rPr>
                        <a:t>Soddisfazionerelativaallattualetenoredivita</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200" dirty="0">
                          <a:effectLst/>
                        </a:rPr>
                        <a:t>,766</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,410</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6"/>
                  </a:ext>
                </a:extLst>
              </a:tr>
              <a:tr h="324153">
                <a:tc>
                  <a:txBody>
                    <a:bodyPr/>
                    <a:lstStyle/>
                    <a:p>
                      <a:pPr marL="38100" marR="38100">
                        <a:lnSpc>
                          <a:spcPct val="150000"/>
                        </a:lnSpc>
                        <a:spcAft>
                          <a:spcPts val="0"/>
                        </a:spcAft>
                      </a:pPr>
                      <a:r>
                        <a:rPr lang="it-IT" sz="1200">
                          <a:effectLst/>
                        </a:rPr>
                        <a:t>Personechefannofaticaatrovarelapropriastrada</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200" dirty="0">
                          <a:effectLst/>
                        </a:rPr>
                        <a:t>,623</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dirty="0">
                          <a:effectLst/>
                        </a:rPr>
                        <a:t>,618</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7"/>
                  </a:ext>
                </a:extLst>
              </a:tr>
              <a:tr h="324153">
                <a:tc>
                  <a:txBody>
                    <a:bodyPr/>
                    <a:lstStyle/>
                    <a:p>
                      <a:pPr marL="38100" marR="38100">
                        <a:lnSpc>
                          <a:spcPct val="150000"/>
                        </a:lnSpc>
                        <a:spcAft>
                          <a:spcPts val="0"/>
                        </a:spcAft>
                      </a:pPr>
                      <a:r>
                        <a:rPr lang="it-IT" sz="1200">
                          <a:effectLst/>
                        </a:rPr>
                        <a:t>Personechesisentonofrustrateacausadellasituazionelavorativaefinanziar</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200" dirty="0">
                          <a:effectLst/>
                        </a:rPr>
                        <a:t>,232</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dirty="0">
                          <a:effectLst/>
                        </a:rPr>
                        <a:t>,867</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8"/>
                  </a:ext>
                </a:extLst>
              </a:tr>
              <a:tr h="324153">
                <a:tc>
                  <a:txBody>
                    <a:bodyPr/>
                    <a:lstStyle/>
                    <a:p>
                      <a:pPr marL="38100" marR="38100">
                        <a:lnSpc>
                          <a:spcPct val="150000"/>
                        </a:lnSpc>
                        <a:spcAft>
                          <a:spcPts val="0"/>
                        </a:spcAft>
                      </a:pPr>
                      <a:r>
                        <a:rPr lang="it-IT" sz="1200">
                          <a:effectLst/>
                        </a:rPr>
                        <a:t>Stressdovutoaproblemidiequilibriotralavoroevitaprivata</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200" dirty="0">
                          <a:effectLst/>
                        </a:rPr>
                        <a:t>,108</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dirty="0">
                          <a:effectLst/>
                        </a:rPr>
                        <a:t>,821</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9"/>
                  </a:ext>
                </a:extLst>
              </a:tr>
              <a:tr h="324153">
                <a:tc>
                  <a:txBody>
                    <a:bodyPr/>
                    <a:lstStyle/>
                    <a:p>
                      <a:pPr marL="38100" marR="38100">
                        <a:lnSpc>
                          <a:spcPct val="150000"/>
                        </a:lnSpc>
                        <a:spcAft>
                          <a:spcPts val="0"/>
                        </a:spcAft>
                      </a:pPr>
                      <a:r>
                        <a:rPr lang="it-IT" sz="1200">
                          <a:effectLst/>
                        </a:rPr>
                        <a:t>Personcheritengonocheciòchefannosiariconosciutodaglialtri</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200" dirty="0">
                          <a:effectLst/>
                        </a:rPr>
                        <a:t>,524</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dirty="0">
                          <a:effectLst/>
                        </a:rPr>
                        <a:t>,705</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10"/>
                  </a:ext>
                </a:extLst>
              </a:tr>
              <a:tr h="324153">
                <a:tc>
                  <a:txBody>
                    <a:bodyPr/>
                    <a:lstStyle/>
                    <a:p>
                      <a:pPr marL="38100" marR="38100">
                        <a:lnSpc>
                          <a:spcPct val="150000"/>
                        </a:lnSpc>
                        <a:spcAft>
                          <a:spcPts val="0"/>
                        </a:spcAft>
                      </a:pPr>
                      <a:r>
                        <a:rPr lang="it-IT" sz="1200">
                          <a:effectLst/>
                        </a:rPr>
                        <a:t>Personecheritengonodiaverepocotempoperfarelecosechepiaccionodavve</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200">
                          <a:effectLst/>
                        </a:rPr>
                        <a:t>,527</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dirty="0">
                          <a:effectLst/>
                        </a:rPr>
                        <a:t>,636</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193151458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5800" y="609600"/>
            <a:ext cx="7772400" cy="515144"/>
          </a:xfrm>
        </p:spPr>
        <p:txBody>
          <a:bodyPr/>
          <a:lstStyle/>
          <a:p>
            <a:r>
              <a:rPr lang="it-IT" sz="3600" dirty="0" smtClean="0"/>
              <a:t>La componente «Benessere soggettivo»</a:t>
            </a:r>
            <a:endParaRPr lang="it-IT" sz="3600" dirty="0"/>
          </a:p>
        </p:txBody>
      </p:sp>
      <p:sp>
        <p:nvSpPr>
          <p:cNvPr id="4" name="Segnaposto numero diapositiva 3"/>
          <p:cNvSpPr>
            <a:spLocks noGrp="1"/>
          </p:cNvSpPr>
          <p:nvPr>
            <p:ph type="sldNum" sz="quarter" idx="12"/>
          </p:nvPr>
        </p:nvSpPr>
        <p:spPr/>
        <p:txBody>
          <a:bodyPr/>
          <a:lstStyle/>
          <a:p>
            <a:pPr>
              <a:defRPr/>
            </a:pPr>
            <a:fld id="{880DFACC-D2BC-45AC-A61F-F70DE1997CF3}" type="slidenum">
              <a:rPr lang="it-IT" smtClean="0"/>
              <a:pPr>
                <a:defRPr/>
              </a:pPr>
              <a:t>38</a:t>
            </a:fld>
            <a:endParaRPr lang="it-IT"/>
          </a:p>
        </p:txBody>
      </p:sp>
      <p:grpSp>
        <p:nvGrpSpPr>
          <p:cNvPr id="6" name="Group 7"/>
          <p:cNvGrpSpPr>
            <a:grpSpLocks/>
          </p:cNvGrpSpPr>
          <p:nvPr/>
        </p:nvGrpSpPr>
        <p:grpSpPr bwMode="auto">
          <a:xfrm>
            <a:off x="26074" y="0"/>
            <a:ext cx="9132888" cy="6834188"/>
            <a:chOff x="1" y="-19"/>
            <a:chExt cx="5753" cy="4305"/>
          </a:xfrm>
        </p:grpSpPr>
        <p:pic>
          <p:nvPicPr>
            <p:cNvPr id="7" name="Picture 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 y="14"/>
              <a:ext cx="432" cy="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ttangolo 3"/>
            <p:cNvSpPr>
              <a:spLocks noChangeArrowheads="1"/>
            </p:cNvSpPr>
            <p:nvPr/>
          </p:nvSpPr>
          <p:spPr bwMode="auto">
            <a:xfrm>
              <a:off x="432" y="-19"/>
              <a:ext cx="5322" cy="364"/>
            </a:xfrm>
            <a:prstGeom prst="rect">
              <a:avLst/>
            </a:prstGeom>
            <a:solidFill>
              <a:srgbClr val="0070C0"/>
            </a:solidFill>
            <a:ln w="25400">
              <a:solidFill>
                <a:srgbClr val="993300"/>
              </a:solidFill>
              <a:miter lim="800000"/>
              <a:headEnd/>
              <a:tailEnd/>
            </a:ln>
          </p:spPr>
          <p:txBody>
            <a:bodyPr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algn="ctr" eaLnBrk="1" hangingPunct="1">
                <a:spcBef>
                  <a:spcPct val="0"/>
                </a:spcBef>
                <a:buFontTx/>
                <a:buNone/>
              </a:pPr>
              <a:r>
                <a:rPr lang="it-IT" altLang="it-IT" sz="2000" b="1">
                  <a:solidFill>
                    <a:schemeClr val="bg1"/>
                  </a:solidFill>
                  <a:latin typeface="Calibri" panose="020F0502020204030204" pitchFamily="34" charset="0"/>
                </a:rPr>
                <a:t>La Misurazione del Benessere nei paesi dell’Unione Europea</a:t>
              </a:r>
              <a:endParaRPr lang="it-IT" altLang="it-IT" sz="2000" b="1" dirty="0">
                <a:solidFill>
                  <a:schemeClr val="bg1"/>
                </a:solidFill>
                <a:latin typeface="Calibri" panose="020F0502020204030204" pitchFamily="34" charset="0"/>
              </a:endParaRPr>
            </a:p>
          </p:txBody>
        </p:sp>
        <p:sp>
          <p:nvSpPr>
            <p:cNvPr id="9" name="Rettangolo 3"/>
            <p:cNvSpPr>
              <a:spLocks noChangeArrowheads="1"/>
            </p:cNvSpPr>
            <p:nvPr/>
          </p:nvSpPr>
          <p:spPr bwMode="auto">
            <a:xfrm rot="5400000">
              <a:off x="-1753" y="2099"/>
              <a:ext cx="3941" cy="434"/>
            </a:xfrm>
            <a:prstGeom prst="rect">
              <a:avLst/>
            </a:prstGeom>
            <a:solidFill>
              <a:srgbClr val="0070C0"/>
            </a:solidFill>
            <a:ln w="25400">
              <a:solidFill>
                <a:srgbClr val="993300"/>
              </a:solidFill>
              <a:miter lim="800000"/>
              <a:headEnd/>
              <a:tailEnd/>
            </a:ln>
          </p:spPr>
          <p:txBody>
            <a:bodyPr rot="10800000" vert="eaVert"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it-IT" altLang="it-IT" sz="1200">
                <a:solidFill>
                  <a:srgbClr val="FFFFFF"/>
                </a:solidFill>
                <a:latin typeface="Calibri" panose="020F0502020204030204" pitchFamily="34" charset="0"/>
              </a:endParaRPr>
            </a:p>
          </p:txBody>
        </p:sp>
      </p:grpSp>
      <p:grpSp>
        <p:nvGrpSpPr>
          <p:cNvPr id="10" name="Group 7"/>
          <p:cNvGrpSpPr>
            <a:grpSpLocks/>
          </p:cNvGrpSpPr>
          <p:nvPr/>
        </p:nvGrpSpPr>
        <p:grpSpPr bwMode="auto">
          <a:xfrm>
            <a:off x="26074" y="52388"/>
            <a:ext cx="688975" cy="6781800"/>
            <a:chOff x="1" y="14"/>
            <a:chExt cx="434" cy="4272"/>
          </a:xfrm>
        </p:grpSpPr>
        <p:pic>
          <p:nvPicPr>
            <p:cNvPr id="11" name="Picture 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 y="14"/>
              <a:ext cx="432" cy="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ttangolo 3"/>
            <p:cNvSpPr>
              <a:spLocks noChangeArrowheads="1"/>
            </p:cNvSpPr>
            <p:nvPr/>
          </p:nvSpPr>
          <p:spPr bwMode="auto">
            <a:xfrm rot="5400000">
              <a:off x="-1753" y="2099"/>
              <a:ext cx="3941" cy="434"/>
            </a:xfrm>
            <a:prstGeom prst="rect">
              <a:avLst/>
            </a:prstGeom>
            <a:solidFill>
              <a:srgbClr val="0070C0"/>
            </a:solidFill>
            <a:ln w="25400">
              <a:solidFill>
                <a:srgbClr val="993300"/>
              </a:solidFill>
              <a:miter lim="800000"/>
              <a:headEnd/>
              <a:tailEnd/>
            </a:ln>
          </p:spPr>
          <p:txBody>
            <a:bodyPr rot="10800000" vert="eaVert"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it-IT" altLang="it-IT" sz="1200">
                <a:solidFill>
                  <a:srgbClr val="FFFFFF"/>
                </a:solidFill>
                <a:latin typeface="Calibri" panose="020F0502020204030204" pitchFamily="34" charset="0"/>
              </a:endParaRPr>
            </a:p>
          </p:txBody>
        </p:sp>
      </p:grpSp>
      <p:sp>
        <p:nvSpPr>
          <p:cNvPr id="15" name="Rettangolo 14"/>
          <p:cNvSpPr/>
          <p:nvPr/>
        </p:nvSpPr>
        <p:spPr>
          <a:xfrm>
            <a:off x="1403648" y="4924961"/>
            <a:ext cx="7488832" cy="1015663"/>
          </a:xfrm>
          <a:prstGeom prst="rect">
            <a:avLst/>
          </a:prstGeom>
        </p:spPr>
        <p:txBody>
          <a:bodyPr wrap="square">
            <a:spAutoFit/>
          </a:bodyPr>
          <a:lstStyle/>
          <a:p>
            <a:r>
              <a:rPr lang="it-IT" sz="2000" dirty="0" smtClean="0"/>
              <a:t>Dall’osservazione </a:t>
            </a:r>
            <a:r>
              <a:rPr lang="it-IT" sz="2000" dirty="0"/>
              <a:t>dello </a:t>
            </a:r>
            <a:r>
              <a:rPr lang="it-IT" sz="2000" i="1" dirty="0" err="1"/>
              <a:t>scree</a:t>
            </a:r>
            <a:r>
              <a:rPr lang="it-IT" sz="2000" i="1" dirty="0"/>
              <a:t> plot</a:t>
            </a:r>
            <a:r>
              <a:rPr lang="it-IT" sz="2000" dirty="0"/>
              <a:t>, dei valori di varianza cumulata e </a:t>
            </a:r>
            <a:r>
              <a:rPr lang="it-IT" sz="2000" dirty="0" err="1"/>
              <a:t>autovalori</a:t>
            </a:r>
            <a:r>
              <a:rPr lang="it-IT" sz="2000" dirty="0"/>
              <a:t>, si è deciso di non scartare alcun fattore</a:t>
            </a:r>
          </a:p>
          <a:p>
            <a:endParaRPr lang="it-IT" sz="2000" dirty="0"/>
          </a:p>
        </p:txBody>
      </p:sp>
      <p:graphicFrame>
        <p:nvGraphicFramePr>
          <p:cNvPr id="5" name="Segnaposto contenuto 4"/>
          <p:cNvGraphicFramePr>
            <a:graphicFrameLocks noGrp="1"/>
          </p:cNvGraphicFramePr>
          <p:nvPr>
            <p:ph idx="1"/>
            <p:extLst>
              <p:ext uri="{D42A27DB-BD31-4B8C-83A1-F6EECF244321}">
                <p14:modId xmlns:p14="http://schemas.microsoft.com/office/powerpoint/2010/main" val="919311330"/>
              </p:ext>
            </p:extLst>
          </p:nvPr>
        </p:nvGraphicFramePr>
        <p:xfrm>
          <a:off x="2123729" y="2492896"/>
          <a:ext cx="5256582" cy="1869300"/>
        </p:xfrm>
        <a:graphic>
          <a:graphicData uri="http://schemas.openxmlformats.org/drawingml/2006/table">
            <a:tbl>
              <a:tblPr>
                <a:tableStyleId>{5C22544A-7EE6-4342-B048-85BDC9FD1C3A}</a:tableStyleId>
              </a:tblPr>
              <a:tblGrid>
                <a:gridCol w="1340772">
                  <a:extLst>
                    <a:ext uri="{9D8B030D-6E8A-4147-A177-3AD203B41FA5}">
                      <a16:colId xmlns:a16="http://schemas.microsoft.com/office/drawing/2014/main" val="20000"/>
                    </a:ext>
                  </a:extLst>
                </a:gridCol>
                <a:gridCol w="1339913">
                  <a:extLst>
                    <a:ext uri="{9D8B030D-6E8A-4147-A177-3AD203B41FA5}">
                      <a16:colId xmlns:a16="http://schemas.microsoft.com/office/drawing/2014/main" val="20001"/>
                    </a:ext>
                  </a:extLst>
                </a:gridCol>
                <a:gridCol w="1339913">
                  <a:extLst>
                    <a:ext uri="{9D8B030D-6E8A-4147-A177-3AD203B41FA5}">
                      <a16:colId xmlns:a16="http://schemas.microsoft.com/office/drawing/2014/main" val="20002"/>
                    </a:ext>
                  </a:extLst>
                </a:gridCol>
                <a:gridCol w="1235984">
                  <a:extLst>
                    <a:ext uri="{9D8B030D-6E8A-4147-A177-3AD203B41FA5}">
                      <a16:colId xmlns:a16="http://schemas.microsoft.com/office/drawing/2014/main" val="20003"/>
                    </a:ext>
                  </a:extLst>
                </a:gridCol>
              </a:tblGrid>
              <a:tr h="467325">
                <a:tc rowSpan="2">
                  <a:txBody>
                    <a:bodyPr/>
                    <a:lstStyle/>
                    <a:p>
                      <a:pPr marL="38100" marR="38100">
                        <a:lnSpc>
                          <a:spcPct val="150000"/>
                        </a:lnSpc>
                        <a:spcAft>
                          <a:spcPts val="0"/>
                        </a:spcAft>
                      </a:pPr>
                      <a:r>
                        <a:rPr lang="it-IT" sz="1600" dirty="0">
                          <a:effectLst/>
                        </a:rPr>
                        <a:t>Componente</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gridSpan="3">
                  <a:txBody>
                    <a:bodyPr/>
                    <a:lstStyle/>
                    <a:p>
                      <a:pPr marL="38100" marR="38100" algn="ctr">
                        <a:lnSpc>
                          <a:spcPct val="150000"/>
                        </a:lnSpc>
                        <a:spcAft>
                          <a:spcPts val="0"/>
                        </a:spcAft>
                      </a:pPr>
                      <a:r>
                        <a:rPr lang="it-IT" sz="1600" dirty="0">
                          <a:effectLst/>
                        </a:rPr>
                        <a:t>Pesi dei fattori ruotati</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0000"/>
                  </a:ext>
                </a:extLst>
              </a:tr>
              <a:tr h="467325">
                <a:tc vMerge="1">
                  <a:txBody>
                    <a:bodyPr/>
                    <a:lstStyle/>
                    <a:p>
                      <a:endParaRPr lang="it-IT"/>
                    </a:p>
                  </a:txBody>
                  <a:tcPr/>
                </a:tc>
                <a:tc>
                  <a:txBody>
                    <a:bodyPr/>
                    <a:lstStyle/>
                    <a:p>
                      <a:pPr marL="38100" marR="38100" algn="ctr">
                        <a:lnSpc>
                          <a:spcPct val="150000"/>
                        </a:lnSpc>
                        <a:spcAft>
                          <a:spcPts val="0"/>
                        </a:spcAft>
                      </a:pPr>
                      <a:r>
                        <a:rPr lang="it-IT" sz="1600" dirty="0">
                          <a:effectLst/>
                        </a:rPr>
                        <a:t>Totale</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ctr">
                        <a:lnSpc>
                          <a:spcPct val="150000"/>
                        </a:lnSpc>
                        <a:spcAft>
                          <a:spcPts val="0"/>
                        </a:spcAft>
                      </a:pPr>
                      <a:r>
                        <a:rPr lang="it-IT" sz="1600" dirty="0">
                          <a:effectLst/>
                        </a:rPr>
                        <a:t>% di varianza</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ctr">
                        <a:lnSpc>
                          <a:spcPct val="150000"/>
                        </a:lnSpc>
                        <a:spcAft>
                          <a:spcPts val="0"/>
                        </a:spcAft>
                      </a:pPr>
                      <a:r>
                        <a:rPr lang="it-IT" sz="1600">
                          <a:effectLst/>
                        </a:rPr>
                        <a:t>% cumulata</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1"/>
                  </a:ext>
                </a:extLst>
              </a:tr>
              <a:tr h="467325">
                <a:tc>
                  <a:txBody>
                    <a:bodyPr/>
                    <a:lstStyle/>
                    <a:p>
                      <a:pPr marL="38100" marR="38100">
                        <a:lnSpc>
                          <a:spcPct val="150000"/>
                        </a:lnSpc>
                        <a:spcAft>
                          <a:spcPts val="0"/>
                        </a:spcAft>
                      </a:pPr>
                      <a:r>
                        <a:rPr lang="it-IT" sz="1600">
                          <a:effectLst/>
                        </a:rPr>
                        <a:t>1</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600">
                          <a:effectLst/>
                        </a:rPr>
                        <a:t>4,523</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600" dirty="0">
                          <a:effectLst/>
                        </a:rPr>
                        <a:t>45,234</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600" dirty="0">
                          <a:effectLst/>
                        </a:rPr>
                        <a:t>45,234</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2"/>
                  </a:ext>
                </a:extLst>
              </a:tr>
              <a:tr h="467325">
                <a:tc>
                  <a:txBody>
                    <a:bodyPr/>
                    <a:lstStyle/>
                    <a:p>
                      <a:pPr marL="38100" marR="38100">
                        <a:lnSpc>
                          <a:spcPct val="150000"/>
                        </a:lnSpc>
                        <a:spcAft>
                          <a:spcPts val="0"/>
                        </a:spcAft>
                      </a:pPr>
                      <a:r>
                        <a:rPr lang="it-IT" sz="1600">
                          <a:effectLst/>
                        </a:rPr>
                        <a:t>2</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600">
                          <a:effectLst/>
                        </a:rPr>
                        <a:t>3,168</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600">
                          <a:effectLst/>
                        </a:rPr>
                        <a:t>31,683</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600" dirty="0">
                          <a:effectLst/>
                        </a:rPr>
                        <a:t>76,917</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25557473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5800" y="609600"/>
            <a:ext cx="7772400" cy="515144"/>
          </a:xfrm>
        </p:spPr>
        <p:txBody>
          <a:bodyPr/>
          <a:lstStyle/>
          <a:p>
            <a:r>
              <a:rPr lang="it-IT" sz="3600" dirty="0" smtClean="0"/>
              <a:t>La componente «Ambiente»</a:t>
            </a:r>
            <a:endParaRPr lang="it-IT" sz="3600" dirty="0"/>
          </a:p>
        </p:txBody>
      </p:sp>
      <p:grpSp>
        <p:nvGrpSpPr>
          <p:cNvPr id="6" name="Group 7"/>
          <p:cNvGrpSpPr>
            <a:grpSpLocks/>
          </p:cNvGrpSpPr>
          <p:nvPr/>
        </p:nvGrpSpPr>
        <p:grpSpPr bwMode="auto">
          <a:xfrm>
            <a:off x="26074" y="0"/>
            <a:ext cx="9132888" cy="6834188"/>
            <a:chOff x="1" y="-19"/>
            <a:chExt cx="5753" cy="4305"/>
          </a:xfrm>
        </p:grpSpPr>
        <p:pic>
          <p:nvPicPr>
            <p:cNvPr id="7" name="Picture 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 y="14"/>
              <a:ext cx="432" cy="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ttangolo 3"/>
            <p:cNvSpPr>
              <a:spLocks noChangeArrowheads="1"/>
            </p:cNvSpPr>
            <p:nvPr/>
          </p:nvSpPr>
          <p:spPr bwMode="auto">
            <a:xfrm>
              <a:off x="432" y="-19"/>
              <a:ext cx="5322" cy="364"/>
            </a:xfrm>
            <a:prstGeom prst="rect">
              <a:avLst/>
            </a:prstGeom>
            <a:solidFill>
              <a:srgbClr val="0070C0"/>
            </a:solidFill>
            <a:ln w="25400">
              <a:solidFill>
                <a:srgbClr val="993300"/>
              </a:solidFill>
              <a:miter lim="800000"/>
              <a:headEnd/>
              <a:tailEnd/>
            </a:ln>
          </p:spPr>
          <p:txBody>
            <a:bodyPr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algn="ctr" eaLnBrk="1" hangingPunct="1">
                <a:spcBef>
                  <a:spcPct val="0"/>
                </a:spcBef>
                <a:buFontTx/>
                <a:buNone/>
              </a:pPr>
              <a:r>
                <a:rPr lang="it-IT" altLang="it-IT" sz="2000" b="1">
                  <a:solidFill>
                    <a:schemeClr val="bg1"/>
                  </a:solidFill>
                  <a:latin typeface="Calibri" panose="020F0502020204030204" pitchFamily="34" charset="0"/>
                </a:rPr>
                <a:t>La Misurazione del Benessere nei paesi dell’Unione Europea</a:t>
              </a:r>
              <a:endParaRPr lang="it-IT" altLang="it-IT" sz="2000" b="1" dirty="0">
                <a:solidFill>
                  <a:schemeClr val="bg1"/>
                </a:solidFill>
                <a:latin typeface="Calibri" panose="020F0502020204030204" pitchFamily="34" charset="0"/>
              </a:endParaRPr>
            </a:p>
          </p:txBody>
        </p:sp>
        <p:sp>
          <p:nvSpPr>
            <p:cNvPr id="9" name="Rettangolo 3"/>
            <p:cNvSpPr>
              <a:spLocks noChangeArrowheads="1"/>
            </p:cNvSpPr>
            <p:nvPr/>
          </p:nvSpPr>
          <p:spPr bwMode="auto">
            <a:xfrm rot="5400000">
              <a:off x="-1753" y="2099"/>
              <a:ext cx="3941" cy="434"/>
            </a:xfrm>
            <a:prstGeom prst="rect">
              <a:avLst/>
            </a:prstGeom>
            <a:solidFill>
              <a:srgbClr val="0070C0"/>
            </a:solidFill>
            <a:ln w="25400">
              <a:solidFill>
                <a:srgbClr val="993300"/>
              </a:solidFill>
              <a:miter lim="800000"/>
              <a:headEnd/>
              <a:tailEnd/>
            </a:ln>
          </p:spPr>
          <p:txBody>
            <a:bodyPr rot="10800000" vert="eaVert"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it-IT" altLang="it-IT" sz="1200">
                <a:solidFill>
                  <a:srgbClr val="FFFFFF"/>
                </a:solidFill>
                <a:latin typeface="Calibri" panose="020F0502020204030204" pitchFamily="34" charset="0"/>
              </a:endParaRPr>
            </a:p>
          </p:txBody>
        </p:sp>
      </p:grpSp>
      <p:grpSp>
        <p:nvGrpSpPr>
          <p:cNvPr id="10" name="Group 7"/>
          <p:cNvGrpSpPr>
            <a:grpSpLocks/>
          </p:cNvGrpSpPr>
          <p:nvPr/>
        </p:nvGrpSpPr>
        <p:grpSpPr bwMode="auto">
          <a:xfrm>
            <a:off x="26074" y="52388"/>
            <a:ext cx="688975" cy="6781800"/>
            <a:chOff x="1" y="14"/>
            <a:chExt cx="434" cy="4272"/>
          </a:xfrm>
        </p:grpSpPr>
        <p:pic>
          <p:nvPicPr>
            <p:cNvPr id="11" name="Picture 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 y="14"/>
              <a:ext cx="432" cy="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ttangolo 3"/>
            <p:cNvSpPr>
              <a:spLocks noChangeArrowheads="1"/>
            </p:cNvSpPr>
            <p:nvPr/>
          </p:nvSpPr>
          <p:spPr bwMode="auto">
            <a:xfrm rot="5400000">
              <a:off x="-1753" y="2099"/>
              <a:ext cx="3941" cy="434"/>
            </a:xfrm>
            <a:prstGeom prst="rect">
              <a:avLst/>
            </a:prstGeom>
            <a:solidFill>
              <a:srgbClr val="0070C0"/>
            </a:solidFill>
            <a:ln w="25400">
              <a:solidFill>
                <a:srgbClr val="993300"/>
              </a:solidFill>
              <a:miter lim="800000"/>
              <a:headEnd/>
              <a:tailEnd/>
            </a:ln>
          </p:spPr>
          <p:txBody>
            <a:bodyPr rot="10800000" vert="eaVert"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it-IT" altLang="it-IT" sz="1200">
                <a:solidFill>
                  <a:srgbClr val="FFFFFF"/>
                </a:solidFill>
                <a:latin typeface="Calibri" panose="020F0502020204030204" pitchFamily="34" charset="0"/>
              </a:endParaRPr>
            </a:p>
          </p:txBody>
        </p:sp>
      </p:grpSp>
      <p:graphicFrame>
        <p:nvGraphicFramePr>
          <p:cNvPr id="5" name="Segnaposto contenuto 4"/>
          <p:cNvGraphicFramePr>
            <a:graphicFrameLocks noGrp="1"/>
          </p:cNvGraphicFramePr>
          <p:nvPr>
            <p:ph idx="1"/>
            <p:extLst>
              <p:ext uri="{D42A27DB-BD31-4B8C-83A1-F6EECF244321}">
                <p14:modId xmlns:p14="http://schemas.microsoft.com/office/powerpoint/2010/main" val="3922886020"/>
              </p:ext>
            </p:extLst>
          </p:nvPr>
        </p:nvGraphicFramePr>
        <p:xfrm>
          <a:off x="1331641" y="1699400"/>
          <a:ext cx="6768750" cy="4389120"/>
        </p:xfrm>
        <a:graphic>
          <a:graphicData uri="http://schemas.openxmlformats.org/drawingml/2006/table">
            <a:tbl>
              <a:tblPr>
                <a:tableStyleId>{5C22544A-7EE6-4342-B048-85BDC9FD1C3A}</a:tableStyleId>
              </a:tblPr>
              <a:tblGrid>
                <a:gridCol w="4351646">
                  <a:extLst>
                    <a:ext uri="{9D8B030D-6E8A-4147-A177-3AD203B41FA5}">
                      <a16:colId xmlns:a16="http://schemas.microsoft.com/office/drawing/2014/main" val="20000"/>
                    </a:ext>
                  </a:extLst>
                </a:gridCol>
                <a:gridCol w="604489">
                  <a:extLst>
                    <a:ext uri="{9D8B030D-6E8A-4147-A177-3AD203B41FA5}">
                      <a16:colId xmlns:a16="http://schemas.microsoft.com/office/drawing/2014/main" val="20001"/>
                    </a:ext>
                  </a:extLst>
                </a:gridCol>
                <a:gridCol w="604489">
                  <a:extLst>
                    <a:ext uri="{9D8B030D-6E8A-4147-A177-3AD203B41FA5}">
                      <a16:colId xmlns:a16="http://schemas.microsoft.com/office/drawing/2014/main" val="20002"/>
                    </a:ext>
                  </a:extLst>
                </a:gridCol>
                <a:gridCol w="604489">
                  <a:extLst>
                    <a:ext uri="{9D8B030D-6E8A-4147-A177-3AD203B41FA5}">
                      <a16:colId xmlns:a16="http://schemas.microsoft.com/office/drawing/2014/main" val="20003"/>
                    </a:ext>
                  </a:extLst>
                </a:gridCol>
                <a:gridCol w="603637">
                  <a:extLst>
                    <a:ext uri="{9D8B030D-6E8A-4147-A177-3AD203B41FA5}">
                      <a16:colId xmlns:a16="http://schemas.microsoft.com/office/drawing/2014/main" val="20004"/>
                    </a:ext>
                  </a:extLst>
                </a:gridCol>
              </a:tblGrid>
              <a:tr h="261117">
                <a:tc rowSpan="2">
                  <a:txBody>
                    <a:bodyPr/>
                    <a:lstStyle/>
                    <a:p>
                      <a:pPr>
                        <a:lnSpc>
                          <a:spcPct val="150000"/>
                        </a:lnSpc>
                        <a:spcAft>
                          <a:spcPts val="0"/>
                        </a:spcAft>
                      </a:pPr>
                      <a:r>
                        <a:rPr lang="it-IT" sz="1200" dirty="0">
                          <a:effectLst/>
                        </a:rPr>
                        <a:t> </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gridSpan="4">
                  <a:txBody>
                    <a:bodyPr/>
                    <a:lstStyle/>
                    <a:p>
                      <a:pPr marL="38100" marR="38100" algn="ctr">
                        <a:lnSpc>
                          <a:spcPct val="150000"/>
                        </a:lnSpc>
                        <a:spcAft>
                          <a:spcPts val="0"/>
                        </a:spcAft>
                      </a:pPr>
                      <a:r>
                        <a:rPr lang="it-IT" sz="1200">
                          <a:effectLst/>
                        </a:rPr>
                        <a:t>Componente</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0000"/>
                  </a:ext>
                </a:extLst>
              </a:tr>
              <a:tr h="261117">
                <a:tc vMerge="1">
                  <a:txBody>
                    <a:bodyPr/>
                    <a:lstStyle/>
                    <a:p>
                      <a:endParaRPr lang="it-IT"/>
                    </a:p>
                  </a:txBody>
                  <a:tcPr/>
                </a:tc>
                <a:tc>
                  <a:txBody>
                    <a:bodyPr/>
                    <a:lstStyle/>
                    <a:p>
                      <a:pPr marL="38100" marR="38100" algn="ctr">
                        <a:lnSpc>
                          <a:spcPct val="150000"/>
                        </a:lnSpc>
                        <a:spcAft>
                          <a:spcPts val="0"/>
                        </a:spcAft>
                      </a:pPr>
                      <a:r>
                        <a:rPr lang="it-IT" sz="1200">
                          <a:effectLst/>
                        </a:rPr>
                        <a:t>1</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ctr">
                        <a:lnSpc>
                          <a:spcPct val="150000"/>
                        </a:lnSpc>
                        <a:spcAft>
                          <a:spcPts val="0"/>
                        </a:spcAft>
                      </a:pPr>
                      <a:r>
                        <a:rPr lang="it-IT" sz="1200">
                          <a:effectLst/>
                        </a:rPr>
                        <a:t>2</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ctr">
                        <a:lnSpc>
                          <a:spcPct val="150000"/>
                        </a:lnSpc>
                        <a:spcAft>
                          <a:spcPts val="0"/>
                        </a:spcAft>
                      </a:pPr>
                      <a:r>
                        <a:rPr lang="it-IT" sz="1200">
                          <a:effectLst/>
                        </a:rPr>
                        <a:t>3</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ctr">
                        <a:lnSpc>
                          <a:spcPct val="150000"/>
                        </a:lnSpc>
                        <a:spcAft>
                          <a:spcPts val="0"/>
                        </a:spcAft>
                      </a:pPr>
                      <a:r>
                        <a:rPr lang="it-IT" sz="1200">
                          <a:effectLst/>
                        </a:rPr>
                        <a:t>4</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1"/>
                  </a:ext>
                </a:extLst>
              </a:tr>
              <a:tr h="261117">
                <a:tc>
                  <a:txBody>
                    <a:bodyPr/>
                    <a:lstStyle/>
                    <a:p>
                      <a:pPr marL="38100" marR="38100">
                        <a:lnSpc>
                          <a:spcPct val="150000"/>
                        </a:lnSpc>
                        <a:spcAft>
                          <a:spcPts val="0"/>
                        </a:spcAft>
                      </a:pPr>
                      <a:r>
                        <a:rPr lang="it-IT" sz="1200" dirty="0" err="1">
                          <a:effectLst/>
                        </a:rPr>
                        <a:t>Problemidicongestionedeltrafficonelquartiere</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200">
                          <a:effectLst/>
                        </a:rPr>
                        <a:t>,821</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,065</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,164</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,148</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2"/>
                  </a:ext>
                </a:extLst>
              </a:tr>
              <a:tr h="261117">
                <a:tc>
                  <a:txBody>
                    <a:bodyPr/>
                    <a:lstStyle/>
                    <a:p>
                      <a:pPr marL="38100" marR="38100">
                        <a:lnSpc>
                          <a:spcPct val="150000"/>
                        </a:lnSpc>
                        <a:spcAft>
                          <a:spcPts val="0"/>
                        </a:spcAft>
                      </a:pPr>
                      <a:r>
                        <a:rPr lang="it-IT" sz="1200" dirty="0" err="1">
                          <a:effectLst/>
                        </a:rPr>
                        <a:t>Risorseidriche</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200">
                          <a:effectLst/>
                        </a:rPr>
                        <a:t>,815</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,013</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-,039</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,239</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3"/>
                  </a:ext>
                </a:extLst>
              </a:tr>
              <a:tr h="261117">
                <a:tc>
                  <a:txBody>
                    <a:bodyPr/>
                    <a:lstStyle/>
                    <a:p>
                      <a:pPr marL="38100" marR="38100">
                        <a:lnSpc>
                          <a:spcPct val="150000"/>
                        </a:lnSpc>
                        <a:spcAft>
                          <a:spcPts val="0"/>
                        </a:spcAft>
                      </a:pPr>
                      <a:r>
                        <a:rPr lang="it-IT" sz="1200">
                          <a:effectLst/>
                        </a:rPr>
                        <a:t>Rumoredaiviciniodallastrada</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200" dirty="0">
                          <a:effectLst/>
                        </a:rPr>
                        <a:t>,777</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-,052</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-,109</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-,140</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4"/>
                  </a:ext>
                </a:extLst>
              </a:tr>
              <a:tr h="261117">
                <a:tc>
                  <a:txBody>
                    <a:bodyPr/>
                    <a:lstStyle/>
                    <a:p>
                      <a:pPr marL="38100" marR="38100">
                        <a:lnSpc>
                          <a:spcPct val="150000"/>
                        </a:lnSpc>
                        <a:spcAft>
                          <a:spcPts val="0"/>
                        </a:spcAft>
                      </a:pPr>
                      <a:r>
                        <a:rPr lang="it-IT" sz="1200">
                          <a:effectLst/>
                        </a:rPr>
                        <a:t>Emissionidianidridecarbonicamediperkmdelleautovetturenu</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200" dirty="0">
                          <a:effectLst/>
                        </a:rPr>
                        <a:t>-,460</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dirty="0">
                          <a:effectLst/>
                        </a:rPr>
                        <a:t>,751</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,172</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-,028</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5"/>
                  </a:ext>
                </a:extLst>
              </a:tr>
              <a:tr h="261117">
                <a:tc>
                  <a:txBody>
                    <a:bodyPr/>
                    <a:lstStyle/>
                    <a:p>
                      <a:pPr marL="38100" marR="38100">
                        <a:lnSpc>
                          <a:spcPct val="150000"/>
                        </a:lnSpc>
                        <a:spcAft>
                          <a:spcPts val="0"/>
                        </a:spcAft>
                      </a:pPr>
                      <a:r>
                        <a:rPr lang="it-IT" sz="1200">
                          <a:effectLst/>
                        </a:rPr>
                        <a:t>SufficienzadisitidesignatinellambitodelladirettivaUEsug</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200">
                          <a:effectLst/>
                        </a:rPr>
                        <a:t>,109</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dirty="0">
                          <a:effectLst/>
                        </a:rPr>
                        <a:t>,747</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-,003</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-,051</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6"/>
                  </a:ext>
                </a:extLst>
              </a:tr>
              <a:tr h="261117">
                <a:tc>
                  <a:txBody>
                    <a:bodyPr/>
                    <a:lstStyle/>
                    <a:p>
                      <a:pPr marL="38100" marR="38100">
                        <a:lnSpc>
                          <a:spcPct val="150000"/>
                        </a:lnSpc>
                        <a:spcAft>
                          <a:spcPts val="0"/>
                        </a:spcAft>
                      </a:pPr>
                      <a:r>
                        <a:rPr lang="it-IT" sz="1200">
                          <a:effectLst/>
                        </a:rPr>
                        <a:t>Intensitàenergeticadelleconomia</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200">
                          <a:effectLst/>
                        </a:rPr>
                        <a:t>-,139</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dirty="0">
                          <a:effectLst/>
                        </a:rPr>
                        <a:t>,667</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,521</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-,293</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7"/>
                  </a:ext>
                </a:extLst>
              </a:tr>
              <a:tr h="261117">
                <a:tc>
                  <a:txBody>
                    <a:bodyPr/>
                    <a:lstStyle/>
                    <a:p>
                      <a:pPr marL="38100" marR="38100">
                        <a:lnSpc>
                          <a:spcPct val="150000"/>
                        </a:lnSpc>
                        <a:spcAft>
                          <a:spcPts val="0"/>
                        </a:spcAft>
                      </a:pPr>
                      <a:r>
                        <a:rPr lang="it-IT" sz="1200">
                          <a:effectLst/>
                        </a:rPr>
                        <a:t>Problemiconlaqualitàdellarianelquartiere</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200">
                          <a:effectLst/>
                        </a:rPr>
                        <a:t>,580</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dirty="0">
                          <a:effectLst/>
                        </a:rPr>
                        <a:t>,664</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,158</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-,088</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8"/>
                  </a:ext>
                </a:extLst>
              </a:tr>
              <a:tr h="261117">
                <a:tc>
                  <a:txBody>
                    <a:bodyPr/>
                    <a:lstStyle/>
                    <a:p>
                      <a:pPr marL="38100" marR="38100">
                        <a:lnSpc>
                          <a:spcPct val="150000"/>
                        </a:lnSpc>
                        <a:spcAft>
                          <a:spcPts val="0"/>
                        </a:spcAft>
                      </a:pPr>
                      <a:r>
                        <a:rPr lang="it-IT" sz="1200">
                          <a:effectLst/>
                        </a:rPr>
                        <a:t>Ossididisolfuro</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200">
                          <a:effectLst/>
                        </a:rPr>
                        <a:t>,275</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,465</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dirty="0">
                          <a:effectLst/>
                        </a:rPr>
                        <a:t>,407</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,158</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9"/>
                  </a:ext>
                </a:extLst>
              </a:tr>
              <a:tr h="261117">
                <a:tc>
                  <a:txBody>
                    <a:bodyPr/>
                    <a:lstStyle/>
                    <a:p>
                      <a:pPr marL="38100" marR="38100">
                        <a:lnSpc>
                          <a:spcPct val="150000"/>
                        </a:lnSpc>
                        <a:spcAft>
                          <a:spcPts val="0"/>
                        </a:spcAft>
                      </a:pPr>
                      <a:r>
                        <a:rPr lang="it-IT" sz="1200">
                          <a:effectLst/>
                        </a:rPr>
                        <a:t>OrganizzazioniregistrateEMASesiti</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200">
                          <a:effectLst/>
                        </a:rPr>
                        <a:t>-,134</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,014</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dirty="0">
                          <a:effectLst/>
                        </a:rPr>
                        <a:t>,828</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,060</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10"/>
                  </a:ext>
                </a:extLst>
              </a:tr>
              <a:tr h="261117">
                <a:tc>
                  <a:txBody>
                    <a:bodyPr/>
                    <a:lstStyle/>
                    <a:p>
                      <a:pPr marL="38100" marR="38100">
                        <a:lnSpc>
                          <a:spcPct val="150000"/>
                        </a:lnSpc>
                        <a:spcAft>
                          <a:spcPts val="0"/>
                        </a:spcAft>
                      </a:pPr>
                      <a:r>
                        <a:rPr lang="it-IT" sz="1200">
                          <a:effectLst/>
                        </a:rPr>
                        <a:t>licenzeEcolabel</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200">
                          <a:effectLst/>
                        </a:rPr>
                        <a:t>-,133</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,329</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dirty="0">
                          <a:effectLst/>
                        </a:rPr>
                        <a:t>,766</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-,221</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11"/>
                  </a:ext>
                </a:extLst>
              </a:tr>
              <a:tr h="261117">
                <a:tc>
                  <a:txBody>
                    <a:bodyPr/>
                    <a:lstStyle/>
                    <a:p>
                      <a:pPr marL="38100" marR="38100">
                        <a:lnSpc>
                          <a:spcPct val="150000"/>
                        </a:lnSpc>
                        <a:spcAft>
                          <a:spcPts val="0"/>
                        </a:spcAft>
                      </a:pPr>
                      <a:r>
                        <a:rPr lang="it-IT" sz="1200">
                          <a:effectLst/>
                        </a:rPr>
                        <a:t>Energiadafontirinnovabili</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200">
                          <a:effectLst/>
                        </a:rPr>
                        <a:t>,390</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,238</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dirty="0">
                          <a:effectLst/>
                        </a:rPr>
                        <a:t>,608</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dirty="0">
                          <a:effectLst/>
                        </a:rPr>
                        <a:t>,431</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12"/>
                  </a:ext>
                </a:extLst>
              </a:tr>
              <a:tr h="261117">
                <a:tc>
                  <a:txBody>
                    <a:bodyPr/>
                    <a:lstStyle/>
                    <a:p>
                      <a:pPr marL="38100" marR="38100">
                        <a:lnSpc>
                          <a:spcPct val="150000"/>
                        </a:lnSpc>
                        <a:spcAft>
                          <a:spcPts val="0"/>
                        </a:spcAft>
                      </a:pPr>
                      <a:r>
                        <a:rPr lang="it-IT" sz="1200">
                          <a:effectLst/>
                        </a:rPr>
                        <a:t>Alberiforestalidanneggiatidadefogliazione</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200">
                          <a:effectLst/>
                        </a:rPr>
                        <a:t>,356</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,018</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,477</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dirty="0">
                          <a:effectLst/>
                        </a:rPr>
                        <a:t>,029</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13"/>
                  </a:ext>
                </a:extLst>
              </a:tr>
              <a:tr h="261117">
                <a:tc>
                  <a:txBody>
                    <a:bodyPr/>
                    <a:lstStyle/>
                    <a:p>
                      <a:pPr marL="38100" marR="38100">
                        <a:lnSpc>
                          <a:spcPct val="150000"/>
                        </a:lnSpc>
                        <a:spcAft>
                          <a:spcPts val="0"/>
                        </a:spcAft>
                      </a:pPr>
                      <a:r>
                        <a:rPr lang="it-IT" sz="1200">
                          <a:effectLst/>
                        </a:rPr>
                        <a:t>Greenhousegasemissions</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200">
                          <a:effectLst/>
                        </a:rPr>
                        <a:t>-,040</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,035</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-,018</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dirty="0">
                          <a:effectLst/>
                        </a:rPr>
                        <a:t>,924</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14"/>
                  </a:ext>
                </a:extLst>
              </a:tr>
              <a:tr h="261117">
                <a:tc>
                  <a:txBody>
                    <a:bodyPr/>
                    <a:lstStyle/>
                    <a:p>
                      <a:pPr marL="38100" marR="38100">
                        <a:lnSpc>
                          <a:spcPct val="150000"/>
                        </a:lnSpc>
                        <a:spcAft>
                          <a:spcPts val="0"/>
                        </a:spcAft>
                      </a:pPr>
                      <a:r>
                        <a:rPr lang="it-IT" sz="1200">
                          <a:effectLst/>
                        </a:rPr>
                        <a:t>Produzionedirifiutidallattivitàeconomica</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200">
                          <a:effectLst/>
                        </a:rPr>
                        <a:t>,141</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-,204</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,017</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dirty="0">
                          <a:effectLst/>
                        </a:rPr>
                        <a:t>,736</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20908806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4000" dirty="0" smtClean="0"/>
              <a:t>Limiti del PIL come misura di benessere</a:t>
            </a:r>
            <a:endParaRPr lang="it-IT" sz="4000" dirty="0"/>
          </a:p>
        </p:txBody>
      </p:sp>
      <p:sp>
        <p:nvSpPr>
          <p:cNvPr id="3" name="Segnaposto contenuto 2"/>
          <p:cNvSpPr>
            <a:spLocks noGrp="1"/>
          </p:cNvSpPr>
          <p:nvPr>
            <p:ph idx="1"/>
          </p:nvPr>
        </p:nvSpPr>
        <p:spPr/>
        <p:txBody>
          <a:bodyPr/>
          <a:lstStyle/>
          <a:p>
            <a:r>
              <a:rPr lang="it-IT" sz="2000" dirty="0" smtClean="0"/>
              <a:t>Lo stesso </a:t>
            </a:r>
            <a:r>
              <a:rPr lang="it-IT" sz="2000" dirty="0"/>
              <a:t>ideatore </a:t>
            </a:r>
            <a:r>
              <a:rPr lang="it-IT" sz="2000" dirty="0" smtClean="0"/>
              <a:t>del PIL nel 1934, </a:t>
            </a:r>
            <a:r>
              <a:rPr lang="it-IT" sz="2000" dirty="0"/>
              <a:t>avvertiva il Congresso riguardo ai limiti dell’indicatore, sostenendo che il benessere di una nazione difficilmente può essere dedotto da una misura del reddito nazionale: </a:t>
            </a:r>
          </a:p>
          <a:p>
            <a:endParaRPr lang="it-IT" sz="2000" dirty="0"/>
          </a:p>
          <a:p>
            <a:r>
              <a:rPr lang="en-GB" sz="2000" dirty="0"/>
              <a:t>“[…] </a:t>
            </a:r>
            <a:r>
              <a:rPr lang="en-GB" sz="2000" i="1" dirty="0"/>
              <a:t>the welfare of a nation can scarcely be inferred from a measure of national income. If the GDP is up, why is America down? Distinctions must be kept in mind between quantity and quality of growth, between costs and return, and between the short and long run. Goals for more growth should specify more growth of what and for what</a:t>
            </a:r>
            <a:r>
              <a:rPr lang="en-GB" sz="2000" dirty="0"/>
              <a:t>.” </a:t>
            </a:r>
            <a:r>
              <a:rPr lang="it-IT" sz="2000" dirty="0"/>
              <a:t>(S. </a:t>
            </a:r>
            <a:r>
              <a:rPr lang="it-IT" sz="2000" dirty="0" err="1"/>
              <a:t>Kuznets</a:t>
            </a:r>
            <a:r>
              <a:rPr lang="it-IT" sz="2000" dirty="0"/>
              <a:t>, Rapporto al Congresso degli Stati Uniti, 1934)</a:t>
            </a:r>
          </a:p>
          <a:p>
            <a:endParaRPr lang="it-IT" dirty="0"/>
          </a:p>
        </p:txBody>
      </p:sp>
      <p:sp>
        <p:nvSpPr>
          <p:cNvPr id="4" name="Segnaposto numero diapositiva 3"/>
          <p:cNvSpPr>
            <a:spLocks noGrp="1"/>
          </p:cNvSpPr>
          <p:nvPr>
            <p:ph type="sldNum" sz="quarter" idx="12"/>
          </p:nvPr>
        </p:nvSpPr>
        <p:spPr/>
        <p:txBody>
          <a:bodyPr/>
          <a:lstStyle/>
          <a:p>
            <a:pPr>
              <a:defRPr/>
            </a:pPr>
            <a:fld id="{880DFACC-D2BC-45AC-A61F-F70DE1997CF3}" type="slidenum">
              <a:rPr lang="it-IT" smtClean="0"/>
              <a:pPr>
                <a:defRPr/>
              </a:pPr>
              <a:t>4</a:t>
            </a:fld>
            <a:endParaRPr lang="it-IT"/>
          </a:p>
        </p:txBody>
      </p:sp>
      <p:grpSp>
        <p:nvGrpSpPr>
          <p:cNvPr id="6" name="Group 7"/>
          <p:cNvGrpSpPr>
            <a:grpSpLocks/>
          </p:cNvGrpSpPr>
          <p:nvPr/>
        </p:nvGrpSpPr>
        <p:grpSpPr bwMode="auto">
          <a:xfrm>
            <a:off x="26074" y="0"/>
            <a:ext cx="9132888" cy="6834188"/>
            <a:chOff x="1" y="-19"/>
            <a:chExt cx="5753" cy="4305"/>
          </a:xfrm>
        </p:grpSpPr>
        <p:pic>
          <p:nvPicPr>
            <p:cNvPr id="7" name="Picture 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 y="14"/>
              <a:ext cx="432" cy="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ttangolo 3"/>
            <p:cNvSpPr>
              <a:spLocks noChangeArrowheads="1"/>
            </p:cNvSpPr>
            <p:nvPr/>
          </p:nvSpPr>
          <p:spPr bwMode="auto">
            <a:xfrm>
              <a:off x="432" y="-19"/>
              <a:ext cx="5322" cy="364"/>
            </a:xfrm>
            <a:prstGeom prst="rect">
              <a:avLst/>
            </a:prstGeom>
            <a:solidFill>
              <a:srgbClr val="0070C0"/>
            </a:solidFill>
            <a:ln w="25400">
              <a:solidFill>
                <a:srgbClr val="993300"/>
              </a:solidFill>
              <a:miter lim="800000"/>
              <a:headEnd/>
              <a:tailEnd/>
            </a:ln>
          </p:spPr>
          <p:txBody>
            <a:bodyPr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it-IT" altLang="it-IT" sz="1400" b="1" dirty="0">
                  <a:solidFill>
                    <a:schemeClr val="bg1"/>
                  </a:solidFill>
                  <a:latin typeface="Calibri" panose="020F0502020204030204" pitchFamily="34" charset="0"/>
                </a:rPr>
                <a:t>Dipartimento di </a:t>
              </a:r>
              <a:r>
                <a:rPr lang="it-IT" altLang="it-IT" sz="1400" b="1" dirty="0" smtClean="0">
                  <a:solidFill>
                    <a:schemeClr val="bg1"/>
                  </a:solidFill>
                  <a:latin typeface="Calibri" panose="020F0502020204030204" pitchFamily="34" charset="0"/>
                </a:rPr>
                <a:t>Scienze Politiche</a:t>
              </a:r>
              <a:r>
                <a:rPr lang="it-IT" altLang="it-IT" sz="1400" b="1" dirty="0">
                  <a:solidFill>
                    <a:schemeClr val="bg1"/>
                  </a:solidFill>
                  <a:latin typeface="Calibri" panose="020F0502020204030204" pitchFamily="34" charset="0"/>
                </a:rPr>
                <a:t>		   </a:t>
              </a:r>
              <a:r>
                <a:rPr lang="it-IT" altLang="it-IT" sz="1400" b="1" dirty="0" smtClean="0">
                  <a:solidFill>
                    <a:schemeClr val="bg1"/>
                  </a:solidFill>
                  <a:latin typeface="Calibri" panose="020F0502020204030204" pitchFamily="34" charset="0"/>
                </a:rPr>
                <a:t> </a:t>
              </a:r>
              <a:r>
                <a:rPr lang="it-IT" altLang="it-IT" sz="1400" b="1" dirty="0">
                  <a:solidFill>
                    <a:schemeClr val="bg1"/>
                  </a:solidFill>
                  <a:latin typeface="Calibri" panose="020F0502020204030204" pitchFamily="34" charset="0"/>
                </a:rPr>
                <a:t>Laurea </a:t>
              </a:r>
              <a:r>
                <a:rPr lang="it-IT" altLang="it-IT" sz="1400" b="1" dirty="0" smtClean="0">
                  <a:solidFill>
                    <a:schemeClr val="bg1"/>
                  </a:solidFill>
                  <a:latin typeface="Calibri" panose="020F0502020204030204" pitchFamily="34" charset="0"/>
                </a:rPr>
                <a:t>Triennale in Scienze Politiche e dell’Amministrazione</a:t>
              </a:r>
              <a:endParaRPr lang="it-IT" altLang="it-IT" sz="1400" b="1" dirty="0">
                <a:solidFill>
                  <a:schemeClr val="bg1"/>
                </a:solidFill>
                <a:latin typeface="Calibri" panose="020F0502020204030204" pitchFamily="34" charset="0"/>
              </a:endParaRPr>
            </a:p>
          </p:txBody>
        </p:sp>
        <p:sp>
          <p:nvSpPr>
            <p:cNvPr id="9" name="Rettangolo 3"/>
            <p:cNvSpPr>
              <a:spLocks noChangeArrowheads="1"/>
            </p:cNvSpPr>
            <p:nvPr/>
          </p:nvSpPr>
          <p:spPr bwMode="auto">
            <a:xfrm rot="5400000">
              <a:off x="-1753" y="2099"/>
              <a:ext cx="3941" cy="434"/>
            </a:xfrm>
            <a:prstGeom prst="rect">
              <a:avLst/>
            </a:prstGeom>
            <a:solidFill>
              <a:srgbClr val="0070C0"/>
            </a:solidFill>
            <a:ln w="25400">
              <a:solidFill>
                <a:srgbClr val="993300"/>
              </a:solidFill>
              <a:miter lim="800000"/>
              <a:headEnd/>
              <a:tailEnd/>
            </a:ln>
          </p:spPr>
          <p:txBody>
            <a:bodyPr rot="10800000" vert="eaVert"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it-IT" altLang="it-IT" sz="1200">
                <a:solidFill>
                  <a:srgbClr val="FFFFFF"/>
                </a:solidFill>
                <a:latin typeface="Calibri" panose="020F0502020204030204" pitchFamily="34" charset="0"/>
              </a:endParaRPr>
            </a:p>
          </p:txBody>
        </p:sp>
      </p:grpSp>
      <p:grpSp>
        <p:nvGrpSpPr>
          <p:cNvPr id="10" name="Group 7"/>
          <p:cNvGrpSpPr>
            <a:grpSpLocks/>
          </p:cNvGrpSpPr>
          <p:nvPr/>
        </p:nvGrpSpPr>
        <p:grpSpPr bwMode="auto">
          <a:xfrm>
            <a:off x="26074" y="52388"/>
            <a:ext cx="688975" cy="6781800"/>
            <a:chOff x="1" y="14"/>
            <a:chExt cx="434" cy="4272"/>
          </a:xfrm>
        </p:grpSpPr>
        <p:pic>
          <p:nvPicPr>
            <p:cNvPr id="11" name="Picture 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 y="14"/>
              <a:ext cx="432" cy="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ttangolo 3"/>
            <p:cNvSpPr>
              <a:spLocks noChangeArrowheads="1"/>
            </p:cNvSpPr>
            <p:nvPr/>
          </p:nvSpPr>
          <p:spPr bwMode="auto">
            <a:xfrm rot="5400000">
              <a:off x="-1753" y="2099"/>
              <a:ext cx="3941" cy="434"/>
            </a:xfrm>
            <a:prstGeom prst="rect">
              <a:avLst/>
            </a:prstGeom>
            <a:solidFill>
              <a:srgbClr val="0070C0"/>
            </a:solidFill>
            <a:ln w="25400">
              <a:solidFill>
                <a:srgbClr val="993300"/>
              </a:solidFill>
              <a:miter lim="800000"/>
              <a:headEnd/>
              <a:tailEnd/>
            </a:ln>
          </p:spPr>
          <p:txBody>
            <a:bodyPr rot="10800000" vert="eaVert"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it-IT" altLang="it-IT" sz="1200">
                <a:solidFill>
                  <a:srgbClr val="FFFFFF"/>
                </a:solidFill>
                <a:latin typeface="Calibri" panose="020F0502020204030204" pitchFamily="34" charset="0"/>
              </a:endParaRPr>
            </a:p>
          </p:txBody>
        </p:sp>
      </p:grpSp>
      <p:sp>
        <p:nvSpPr>
          <p:cNvPr id="14" name="Rettangolo 3"/>
          <p:cNvSpPr>
            <a:spLocks noChangeArrowheads="1"/>
          </p:cNvSpPr>
          <p:nvPr/>
        </p:nvSpPr>
        <p:spPr bwMode="auto">
          <a:xfrm>
            <a:off x="694935" y="8658"/>
            <a:ext cx="8448675" cy="577850"/>
          </a:xfrm>
          <a:prstGeom prst="rect">
            <a:avLst/>
          </a:prstGeom>
          <a:solidFill>
            <a:srgbClr val="0070C0"/>
          </a:solidFill>
          <a:ln w="25400">
            <a:solidFill>
              <a:srgbClr val="993300"/>
            </a:solidFill>
            <a:miter lim="800000"/>
            <a:headEnd/>
            <a:tailEnd/>
          </a:ln>
        </p:spPr>
        <p:txBody>
          <a:bodyPr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algn="ctr" eaLnBrk="1" hangingPunct="1">
              <a:spcBef>
                <a:spcPct val="0"/>
              </a:spcBef>
              <a:buFontTx/>
              <a:buNone/>
            </a:pPr>
            <a:r>
              <a:rPr lang="it-IT" altLang="it-IT" sz="2000" b="1" dirty="0">
                <a:solidFill>
                  <a:schemeClr val="bg1"/>
                </a:solidFill>
                <a:latin typeface="Calibri" panose="020F0502020204030204" pitchFamily="34" charset="0"/>
              </a:rPr>
              <a:t>La Misurazione del Benessere nei paesi dell’Unione Europea</a:t>
            </a:r>
          </a:p>
        </p:txBody>
      </p:sp>
    </p:spTree>
    <p:extLst>
      <p:ext uri="{BB962C8B-B14F-4D97-AF65-F5344CB8AC3E}">
        <p14:creationId xmlns:p14="http://schemas.microsoft.com/office/powerpoint/2010/main" val="223381658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5800" y="609600"/>
            <a:ext cx="7772400" cy="515144"/>
          </a:xfrm>
        </p:spPr>
        <p:txBody>
          <a:bodyPr/>
          <a:lstStyle/>
          <a:p>
            <a:r>
              <a:rPr lang="it-IT" sz="3600" dirty="0" smtClean="0"/>
              <a:t>La componente «Ambiente»</a:t>
            </a:r>
            <a:endParaRPr lang="it-IT" sz="3600" dirty="0"/>
          </a:p>
        </p:txBody>
      </p:sp>
      <p:sp>
        <p:nvSpPr>
          <p:cNvPr id="4" name="Segnaposto numero diapositiva 3"/>
          <p:cNvSpPr>
            <a:spLocks noGrp="1"/>
          </p:cNvSpPr>
          <p:nvPr>
            <p:ph type="sldNum" sz="quarter" idx="12"/>
          </p:nvPr>
        </p:nvSpPr>
        <p:spPr/>
        <p:txBody>
          <a:bodyPr/>
          <a:lstStyle/>
          <a:p>
            <a:pPr>
              <a:defRPr/>
            </a:pPr>
            <a:fld id="{880DFACC-D2BC-45AC-A61F-F70DE1997CF3}" type="slidenum">
              <a:rPr lang="it-IT" smtClean="0"/>
              <a:pPr>
                <a:defRPr/>
              </a:pPr>
              <a:t>40</a:t>
            </a:fld>
            <a:endParaRPr lang="it-IT"/>
          </a:p>
        </p:txBody>
      </p:sp>
      <p:grpSp>
        <p:nvGrpSpPr>
          <p:cNvPr id="6" name="Group 7"/>
          <p:cNvGrpSpPr>
            <a:grpSpLocks/>
          </p:cNvGrpSpPr>
          <p:nvPr/>
        </p:nvGrpSpPr>
        <p:grpSpPr bwMode="auto">
          <a:xfrm>
            <a:off x="26074" y="0"/>
            <a:ext cx="9132888" cy="6834188"/>
            <a:chOff x="1" y="-19"/>
            <a:chExt cx="5753" cy="4305"/>
          </a:xfrm>
        </p:grpSpPr>
        <p:pic>
          <p:nvPicPr>
            <p:cNvPr id="7" name="Picture 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 y="14"/>
              <a:ext cx="432" cy="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ttangolo 3"/>
            <p:cNvSpPr>
              <a:spLocks noChangeArrowheads="1"/>
            </p:cNvSpPr>
            <p:nvPr/>
          </p:nvSpPr>
          <p:spPr bwMode="auto">
            <a:xfrm>
              <a:off x="432" y="-19"/>
              <a:ext cx="5322" cy="364"/>
            </a:xfrm>
            <a:prstGeom prst="rect">
              <a:avLst/>
            </a:prstGeom>
            <a:solidFill>
              <a:srgbClr val="0070C0"/>
            </a:solidFill>
            <a:ln w="25400">
              <a:solidFill>
                <a:srgbClr val="993300"/>
              </a:solidFill>
              <a:miter lim="800000"/>
              <a:headEnd/>
              <a:tailEnd/>
            </a:ln>
          </p:spPr>
          <p:txBody>
            <a:bodyPr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algn="ctr" eaLnBrk="1" hangingPunct="1">
                <a:spcBef>
                  <a:spcPct val="0"/>
                </a:spcBef>
                <a:buFontTx/>
                <a:buNone/>
              </a:pPr>
              <a:r>
                <a:rPr lang="it-IT" altLang="it-IT" sz="2000" b="1">
                  <a:solidFill>
                    <a:schemeClr val="bg1"/>
                  </a:solidFill>
                  <a:latin typeface="Calibri" panose="020F0502020204030204" pitchFamily="34" charset="0"/>
                </a:rPr>
                <a:t>La Misurazione del Benessere nei paesi dell’Unione Europea</a:t>
              </a:r>
              <a:endParaRPr lang="it-IT" altLang="it-IT" sz="2000" b="1" dirty="0">
                <a:solidFill>
                  <a:schemeClr val="bg1"/>
                </a:solidFill>
                <a:latin typeface="Calibri" panose="020F0502020204030204" pitchFamily="34" charset="0"/>
              </a:endParaRPr>
            </a:p>
          </p:txBody>
        </p:sp>
        <p:sp>
          <p:nvSpPr>
            <p:cNvPr id="9" name="Rettangolo 3"/>
            <p:cNvSpPr>
              <a:spLocks noChangeArrowheads="1"/>
            </p:cNvSpPr>
            <p:nvPr/>
          </p:nvSpPr>
          <p:spPr bwMode="auto">
            <a:xfrm rot="5400000">
              <a:off x="-1753" y="2099"/>
              <a:ext cx="3941" cy="434"/>
            </a:xfrm>
            <a:prstGeom prst="rect">
              <a:avLst/>
            </a:prstGeom>
            <a:solidFill>
              <a:srgbClr val="0070C0"/>
            </a:solidFill>
            <a:ln w="25400">
              <a:solidFill>
                <a:srgbClr val="993300"/>
              </a:solidFill>
              <a:miter lim="800000"/>
              <a:headEnd/>
              <a:tailEnd/>
            </a:ln>
          </p:spPr>
          <p:txBody>
            <a:bodyPr rot="10800000" vert="eaVert"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it-IT" altLang="it-IT" sz="1200">
                <a:solidFill>
                  <a:srgbClr val="FFFFFF"/>
                </a:solidFill>
                <a:latin typeface="Calibri" panose="020F0502020204030204" pitchFamily="34" charset="0"/>
              </a:endParaRPr>
            </a:p>
          </p:txBody>
        </p:sp>
      </p:grpSp>
      <p:grpSp>
        <p:nvGrpSpPr>
          <p:cNvPr id="10" name="Group 7"/>
          <p:cNvGrpSpPr>
            <a:grpSpLocks/>
          </p:cNvGrpSpPr>
          <p:nvPr/>
        </p:nvGrpSpPr>
        <p:grpSpPr bwMode="auto">
          <a:xfrm>
            <a:off x="26074" y="52388"/>
            <a:ext cx="688975" cy="6781800"/>
            <a:chOff x="1" y="14"/>
            <a:chExt cx="434" cy="4272"/>
          </a:xfrm>
        </p:grpSpPr>
        <p:pic>
          <p:nvPicPr>
            <p:cNvPr id="11" name="Picture 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 y="14"/>
              <a:ext cx="432" cy="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ttangolo 3"/>
            <p:cNvSpPr>
              <a:spLocks noChangeArrowheads="1"/>
            </p:cNvSpPr>
            <p:nvPr/>
          </p:nvSpPr>
          <p:spPr bwMode="auto">
            <a:xfrm rot="5400000">
              <a:off x="-1753" y="2099"/>
              <a:ext cx="3941" cy="434"/>
            </a:xfrm>
            <a:prstGeom prst="rect">
              <a:avLst/>
            </a:prstGeom>
            <a:solidFill>
              <a:srgbClr val="0070C0"/>
            </a:solidFill>
            <a:ln w="25400">
              <a:solidFill>
                <a:srgbClr val="993300"/>
              </a:solidFill>
              <a:miter lim="800000"/>
              <a:headEnd/>
              <a:tailEnd/>
            </a:ln>
          </p:spPr>
          <p:txBody>
            <a:bodyPr rot="10800000" vert="eaVert"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it-IT" altLang="it-IT" sz="1200">
                <a:solidFill>
                  <a:srgbClr val="FFFFFF"/>
                </a:solidFill>
                <a:latin typeface="Calibri" panose="020F0502020204030204" pitchFamily="34" charset="0"/>
              </a:endParaRPr>
            </a:p>
          </p:txBody>
        </p:sp>
      </p:grpSp>
      <p:sp>
        <p:nvSpPr>
          <p:cNvPr id="15" name="Rettangolo 14"/>
          <p:cNvSpPr/>
          <p:nvPr/>
        </p:nvSpPr>
        <p:spPr>
          <a:xfrm>
            <a:off x="1403648" y="4924961"/>
            <a:ext cx="7488832" cy="1015663"/>
          </a:xfrm>
          <a:prstGeom prst="rect">
            <a:avLst/>
          </a:prstGeom>
        </p:spPr>
        <p:txBody>
          <a:bodyPr wrap="square">
            <a:spAutoFit/>
          </a:bodyPr>
          <a:lstStyle/>
          <a:p>
            <a:r>
              <a:rPr lang="it-IT" sz="2000" dirty="0" smtClean="0"/>
              <a:t>Dall’osservazione </a:t>
            </a:r>
            <a:r>
              <a:rPr lang="it-IT" sz="2000" dirty="0"/>
              <a:t>dello </a:t>
            </a:r>
            <a:r>
              <a:rPr lang="it-IT" sz="2000" i="1" dirty="0" err="1"/>
              <a:t>scree</a:t>
            </a:r>
            <a:r>
              <a:rPr lang="it-IT" sz="2000" i="1" dirty="0"/>
              <a:t> plot</a:t>
            </a:r>
            <a:r>
              <a:rPr lang="it-IT" sz="2000" dirty="0"/>
              <a:t>, dei valori di varianza cumulata e </a:t>
            </a:r>
            <a:r>
              <a:rPr lang="it-IT" sz="2000" dirty="0" err="1"/>
              <a:t>autovalori</a:t>
            </a:r>
            <a:r>
              <a:rPr lang="it-IT" sz="2000" dirty="0"/>
              <a:t>, si è deciso di non scartare alcun fattore</a:t>
            </a:r>
          </a:p>
          <a:p>
            <a:endParaRPr lang="it-IT" sz="2000" dirty="0"/>
          </a:p>
        </p:txBody>
      </p:sp>
      <p:graphicFrame>
        <p:nvGraphicFramePr>
          <p:cNvPr id="14" name="Segnaposto contenuto 13"/>
          <p:cNvGraphicFramePr>
            <a:graphicFrameLocks noGrp="1"/>
          </p:cNvGraphicFramePr>
          <p:nvPr>
            <p:ph idx="1"/>
            <p:extLst>
              <p:ext uri="{D42A27DB-BD31-4B8C-83A1-F6EECF244321}">
                <p14:modId xmlns:p14="http://schemas.microsoft.com/office/powerpoint/2010/main" val="3703536479"/>
              </p:ext>
            </p:extLst>
          </p:nvPr>
        </p:nvGraphicFramePr>
        <p:xfrm>
          <a:off x="2123728" y="2060849"/>
          <a:ext cx="5400601" cy="2491713"/>
        </p:xfrm>
        <a:graphic>
          <a:graphicData uri="http://schemas.openxmlformats.org/drawingml/2006/table">
            <a:tbl>
              <a:tblPr>
                <a:tableStyleId>{5C22544A-7EE6-4342-B048-85BDC9FD1C3A}</a:tableStyleId>
              </a:tblPr>
              <a:tblGrid>
                <a:gridCol w="1377668">
                  <a:extLst>
                    <a:ext uri="{9D8B030D-6E8A-4147-A177-3AD203B41FA5}">
                      <a16:colId xmlns:a16="http://schemas.microsoft.com/office/drawing/2014/main" val="20000"/>
                    </a:ext>
                  </a:extLst>
                </a:gridCol>
                <a:gridCol w="1376780">
                  <a:extLst>
                    <a:ext uri="{9D8B030D-6E8A-4147-A177-3AD203B41FA5}">
                      <a16:colId xmlns:a16="http://schemas.microsoft.com/office/drawing/2014/main" val="20001"/>
                    </a:ext>
                  </a:extLst>
                </a:gridCol>
                <a:gridCol w="1376780">
                  <a:extLst>
                    <a:ext uri="{9D8B030D-6E8A-4147-A177-3AD203B41FA5}">
                      <a16:colId xmlns:a16="http://schemas.microsoft.com/office/drawing/2014/main" val="20002"/>
                    </a:ext>
                  </a:extLst>
                </a:gridCol>
                <a:gridCol w="1269373">
                  <a:extLst>
                    <a:ext uri="{9D8B030D-6E8A-4147-A177-3AD203B41FA5}">
                      <a16:colId xmlns:a16="http://schemas.microsoft.com/office/drawing/2014/main" val="20003"/>
                    </a:ext>
                  </a:extLst>
                </a:gridCol>
              </a:tblGrid>
              <a:tr h="409720">
                <a:tc rowSpan="2">
                  <a:txBody>
                    <a:bodyPr/>
                    <a:lstStyle/>
                    <a:p>
                      <a:pPr marL="38100" marR="38100">
                        <a:lnSpc>
                          <a:spcPct val="150000"/>
                        </a:lnSpc>
                        <a:spcAft>
                          <a:spcPts val="0"/>
                        </a:spcAft>
                      </a:pPr>
                      <a:r>
                        <a:rPr lang="it-IT" sz="1600" dirty="0">
                          <a:effectLst/>
                        </a:rPr>
                        <a:t>Componente</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gridSpan="3">
                  <a:txBody>
                    <a:bodyPr/>
                    <a:lstStyle/>
                    <a:p>
                      <a:pPr marL="38100" marR="38100" algn="ctr">
                        <a:lnSpc>
                          <a:spcPct val="150000"/>
                        </a:lnSpc>
                        <a:spcAft>
                          <a:spcPts val="0"/>
                        </a:spcAft>
                      </a:pPr>
                      <a:r>
                        <a:rPr lang="it-IT" sz="1600" dirty="0">
                          <a:effectLst/>
                        </a:rPr>
                        <a:t>Pesi dei fattori ruotati</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0000"/>
                  </a:ext>
                </a:extLst>
              </a:tr>
              <a:tr h="409720">
                <a:tc vMerge="1">
                  <a:txBody>
                    <a:bodyPr/>
                    <a:lstStyle/>
                    <a:p>
                      <a:endParaRPr lang="it-IT"/>
                    </a:p>
                  </a:txBody>
                  <a:tcPr/>
                </a:tc>
                <a:tc>
                  <a:txBody>
                    <a:bodyPr/>
                    <a:lstStyle/>
                    <a:p>
                      <a:pPr marL="38100" marR="38100" algn="ctr">
                        <a:lnSpc>
                          <a:spcPct val="150000"/>
                        </a:lnSpc>
                        <a:spcAft>
                          <a:spcPts val="0"/>
                        </a:spcAft>
                      </a:pPr>
                      <a:r>
                        <a:rPr lang="it-IT" sz="1600" dirty="0">
                          <a:effectLst/>
                        </a:rPr>
                        <a:t>Totale</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ctr">
                        <a:lnSpc>
                          <a:spcPct val="150000"/>
                        </a:lnSpc>
                        <a:spcAft>
                          <a:spcPts val="0"/>
                        </a:spcAft>
                      </a:pPr>
                      <a:r>
                        <a:rPr lang="it-IT" sz="1600">
                          <a:effectLst/>
                        </a:rPr>
                        <a:t>% di varianza</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ctr">
                        <a:lnSpc>
                          <a:spcPct val="150000"/>
                        </a:lnSpc>
                        <a:spcAft>
                          <a:spcPts val="0"/>
                        </a:spcAft>
                      </a:pPr>
                      <a:r>
                        <a:rPr lang="it-IT" sz="1600">
                          <a:effectLst/>
                        </a:rPr>
                        <a:t>% cumulata</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1"/>
                  </a:ext>
                </a:extLst>
              </a:tr>
              <a:tr h="443113">
                <a:tc>
                  <a:txBody>
                    <a:bodyPr/>
                    <a:lstStyle/>
                    <a:p>
                      <a:pPr marL="38100" marR="38100">
                        <a:lnSpc>
                          <a:spcPct val="150000"/>
                        </a:lnSpc>
                        <a:spcAft>
                          <a:spcPts val="0"/>
                        </a:spcAft>
                      </a:pPr>
                      <a:r>
                        <a:rPr lang="it-IT" sz="1600">
                          <a:effectLst/>
                        </a:rPr>
                        <a:t>1</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600">
                          <a:effectLst/>
                        </a:rPr>
                        <a:t>2,935</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600" dirty="0">
                          <a:effectLst/>
                        </a:rPr>
                        <a:t>20,962</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600" dirty="0">
                          <a:effectLst/>
                        </a:rPr>
                        <a:t>20,962</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2"/>
                  </a:ext>
                </a:extLst>
              </a:tr>
              <a:tr h="409720">
                <a:tc>
                  <a:txBody>
                    <a:bodyPr/>
                    <a:lstStyle/>
                    <a:p>
                      <a:pPr marL="38100" marR="38100">
                        <a:lnSpc>
                          <a:spcPct val="150000"/>
                        </a:lnSpc>
                        <a:spcAft>
                          <a:spcPts val="0"/>
                        </a:spcAft>
                      </a:pPr>
                      <a:r>
                        <a:rPr lang="it-IT" sz="1600">
                          <a:effectLst/>
                        </a:rPr>
                        <a:t>2</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600">
                          <a:effectLst/>
                        </a:rPr>
                        <a:t>2,440</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600" dirty="0">
                          <a:effectLst/>
                        </a:rPr>
                        <a:t>17,429</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600">
                          <a:effectLst/>
                        </a:rPr>
                        <a:t>38,392</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3"/>
                  </a:ext>
                </a:extLst>
              </a:tr>
              <a:tr h="409720">
                <a:tc>
                  <a:txBody>
                    <a:bodyPr/>
                    <a:lstStyle/>
                    <a:p>
                      <a:pPr marL="38100" marR="38100">
                        <a:lnSpc>
                          <a:spcPct val="150000"/>
                        </a:lnSpc>
                        <a:spcAft>
                          <a:spcPts val="0"/>
                        </a:spcAft>
                      </a:pPr>
                      <a:r>
                        <a:rPr lang="it-IT" sz="1600">
                          <a:effectLst/>
                        </a:rPr>
                        <a:t>3</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600">
                          <a:effectLst/>
                        </a:rPr>
                        <a:t>2,402</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600" dirty="0">
                          <a:effectLst/>
                        </a:rPr>
                        <a:t>17,156</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600" dirty="0">
                          <a:effectLst/>
                        </a:rPr>
                        <a:t>55,547</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4"/>
                  </a:ext>
                </a:extLst>
              </a:tr>
              <a:tr h="409720">
                <a:tc>
                  <a:txBody>
                    <a:bodyPr/>
                    <a:lstStyle/>
                    <a:p>
                      <a:pPr marL="38100" marR="38100">
                        <a:lnSpc>
                          <a:spcPct val="150000"/>
                        </a:lnSpc>
                        <a:spcAft>
                          <a:spcPts val="0"/>
                        </a:spcAft>
                      </a:pPr>
                      <a:r>
                        <a:rPr lang="it-IT" sz="1600">
                          <a:effectLst/>
                        </a:rPr>
                        <a:t>4</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600">
                          <a:effectLst/>
                        </a:rPr>
                        <a:t>1,855</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600">
                          <a:effectLst/>
                        </a:rPr>
                        <a:t>13,251</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600" dirty="0">
                          <a:effectLst/>
                        </a:rPr>
                        <a:t>68,798</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40540933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5800" y="609600"/>
            <a:ext cx="7772400" cy="515144"/>
          </a:xfrm>
        </p:spPr>
        <p:txBody>
          <a:bodyPr/>
          <a:lstStyle/>
          <a:p>
            <a:r>
              <a:rPr lang="it-IT" sz="3600" dirty="0" smtClean="0"/>
              <a:t>La componente «Ricerca e innovazione»</a:t>
            </a:r>
            <a:endParaRPr lang="it-IT" sz="3600" dirty="0"/>
          </a:p>
        </p:txBody>
      </p:sp>
      <p:grpSp>
        <p:nvGrpSpPr>
          <p:cNvPr id="6" name="Group 7"/>
          <p:cNvGrpSpPr>
            <a:grpSpLocks/>
          </p:cNvGrpSpPr>
          <p:nvPr/>
        </p:nvGrpSpPr>
        <p:grpSpPr bwMode="auto">
          <a:xfrm>
            <a:off x="26074" y="0"/>
            <a:ext cx="9132888" cy="6834188"/>
            <a:chOff x="1" y="-19"/>
            <a:chExt cx="5753" cy="4305"/>
          </a:xfrm>
        </p:grpSpPr>
        <p:pic>
          <p:nvPicPr>
            <p:cNvPr id="7" name="Picture 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 y="14"/>
              <a:ext cx="432" cy="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ttangolo 3"/>
            <p:cNvSpPr>
              <a:spLocks noChangeArrowheads="1"/>
            </p:cNvSpPr>
            <p:nvPr/>
          </p:nvSpPr>
          <p:spPr bwMode="auto">
            <a:xfrm>
              <a:off x="432" y="-19"/>
              <a:ext cx="5322" cy="364"/>
            </a:xfrm>
            <a:prstGeom prst="rect">
              <a:avLst/>
            </a:prstGeom>
            <a:solidFill>
              <a:srgbClr val="0070C0"/>
            </a:solidFill>
            <a:ln w="25400">
              <a:solidFill>
                <a:srgbClr val="993300"/>
              </a:solidFill>
              <a:miter lim="800000"/>
              <a:headEnd/>
              <a:tailEnd/>
            </a:ln>
          </p:spPr>
          <p:txBody>
            <a:bodyPr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algn="ctr" eaLnBrk="1" hangingPunct="1">
                <a:spcBef>
                  <a:spcPct val="0"/>
                </a:spcBef>
                <a:buFontTx/>
                <a:buNone/>
              </a:pPr>
              <a:r>
                <a:rPr lang="it-IT" altLang="it-IT" sz="2000" b="1">
                  <a:solidFill>
                    <a:schemeClr val="bg1"/>
                  </a:solidFill>
                  <a:latin typeface="Calibri" panose="020F0502020204030204" pitchFamily="34" charset="0"/>
                </a:rPr>
                <a:t>La Misurazione del Benessere nei paesi dell’Unione Europea</a:t>
              </a:r>
              <a:endParaRPr lang="it-IT" altLang="it-IT" sz="2000" b="1" dirty="0">
                <a:solidFill>
                  <a:schemeClr val="bg1"/>
                </a:solidFill>
                <a:latin typeface="Calibri" panose="020F0502020204030204" pitchFamily="34" charset="0"/>
              </a:endParaRPr>
            </a:p>
          </p:txBody>
        </p:sp>
        <p:sp>
          <p:nvSpPr>
            <p:cNvPr id="9" name="Rettangolo 3"/>
            <p:cNvSpPr>
              <a:spLocks noChangeArrowheads="1"/>
            </p:cNvSpPr>
            <p:nvPr/>
          </p:nvSpPr>
          <p:spPr bwMode="auto">
            <a:xfrm rot="5400000">
              <a:off x="-1753" y="2099"/>
              <a:ext cx="3941" cy="434"/>
            </a:xfrm>
            <a:prstGeom prst="rect">
              <a:avLst/>
            </a:prstGeom>
            <a:solidFill>
              <a:srgbClr val="0070C0"/>
            </a:solidFill>
            <a:ln w="25400">
              <a:solidFill>
                <a:srgbClr val="993300"/>
              </a:solidFill>
              <a:miter lim="800000"/>
              <a:headEnd/>
              <a:tailEnd/>
            </a:ln>
          </p:spPr>
          <p:txBody>
            <a:bodyPr rot="10800000" vert="eaVert"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it-IT" altLang="it-IT" sz="1200">
                <a:solidFill>
                  <a:srgbClr val="FFFFFF"/>
                </a:solidFill>
                <a:latin typeface="Calibri" panose="020F0502020204030204" pitchFamily="34" charset="0"/>
              </a:endParaRPr>
            </a:p>
          </p:txBody>
        </p:sp>
      </p:grpSp>
      <p:grpSp>
        <p:nvGrpSpPr>
          <p:cNvPr id="10" name="Group 7"/>
          <p:cNvGrpSpPr>
            <a:grpSpLocks/>
          </p:cNvGrpSpPr>
          <p:nvPr/>
        </p:nvGrpSpPr>
        <p:grpSpPr bwMode="auto">
          <a:xfrm>
            <a:off x="26074" y="52388"/>
            <a:ext cx="688975" cy="6781800"/>
            <a:chOff x="1" y="14"/>
            <a:chExt cx="434" cy="4272"/>
          </a:xfrm>
        </p:grpSpPr>
        <p:pic>
          <p:nvPicPr>
            <p:cNvPr id="11" name="Picture 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 y="14"/>
              <a:ext cx="432" cy="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ttangolo 3"/>
            <p:cNvSpPr>
              <a:spLocks noChangeArrowheads="1"/>
            </p:cNvSpPr>
            <p:nvPr/>
          </p:nvSpPr>
          <p:spPr bwMode="auto">
            <a:xfrm rot="5400000">
              <a:off x="-1753" y="2099"/>
              <a:ext cx="3941" cy="434"/>
            </a:xfrm>
            <a:prstGeom prst="rect">
              <a:avLst/>
            </a:prstGeom>
            <a:solidFill>
              <a:srgbClr val="0070C0"/>
            </a:solidFill>
            <a:ln w="25400">
              <a:solidFill>
                <a:srgbClr val="993300"/>
              </a:solidFill>
              <a:miter lim="800000"/>
              <a:headEnd/>
              <a:tailEnd/>
            </a:ln>
          </p:spPr>
          <p:txBody>
            <a:bodyPr rot="10800000" vert="eaVert"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it-IT" altLang="it-IT" sz="1200">
                <a:solidFill>
                  <a:srgbClr val="FFFFFF"/>
                </a:solidFill>
                <a:latin typeface="Calibri" panose="020F0502020204030204" pitchFamily="34" charset="0"/>
              </a:endParaRPr>
            </a:p>
          </p:txBody>
        </p:sp>
      </p:grpSp>
      <p:graphicFrame>
        <p:nvGraphicFramePr>
          <p:cNvPr id="4" name="Segnaposto contenuto 3"/>
          <p:cNvGraphicFramePr>
            <a:graphicFrameLocks noGrp="1"/>
          </p:cNvGraphicFramePr>
          <p:nvPr>
            <p:ph idx="1"/>
            <p:extLst>
              <p:ext uri="{D42A27DB-BD31-4B8C-83A1-F6EECF244321}">
                <p14:modId xmlns:p14="http://schemas.microsoft.com/office/powerpoint/2010/main" val="953508269"/>
              </p:ext>
            </p:extLst>
          </p:nvPr>
        </p:nvGraphicFramePr>
        <p:xfrm>
          <a:off x="1115613" y="1699404"/>
          <a:ext cx="7342586" cy="4177872"/>
        </p:xfrm>
        <a:graphic>
          <a:graphicData uri="http://schemas.openxmlformats.org/drawingml/2006/table">
            <a:tbl>
              <a:tblPr>
                <a:tableStyleId>{5C22544A-7EE6-4342-B048-85BDC9FD1C3A}</a:tableStyleId>
              </a:tblPr>
              <a:tblGrid>
                <a:gridCol w="4353935">
                  <a:extLst>
                    <a:ext uri="{9D8B030D-6E8A-4147-A177-3AD203B41FA5}">
                      <a16:colId xmlns:a16="http://schemas.microsoft.com/office/drawing/2014/main" val="20000"/>
                    </a:ext>
                  </a:extLst>
                </a:gridCol>
                <a:gridCol w="996217">
                  <a:extLst>
                    <a:ext uri="{9D8B030D-6E8A-4147-A177-3AD203B41FA5}">
                      <a16:colId xmlns:a16="http://schemas.microsoft.com/office/drawing/2014/main" val="20001"/>
                    </a:ext>
                  </a:extLst>
                </a:gridCol>
                <a:gridCol w="996217">
                  <a:extLst>
                    <a:ext uri="{9D8B030D-6E8A-4147-A177-3AD203B41FA5}">
                      <a16:colId xmlns:a16="http://schemas.microsoft.com/office/drawing/2014/main" val="20002"/>
                    </a:ext>
                  </a:extLst>
                </a:gridCol>
                <a:gridCol w="996217">
                  <a:extLst>
                    <a:ext uri="{9D8B030D-6E8A-4147-A177-3AD203B41FA5}">
                      <a16:colId xmlns:a16="http://schemas.microsoft.com/office/drawing/2014/main" val="20003"/>
                    </a:ext>
                  </a:extLst>
                </a:gridCol>
              </a:tblGrid>
              <a:tr h="348156">
                <a:tc rowSpan="2">
                  <a:txBody>
                    <a:bodyPr/>
                    <a:lstStyle/>
                    <a:p>
                      <a:pPr>
                        <a:lnSpc>
                          <a:spcPct val="150000"/>
                        </a:lnSpc>
                        <a:spcAft>
                          <a:spcPts val="0"/>
                        </a:spcAft>
                      </a:pPr>
                      <a:r>
                        <a:rPr lang="it-IT" sz="1200" dirty="0">
                          <a:effectLst/>
                        </a:rPr>
                        <a:t> </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gridSpan="3">
                  <a:txBody>
                    <a:bodyPr/>
                    <a:lstStyle/>
                    <a:p>
                      <a:pPr marL="38100" marR="38100" algn="ctr">
                        <a:lnSpc>
                          <a:spcPct val="150000"/>
                        </a:lnSpc>
                        <a:spcAft>
                          <a:spcPts val="0"/>
                        </a:spcAft>
                      </a:pPr>
                      <a:r>
                        <a:rPr lang="it-IT" sz="1200">
                          <a:effectLst/>
                        </a:rPr>
                        <a:t>Componente</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0000"/>
                  </a:ext>
                </a:extLst>
              </a:tr>
              <a:tr h="348156">
                <a:tc vMerge="1">
                  <a:txBody>
                    <a:bodyPr/>
                    <a:lstStyle/>
                    <a:p>
                      <a:endParaRPr lang="it-IT"/>
                    </a:p>
                  </a:txBody>
                  <a:tcPr/>
                </a:tc>
                <a:tc>
                  <a:txBody>
                    <a:bodyPr/>
                    <a:lstStyle/>
                    <a:p>
                      <a:pPr marL="38100" marR="38100" algn="ctr">
                        <a:lnSpc>
                          <a:spcPct val="150000"/>
                        </a:lnSpc>
                        <a:spcAft>
                          <a:spcPts val="0"/>
                        </a:spcAft>
                      </a:pPr>
                      <a:r>
                        <a:rPr lang="it-IT" sz="1200">
                          <a:effectLst/>
                        </a:rPr>
                        <a:t>1</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ctr">
                        <a:lnSpc>
                          <a:spcPct val="150000"/>
                        </a:lnSpc>
                        <a:spcAft>
                          <a:spcPts val="0"/>
                        </a:spcAft>
                      </a:pPr>
                      <a:r>
                        <a:rPr lang="it-IT" sz="1200">
                          <a:effectLst/>
                        </a:rPr>
                        <a:t>2</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ctr">
                        <a:lnSpc>
                          <a:spcPct val="150000"/>
                        </a:lnSpc>
                        <a:spcAft>
                          <a:spcPts val="0"/>
                        </a:spcAft>
                      </a:pPr>
                      <a:r>
                        <a:rPr lang="it-IT" sz="1200">
                          <a:effectLst/>
                        </a:rPr>
                        <a:t>3</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1"/>
                  </a:ext>
                </a:extLst>
              </a:tr>
              <a:tr h="348156">
                <a:tc>
                  <a:txBody>
                    <a:bodyPr/>
                    <a:lstStyle/>
                    <a:p>
                      <a:pPr marL="38100" marR="38100">
                        <a:lnSpc>
                          <a:spcPct val="150000"/>
                        </a:lnSpc>
                        <a:spcAft>
                          <a:spcPts val="0"/>
                        </a:spcAft>
                      </a:pPr>
                      <a:r>
                        <a:rPr lang="it-IT" sz="1200" dirty="0" err="1">
                          <a:effectLst/>
                        </a:rPr>
                        <a:t>Totalericercatori</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200">
                          <a:effectLst/>
                        </a:rPr>
                        <a:t>,932</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,058</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-,015</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2"/>
                  </a:ext>
                </a:extLst>
              </a:tr>
              <a:tr h="348156">
                <a:tc>
                  <a:txBody>
                    <a:bodyPr/>
                    <a:lstStyle/>
                    <a:p>
                      <a:pPr marL="38100" marR="38100">
                        <a:lnSpc>
                          <a:spcPct val="150000"/>
                        </a:lnSpc>
                        <a:spcAft>
                          <a:spcPts val="0"/>
                        </a:spcAft>
                      </a:pPr>
                      <a:r>
                        <a:rPr lang="it-IT" sz="1200" dirty="0" err="1">
                          <a:effectLst/>
                        </a:rPr>
                        <a:t>Personalediricercaesviluppo</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200" dirty="0">
                          <a:effectLst/>
                        </a:rPr>
                        <a:t>,883</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,214</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-,001</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3"/>
                  </a:ext>
                </a:extLst>
              </a:tr>
              <a:tr h="348156">
                <a:tc>
                  <a:txBody>
                    <a:bodyPr/>
                    <a:lstStyle/>
                    <a:p>
                      <a:pPr marL="38100" marR="38100">
                        <a:lnSpc>
                          <a:spcPct val="150000"/>
                        </a:lnSpc>
                        <a:spcAft>
                          <a:spcPts val="0"/>
                        </a:spcAft>
                      </a:pPr>
                      <a:r>
                        <a:rPr lang="it-IT" sz="1200">
                          <a:effectLst/>
                        </a:rPr>
                        <a:t>Brevettieuropeiadaltatecnologia</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200" dirty="0">
                          <a:effectLst/>
                        </a:rPr>
                        <a:t>,867</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,168</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-,020</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4"/>
                  </a:ext>
                </a:extLst>
              </a:tr>
              <a:tr h="348156">
                <a:tc>
                  <a:txBody>
                    <a:bodyPr/>
                    <a:lstStyle/>
                    <a:p>
                      <a:pPr marL="38100" marR="38100">
                        <a:lnSpc>
                          <a:spcPct val="150000"/>
                        </a:lnSpc>
                        <a:spcAft>
                          <a:spcPts val="0"/>
                        </a:spcAft>
                      </a:pPr>
                      <a:r>
                        <a:rPr lang="it-IT" sz="1200">
                          <a:effectLst/>
                        </a:rPr>
                        <a:t>Quotadistanziamentipubbliciperricercaesviluppo</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200">
                          <a:effectLst/>
                        </a:rPr>
                        <a:t>,847</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dirty="0">
                          <a:effectLst/>
                        </a:rPr>
                        <a:t>-,105</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,088</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5"/>
                  </a:ext>
                </a:extLst>
              </a:tr>
              <a:tr h="348156">
                <a:tc>
                  <a:txBody>
                    <a:bodyPr/>
                    <a:lstStyle/>
                    <a:p>
                      <a:pPr marL="38100" marR="38100">
                        <a:lnSpc>
                          <a:spcPct val="150000"/>
                        </a:lnSpc>
                        <a:spcAft>
                          <a:spcPts val="0"/>
                        </a:spcAft>
                      </a:pPr>
                      <a:r>
                        <a:rPr lang="it-IT" sz="1200">
                          <a:effectLst/>
                        </a:rPr>
                        <a:t>Occupazionenelsettoredeiserviziadaltaintensitàdiconos</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200">
                          <a:effectLst/>
                        </a:rPr>
                        <a:t>,725</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dirty="0">
                          <a:effectLst/>
                        </a:rPr>
                        <a:t>,565</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-,249</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6"/>
                  </a:ext>
                </a:extLst>
              </a:tr>
              <a:tr h="348156">
                <a:tc>
                  <a:txBody>
                    <a:bodyPr/>
                    <a:lstStyle/>
                    <a:p>
                      <a:pPr marL="38100" marR="38100">
                        <a:lnSpc>
                          <a:spcPct val="150000"/>
                        </a:lnSpc>
                        <a:spcAft>
                          <a:spcPts val="0"/>
                        </a:spcAft>
                      </a:pPr>
                      <a:r>
                        <a:rPr lang="it-IT" sz="1200">
                          <a:effectLst/>
                        </a:rPr>
                        <a:t>LivellodiaccessoaInternet</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200">
                          <a:effectLst/>
                        </a:rPr>
                        <a:t>,708</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dirty="0">
                          <a:effectLst/>
                        </a:rPr>
                        <a:t>,631</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-,156</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7"/>
                  </a:ext>
                </a:extLst>
              </a:tr>
              <a:tr h="348156">
                <a:tc>
                  <a:txBody>
                    <a:bodyPr/>
                    <a:lstStyle/>
                    <a:p>
                      <a:pPr marL="38100" marR="38100">
                        <a:lnSpc>
                          <a:spcPct val="150000"/>
                        </a:lnSpc>
                        <a:spcAft>
                          <a:spcPts val="0"/>
                        </a:spcAft>
                      </a:pPr>
                      <a:r>
                        <a:rPr lang="it-IT" sz="1200">
                          <a:effectLst/>
                        </a:rPr>
                        <a:t>Risorseumanenellascienzaenellatecnologiacomequotadella</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200">
                          <a:effectLst/>
                        </a:rPr>
                        <a:t>,664</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dirty="0">
                          <a:effectLst/>
                        </a:rPr>
                        <a:t>,464</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dirty="0">
                          <a:effectLst/>
                        </a:rPr>
                        <a:t>-,459</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8"/>
                  </a:ext>
                </a:extLst>
              </a:tr>
              <a:tr h="348156">
                <a:tc>
                  <a:txBody>
                    <a:bodyPr/>
                    <a:lstStyle/>
                    <a:p>
                      <a:pPr marL="38100" marR="38100">
                        <a:lnSpc>
                          <a:spcPct val="150000"/>
                        </a:lnSpc>
                        <a:spcAft>
                          <a:spcPts val="0"/>
                        </a:spcAft>
                      </a:pPr>
                      <a:r>
                        <a:rPr lang="it-IT" sz="1200">
                          <a:effectLst/>
                        </a:rPr>
                        <a:t>Esportazionihightech</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200">
                          <a:effectLst/>
                        </a:rPr>
                        <a:t>-,012</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,946</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dirty="0">
                          <a:effectLst/>
                        </a:rPr>
                        <a:t>-,005</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9"/>
                  </a:ext>
                </a:extLst>
              </a:tr>
              <a:tr h="348156">
                <a:tc>
                  <a:txBody>
                    <a:bodyPr/>
                    <a:lstStyle/>
                    <a:p>
                      <a:pPr marL="38100" marR="38100">
                        <a:lnSpc>
                          <a:spcPct val="150000"/>
                        </a:lnSpc>
                        <a:spcAft>
                          <a:spcPts val="0"/>
                        </a:spcAft>
                      </a:pPr>
                      <a:r>
                        <a:rPr lang="it-IT" sz="1200" dirty="0" err="1">
                          <a:solidFill>
                            <a:srgbClr val="FF0000"/>
                          </a:solidFill>
                          <a:effectLst/>
                        </a:rPr>
                        <a:t>Occupazioneneisettoriadaltaemedioaltaproduzionetecnol</a:t>
                      </a:r>
                      <a:endParaRPr lang="it-IT"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200" dirty="0">
                          <a:solidFill>
                            <a:srgbClr val="FF0000"/>
                          </a:solidFill>
                          <a:effectLst/>
                        </a:rPr>
                        <a:t>,179</a:t>
                      </a:r>
                      <a:endParaRPr lang="it-IT"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dirty="0">
                          <a:solidFill>
                            <a:srgbClr val="FF0000"/>
                          </a:solidFill>
                          <a:effectLst/>
                        </a:rPr>
                        <a:t>,151</a:t>
                      </a:r>
                      <a:endParaRPr lang="it-IT"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dirty="0">
                          <a:solidFill>
                            <a:srgbClr val="FF0000"/>
                          </a:solidFill>
                          <a:effectLst/>
                        </a:rPr>
                        <a:t>,866</a:t>
                      </a:r>
                      <a:endParaRPr lang="it-IT"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10"/>
                  </a:ext>
                </a:extLst>
              </a:tr>
              <a:tr h="348156">
                <a:tc>
                  <a:txBody>
                    <a:bodyPr/>
                    <a:lstStyle/>
                    <a:p>
                      <a:pPr marL="38100" marR="38100">
                        <a:lnSpc>
                          <a:spcPct val="150000"/>
                        </a:lnSpc>
                        <a:spcAft>
                          <a:spcPts val="0"/>
                        </a:spcAft>
                      </a:pPr>
                      <a:r>
                        <a:rPr lang="it-IT" sz="1200" dirty="0" err="1">
                          <a:solidFill>
                            <a:srgbClr val="FF0000"/>
                          </a:solidFill>
                          <a:effectLst/>
                        </a:rPr>
                        <a:t>Turnoverdainnovazione</a:t>
                      </a:r>
                      <a:endParaRPr lang="it-IT"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200" dirty="0">
                          <a:solidFill>
                            <a:srgbClr val="FF0000"/>
                          </a:solidFill>
                          <a:effectLst/>
                        </a:rPr>
                        <a:t>-,178</a:t>
                      </a:r>
                      <a:endParaRPr lang="it-IT"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dirty="0">
                          <a:solidFill>
                            <a:srgbClr val="FF0000"/>
                          </a:solidFill>
                          <a:effectLst/>
                        </a:rPr>
                        <a:t>-,300</a:t>
                      </a:r>
                      <a:endParaRPr lang="it-IT"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dirty="0">
                          <a:solidFill>
                            <a:srgbClr val="FF0000"/>
                          </a:solidFill>
                          <a:effectLst/>
                        </a:rPr>
                        <a:t>,710</a:t>
                      </a:r>
                      <a:endParaRPr lang="it-IT"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135019176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5800" y="609600"/>
            <a:ext cx="7772400" cy="515144"/>
          </a:xfrm>
        </p:spPr>
        <p:txBody>
          <a:bodyPr/>
          <a:lstStyle/>
          <a:p>
            <a:r>
              <a:rPr lang="it-IT" sz="3600" dirty="0" smtClean="0"/>
              <a:t>La componente «Ricerca e innovazione»</a:t>
            </a:r>
            <a:endParaRPr lang="it-IT" sz="3600" dirty="0"/>
          </a:p>
        </p:txBody>
      </p:sp>
      <p:sp>
        <p:nvSpPr>
          <p:cNvPr id="4" name="Segnaposto numero diapositiva 3"/>
          <p:cNvSpPr>
            <a:spLocks noGrp="1"/>
          </p:cNvSpPr>
          <p:nvPr>
            <p:ph type="sldNum" sz="quarter" idx="12"/>
          </p:nvPr>
        </p:nvSpPr>
        <p:spPr/>
        <p:txBody>
          <a:bodyPr/>
          <a:lstStyle/>
          <a:p>
            <a:pPr>
              <a:defRPr/>
            </a:pPr>
            <a:fld id="{880DFACC-D2BC-45AC-A61F-F70DE1997CF3}" type="slidenum">
              <a:rPr lang="it-IT" smtClean="0"/>
              <a:pPr>
                <a:defRPr/>
              </a:pPr>
              <a:t>42</a:t>
            </a:fld>
            <a:endParaRPr lang="it-IT"/>
          </a:p>
        </p:txBody>
      </p:sp>
      <p:grpSp>
        <p:nvGrpSpPr>
          <p:cNvPr id="6" name="Group 7"/>
          <p:cNvGrpSpPr>
            <a:grpSpLocks/>
          </p:cNvGrpSpPr>
          <p:nvPr/>
        </p:nvGrpSpPr>
        <p:grpSpPr bwMode="auto">
          <a:xfrm>
            <a:off x="26074" y="0"/>
            <a:ext cx="9132888" cy="6834188"/>
            <a:chOff x="1" y="-19"/>
            <a:chExt cx="5753" cy="4305"/>
          </a:xfrm>
        </p:grpSpPr>
        <p:pic>
          <p:nvPicPr>
            <p:cNvPr id="7" name="Picture 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 y="14"/>
              <a:ext cx="432" cy="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ttangolo 3"/>
            <p:cNvSpPr>
              <a:spLocks noChangeArrowheads="1"/>
            </p:cNvSpPr>
            <p:nvPr/>
          </p:nvSpPr>
          <p:spPr bwMode="auto">
            <a:xfrm>
              <a:off x="432" y="-19"/>
              <a:ext cx="5322" cy="364"/>
            </a:xfrm>
            <a:prstGeom prst="rect">
              <a:avLst/>
            </a:prstGeom>
            <a:solidFill>
              <a:srgbClr val="0070C0"/>
            </a:solidFill>
            <a:ln w="25400">
              <a:solidFill>
                <a:srgbClr val="993300"/>
              </a:solidFill>
              <a:miter lim="800000"/>
              <a:headEnd/>
              <a:tailEnd/>
            </a:ln>
          </p:spPr>
          <p:txBody>
            <a:bodyPr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algn="ctr" eaLnBrk="1" hangingPunct="1">
                <a:spcBef>
                  <a:spcPct val="0"/>
                </a:spcBef>
                <a:buFontTx/>
                <a:buNone/>
              </a:pPr>
              <a:r>
                <a:rPr lang="it-IT" altLang="it-IT" sz="2000" b="1">
                  <a:solidFill>
                    <a:schemeClr val="bg1"/>
                  </a:solidFill>
                  <a:latin typeface="Calibri" panose="020F0502020204030204" pitchFamily="34" charset="0"/>
                </a:rPr>
                <a:t>La Misurazione del Benessere nei paesi dell’Unione Europea</a:t>
              </a:r>
              <a:endParaRPr lang="it-IT" altLang="it-IT" sz="2000" b="1" dirty="0">
                <a:solidFill>
                  <a:schemeClr val="bg1"/>
                </a:solidFill>
                <a:latin typeface="Calibri" panose="020F0502020204030204" pitchFamily="34" charset="0"/>
              </a:endParaRPr>
            </a:p>
          </p:txBody>
        </p:sp>
        <p:sp>
          <p:nvSpPr>
            <p:cNvPr id="9" name="Rettangolo 3"/>
            <p:cNvSpPr>
              <a:spLocks noChangeArrowheads="1"/>
            </p:cNvSpPr>
            <p:nvPr/>
          </p:nvSpPr>
          <p:spPr bwMode="auto">
            <a:xfrm rot="5400000">
              <a:off x="-1753" y="2099"/>
              <a:ext cx="3941" cy="434"/>
            </a:xfrm>
            <a:prstGeom prst="rect">
              <a:avLst/>
            </a:prstGeom>
            <a:solidFill>
              <a:srgbClr val="0070C0"/>
            </a:solidFill>
            <a:ln w="25400">
              <a:solidFill>
                <a:srgbClr val="993300"/>
              </a:solidFill>
              <a:miter lim="800000"/>
              <a:headEnd/>
              <a:tailEnd/>
            </a:ln>
          </p:spPr>
          <p:txBody>
            <a:bodyPr rot="10800000" vert="eaVert"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it-IT" altLang="it-IT" sz="1200">
                <a:solidFill>
                  <a:srgbClr val="FFFFFF"/>
                </a:solidFill>
                <a:latin typeface="Calibri" panose="020F0502020204030204" pitchFamily="34" charset="0"/>
              </a:endParaRPr>
            </a:p>
          </p:txBody>
        </p:sp>
      </p:grpSp>
      <p:grpSp>
        <p:nvGrpSpPr>
          <p:cNvPr id="10" name="Group 7"/>
          <p:cNvGrpSpPr>
            <a:grpSpLocks/>
          </p:cNvGrpSpPr>
          <p:nvPr/>
        </p:nvGrpSpPr>
        <p:grpSpPr bwMode="auto">
          <a:xfrm>
            <a:off x="26074" y="52388"/>
            <a:ext cx="688975" cy="6781800"/>
            <a:chOff x="1" y="14"/>
            <a:chExt cx="434" cy="4272"/>
          </a:xfrm>
        </p:grpSpPr>
        <p:pic>
          <p:nvPicPr>
            <p:cNvPr id="11" name="Picture 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 y="14"/>
              <a:ext cx="432" cy="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ttangolo 3"/>
            <p:cNvSpPr>
              <a:spLocks noChangeArrowheads="1"/>
            </p:cNvSpPr>
            <p:nvPr/>
          </p:nvSpPr>
          <p:spPr bwMode="auto">
            <a:xfrm rot="5400000">
              <a:off x="-1753" y="2099"/>
              <a:ext cx="3941" cy="434"/>
            </a:xfrm>
            <a:prstGeom prst="rect">
              <a:avLst/>
            </a:prstGeom>
            <a:solidFill>
              <a:srgbClr val="0070C0"/>
            </a:solidFill>
            <a:ln w="25400">
              <a:solidFill>
                <a:srgbClr val="993300"/>
              </a:solidFill>
              <a:miter lim="800000"/>
              <a:headEnd/>
              <a:tailEnd/>
            </a:ln>
          </p:spPr>
          <p:txBody>
            <a:bodyPr rot="10800000" vert="eaVert"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it-IT" altLang="it-IT" sz="1200">
                <a:solidFill>
                  <a:srgbClr val="FFFFFF"/>
                </a:solidFill>
                <a:latin typeface="Calibri" panose="020F0502020204030204" pitchFamily="34" charset="0"/>
              </a:endParaRPr>
            </a:p>
          </p:txBody>
        </p:sp>
      </p:grpSp>
      <p:sp>
        <p:nvSpPr>
          <p:cNvPr id="15" name="Rettangolo 14"/>
          <p:cNvSpPr/>
          <p:nvPr/>
        </p:nvSpPr>
        <p:spPr>
          <a:xfrm>
            <a:off x="1403648" y="4924961"/>
            <a:ext cx="7488832" cy="1323439"/>
          </a:xfrm>
          <a:prstGeom prst="rect">
            <a:avLst/>
          </a:prstGeom>
        </p:spPr>
        <p:txBody>
          <a:bodyPr wrap="square">
            <a:spAutoFit/>
          </a:bodyPr>
          <a:lstStyle/>
          <a:p>
            <a:r>
              <a:rPr lang="it-IT" sz="2000" dirty="0"/>
              <a:t>Dall’osservazione dello </a:t>
            </a:r>
            <a:r>
              <a:rPr lang="it-IT" sz="2000" i="1" dirty="0" err="1"/>
              <a:t>scree</a:t>
            </a:r>
            <a:r>
              <a:rPr lang="it-IT" sz="2000" i="1" dirty="0"/>
              <a:t> plot</a:t>
            </a:r>
            <a:r>
              <a:rPr lang="it-IT" sz="2000" dirty="0"/>
              <a:t>, dei valori di varianza cumulata e </a:t>
            </a:r>
            <a:r>
              <a:rPr lang="it-IT" sz="2000" dirty="0" err="1"/>
              <a:t>autovalori</a:t>
            </a:r>
            <a:r>
              <a:rPr lang="it-IT" sz="2000" dirty="0"/>
              <a:t>, si è deciso di scartare il </a:t>
            </a:r>
            <a:r>
              <a:rPr lang="it-IT" sz="2000" dirty="0" smtClean="0"/>
              <a:t>terzo </a:t>
            </a:r>
            <a:r>
              <a:rPr lang="it-IT" sz="2000" dirty="0"/>
              <a:t>fattore, in particolare la variabile </a:t>
            </a:r>
            <a:r>
              <a:rPr lang="it-IT" sz="2000" dirty="0" smtClean="0"/>
              <a:t>“Occupazione nei settori ad alta o medio-alta produzione tecnologica” e “Turnover da innovazione”</a:t>
            </a:r>
            <a:endParaRPr lang="it-IT" sz="2000" dirty="0"/>
          </a:p>
        </p:txBody>
      </p:sp>
      <p:graphicFrame>
        <p:nvGraphicFramePr>
          <p:cNvPr id="5" name="Segnaposto contenuto 4"/>
          <p:cNvGraphicFramePr>
            <a:graphicFrameLocks noGrp="1"/>
          </p:cNvGraphicFramePr>
          <p:nvPr>
            <p:ph idx="1"/>
            <p:extLst>
              <p:ext uri="{D42A27DB-BD31-4B8C-83A1-F6EECF244321}">
                <p14:modId xmlns:p14="http://schemas.microsoft.com/office/powerpoint/2010/main" val="3060659118"/>
              </p:ext>
            </p:extLst>
          </p:nvPr>
        </p:nvGraphicFramePr>
        <p:xfrm>
          <a:off x="2339752" y="2276870"/>
          <a:ext cx="5112567" cy="2166225"/>
        </p:xfrm>
        <a:graphic>
          <a:graphicData uri="http://schemas.openxmlformats.org/drawingml/2006/table">
            <a:tbl>
              <a:tblPr>
                <a:tableStyleId>{5C22544A-7EE6-4342-B048-85BDC9FD1C3A}</a:tableStyleId>
              </a:tblPr>
              <a:tblGrid>
                <a:gridCol w="1302858">
                  <a:extLst>
                    <a:ext uri="{9D8B030D-6E8A-4147-A177-3AD203B41FA5}">
                      <a16:colId xmlns:a16="http://schemas.microsoft.com/office/drawing/2014/main" val="20000"/>
                    </a:ext>
                  </a:extLst>
                </a:gridCol>
                <a:gridCol w="1303697">
                  <a:extLst>
                    <a:ext uri="{9D8B030D-6E8A-4147-A177-3AD203B41FA5}">
                      <a16:colId xmlns:a16="http://schemas.microsoft.com/office/drawing/2014/main" val="20001"/>
                    </a:ext>
                  </a:extLst>
                </a:gridCol>
                <a:gridCol w="1303697">
                  <a:extLst>
                    <a:ext uri="{9D8B030D-6E8A-4147-A177-3AD203B41FA5}">
                      <a16:colId xmlns:a16="http://schemas.microsoft.com/office/drawing/2014/main" val="20002"/>
                    </a:ext>
                  </a:extLst>
                </a:gridCol>
                <a:gridCol w="1202315">
                  <a:extLst>
                    <a:ext uri="{9D8B030D-6E8A-4147-A177-3AD203B41FA5}">
                      <a16:colId xmlns:a16="http://schemas.microsoft.com/office/drawing/2014/main" val="20003"/>
                    </a:ext>
                  </a:extLst>
                </a:gridCol>
              </a:tblGrid>
              <a:tr h="433245">
                <a:tc rowSpan="2">
                  <a:txBody>
                    <a:bodyPr/>
                    <a:lstStyle/>
                    <a:p>
                      <a:pPr marL="38100" marR="38100">
                        <a:lnSpc>
                          <a:spcPct val="150000"/>
                        </a:lnSpc>
                        <a:spcAft>
                          <a:spcPts val="0"/>
                        </a:spcAft>
                      </a:pPr>
                      <a:r>
                        <a:rPr lang="it-IT" sz="1600" dirty="0">
                          <a:effectLst/>
                        </a:rPr>
                        <a:t>Componente</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gridSpan="3">
                  <a:txBody>
                    <a:bodyPr/>
                    <a:lstStyle/>
                    <a:p>
                      <a:pPr marL="38100" marR="38100" algn="ctr">
                        <a:lnSpc>
                          <a:spcPct val="150000"/>
                        </a:lnSpc>
                        <a:spcAft>
                          <a:spcPts val="0"/>
                        </a:spcAft>
                      </a:pPr>
                      <a:r>
                        <a:rPr lang="it-IT" sz="1600" dirty="0">
                          <a:effectLst/>
                        </a:rPr>
                        <a:t>Pesi dei fattori ruotati</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0000"/>
                  </a:ext>
                </a:extLst>
              </a:tr>
              <a:tr h="433245">
                <a:tc vMerge="1">
                  <a:txBody>
                    <a:bodyPr/>
                    <a:lstStyle/>
                    <a:p>
                      <a:endParaRPr lang="it-IT"/>
                    </a:p>
                  </a:txBody>
                  <a:tcPr/>
                </a:tc>
                <a:tc>
                  <a:txBody>
                    <a:bodyPr/>
                    <a:lstStyle/>
                    <a:p>
                      <a:pPr marL="38100" marR="38100" algn="ctr">
                        <a:lnSpc>
                          <a:spcPct val="150000"/>
                        </a:lnSpc>
                        <a:spcAft>
                          <a:spcPts val="0"/>
                        </a:spcAft>
                      </a:pPr>
                      <a:r>
                        <a:rPr lang="it-IT" sz="1600" dirty="0">
                          <a:effectLst/>
                        </a:rPr>
                        <a:t>Totale</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ctr">
                        <a:lnSpc>
                          <a:spcPct val="150000"/>
                        </a:lnSpc>
                        <a:spcAft>
                          <a:spcPts val="0"/>
                        </a:spcAft>
                      </a:pPr>
                      <a:r>
                        <a:rPr lang="it-IT" sz="1600" dirty="0">
                          <a:effectLst/>
                        </a:rPr>
                        <a:t>% di varianza</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ctr">
                        <a:lnSpc>
                          <a:spcPct val="150000"/>
                        </a:lnSpc>
                        <a:spcAft>
                          <a:spcPts val="0"/>
                        </a:spcAft>
                      </a:pPr>
                      <a:r>
                        <a:rPr lang="it-IT" sz="1600" dirty="0">
                          <a:effectLst/>
                        </a:rPr>
                        <a:t>% cumulata</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1"/>
                  </a:ext>
                </a:extLst>
              </a:tr>
              <a:tr h="433245">
                <a:tc>
                  <a:txBody>
                    <a:bodyPr/>
                    <a:lstStyle/>
                    <a:p>
                      <a:pPr marL="38100" marR="38100">
                        <a:lnSpc>
                          <a:spcPct val="150000"/>
                        </a:lnSpc>
                        <a:spcAft>
                          <a:spcPts val="0"/>
                        </a:spcAft>
                      </a:pPr>
                      <a:r>
                        <a:rPr lang="it-IT" sz="1600">
                          <a:effectLst/>
                        </a:rPr>
                        <a:t>1</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600">
                          <a:effectLst/>
                        </a:rPr>
                        <a:t>4,651</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600" dirty="0">
                          <a:effectLst/>
                        </a:rPr>
                        <a:t>46,506</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600" dirty="0">
                          <a:effectLst/>
                        </a:rPr>
                        <a:t>46,506</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2"/>
                  </a:ext>
                </a:extLst>
              </a:tr>
              <a:tr h="433245">
                <a:tc>
                  <a:txBody>
                    <a:bodyPr/>
                    <a:lstStyle/>
                    <a:p>
                      <a:pPr marL="38100" marR="38100">
                        <a:lnSpc>
                          <a:spcPct val="150000"/>
                        </a:lnSpc>
                        <a:spcAft>
                          <a:spcPts val="0"/>
                        </a:spcAft>
                      </a:pPr>
                      <a:r>
                        <a:rPr lang="it-IT" sz="1600">
                          <a:effectLst/>
                        </a:rPr>
                        <a:t>2</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600">
                          <a:effectLst/>
                        </a:rPr>
                        <a:t>2,030</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600" dirty="0">
                          <a:effectLst/>
                        </a:rPr>
                        <a:t>20,301</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600" dirty="0">
                          <a:effectLst/>
                        </a:rPr>
                        <a:t>66,806</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3"/>
                  </a:ext>
                </a:extLst>
              </a:tr>
              <a:tr h="433245">
                <a:tc>
                  <a:txBody>
                    <a:bodyPr/>
                    <a:lstStyle/>
                    <a:p>
                      <a:pPr marL="38100" marR="38100">
                        <a:lnSpc>
                          <a:spcPct val="150000"/>
                        </a:lnSpc>
                        <a:spcAft>
                          <a:spcPts val="0"/>
                        </a:spcAft>
                      </a:pPr>
                      <a:r>
                        <a:rPr lang="it-IT" sz="1600" dirty="0">
                          <a:solidFill>
                            <a:srgbClr val="FF0000"/>
                          </a:solidFill>
                          <a:effectLst/>
                        </a:rPr>
                        <a:t>3</a:t>
                      </a:r>
                      <a:endParaRPr lang="it-IT" sz="1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600" dirty="0">
                          <a:solidFill>
                            <a:srgbClr val="FF0000"/>
                          </a:solidFill>
                          <a:effectLst/>
                        </a:rPr>
                        <a:t>1,560</a:t>
                      </a:r>
                      <a:endParaRPr lang="it-IT" sz="1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600" dirty="0">
                          <a:solidFill>
                            <a:srgbClr val="FF0000"/>
                          </a:solidFill>
                          <a:effectLst/>
                        </a:rPr>
                        <a:t>15,605</a:t>
                      </a:r>
                      <a:endParaRPr lang="it-IT" sz="1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600" dirty="0">
                          <a:solidFill>
                            <a:srgbClr val="FF0000"/>
                          </a:solidFill>
                          <a:effectLst/>
                        </a:rPr>
                        <a:t>82,411</a:t>
                      </a:r>
                      <a:endParaRPr lang="it-IT" sz="1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92298070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5800" y="609600"/>
            <a:ext cx="7772400" cy="515144"/>
          </a:xfrm>
        </p:spPr>
        <p:txBody>
          <a:bodyPr/>
          <a:lstStyle/>
          <a:p>
            <a:r>
              <a:rPr lang="it-IT" sz="3600" dirty="0" smtClean="0"/>
              <a:t>La componente «Qualità dei servizi»</a:t>
            </a:r>
            <a:endParaRPr lang="it-IT" sz="3600" dirty="0"/>
          </a:p>
        </p:txBody>
      </p:sp>
      <p:grpSp>
        <p:nvGrpSpPr>
          <p:cNvPr id="6" name="Group 7"/>
          <p:cNvGrpSpPr>
            <a:grpSpLocks/>
          </p:cNvGrpSpPr>
          <p:nvPr/>
        </p:nvGrpSpPr>
        <p:grpSpPr bwMode="auto">
          <a:xfrm>
            <a:off x="26074" y="0"/>
            <a:ext cx="9132888" cy="6834188"/>
            <a:chOff x="1" y="-19"/>
            <a:chExt cx="5753" cy="4305"/>
          </a:xfrm>
        </p:grpSpPr>
        <p:pic>
          <p:nvPicPr>
            <p:cNvPr id="7" name="Picture 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 y="14"/>
              <a:ext cx="432" cy="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ttangolo 3"/>
            <p:cNvSpPr>
              <a:spLocks noChangeArrowheads="1"/>
            </p:cNvSpPr>
            <p:nvPr/>
          </p:nvSpPr>
          <p:spPr bwMode="auto">
            <a:xfrm>
              <a:off x="432" y="-19"/>
              <a:ext cx="5322" cy="364"/>
            </a:xfrm>
            <a:prstGeom prst="rect">
              <a:avLst/>
            </a:prstGeom>
            <a:solidFill>
              <a:srgbClr val="0070C0"/>
            </a:solidFill>
            <a:ln w="25400">
              <a:solidFill>
                <a:srgbClr val="993300"/>
              </a:solidFill>
              <a:miter lim="800000"/>
              <a:headEnd/>
              <a:tailEnd/>
            </a:ln>
          </p:spPr>
          <p:txBody>
            <a:bodyPr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algn="ctr" eaLnBrk="1" hangingPunct="1">
                <a:spcBef>
                  <a:spcPct val="0"/>
                </a:spcBef>
                <a:buFontTx/>
                <a:buNone/>
              </a:pPr>
              <a:r>
                <a:rPr lang="it-IT" altLang="it-IT" sz="2000" b="1">
                  <a:solidFill>
                    <a:schemeClr val="bg1"/>
                  </a:solidFill>
                  <a:latin typeface="Calibri" panose="020F0502020204030204" pitchFamily="34" charset="0"/>
                </a:rPr>
                <a:t>La Misurazione del Benessere nei paesi dell’Unione Europea</a:t>
              </a:r>
              <a:endParaRPr lang="it-IT" altLang="it-IT" sz="2000" b="1" dirty="0">
                <a:solidFill>
                  <a:schemeClr val="bg1"/>
                </a:solidFill>
                <a:latin typeface="Calibri" panose="020F0502020204030204" pitchFamily="34" charset="0"/>
              </a:endParaRPr>
            </a:p>
          </p:txBody>
        </p:sp>
        <p:sp>
          <p:nvSpPr>
            <p:cNvPr id="9" name="Rettangolo 3"/>
            <p:cNvSpPr>
              <a:spLocks noChangeArrowheads="1"/>
            </p:cNvSpPr>
            <p:nvPr/>
          </p:nvSpPr>
          <p:spPr bwMode="auto">
            <a:xfrm rot="5400000">
              <a:off x="-1753" y="2099"/>
              <a:ext cx="3941" cy="434"/>
            </a:xfrm>
            <a:prstGeom prst="rect">
              <a:avLst/>
            </a:prstGeom>
            <a:solidFill>
              <a:srgbClr val="0070C0"/>
            </a:solidFill>
            <a:ln w="25400">
              <a:solidFill>
                <a:srgbClr val="993300"/>
              </a:solidFill>
              <a:miter lim="800000"/>
              <a:headEnd/>
              <a:tailEnd/>
            </a:ln>
          </p:spPr>
          <p:txBody>
            <a:bodyPr rot="10800000" vert="eaVert"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it-IT" altLang="it-IT" sz="1200">
                <a:solidFill>
                  <a:srgbClr val="FFFFFF"/>
                </a:solidFill>
                <a:latin typeface="Calibri" panose="020F0502020204030204" pitchFamily="34" charset="0"/>
              </a:endParaRPr>
            </a:p>
          </p:txBody>
        </p:sp>
      </p:grpSp>
      <p:grpSp>
        <p:nvGrpSpPr>
          <p:cNvPr id="10" name="Group 7"/>
          <p:cNvGrpSpPr>
            <a:grpSpLocks/>
          </p:cNvGrpSpPr>
          <p:nvPr/>
        </p:nvGrpSpPr>
        <p:grpSpPr bwMode="auto">
          <a:xfrm>
            <a:off x="26074" y="52388"/>
            <a:ext cx="688975" cy="6781800"/>
            <a:chOff x="1" y="14"/>
            <a:chExt cx="434" cy="4272"/>
          </a:xfrm>
        </p:grpSpPr>
        <p:pic>
          <p:nvPicPr>
            <p:cNvPr id="11" name="Picture 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 y="14"/>
              <a:ext cx="432" cy="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ttangolo 3"/>
            <p:cNvSpPr>
              <a:spLocks noChangeArrowheads="1"/>
            </p:cNvSpPr>
            <p:nvPr/>
          </p:nvSpPr>
          <p:spPr bwMode="auto">
            <a:xfrm rot="5400000">
              <a:off x="-1753" y="2099"/>
              <a:ext cx="3941" cy="434"/>
            </a:xfrm>
            <a:prstGeom prst="rect">
              <a:avLst/>
            </a:prstGeom>
            <a:solidFill>
              <a:srgbClr val="0070C0"/>
            </a:solidFill>
            <a:ln w="25400">
              <a:solidFill>
                <a:srgbClr val="993300"/>
              </a:solidFill>
              <a:miter lim="800000"/>
              <a:headEnd/>
              <a:tailEnd/>
            </a:ln>
          </p:spPr>
          <p:txBody>
            <a:bodyPr rot="10800000" vert="eaVert"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it-IT" altLang="it-IT" sz="1200">
                <a:solidFill>
                  <a:srgbClr val="FFFFFF"/>
                </a:solidFill>
                <a:latin typeface="Calibri" panose="020F0502020204030204" pitchFamily="34" charset="0"/>
              </a:endParaRPr>
            </a:p>
          </p:txBody>
        </p:sp>
      </p:grpSp>
      <p:graphicFrame>
        <p:nvGraphicFramePr>
          <p:cNvPr id="5" name="Segnaposto contenuto 4"/>
          <p:cNvGraphicFramePr>
            <a:graphicFrameLocks noGrp="1"/>
          </p:cNvGraphicFramePr>
          <p:nvPr>
            <p:ph idx="1"/>
            <p:extLst>
              <p:ext uri="{D42A27DB-BD31-4B8C-83A1-F6EECF244321}">
                <p14:modId xmlns:p14="http://schemas.microsoft.com/office/powerpoint/2010/main" val="3715671469"/>
              </p:ext>
            </p:extLst>
          </p:nvPr>
        </p:nvGraphicFramePr>
        <p:xfrm>
          <a:off x="1331640" y="1699410"/>
          <a:ext cx="7344816" cy="4937760"/>
        </p:xfrm>
        <a:graphic>
          <a:graphicData uri="http://schemas.openxmlformats.org/drawingml/2006/table">
            <a:tbl>
              <a:tblPr>
                <a:tableStyleId>{5C22544A-7EE6-4342-B048-85BDC9FD1C3A}</a:tableStyleId>
              </a:tblPr>
              <a:tblGrid>
                <a:gridCol w="4896846">
                  <a:extLst>
                    <a:ext uri="{9D8B030D-6E8A-4147-A177-3AD203B41FA5}">
                      <a16:colId xmlns:a16="http://schemas.microsoft.com/office/drawing/2014/main" val="20000"/>
                    </a:ext>
                  </a:extLst>
                </a:gridCol>
                <a:gridCol w="644490">
                  <a:extLst>
                    <a:ext uri="{9D8B030D-6E8A-4147-A177-3AD203B41FA5}">
                      <a16:colId xmlns:a16="http://schemas.microsoft.com/office/drawing/2014/main" val="20001"/>
                    </a:ext>
                  </a:extLst>
                </a:gridCol>
                <a:gridCol w="644490">
                  <a:extLst>
                    <a:ext uri="{9D8B030D-6E8A-4147-A177-3AD203B41FA5}">
                      <a16:colId xmlns:a16="http://schemas.microsoft.com/office/drawing/2014/main" val="20002"/>
                    </a:ext>
                  </a:extLst>
                </a:gridCol>
                <a:gridCol w="644490">
                  <a:extLst>
                    <a:ext uri="{9D8B030D-6E8A-4147-A177-3AD203B41FA5}">
                      <a16:colId xmlns:a16="http://schemas.microsoft.com/office/drawing/2014/main" val="20003"/>
                    </a:ext>
                  </a:extLst>
                </a:gridCol>
                <a:gridCol w="514500">
                  <a:extLst>
                    <a:ext uri="{9D8B030D-6E8A-4147-A177-3AD203B41FA5}">
                      <a16:colId xmlns:a16="http://schemas.microsoft.com/office/drawing/2014/main" val="20004"/>
                    </a:ext>
                  </a:extLst>
                </a:gridCol>
              </a:tblGrid>
              <a:tr h="268107">
                <a:tc rowSpan="2">
                  <a:txBody>
                    <a:bodyPr/>
                    <a:lstStyle/>
                    <a:p>
                      <a:pPr>
                        <a:lnSpc>
                          <a:spcPct val="150000"/>
                        </a:lnSpc>
                        <a:spcAft>
                          <a:spcPts val="0"/>
                        </a:spcAft>
                      </a:pPr>
                      <a:r>
                        <a:rPr lang="it-IT" sz="1200" dirty="0">
                          <a:effectLst/>
                        </a:rPr>
                        <a:t> </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gridSpan="4">
                  <a:txBody>
                    <a:bodyPr/>
                    <a:lstStyle/>
                    <a:p>
                      <a:pPr marL="38100" marR="38100" algn="ctr">
                        <a:lnSpc>
                          <a:spcPct val="150000"/>
                        </a:lnSpc>
                        <a:spcAft>
                          <a:spcPts val="0"/>
                        </a:spcAft>
                      </a:pPr>
                      <a:r>
                        <a:rPr lang="it-IT" sz="1200">
                          <a:effectLst/>
                        </a:rPr>
                        <a:t>Componente</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0000"/>
                  </a:ext>
                </a:extLst>
              </a:tr>
              <a:tr h="268107">
                <a:tc vMerge="1">
                  <a:txBody>
                    <a:bodyPr/>
                    <a:lstStyle/>
                    <a:p>
                      <a:endParaRPr lang="it-IT"/>
                    </a:p>
                  </a:txBody>
                  <a:tcPr/>
                </a:tc>
                <a:tc>
                  <a:txBody>
                    <a:bodyPr/>
                    <a:lstStyle/>
                    <a:p>
                      <a:pPr marL="38100" marR="38100" algn="ctr">
                        <a:lnSpc>
                          <a:spcPct val="150000"/>
                        </a:lnSpc>
                        <a:spcAft>
                          <a:spcPts val="0"/>
                        </a:spcAft>
                      </a:pPr>
                      <a:r>
                        <a:rPr lang="it-IT" sz="1200">
                          <a:effectLst/>
                        </a:rPr>
                        <a:t>1</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ctr">
                        <a:lnSpc>
                          <a:spcPct val="150000"/>
                        </a:lnSpc>
                        <a:spcAft>
                          <a:spcPts val="0"/>
                        </a:spcAft>
                      </a:pPr>
                      <a:r>
                        <a:rPr lang="it-IT" sz="1200">
                          <a:effectLst/>
                        </a:rPr>
                        <a:t>2</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ctr">
                        <a:lnSpc>
                          <a:spcPct val="150000"/>
                        </a:lnSpc>
                        <a:spcAft>
                          <a:spcPts val="0"/>
                        </a:spcAft>
                      </a:pPr>
                      <a:r>
                        <a:rPr lang="it-IT" sz="1200">
                          <a:effectLst/>
                        </a:rPr>
                        <a:t>3</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ctr">
                        <a:lnSpc>
                          <a:spcPct val="150000"/>
                        </a:lnSpc>
                        <a:spcAft>
                          <a:spcPts val="0"/>
                        </a:spcAft>
                      </a:pPr>
                      <a:r>
                        <a:rPr lang="it-IT" sz="1200">
                          <a:effectLst/>
                        </a:rPr>
                        <a:t>4</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1"/>
                  </a:ext>
                </a:extLst>
              </a:tr>
              <a:tr h="268107">
                <a:tc>
                  <a:txBody>
                    <a:bodyPr/>
                    <a:lstStyle/>
                    <a:p>
                      <a:pPr marL="38100" marR="38100">
                        <a:lnSpc>
                          <a:spcPct val="150000"/>
                        </a:lnSpc>
                        <a:spcAft>
                          <a:spcPts val="0"/>
                        </a:spcAft>
                      </a:pPr>
                      <a:r>
                        <a:rPr lang="it-IT" sz="1200" dirty="0" err="1">
                          <a:effectLst/>
                        </a:rPr>
                        <a:t>Giudiziosullaqualitàdeiservizidiassistenzaallinfanziane</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200">
                          <a:effectLst/>
                        </a:rPr>
                        <a:t>,925</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,074</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,051</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-,093</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2"/>
                  </a:ext>
                </a:extLst>
              </a:tr>
              <a:tr h="268107">
                <a:tc>
                  <a:txBody>
                    <a:bodyPr/>
                    <a:lstStyle/>
                    <a:p>
                      <a:pPr marL="38100" marR="38100">
                        <a:lnSpc>
                          <a:spcPct val="150000"/>
                        </a:lnSpc>
                        <a:spcAft>
                          <a:spcPts val="0"/>
                        </a:spcAft>
                      </a:pPr>
                      <a:r>
                        <a:rPr lang="it-IT" sz="1200">
                          <a:effectLst/>
                        </a:rPr>
                        <a:t>Giudiziosullaqualitàdeiservizirelativiaglialloggisociali</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200" dirty="0">
                          <a:effectLst/>
                        </a:rPr>
                        <a:t>,919</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,187</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,165</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-,058</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3"/>
                  </a:ext>
                </a:extLst>
              </a:tr>
              <a:tr h="268107">
                <a:tc>
                  <a:txBody>
                    <a:bodyPr/>
                    <a:lstStyle/>
                    <a:p>
                      <a:pPr marL="38100" marR="38100">
                        <a:lnSpc>
                          <a:spcPct val="150000"/>
                        </a:lnSpc>
                        <a:spcAft>
                          <a:spcPts val="0"/>
                        </a:spcAft>
                      </a:pPr>
                      <a:r>
                        <a:rPr lang="it-IT" sz="1200" dirty="0" err="1">
                          <a:effectLst/>
                        </a:rPr>
                        <a:t>Giudiziosullaqualitàdelsistemascolasticonelpropriopaese</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200">
                          <a:effectLst/>
                        </a:rPr>
                        <a:t>,914</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dirty="0">
                          <a:effectLst/>
                        </a:rPr>
                        <a:t>,045</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,126</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-,078</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4"/>
                  </a:ext>
                </a:extLst>
              </a:tr>
              <a:tr h="268107">
                <a:tc>
                  <a:txBody>
                    <a:bodyPr/>
                    <a:lstStyle/>
                    <a:p>
                      <a:pPr marL="38100" marR="38100">
                        <a:lnSpc>
                          <a:spcPct val="150000"/>
                        </a:lnSpc>
                        <a:spcAft>
                          <a:spcPts val="0"/>
                        </a:spcAft>
                      </a:pPr>
                      <a:r>
                        <a:rPr lang="it-IT" sz="1200">
                          <a:effectLst/>
                        </a:rPr>
                        <a:t>Giudiziosullaqualitàdelsistemapensionisticonelpropriopae</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200">
                          <a:effectLst/>
                        </a:rPr>
                        <a:t>,899</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dirty="0">
                          <a:effectLst/>
                        </a:rPr>
                        <a:t>,041</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,162</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-,016</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5"/>
                  </a:ext>
                </a:extLst>
              </a:tr>
              <a:tr h="268107">
                <a:tc>
                  <a:txBody>
                    <a:bodyPr/>
                    <a:lstStyle/>
                    <a:p>
                      <a:pPr marL="38100" marR="38100">
                        <a:lnSpc>
                          <a:spcPct val="150000"/>
                        </a:lnSpc>
                        <a:spcAft>
                          <a:spcPts val="0"/>
                        </a:spcAft>
                      </a:pPr>
                      <a:r>
                        <a:rPr lang="it-IT" sz="1200">
                          <a:effectLst/>
                        </a:rPr>
                        <a:t>Giudiziosullaqualitàdeiservizidilungoterminenelproprio</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200">
                          <a:effectLst/>
                        </a:rPr>
                        <a:t>,895</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dirty="0">
                          <a:effectLst/>
                        </a:rPr>
                        <a:t>,111</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dirty="0">
                          <a:effectLst/>
                        </a:rPr>
                        <a:t>,254</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,140</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6"/>
                  </a:ext>
                </a:extLst>
              </a:tr>
              <a:tr h="268107">
                <a:tc>
                  <a:txBody>
                    <a:bodyPr/>
                    <a:lstStyle/>
                    <a:p>
                      <a:pPr marL="38100" marR="38100">
                        <a:lnSpc>
                          <a:spcPct val="150000"/>
                        </a:lnSpc>
                        <a:spcAft>
                          <a:spcPts val="0"/>
                        </a:spcAft>
                      </a:pPr>
                      <a:r>
                        <a:rPr lang="it-IT" sz="1200">
                          <a:effectLst/>
                        </a:rPr>
                        <a:t>Giudiziosullaqualitàdeiservizisanitarinelpropriopaese</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200">
                          <a:effectLst/>
                        </a:rPr>
                        <a:t>,838</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,233</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dirty="0">
                          <a:effectLst/>
                        </a:rPr>
                        <a:t>,351</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,058</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7"/>
                  </a:ext>
                </a:extLst>
              </a:tr>
              <a:tr h="268107">
                <a:tc>
                  <a:txBody>
                    <a:bodyPr/>
                    <a:lstStyle/>
                    <a:p>
                      <a:pPr marL="38100" marR="38100">
                        <a:lnSpc>
                          <a:spcPct val="150000"/>
                        </a:lnSpc>
                        <a:spcAft>
                          <a:spcPts val="0"/>
                        </a:spcAft>
                      </a:pPr>
                      <a:r>
                        <a:rPr lang="it-IT" sz="1200">
                          <a:effectLst/>
                        </a:rPr>
                        <a:t>Problemiconirifiutiolaspazzaturainstradanelquartiere</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200">
                          <a:effectLst/>
                        </a:rPr>
                        <a:t>,607</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,165</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dirty="0">
                          <a:effectLst/>
                        </a:rPr>
                        <a:t>,206</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-,471</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8"/>
                  </a:ext>
                </a:extLst>
              </a:tr>
              <a:tr h="268107">
                <a:tc>
                  <a:txBody>
                    <a:bodyPr/>
                    <a:lstStyle/>
                    <a:p>
                      <a:pPr marL="38100" marR="38100">
                        <a:lnSpc>
                          <a:spcPct val="150000"/>
                        </a:lnSpc>
                        <a:spcAft>
                          <a:spcPts val="0"/>
                        </a:spcAft>
                      </a:pPr>
                      <a:r>
                        <a:rPr lang="it-IT" sz="1200">
                          <a:effectLst/>
                        </a:rPr>
                        <a:t>Problemiconlaqualitàdellacquapotabilenelquartiere</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200">
                          <a:effectLst/>
                        </a:rPr>
                        <a:t>,504</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,478</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dirty="0">
                          <a:effectLst/>
                        </a:rPr>
                        <a:t>,417</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-,164</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9"/>
                  </a:ext>
                </a:extLst>
              </a:tr>
              <a:tr h="268107">
                <a:tc>
                  <a:txBody>
                    <a:bodyPr/>
                    <a:lstStyle/>
                    <a:p>
                      <a:pPr marL="38100" marR="38100">
                        <a:lnSpc>
                          <a:spcPct val="150000"/>
                        </a:lnSpc>
                        <a:spcAft>
                          <a:spcPts val="0"/>
                        </a:spcAft>
                      </a:pPr>
                      <a:r>
                        <a:rPr lang="it-IT" sz="1200">
                          <a:effectLst/>
                        </a:rPr>
                        <a:t>Accessoalleinfrastruttureditrasportopubblico</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200">
                          <a:effectLst/>
                        </a:rPr>
                        <a:t>-,216</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,894</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dirty="0">
                          <a:effectLst/>
                        </a:rPr>
                        <a:t>-,186</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dirty="0">
                          <a:effectLst/>
                        </a:rPr>
                        <a:t>-,047</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10"/>
                  </a:ext>
                </a:extLst>
              </a:tr>
              <a:tr h="268107">
                <a:tc>
                  <a:txBody>
                    <a:bodyPr/>
                    <a:lstStyle/>
                    <a:p>
                      <a:pPr marL="38100" marR="38100">
                        <a:lnSpc>
                          <a:spcPct val="150000"/>
                        </a:lnSpc>
                        <a:spcAft>
                          <a:spcPts val="0"/>
                        </a:spcAft>
                      </a:pPr>
                      <a:r>
                        <a:rPr lang="it-IT" sz="1200">
                          <a:effectLst/>
                        </a:rPr>
                        <a:t>Giudiziosullaqualitàdeitrasportipubblicinelpropriopaese</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200">
                          <a:effectLst/>
                        </a:rPr>
                        <a:t>,346</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,862</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-,038</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dirty="0">
                          <a:effectLst/>
                        </a:rPr>
                        <a:t>-,090</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11"/>
                  </a:ext>
                </a:extLst>
              </a:tr>
              <a:tr h="268107">
                <a:tc>
                  <a:txBody>
                    <a:bodyPr/>
                    <a:lstStyle/>
                    <a:p>
                      <a:pPr marL="38100" marR="38100">
                        <a:lnSpc>
                          <a:spcPct val="150000"/>
                        </a:lnSpc>
                        <a:spcAft>
                          <a:spcPts val="0"/>
                        </a:spcAft>
                      </a:pPr>
                      <a:r>
                        <a:rPr lang="it-IT" sz="1200">
                          <a:effectLst/>
                        </a:rPr>
                        <a:t>Tassidirecuperodeirifiutidiimballaggio</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200">
                          <a:effectLst/>
                        </a:rPr>
                        <a:t>,403</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,698</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,469</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dirty="0">
                          <a:effectLst/>
                        </a:rPr>
                        <a:t>,064</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12"/>
                  </a:ext>
                </a:extLst>
              </a:tr>
              <a:tr h="268107">
                <a:tc>
                  <a:txBody>
                    <a:bodyPr/>
                    <a:lstStyle/>
                    <a:p>
                      <a:pPr marL="38100" marR="38100">
                        <a:lnSpc>
                          <a:spcPct val="150000"/>
                        </a:lnSpc>
                        <a:spcAft>
                          <a:spcPts val="0"/>
                        </a:spcAft>
                      </a:pPr>
                      <a:r>
                        <a:rPr lang="it-IT" sz="1200">
                          <a:effectLst/>
                        </a:rPr>
                        <a:t>Tassidiriciclaggiodeirifiutidiimballaggio</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200">
                          <a:effectLst/>
                        </a:rPr>
                        <a:t>,172</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,684</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,456</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dirty="0">
                          <a:effectLst/>
                        </a:rPr>
                        <a:t>,185</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13"/>
                  </a:ext>
                </a:extLst>
              </a:tr>
              <a:tr h="268107">
                <a:tc>
                  <a:txBody>
                    <a:bodyPr/>
                    <a:lstStyle/>
                    <a:p>
                      <a:pPr marL="38100" marR="38100">
                        <a:lnSpc>
                          <a:spcPct val="150000"/>
                        </a:lnSpc>
                        <a:spcAft>
                          <a:spcPts val="0"/>
                        </a:spcAft>
                      </a:pPr>
                      <a:r>
                        <a:rPr lang="it-IT" sz="1200">
                          <a:effectLst/>
                        </a:rPr>
                        <a:t>Accessoaiservizipostali</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200">
                          <a:effectLst/>
                        </a:rPr>
                        <a:t>-,109</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-,016</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-,901</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dirty="0">
                          <a:effectLst/>
                        </a:rPr>
                        <a:t>-,099</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14"/>
                  </a:ext>
                </a:extLst>
              </a:tr>
              <a:tr h="268107">
                <a:tc>
                  <a:txBody>
                    <a:bodyPr/>
                    <a:lstStyle/>
                    <a:p>
                      <a:pPr marL="38100" marR="38100">
                        <a:lnSpc>
                          <a:spcPct val="150000"/>
                        </a:lnSpc>
                        <a:spcAft>
                          <a:spcPts val="0"/>
                        </a:spcAft>
                      </a:pPr>
                      <a:r>
                        <a:rPr lang="it-IT" sz="1200">
                          <a:effectLst/>
                        </a:rPr>
                        <a:t>Qualitàdelserviziopostale</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200">
                          <a:effectLst/>
                        </a:rPr>
                        <a:t>,454</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,007</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effectLst/>
                        </a:rPr>
                        <a:t>,633</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dirty="0">
                          <a:effectLst/>
                        </a:rPr>
                        <a:t>-,232</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15"/>
                  </a:ext>
                </a:extLst>
              </a:tr>
              <a:tr h="268107">
                <a:tc>
                  <a:txBody>
                    <a:bodyPr/>
                    <a:lstStyle/>
                    <a:p>
                      <a:pPr marL="38100" marR="38100">
                        <a:lnSpc>
                          <a:spcPct val="150000"/>
                        </a:lnSpc>
                        <a:spcAft>
                          <a:spcPts val="0"/>
                        </a:spcAft>
                      </a:pPr>
                      <a:r>
                        <a:rPr lang="it-IT" sz="1200" dirty="0" err="1">
                          <a:solidFill>
                            <a:srgbClr val="FF0000"/>
                          </a:solidFill>
                          <a:effectLst/>
                        </a:rPr>
                        <a:t>Lettidicurainospedali</a:t>
                      </a:r>
                      <a:endParaRPr lang="it-IT"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200">
                          <a:solidFill>
                            <a:srgbClr val="FF0000"/>
                          </a:solidFill>
                          <a:effectLst/>
                        </a:rPr>
                        <a:t>-,360</a:t>
                      </a:r>
                      <a:endParaRPr lang="it-IT" sz="12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solidFill>
                            <a:srgbClr val="FF0000"/>
                          </a:solidFill>
                          <a:effectLst/>
                        </a:rPr>
                        <a:t>,266</a:t>
                      </a:r>
                      <a:endParaRPr lang="it-IT" sz="12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a:solidFill>
                            <a:srgbClr val="FF0000"/>
                          </a:solidFill>
                          <a:effectLst/>
                        </a:rPr>
                        <a:t>-,020</a:t>
                      </a:r>
                      <a:endParaRPr lang="it-IT" sz="12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dirty="0">
                          <a:solidFill>
                            <a:srgbClr val="FF0000"/>
                          </a:solidFill>
                          <a:effectLst/>
                        </a:rPr>
                        <a:t>,703</a:t>
                      </a:r>
                      <a:endParaRPr lang="it-IT"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16"/>
                  </a:ext>
                </a:extLst>
              </a:tr>
              <a:tr h="268107">
                <a:tc>
                  <a:txBody>
                    <a:bodyPr/>
                    <a:lstStyle/>
                    <a:p>
                      <a:pPr marL="38100" marR="38100">
                        <a:lnSpc>
                          <a:spcPct val="150000"/>
                        </a:lnSpc>
                        <a:spcAft>
                          <a:spcPts val="0"/>
                        </a:spcAft>
                      </a:pPr>
                      <a:r>
                        <a:rPr lang="it-IT" sz="1200" dirty="0" err="1">
                          <a:solidFill>
                            <a:srgbClr val="FF0000"/>
                          </a:solidFill>
                          <a:effectLst/>
                        </a:rPr>
                        <a:t>Lettidicurapsichiatricainospedali</a:t>
                      </a:r>
                      <a:endParaRPr lang="it-IT"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200" dirty="0">
                          <a:solidFill>
                            <a:srgbClr val="FF0000"/>
                          </a:solidFill>
                          <a:effectLst/>
                        </a:rPr>
                        <a:t>,397</a:t>
                      </a:r>
                      <a:endParaRPr lang="it-IT"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dirty="0">
                          <a:solidFill>
                            <a:srgbClr val="FF0000"/>
                          </a:solidFill>
                          <a:effectLst/>
                        </a:rPr>
                        <a:t>-,237</a:t>
                      </a:r>
                      <a:endParaRPr lang="it-IT"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dirty="0">
                          <a:solidFill>
                            <a:srgbClr val="FF0000"/>
                          </a:solidFill>
                          <a:effectLst/>
                        </a:rPr>
                        <a:t>,097</a:t>
                      </a:r>
                      <a:endParaRPr lang="it-IT"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200" dirty="0">
                          <a:solidFill>
                            <a:srgbClr val="FF0000"/>
                          </a:solidFill>
                          <a:effectLst/>
                        </a:rPr>
                        <a:t>,695</a:t>
                      </a:r>
                      <a:endParaRPr lang="it-IT"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17"/>
                  </a:ext>
                </a:extLst>
              </a:tr>
            </a:tbl>
          </a:graphicData>
        </a:graphic>
      </p:graphicFrame>
    </p:spTree>
    <p:extLst>
      <p:ext uri="{BB962C8B-B14F-4D97-AF65-F5344CB8AC3E}">
        <p14:creationId xmlns:p14="http://schemas.microsoft.com/office/powerpoint/2010/main" val="385883689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5800" y="609600"/>
            <a:ext cx="7772400" cy="515144"/>
          </a:xfrm>
        </p:spPr>
        <p:txBody>
          <a:bodyPr/>
          <a:lstStyle/>
          <a:p>
            <a:r>
              <a:rPr lang="it-IT" sz="3600" dirty="0" smtClean="0"/>
              <a:t>La componente «Qualità dei servizi»</a:t>
            </a:r>
            <a:endParaRPr lang="it-IT" sz="3600" dirty="0"/>
          </a:p>
        </p:txBody>
      </p:sp>
      <p:sp>
        <p:nvSpPr>
          <p:cNvPr id="4" name="Segnaposto numero diapositiva 3"/>
          <p:cNvSpPr>
            <a:spLocks noGrp="1"/>
          </p:cNvSpPr>
          <p:nvPr>
            <p:ph type="sldNum" sz="quarter" idx="12"/>
          </p:nvPr>
        </p:nvSpPr>
        <p:spPr/>
        <p:txBody>
          <a:bodyPr/>
          <a:lstStyle/>
          <a:p>
            <a:pPr>
              <a:defRPr/>
            </a:pPr>
            <a:fld id="{880DFACC-D2BC-45AC-A61F-F70DE1997CF3}" type="slidenum">
              <a:rPr lang="it-IT" smtClean="0"/>
              <a:pPr>
                <a:defRPr/>
              </a:pPr>
              <a:t>44</a:t>
            </a:fld>
            <a:endParaRPr lang="it-IT"/>
          </a:p>
        </p:txBody>
      </p:sp>
      <p:grpSp>
        <p:nvGrpSpPr>
          <p:cNvPr id="6" name="Group 7"/>
          <p:cNvGrpSpPr>
            <a:grpSpLocks/>
          </p:cNvGrpSpPr>
          <p:nvPr/>
        </p:nvGrpSpPr>
        <p:grpSpPr bwMode="auto">
          <a:xfrm>
            <a:off x="26074" y="0"/>
            <a:ext cx="9132888" cy="6834188"/>
            <a:chOff x="1" y="-19"/>
            <a:chExt cx="5753" cy="4305"/>
          </a:xfrm>
        </p:grpSpPr>
        <p:pic>
          <p:nvPicPr>
            <p:cNvPr id="7" name="Picture 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 y="14"/>
              <a:ext cx="432" cy="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ttangolo 3"/>
            <p:cNvSpPr>
              <a:spLocks noChangeArrowheads="1"/>
            </p:cNvSpPr>
            <p:nvPr/>
          </p:nvSpPr>
          <p:spPr bwMode="auto">
            <a:xfrm>
              <a:off x="432" y="-19"/>
              <a:ext cx="5322" cy="364"/>
            </a:xfrm>
            <a:prstGeom prst="rect">
              <a:avLst/>
            </a:prstGeom>
            <a:solidFill>
              <a:srgbClr val="0070C0"/>
            </a:solidFill>
            <a:ln w="25400">
              <a:solidFill>
                <a:srgbClr val="993300"/>
              </a:solidFill>
              <a:miter lim="800000"/>
              <a:headEnd/>
              <a:tailEnd/>
            </a:ln>
          </p:spPr>
          <p:txBody>
            <a:bodyPr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algn="ctr" eaLnBrk="1" hangingPunct="1">
                <a:spcBef>
                  <a:spcPct val="0"/>
                </a:spcBef>
                <a:buFontTx/>
                <a:buNone/>
              </a:pPr>
              <a:r>
                <a:rPr lang="it-IT" altLang="it-IT" sz="2000" b="1">
                  <a:solidFill>
                    <a:schemeClr val="bg1"/>
                  </a:solidFill>
                  <a:latin typeface="Calibri" panose="020F0502020204030204" pitchFamily="34" charset="0"/>
                </a:rPr>
                <a:t>La Misurazione del Benessere nei paesi dell’Unione Europea</a:t>
              </a:r>
              <a:endParaRPr lang="it-IT" altLang="it-IT" sz="2000" b="1" dirty="0">
                <a:solidFill>
                  <a:schemeClr val="bg1"/>
                </a:solidFill>
                <a:latin typeface="Calibri" panose="020F0502020204030204" pitchFamily="34" charset="0"/>
              </a:endParaRPr>
            </a:p>
          </p:txBody>
        </p:sp>
        <p:sp>
          <p:nvSpPr>
            <p:cNvPr id="9" name="Rettangolo 3"/>
            <p:cNvSpPr>
              <a:spLocks noChangeArrowheads="1"/>
            </p:cNvSpPr>
            <p:nvPr/>
          </p:nvSpPr>
          <p:spPr bwMode="auto">
            <a:xfrm rot="5400000">
              <a:off x="-1753" y="2099"/>
              <a:ext cx="3941" cy="434"/>
            </a:xfrm>
            <a:prstGeom prst="rect">
              <a:avLst/>
            </a:prstGeom>
            <a:solidFill>
              <a:srgbClr val="0070C0"/>
            </a:solidFill>
            <a:ln w="25400">
              <a:solidFill>
                <a:srgbClr val="993300"/>
              </a:solidFill>
              <a:miter lim="800000"/>
              <a:headEnd/>
              <a:tailEnd/>
            </a:ln>
          </p:spPr>
          <p:txBody>
            <a:bodyPr rot="10800000" vert="eaVert"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it-IT" altLang="it-IT" sz="1200">
                <a:solidFill>
                  <a:srgbClr val="FFFFFF"/>
                </a:solidFill>
                <a:latin typeface="Calibri" panose="020F0502020204030204" pitchFamily="34" charset="0"/>
              </a:endParaRPr>
            </a:p>
          </p:txBody>
        </p:sp>
      </p:grpSp>
      <p:grpSp>
        <p:nvGrpSpPr>
          <p:cNvPr id="10" name="Group 7"/>
          <p:cNvGrpSpPr>
            <a:grpSpLocks/>
          </p:cNvGrpSpPr>
          <p:nvPr/>
        </p:nvGrpSpPr>
        <p:grpSpPr bwMode="auto">
          <a:xfrm>
            <a:off x="26074" y="52388"/>
            <a:ext cx="688975" cy="6781800"/>
            <a:chOff x="1" y="14"/>
            <a:chExt cx="434" cy="4272"/>
          </a:xfrm>
        </p:grpSpPr>
        <p:pic>
          <p:nvPicPr>
            <p:cNvPr id="11" name="Picture 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 y="14"/>
              <a:ext cx="432" cy="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ttangolo 3"/>
            <p:cNvSpPr>
              <a:spLocks noChangeArrowheads="1"/>
            </p:cNvSpPr>
            <p:nvPr/>
          </p:nvSpPr>
          <p:spPr bwMode="auto">
            <a:xfrm rot="5400000">
              <a:off x="-1753" y="2099"/>
              <a:ext cx="3941" cy="434"/>
            </a:xfrm>
            <a:prstGeom prst="rect">
              <a:avLst/>
            </a:prstGeom>
            <a:solidFill>
              <a:srgbClr val="0070C0"/>
            </a:solidFill>
            <a:ln w="25400">
              <a:solidFill>
                <a:srgbClr val="993300"/>
              </a:solidFill>
              <a:miter lim="800000"/>
              <a:headEnd/>
              <a:tailEnd/>
            </a:ln>
          </p:spPr>
          <p:txBody>
            <a:bodyPr rot="10800000" vert="eaVert"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it-IT" altLang="it-IT" sz="1200">
                <a:solidFill>
                  <a:srgbClr val="FFFFFF"/>
                </a:solidFill>
                <a:latin typeface="Calibri" panose="020F0502020204030204" pitchFamily="34" charset="0"/>
              </a:endParaRPr>
            </a:p>
          </p:txBody>
        </p:sp>
      </p:grpSp>
      <p:sp>
        <p:nvSpPr>
          <p:cNvPr id="15" name="Rettangolo 14"/>
          <p:cNvSpPr/>
          <p:nvPr/>
        </p:nvSpPr>
        <p:spPr>
          <a:xfrm>
            <a:off x="1403648" y="4924961"/>
            <a:ext cx="7488832" cy="1323439"/>
          </a:xfrm>
          <a:prstGeom prst="rect">
            <a:avLst/>
          </a:prstGeom>
        </p:spPr>
        <p:txBody>
          <a:bodyPr wrap="square">
            <a:spAutoFit/>
          </a:bodyPr>
          <a:lstStyle/>
          <a:p>
            <a:r>
              <a:rPr lang="it-IT" sz="2000" dirty="0"/>
              <a:t>Dall’osservazione dello </a:t>
            </a:r>
            <a:r>
              <a:rPr lang="it-IT" sz="2000" i="1" dirty="0" err="1"/>
              <a:t>scree</a:t>
            </a:r>
            <a:r>
              <a:rPr lang="it-IT" sz="2000" i="1" dirty="0"/>
              <a:t> plot</a:t>
            </a:r>
            <a:r>
              <a:rPr lang="it-IT" sz="2000" dirty="0"/>
              <a:t>, dei valori di varianza cumulata e </a:t>
            </a:r>
            <a:r>
              <a:rPr lang="it-IT" sz="2000" dirty="0" err="1"/>
              <a:t>autovalori</a:t>
            </a:r>
            <a:r>
              <a:rPr lang="it-IT" sz="2000" dirty="0"/>
              <a:t>, si è deciso di scartare il </a:t>
            </a:r>
            <a:r>
              <a:rPr lang="it-IT" sz="2000" dirty="0" smtClean="0"/>
              <a:t>quarto </a:t>
            </a:r>
            <a:r>
              <a:rPr lang="it-IT" sz="2000" dirty="0"/>
              <a:t>fattore, in particolare la variabile </a:t>
            </a:r>
            <a:r>
              <a:rPr lang="it-IT" sz="2000" dirty="0" smtClean="0"/>
              <a:t>“Letti di cura in ospedali” e “Letti di cura psichiatrici in ospedali”</a:t>
            </a:r>
            <a:endParaRPr lang="it-IT" sz="2000" dirty="0"/>
          </a:p>
        </p:txBody>
      </p:sp>
      <p:graphicFrame>
        <p:nvGraphicFramePr>
          <p:cNvPr id="14" name="Segnaposto contenuto 13"/>
          <p:cNvGraphicFramePr>
            <a:graphicFrameLocks noGrp="1"/>
          </p:cNvGraphicFramePr>
          <p:nvPr>
            <p:ph idx="1"/>
            <p:extLst>
              <p:ext uri="{D42A27DB-BD31-4B8C-83A1-F6EECF244321}">
                <p14:modId xmlns:p14="http://schemas.microsoft.com/office/powerpoint/2010/main" val="1185443265"/>
              </p:ext>
            </p:extLst>
          </p:nvPr>
        </p:nvGraphicFramePr>
        <p:xfrm>
          <a:off x="2267744" y="1916832"/>
          <a:ext cx="4680520" cy="2904155"/>
        </p:xfrm>
        <a:graphic>
          <a:graphicData uri="http://schemas.openxmlformats.org/drawingml/2006/table">
            <a:tbl>
              <a:tblPr>
                <a:tableStyleId>{5C22544A-7EE6-4342-B048-85BDC9FD1C3A}</a:tableStyleId>
              </a:tblPr>
              <a:tblGrid>
                <a:gridCol w="1192759">
                  <a:extLst>
                    <a:ext uri="{9D8B030D-6E8A-4147-A177-3AD203B41FA5}">
                      <a16:colId xmlns:a16="http://schemas.microsoft.com/office/drawing/2014/main" val="20000"/>
                    </a:ext>
                  </a:extLst>
                </a:gridCol>
                <a:gridCol w="1193525">
                  <a:extLst>
                    <a:ext uri="{9D8B030D-6E8A-4147-A177-3AD203B41FA5}">
                      <a16:colId xmlns:a16="http://schemas.microsoft.com/office/drawing/2014/main" val="20001"/>
                    </a:ext>
                  </a:extLst>
                </a:gridCol>
                <a:gridCol w="1193525">
                  <a:extLst>
                    <a:ext uri="{9D8B030D-6E8A-4147-A177-3AD203B41FA5}">
                      <a16:colId xmlns:a16="http://schemas.microsoft.com/office/drawing/2014/main" val="20002"/>
                    </a:ext>
                  </a:extLst>
                </a:gridCol>
                <a:gridCol w="1100711">
                  <a:extLst>
                    <a:ext uri="{9D8B030D-6E8A-4147-A177-3AD203B41FA5}">
                      <a16:colId xmlns:a16="http://schemas.microsoft.com/office/drawing/2014/main" val="20003"/>
                    </a:ext>
                  </a:extLst>
                </a:gridCol>
              </a:tblGrid>
              <a:tr h="434527">
                <a:tc rowSpan="2">
                  <a:txBody>
                    <a:bodyPr/>
                    <a:lstStyle/>
                    <a:p>
                      <a:pPr marL="38100" marR="38100">
                        <a:lnSpc>
                          <a:spcPct val="150000"/>
                        </a:lnSpc>
                        <a:spcAft>
                          <a:spcPts val="0"/>
                        </a:spcAft>
                      </a:pPr>
                      <a:r>
                        <a:rPr lang="it-IT" sz="1600" dirty="0">
                          <a:effectLst/>
                        </a:rPr>
                        <a:t>Componente</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gridSpan="3">
                  <a:txBody>
                    <a:bodyPr/>
                    <a:lstStyle/>
                    <a:p>
                      <a:pPr marL="38100" marR="38100" algn="ctr">
                        <a:lnSpc>
                          <a:spcPct val="150000"/>
                        </a:lnSpc>
                        <a:spcAft>
                          <a:spcPts val="0"/>
                        </a:spcAft>
                      </a:pPr>
                      <a:r>
                        <a:rPr lang="it-IT" sz="1600" dirty="0">
                          <a:effectLst/>
                        </a:rPr>
                        <a:t>Pesi dei fattori ruotati</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0000"/>
                  </a:ext>
                </a:extLst>
              </a:tr>
              <a:tr h="434527">
                <a:tc vMerge="1">
                  <a:txBody>
                    <a:bodyPr/>
                    <a:lstStyle/>
                    <a:p>
                      <a:endParaRPr lang="it-IT"/>
                    </a:p>
                  </a:txBody>
                  <a:tcPr/>
                </a:tc>
                <a:tc>
                  <a:txBody>
                    <a:bodyPr/>
                    <a:lstStyle/>
                    <a:p>
                      <a:pPr marL="38100" marR="38100" algn="ctr">
                        <a:lnSpc>
                          <a:spcPct val="150000"/>
                        </a:lnSpc>
                        <a:spcAft>
                          <a:spcPts val="0"/>
                        </a:spcAft>
                      </a:pPr>
                      <a:r>
                        <a:rPr lang="it-IT" sz="1600" dirty="0">
                          <a:effectLst/>
                        </a:rPr>
                        <a:t>Totale</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ctr">
                        <a:lnSpc>
                          <a:spcPct val="150000"/>
                        </a:lnSpc>
                        <a:spcAft>
                          <a:spcPts val="0"/>
                        </a:spcAft>
                      </a:pPr>
                      <a:r>
                        <a:rPr lang="it-IT" sz="1600">
                          <a:effectLst/>
                        </a:rPr>
                        <a:t>% di varianza</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ctr">
                        <a:lnSpc>
                          <a:spcPct val="150000"/>
                        </a:lnSpc>
                        <a:spcAft>
                          <a:spcPts val="0"/>
                        </a:spcAft>
                      </a:pPr>
                      <a:r>
                        <a:rPr lang="it-IT" sz="1600">
                          <a:effectLst/>
                        </a:rPr>
                        <a:t>% cumulata</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1"/>
                  </a:ext>
                </a:extLst>
              </a:tr>
              <a:tr h="434527">
                <a:tc>
                  <a:txBody>
                    <a:bodyPr/>
                    <a:lstStyle/>
                    <a:p>
                      <a:pPr marL="38100" marR="38100">
                        <a:lnSpc>
                          <a:spcPct val="150000"/>
                        </a:lnSpc>
                        <a:spcAft>
                          <a:spcPts val="0"/>
                        </a:spcAft>
                      </a:pPr>
                      <a:r>
                        <a:rPr lang="it-IT" sz="1600">
                          <a:effectLst/>
                        </a:rPr>
                        <a:t>1</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600" dirty="0">
                          <a:effectLst/>
                        </a:rPr>
                        <a:t>6,332</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600" dirty="0">
                          <a:effectLst/>
                        </a:rPr>
                        <a:t>39,576</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600">
                          <a:effectLst/>
                        </a:rPr>
                        <a:t>39,576</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2"/>
                  </a:ext>
                </a:extLst>
              </a:tr>
              <a:tr h="434527">
                <a:tc>
                  <a:txBody>
                    <a:bodyPr/>
                    <a:lstStyle/>
                    <a:p>
                      <a:pPr marL="38100" marR="38100">
                        <a:lnSpc>
                          <a:spcPct val="150000"/>
                        </a:lnSpc>
                        <a:spcAft>
                          <a:spcPts val="0"/>
                        </a:spcAft>
                      </a:pPr>
                      <a:r>
                        <a:rPr lang="it-IT" sz="1600" dirty="0">
                          <a:effectLst/>
                        </a:rPr>
                        <a:t>2</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600">
                          <a:effectLst/>
                        </a:rPr>
                        <a:t>2,991</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600" dirty="0">
                          <a:effectLst/>
                        </a:rPr>
                        <a:t>18,691</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600">
                          <a:effectLst/>
                        </a:rPr>
                        <a:t>58,267</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3"/>
                  </a:ext>
                </a:extLst>
              </a:tr>
              <a:tr h="434527">
                <a:tc>
                  <a:txBody>
                    <a:bodyPr/>
                    <a:lstStyle/>
                    <a:p>
                      <a:pPr marL="38100" marR="38100">
                        <a:lnSpc>
                          <a:spcPct val="150000"/>
                        </a:lnSpc>
                        <a:spcAft>
                          <a:spcPts val="0"/>
                        </a:spcAft>
                      </a:pPr>
                      <a:r>
                        <a:rPr lang="it-IT" sz="1600">
                          <a:effectLst/>
                        </a:rPr>
                        <a:t>3</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600">
                          <a:effectLst/>
                        </a:rPr>
                        <a:t>2,161</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600" dirty="0">
                          <a:effectLst/>
                        </a:rPr>
                        <a:t>13,509</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600" dirty="0">
                          <a:effectLst/>
                        </a:rPr>
                        <a:t>71,776</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4"/>
                  </a:ext>
                </a:extLst>
              </a:tr>
              <a:tr h="434527">
                <a:tc>
                  <a:txBody>
                    <a:bodyPr/>
                    <a:lstStyle/>
                    <a:p>
                      <a:pPr marL="38100" marR="38100">
                        <a:lnSpc>
                          <a:spcPct val="150000"/>
                        </a:lnSpc>
                        <a:spcAft>
                          <a:spcPts val="0"/>
                        </a:spcAft>
                      </a:pPr>
                      <a:r>
                        <a:rPr lang="it-IT" sz="1600" dirty="0">
                          <a:solidFill>
                            <a:srgbClr val="FF0000"/>
                          </a:solidFill>
                          <a:effectLst/>
                        </a:rPr>
                        <a:t>4</a:t>
                      </a:r>
                      <a:endParaRPr lang="it-IT" sz="1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8100" marR="38100" algn="r">
                        <a:lnSpc>
                          <a:spcPct val="150000"/>
                        </a:lnSpc>
                        <a:spcAft>
                          <a:spcPts val="0"/>
                        </a:spcAft>
                      </a:pPr>
                      <a:r>
                        <a:rPr lang="it-IT" sz="1600" dirty="0">
                          <a:solidFill>
                            <a:srgbClr val="FF0000"/>
                          </a:solidFill>
                          <a:effectLst/>
                        </a:rPr>
                        <a:t>1,380</a:t>
                      </a:r>
                      <a:endParaRPr lang="it-IT" sz="1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600" dirty="0">
                          <a:solidFill>
                            <a:srgbClr val="FF0000"/>
                          </a:solidFill>
                          <a:effectLst/>
                        </a:rPr>
                        <a:t>8,625</a:t>
                      </a:r>
                      <a:endParaRPr lang="it-IT" sz="1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50000"/>
                        </a:lnSpc>
                        <a:spcAft>
                          <a:spcPts val="0"/>
                        </a:spcAft>
                      </a:pPr>
                      <a:r>
                        <a:rPr lang="it-IT" sz="1600" dirty="0">
                          <a:solidFill>
                            <a:srgbClr val="FF0000"/>
                          </a:solidFill>
                          <a:effectLst/>
                        </a:rPr>
                        <a:t>80,401</a:t>
                      </a:r>
                      <a:endParaRPr lang="it-IT" sz="1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17958188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5800" y="609600"/>
            <a:ext cx="7772400" cy="515144"/>
          </a:xfrm>
        </p:spPr>
        <p:txBody>
          <a:bodyPr/>
          <a:lstStyle/>
          <a:p>
            <a:r>
              <a:rPr lang="it-IT" sz="3600" dirty="0" smtClean="0"/>
              <a:t>Il calcolo degli 11 indicatori parziali</a:t>
            </a:r>
            <a:endParaRPr lang="it-IT" sz="3600" dirty="0"/>
          </a:p>
        </p:txBody>
      </p:sp>
      <p:sp>
        <p:nvSpPr>
          <p:cNvPr id="4" name="Segnaposto numero diapositiva 3"/>
          <p:cNvSpPr>
            <a:spLocks noGrp="1"/>
          </p:cNvSpPr>
          <p:nvPr>
            <p:ph type="sldNum" sz="quarter" idx="12"/>
          </p:nvPr>
        </p:nvSpPr>
        <p:spPr/>
        <p:txBody>
          <a:bodyPr/>
          <a:lstStyle/>
          <a:p>
            <a:pPr>
              <a:defRPr/>
            </a:pPr>
            <a:fld id="{880DFACC-D2BC-45AC-A61F-F70DE1997CF3}" type="slidenum">
              <a:rPr lang="it-IT" smtClean="0"/>
              <a:pPr>
                <a:defRPr/>
              </a:pPr>
              <a:t>45</a:t>
            </a:fld>
            <a:endParaRPr lang="it-IT"/>
          </a:p>
        </p:txBody>
      </p:sp>
      <p:grpSp>
        <p:nvGrpSpPr>
          <p:cNvPr id="6" name="Group 7"/>
          <p:cNvGrpSpPr>
            <a:grpSpLocks/>
          </p:cNvGrpSpPr>
          <p:nvPr/>
        </p:nvGrpSpPr>
        <p:grpSpPr bwMode="auto">
          <a:xfrm>
            <a:off x="26074" y="0"/>
            <a:ext cx="9132888" cy="6834188"/>
            <a:chOff x="1" y="-19"/>
            <a:chExt cx="5753" cy="4305"/>
          </a:xfrm>
        </p:grpSpPr>
        <p:pic>
          <p:nvPicPr>
            <p:cNvPr id="7" name="Picture 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 y="14"/>
              <a:ext cx="432" cy="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ttangolo 3"/>
            <p:cNvSpPr>
              <a:spLocks noChangeArrowheads="1"/>
            </p:cNvSpPr>
            <p:nvPr/>
          </p:nvSpPr>
          <p:spPr bwMode="auto">
            <a:xfrm>
              <a:off x="432" y="-19"/>
              <a:ext cx="5322" cy="364"/>
            </a:xfrm>
            <a:prstGeom prst="rect">
              <a:avLst/>
            </a:prstGeom>
            <a:solidFill>
              <a:srgbClr val="0070C0"/>
            </a:solidFill>
            <a:ln w="25400">
              <a:solidFill>
                <a:srgbClr val="993300"/>
              </a:solidFill>
              <a:miter lim="800000"/>
              <a:headEnd/>
              <a:tailEnd/>
            </a:ln>
          </p:spPr>
          <p:txBody>
            <a:bodyPr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algn="ctr" eaLnBrk="1" hangingPunct="1">
                <a:spcBef>
                  <a:spcPct val="0"/>
                </a:spcBef>
                <a:buFontTx/>
                <a:buNone/>
              </a:pPr>
              <a:r>
                <a:rPr lang="it-IT" altLang="it-IT" sz="2000" b="1">
                  <a:solidFill>
                    <a:schemeClr val="bg1"/>
                  </a:solidFill>
                  <a:latin typeface="Calibri" panose="020F0502020204030204" pitchFamily="34" charset="0"/>
                </a:rPr>
                <a:t>La Misurazione del Benessere nei paesi dell’Unione Europea</a:t>
              </a:r>
              <a:endParaRPr lang="it-IT" altLang="it-IT" sz="2000" b="1" dirty="0">
                <a:solidFill>
                  <a:schemeClr val="bg1"/>
                </a:solidFill>
                <a:latin typeface="Calibri" panose="020F0502020204030204" pitchFamily="34" charset="0"/>
              </a:endParaRPr>
            </a:p>
          </p:txBody>
        </p:sp>
        <p:sp>
          <p:nvSpPr>
            <p:cNvPr id="9" name="Rettangolo 3"/>
            <p:cNvSpPr>
              <a:spLocks noChangeArrowheads="1"/>
            </p:cNvSpPr>
            <p:nvPr/>
          </p:nvSpPr>
          <p:spPr bwMode="auto">
            <a:xfrm rot="5400000">
              <a:off x="-1753" y="2099"/>
              <a:ext cx="3941" cy="434"/>
            </a:xfrm>
            <a:prstGeom prst="rect">
              <a:avLst/>
            </a:prstGeom>
            <a:solidFill>
              <a:srgbClr val="0070C0"/>
            </a:solidFill>
            <a:ln w="25400">
              <a:solidFill>
                <a:srgbClr val="993300"/>
              </a:solidFill>
              <a:miter lim="800000"/>
              <a:headEnd/>
              <a:tailEnd/>
            </a:ln>
          </p:spPr>
          <p:txBody>
            <a:bodyPr rot="10800000" vert="eaVert"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it-IT" altLang="it-IT" sz="1200">
                <a:solidFill>
                  <a:srgbClr val="FFFFFF"/>
                </a:solidFill>
                <a:latin typeface="Calibri" panose="020F0502020204030204" pitchFamily="34" charset="0"/>
              </a:endParaRPr>
            </a:p>
          </p:txBody>
        </p:sp>
      </p:grpSp>
      <p:grpSp>
        <p:nvGrpSpPr>
          <p:cNvPr id="10" name="Group 7"/>
          <p:cNvGrpSpPr>
            <a:grpSpLocks/>
          </p:cNvGrpSpPr>
          <p:nvPr/>
        </p:nvGrpSpPr>
        <p:grpSpPr bwMode="auto">
          <a:xfrm>
            <a:off x="26074" y="52388"/>
            <a:ext cx="688975" cy="6781800"/>
            <a:chOff x="1" y="14"/>
            <a:chExt cx="434" cy="4272"/>
          </a:xfrm>
        </p:grpSpPr>
        <p:pic>
          <p:nvPicPr>
            <p:cNvPr id="11" name="Picture 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 y="14"/>
              <a:ext cx="432" cy="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ttangolo 3"/>
            <p:cNvSpPr>
              <a:spLocks noChangeArrowheads="1"/>
            </p:cNvSpPr>
            <p:nvPr/>
          </p:nvSpPr>
          <p:spPr bwMode="auto">
            <a:xfrm rot="5400000">
              <a:off x="-1753" y="2099"/>
              <a:ext cx="3941" cy="434"/>
            </a:xfrm>
            <a:prstGeom prst="rect">
              <a:avLst/>
            </a:prstGeom>
            <a:solidFill>
              <a:srgbClr val="0070C0"/>
            </a:solidFill>
            <a:ln w="25400">
              <a:solidFill>
                <a:srgbClr val="993300"/>
              </a:solidFill>
              <a:miter lim="800000"/>
              <a:headEnd/>
              <a:tailEnd/>
            </a:ln>
          </p:spPr>
          <p:txBody>
            <a:bodyPr rot="10800000" vert="eaVert"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it-IT" altLang="it-IT" sz="1200">
                <a:solidFill>
                  <a:srgbClr val="FFFFFF"/>
                </a:solidFill>
                <a:latin typeface="Calibri" panose="020F0502020204030204" pitchFamily="34" charset="0"/>
              </a:endParaRPr>
            </a:p>
          </p:txBody>
        </p:sp>
      </p:grpSp>
      <p:sp>
        <p:nvSpPr>
          <p:cNvPr id="3" name="Segnaposto contenuto 2"/>
          <p:cNvSpPr>
            <a:spLocks noGrp="1"/>
          </p:cNvSpPr>
          <p:nvPr>
            <p:ph idx="1"/>
          </p:nvPr>
        </p:nvSpPr>
        <p:spPr/>
        <p:txBody>
          <a:bodyPr/>
          <a:lstStyle/>
          <a:p>
            <a:r>
              <a:rPr lang="it-IT" sz="2000" dirty="0" smtClean="0"/>
              <a:t>Sono </a:t>
            </a:r>
            <a:r>
              <a:rPr lang="it-IT" sz="2000" dirty="0"/>
              <a:t>stati aggregati i punteggi attraverso  </a:t>
            </a:r>
            <a:r>
              <a:rPr lang="it-IT" sz="2000" dirty="0" smtClean="0"/>
              <a:t>un’ulteriore analisi </a:t>
            </a:r>
            <a:r>
              <a:rPr lang="it-IT" sz="2000" dirty="0"/>
              <a:t>fattoriale, eseguita utilizzando i medesimi criteri metodologici descritti precedentemente. </a:t>
            </a:r>
            <a:endParaRPr lang="it-IT" sz="2000" dirty="0" smtClean="0"/>
          </a:p>
          <a:p>
            <a:r>
              <a:rPr lang="it-IT" sz="2000" dirty="0" smtClean="0"/>
              <a:t>Per una rappresentazione mediante cartogramma l’indice è stato suddiviso in 6 classi e </a:t>
            </a:r>
            <a:r>
              <a:rPr lang="it-IT" sz="2000" kern="1200" dirty="0" smtClean="0">
                <a:latin typeface="Times New Roman" pitchFamily="18" charset="0"/>
              </a:rPr>
              <a:t>sono stati utilizzati </a:t>
            </a:r>
            <a:r>
              <a:rPr lang="it-IT" sz="2000" kern="1200" dirty="0">
                <a:latin typeface="Times New Roman" pitchFamily="18" charset="0"/>
              </a:rPr>
              <a:t>i valori ±(2/3)σ, ±(4/3)σ come </a:t>
            </a:r>
            <a:r>
              <a:rPr lang="it-IT" sz="2000" i="1" kern="1200" dirty="0" err="1">
                <a:latin typeface="Times New Roman" pitchFamily="18" charset="0"/>
              </a:rPr>
              <a:t>cut</a:t>
            </a:r>
            <a:r>
              <a:rPr lang="it-IT" sz="2000" i="1" kern="1200" dirty="0">
                <a:latin typeface="Times New Roman" pitchFamily="18" charset="0"/>
              </a:rPr>
              <a:t> off</a:t>
            </a:r>
            <a:r>
              <a:rPr lang="it-IT" sz="2000" kern="1200" dirty="0">
                <a:latin typeface="Times New Roman" pitchFamily="18" charset="0"/>
              </a:rPr>
              <a:t> delle </a:t>
            </a:r>
            <a:r>
              <a:rPr lang="it-IT" sz="2000" kern="1200" dirty="0" smtClean="0">
                <a:latin typeface="Times New Roman" pitchFamily="18" charset="0"/>
              </a:rPr>
              <a:t>classi.</a:t>
            </a:r>
          </a:p>
          <a:p>
            <a:r>
              <a:rPr lang="it-IT" sz="2000" kern="1200" dirty="0" smtClean="0">
                <a:latin typeface="Times New Roman" pitchFamily="18" charset="0"/>
              </a:rPr>
              <a:t>Si </a:t>
            </a:r>
            <a:r>
              <a:rPr lang="it-IT" sz="2000" kern="1200" dirty="0">
                <a:latin typeface="Times New Roman" pitchFamily="18" charset="0"/>
              </a:rPr>
              <a:t>sono individuati anche le percentuali di popolazione presenti all’interno di ciascuna classe al fine di fornire una misura di quanta popolazione insista su ogni classe dell’indicatore</a:t>
            </a:r>
            <a:r>
              <a:rPr lang="it-IT" sz="2000" kern="1200" dirty="0" smtClean="0">
                <a:latin typeface="Times New Roman" pitchFamily="18" charset="0"/>
              </a:rPr>
              <a:t>.</a:t>
            </a:r>
          </a:p>
          <a:p>
            <a:endParaRPr lang="it-IT" sz="2000" kern="1200" dirty="0">
              <a:latin typeface="Times New Roman" pitchFamily="18" charset="0"/>
            </a:endParaRPr>
          </a:p>
          <a:p>
            <a:r>
              <a:rPr lang="it-IT" sz="2000" kern="1200" dirty="0" smtClean="0">
                <a:latin typeface="Times New Roman" pitchFamily="18" charset="0"/>
              </a:rPr>
              <a:t>A titolo di esempio si riportano i risultati della componente «Salute»</a:t>
            </a:r>
            <a:endParaRPr lang="it-IT" sz="2000" kern="1200" dirty="0">
              <a:latin typeface="Times New Roman" pitchFamily="18" charset="0"/>
            </a:endParaRPr>
          </a:p>
          <a:p>
            <a:endParaRPr lang="it-IT" sz="2000" dirty="0"/>
          </a:p>
          <a:p>
            <a:endParaRPr lang="it-IT" sz="2000" dirty="0" smtClean="0"/>
          </a:p>
          <a:p>
            <a:endParaRPr lang="it-IT" sz="2800" dirty="0"/>
          </a:p>
          <a:p>
            <a:endParaRPr lang="it-IT" sz="2800" dirty="0"/>
          </a:p>
        </p:txBody>
      </p:sp>
    </p:spTree>
    <p:extLst>
      <p:ext uri="{BB962C8B-B14F-4D97-AF65-F5344CB8AC3E}">
        <p14:creationId xmlns:p14="http://schemas.microsoft.com/office/powerpoint/2010/main" val="40629362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5800" y="609600"/>
            <a:ext cx="7772400" cy="371128"/>
          </a:xfrm>
        </p:spPr>
        <p:txBody>
          <a:bodyPr/>
          <a:lstStyle/>
          <a:p>
            <a:r>
              <a:rPr lang="it-IT" sz="3200" smtClean="0"/>
              <a:t>La componente «Salute»</a:t>
            </a:r>
            <a:endParaRPr lang="it-IT" sz="3200"/>
          </a:p>
        </p:txBody>
      </p:sp>
      <p:sp>
        <p:nvSpPr>
          <p:cNvPr id="4" name="Segnaposto numero diapositiva 3"/>
          <p:cNvSpPr>
            <a:spLocks noGrp="1"/>
          </p:cNvSpPr>
          <p:nvPr>
            <p:ph type="sldNum" sz="quarter" idx="12"/>
          </p:nvPr>
        </p:nvSpPr>
        <p:spPr/>
        <p:txBody>
          <a:bodyPr/>
          <a:lstStyle/>
          <a:p>
            <a:pPr>
              <a:defRPr/>
            </a:pPr>
            <a:fld id="{880DFACC-D2BC-45AC-A61F-F70DE1997CF3}" type="slidenum">
              <a:rPr lang="it-IT" smtClean="0"/>
              <a:pPr>
                <a:defRPr/>
              </a:pPr>
              <a:t>46</a:t>
            </a:fld>
            <a:endParaRPr lang="it-IT"/>
          </a:p>
        </p:txBody>
      </p:sp>
      <p:grpSp>
        <p:nvGrpSpPr>
          <p:cNvPr id="6" name="Group 7"/>
          <p:cNvGrpSpPr>
            <a:grpSpLocks/>
          </p:cNvGrpSpPr>
          <p:nvPr/>
        </p:nvGrpSpPr>
        <p:grpSpPr bwMode="auto">
          <a:xfrm>
            <a:off x="26074" y="0"/>
            <a:ext cx="9132888" cy="6834188"/>
            <a:chOff x="1" y="-19"/>
            <a:chExt cx="5753" cy="4305"/>
          </a:xfrm>
        </p:grpSpPr>
        <p:pic>
          <p:nvPicPr>
            <p:cNvPr id="7" name="Picture 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 y="14"/>
              <a:ext cx="432" cy="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ttangolo 3"/>
            <p:cNvSpPr>
              <a:spLocks noChangeArrowheads="1"/>
            </p:cNvSpPr>
            <p:nvPr/>
          </p:nvSpPr>
          <p:spPr bwMode="auto">
            <a:xfrm>
              <a:off x="432" y="-19"/>
              <a:ext cx="5322" cy="364"/>
            </a:xfrm>
            <a:prstGeom prst="rect">
              <a:avLst/>
            </a:prstGeom>
            <a:solidFill>
              <a:srgbClr val="0070C0"/>
            </a:solidFill>
            <a:ln w="25400">
              <a:solidFill>
                <a:srgbClr val="993300"/>
              </a:solidFill>
              <a:miter lim="800000"/>
              <a:headEnd/>
              <a:tailEnd/>
            </a:ln>
          </p:spPr>
          <p:txBody>
            <a:bodyPr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algn="ctr" eaLnBrk="1" hangingPunct="1">
                <a:spcBef>
                  <a:spcPct val="0"/>
                </a:spcBef>
                <a:buFontTx/>
                <a:buNone/>
              </a:pPr>
              <a:r>
                <a:rPr lang="it-IT" altLang="it-IT" sz="2000" b="1">
                  <a:solidFill>
                    <a:schemeClr val="bg1"/>
                  </a:solidFill>
                  <a:latin typeface="Calibri" panose="020F0502020204030204" pitchFamily="34" charset="0"/>
                </a:rPr>
                <a:t>La Misurazione del Benessere nei paesi dell’Unione Europea</a:t>
              </a:r>
              <a:endParaRPr lang="it-IT" altLang="it-IT" sz="2000" b="1" dirty="0">
                <a:solidFill>
                  <a:schemeClr val="bg1"/>
                </a:solidFill>
                <a:latin typeface="Calibri" panose="020F0502020204030204" pitchFamily="34" charset="0"/>
              </a:endParaRPr>
            </a:p>
          </p:txBody>
        </p:sp>
        <p:sp>
          <p:nvSpPr>
            <p:cNvPr id="9" name="Rettangolo 3"/>
            <p:cNvSpPr>
              <a:spLocks noChangeArrowheads="1"/>
            </p:cNvSpPr>
            <p:nvPr/>
          </p:nvSpPr>
          <p:spPr bwMode="auto">
            <a:xfrm rot="5400000">
              <a:off x="-1753" y="2099"/>
              <a:ext cx="3941" cy="434"/>
            </a:xfrm>
            <a:prstGeom prst="rect">
              <a:avLst/>
            </a:prstGeom>
            <a:solidFill>
              <a:srgbClr val="0070C0"/>
            </a:solidFill>
            <a:ln w="25400">
              <a:solidFill>
                <a:srgbClr val="993300"/>
              </a:solidFill>
              <a:miter lim="800000"/>
              <a:headEnd/>
              <a:tailEnd/>
            </a:ln>
          </p:spPr>
          <p:txBody>
            <a:bodyPr rot="10800000" vert="eaVert"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it-IT" altLang="it-IT" sz="1200">
                <a:solidFill>
                  <a:srgbClr val="FFFFFF"/>
                </a:solidFill>
                <a:latin typeface="Calibri" panose="020F0502020204030204" pitchFamily="34" charset="0"/>
              </a:endParaRPr>
            </a:p>
          </p:txBody>
        </p:sp>
      </p:grpSp>
      <p:grpSp>
        <p:nvGrpSpPr>
          <p:cNvPr id="10" name="Group 7"/>
          <p:cNvGrpSpPr>
            <a:grpSpLocks/>
          </p:cNvGrpSpPr>
          <p:nvPr/>
        </p:nvGrpSpPr>
        <p:grpSpPr bwMode="auto">
          <a:xfrm>
            <a:off x="26074" y="52388"/>
            <a:ext cx="688975" cy="6781800"/>
            <a:chOff x="1" y="14"/>
            <a:chExt cx="434" cy="4272"/>
          </a:xfrm>
        </p:grpSpPr>
        <p:pic>
          <p:nvPicPr>
            <p:cNvPr id="11" name="Picture 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 y="14"/>
              <a:ext cx="432" cy="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ttangolo 3"/>
            <p:cNvSpPr>
              <a:spLocks noChangeArrowheads="1"/>
            </p:cNvSpPr>
            <p:nvPr/>
          </p:nvSpPr>
          <p:spPr bwMode="auto">
            <a:xfrm rot="5400000">
              <a:off x="-1753" y="2099"/>
              <a:ext cx="3941" cy="434"/>
            </a:xfrm>
            <a:prstGeom prst="rect">
              <a:avLst/>
            </a:prstGeom>
            <a:solidFill>
              <a:srgbClr val="0070C0"/>
            </a:solidFill>
            <a:ln w="25400">
              <a:solidFill>
                <a:srgbClr val="993300"/>
              </a:solidFill>
              <a:miter lim="800000"/>
              <a:headEnd/>
              <a:tailEnd/>
            </a:ln>
          </p:spPr>
          <p:txBody>
            <a:bodyPr rot="10800000" vert="eaVert"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it-IT" altLang="it-IT" sz="1200">
                <a:solidFill>
                  <a:srgbClr val="FFFFFF"/>
                </a:solidFill>
                <a:latin typeface="Calibri" panose="020F0502020204030204" pitchFamily="34" charset="0"/>
              </a:endParaRPr>
            </a:p>
          </p:txBody>
        </p:sp>
      </p:grpSp>
      <p:graphicFrame>
        <p:nvGraphicFramePr>
          <p:cNvPr id="5" name="Segnaposto contenuto 4"/>
          <p:cNvGraphicFramePr>
            <a:graphicFrameLocks noGrp="1"/>
          </p:cNvGraphicFramePr>
          <p:nvPr>
            <p:ph idx="1"/>
            <p:extLst>
              <p:ext uri="{D42A27DB-BD31-4B8C-83A1-F6EECF244321}">
                <p14:modId xmlns:p14="http://schemas.microsoft.com/office/powerpoint/2010/main" val="1512526671"/>
              </p:ext>
            </p:extLst>
          </p:nvPr>
        </p:nvGraphicFramePr>
        <p:xfrm>
          <a:off x="1043608" y="1045711"/>
          <a:ext cx="7776865" cy="5705783"/>
        </p:xfrm>
        <a:graphic>
          <a:graphicData uri="http://schemas.openxmlformats.org/drawingml/2006/table">
            <a:tbl>
              <a:tblPr firstRow="1" firstCol="1" bandRow="1">
                <a:tableStyleId>{5C22544A-7EE6-4342-B048-85BDC9FD1C3A}</a:tableStyleId>
              </a:tblPr>
              <a:tblGrid>
                <a:gridCol w="998769">
                  <a:extLst>
                    <a:ext uri="{9D8B030D-6E8A-4147-A177-3AD203B41FA5}">
                      <a16:colId xmlns:a16="http://schemas.microsoft.com/office/drawing/2014/main" val="20000"/>
                    </a:ext>
                  </a:extLst>
                </a:gridCol>
                <a:gridCol w="2226418">
                  <a:extLst>
                    <a:ext uri="{9D8B030D-6E8A-4147-A177-3AD203B41FA5}">
                      <a16:colId xmlns:a16="http://schemas.microsoft.com/office/drawing/2014/main" val="20001"/>
                    </a:ext>
                  </a:extLst>
                </a:gridCol>
                <a:gridCol w="1534565">
                  <a:extLst>
                    <a:ext uri="{9D8B030D-6E8A-4147-A177-3AD203B41FA5}">
                      <a16:colId xmlns:a16="http://schemas.microsoft.com/office/drawing/2014/main" val="20002"/>
                    </a:ext>
                  </a:extLst>
                </a:gridCol>
                <a:gridCol w="1019575">
                  <a:extLst>
                    <a:ext uri="{9D8B030D-6E8A-4147-A177-3AD203B41FA5}">
                      <a16:colId xmlns:a16="http://schemas.microsoft.com/office/drawing/2014/main" val="20003"/>
                    </a:ext>
                  </a:extLst>
                </a:gridCol>
                <a:gridCol w="998769">
                  <a:extLst>
                    <a:ext uri="{9D8B030D-6E8A-4147-A177-3AD203B41FA5}">
                      <a16:colId xmlns:a16="http://schemas.microsoft.com/office/drawing/2014/main" val="20004"/>
                    </a:ext>
                  </a:extLst>
                </a:gridCol>
                <a:gridCol w="998769">
                  <a:extLst>
                    <a:ext uri="{9D8B030D-6E8A-4147-A177-3AD203B41FA5}">
                      <a16:colId xmlns:a16="http://schemas.microsoft.com/office/drawing/2014/main" val="20005"/>
                    </a:ext>
                  </a:extLst>
                </a:gridCol>
              </a:tblGrid>
              <a:tr h="286128">
                <a:tc>
                  <a:txBody>
                    <a:bodyPr/>
                    <a:lstStyle/>
                    <a:p>
                      <a:pPr>
                        <a:lnSpc>
                          <a:spcPct val="115000"/>
                        </a:lnSpc>
                        <a:spcAft>
                          <a:spcPts val="0"/>
                        </a:spcAft>
                      </a:pPr>
                      <a:r>
                        <a:rPr lang="it-IT" sz="1100" dirty="0" smtClean="0">
                          <a:effectLst/>
                        </a:rPr>
                        <a:t>CLASSI</a:t>
                      </a:r>
                      <a:endParaRPr lang="it-IT" sz="1050" dirty="0">
                        <a:effectLst/>
                        <a:latin typeface="Calibri"/>
                        <a:ea typeface="Times New Roman"/>
                        <a:cs typeface="Times New Roman"/>
                      </a:endParaRPr>
                    </a:p>
                  </a:txBody>
                  <a:tcPr marL="29677" marR="29677" marT="0" marB="0" anchor="b"/>
                </a:tc>
                <a:tc>
                  <a:txBody>
                    <a:bodyPr/>
                    <a:lstStyle/>
                    <a:p>
                      <a:pPr>
                        <a:lnSpc>
                          <a:spcPct val="115000"/>
                        </a:lnSpc>
                        <a:spcAft>
                          <a:spcPts val="0"/>
                        </a:spcAft>
                      </a:pPr>
                      <a:r>
                        <a:rPr lang="it-IT" sz="1100" smtClean="0">
                          <a:effectLst/>
                        </a:rPr>
                        <a:t>NAZIONE</a:t>
                      </a:r>
                      <a:endParaRPr lang="it-IT" sz="1050">
                        <a:effectLst/>
                        <a:latin typeface="Calibri"/>
                        <a:ea typeface="Times New Roman"/>
                        <a:cs typeface="Times New Roman"/>
                      </a:endParaRPr>
                    </a:p>
                  </a:txBody>
                  <a:tcPr marL="29677" marR="29677" marT="0" marB="0" anchor="b"/>
                </a:tc>
                <a:tc>
                  <a:txBody>
                    <a:bodyPr/>
                    <a:lstStyle/>
                    <a:p>
                      <a:pPr>
                        <a:lnSpc>
                          <a:spcPct val="115000"/>
                        </a:lnSpc>
                        <a:spcAft>
                          <a:spcPts val="0"/>
                        </a:spcAft>
                      </a:pPr>
                      <a:r>
                        <a:rPr lang="it-IT" sz="1100" smtClean="0">
                          <a:effectLst/>
                        </a:rPr>
                        <a:t>PUNTEGGIO</a:t>
                      </a:r>
                      <a:endParaRPr lang="it-IT" sz="1050">
                        <a:effectLst/>
                        <a:latin typeface="Calibri"/>
                        <a:ea typeface="Times New Roman"/>
                        <a:cs typeface="Times New Roman"/>
                      </a:endParaRPr>
                    </a:p>
                  </a:txBody>
                  <a:tcPr marL="29677" marR="29677" marT="0" marB="0" anchor="b"/>
                </a:tc>
                <a:tc>
                  <a:txBody>
                    <a:bodyPr/>
                    <a:lstStyle/>
                    <a:p>
                      <a:pPr>
                        <a:lnSpc>
                          <a:spcPct val="115000"/>
                        </a:lnSpc>
                        <a:spcAft>
                          <a:spcPts val="0"/>
                        </a:spcAft>
                      </a:pPr>
                      <a:r>
                        <a:rPr lang="it-IT" sz="1100" smtClean="0">
                          <a:effectLst/>
                        </a:rPr>
                        <a:t>% POP.</a:t>
                      </a:r>
                      <a:endParaRPr lang="it-IT" sz="1050">
                        <a:effectLst/>
                        <a:latin typeface="Calibri"/>
                        <a:ea typeface="Times New Roman"/>
                        <a:cs typeface="Times New Roman"/>
                      </a:endParaRPr>
                    </a:p>
                  </a:txBody>
                  <a:tcPr marL="29677" marR="29677" marT="0" marB="0" anchor="b"/>
                </a:tc>
                <a:tc gridSpan="2">
                  <a:txBody>
                    <a:bodyPr/>
                    <a:lstStyle/>
                    <a:p>
                      <a:pPr>
                        <a:lnSpc>
                          <a:spcPct val="115000"/>
                        </a:lnSpc>
                        <a:spcAft>
                          <a:spcPts val="0"/>
                        </a:spcAft>
                      </a:pPr>
                      <a:r>
                        <a:rPr lang="it-IT" sz="1100" smtClean="0">
                          <a:effectLst/>
                        </a:rPr>
                        <a:t>% CUMULATA</a:t>
                      </a:r>
                      <a:endParaRPr lang="it-IT" sz="1050">
                        <a:effectLst/>
                        <a:latin typeface="Calibri"/>
                        <a:ea typeface="Times New Roman"/>
                        <a:cs typeface="Times New Roman"/>
                      </a:endParaRPr>
                    </a:p>
                  </a:txBody>
                  <a:tcPr marL="29677" marR="29677" marT="0" marB="0" anchor="b"/>
                </a:tc>
                <a:tc hMerge="1">
                  <a:txBody>
                    <a:bodyPr/>
                    <a:lstStyle/>
                    <a:p>
                      <a:endParaRPr lang="it-IT"/>
                    </a:p>
                  </a:txBody>
                  <a:tcPr/>
                </a:tc>
                <a:extLst>
                  <a:ext uri="{0D108BD9-81ED-4DB2-BD59-A6C34878D82A}">
                    <a16:rowId xmlns:a16="http://schemas.microsoft.com/office/drawing/2014/main" val="10000"/>
                  </a:ext>
                </a:extLst>
              </a:tr>
              <a:tr h="194963">
                <a:tc>
                  <a:txBody>
                    <a:bodyPr/>
                    <a:lstStyle/>
                    <a:p>
                      <a:pPr algn="ctr">
                        <a:lnSpc>
                          <a:spcPct val="115000"/>
                        </a:lnSpc>
                        <a:spcAft>
                          <a:spcPts val="0"/>
                        </a:spcAft>
                      </a:pPr>
                      <a:r>
                        <a:rPr lang="it-IT" sz="1100" smtClean="0">
                          <a:solidFill>
                            <a:schemeClr val="accent6"/>
                          </a:solidFill>
                          <a:effectLst/>
                        </a:rPr>
                        <a:t>1</a:t>
                      </a:r>
                      <a:endParaRPr lang="it-IT" sz="1050">
                        <a:solidFill>
                          <a:schemeClr val="accent6"/>
                        </a:solidFill>
                        <a:effectLst/>
                        <a:latin typeface="Calibri"/>
                        <a:ea typeface="Times New Roman"/>
                        <a:cs typeface="Times New Roman"/>
                      </a:endParaRPr>
                    </a:p>
                  </a:txBody>
                  <a:tcPr marL="29677" marR="29677" marT="0" marB="0" anchor="ctr">
                    <a:noFill/>
                  </a:tcPr>
                </a:tc>
                <a:tc>
                  <a:txBody>
                    <a:bodyPr/>
                    <a:lstStyle/>
                    <a:p>
                      <a:pPr>
                        <a:lnSpc>
                          <a:spcPct val="115000"/>
                        </a:lnSpc>
                        <a:spcAft>
                          <a:spcPts val="0"/>
                        </a:spcAft>
                      </a:pPr>
                      <a:r>
                        <a:rPr lang="it-IT" sz="1100" smtClean="0">
                          <a:solidFill>
                            <a:schemeClr val="accent6"/>
                          </a:solidFill>
                          <a:effectLst/>
                        </a:rPr>
                        <a:t>Svezia</a:t>
                      </a:r>
                      <a:endParaRPr lang="it-IT" sz="1050">
                        <a:solidFill>
                          <a:schemeClr val="accent6"/>
                        </a:solidFill>
                        <a:effectLst/>
                        <a:latin typeface="Calibri"/>
                        <a:ea typeface="Times New Roman"/>
                        <a:cs typeface="Times New Roman"/>
                      </a:endParaRPr>
                    </a:p>
                  </a:txBody>
                  <a:tcPr marL="29677" marR="29677" marT="0" marB="0" anchor="ctr">
                    <a:noFill/>
                  </a:tcPr>
                </a:tc>
                <a:tc>
                  <a:txBody>
                    <a:bodyPr/>
                    <a:lstStyle/>
                    <a:p>
                      <a:pPr algn="r">
                        <a:lnSpc>
                          <a:spcPct val="115000"/>
                        </a:lnSpc>
                        <a:spcAft>
                          <a:spcPts val="0"/>
                        </a:spcAft>
                      </a:pPr>
                      <a:r>
                        <a:rPr lang="it-IT" sz="1100" smtClean="0">
                          <a:solidFill>
                            <a:schemeClr val="accent6"/>
                          </a:solidFill>
                          <a:effectLst/>
                        </a:rPr>
                        <a:t>2,32966</a:t>
                      </a:r>
                      <a:endParaRPr lang="it-IT" sz="1050">
                        <a:solidFill>
                          <a:schemeClr val="accent6"/>
                        </a:solidFill>
                        <a:effectLst/>
                        <a:latin typeface="Calibri"/>
                        <a:ea typeface="Times New Roman"/>
                        <a:cs typeface="Times New Roman"/>
                      </a:endParaRPr>
                    </a:p>
                  </a:txBody>
                  <a:tcPr marL="29677" marR="29677" marT="0" marB="0" anchor="b">
                    <a:noFill/>
                  </a:tcPr>
                </a:tc>
                <a:tc>
                  <a:txBody>
                    <a:bodyPr/>
                    <a:lstStyle/>
                    <a:p>
                      <a:pPr algn="r">
                        <a:lnSpc>
                          <a:spcPct val="115000"/>
                        </a:lnSpc>
                        <a:spcAft>
                          <a:spcPts val="0"/>
                        </a:spcAft>
                      </a:pPr>
                      <a:r>
                        <a:rPr lang="it-IT" sz="1100" smtClean="0">
                          <a:solidFill>
                            <a:schemeClr val="accent6"/>
                          </a:solidFill>
                          <a:effectLst/>
                        </a:rPr>
                        <a:t>1,90</a:t>
                      </a:r>
                      <a:endParaRPr lang="it-IT" sz="1050">
                        <a:solidFill>
                          <a:schemeClr val="accent6"/>
                        </a:solidFill>
                        <a:effectLst/>
                        <a:latin typeface="Calibri"/>
                        <a:ea typeface="Times New Roman"/>
                        <a:cs typeface="Times New Roman"/>
                      </a:endParaRPr>
                    </a:p>
                  </a:txBody>
                  <a:tcPr marL="29677" marR="29677" marT="0" marB="0" anchor="b">
                    <a:noFill/>
                  </a:tcPr>
                </a:tc>
                <a:tc>
                  <a:txBody>
                    <a:bodyPr/>
                    <a:lstStyle/>
                    <a:p>
                      <a:pPr algn="r">
                        <a:lnSpc>
                          <a:spcPct val="115000"/>
                        </a:lnSpc>
                        <a:spcAft>
                          <a:spcPts val="0"/>
                        </a:spcAft>
                      </a:pPr>
                      <a:r>
                        <a:rPr lang="it-IT" sz="1100" smtClean="0">
                          <a:solidFill>
                            <a:schemeClr val="accent6"/>
                          </a:solidFill>
                          <a:effectLst/>
                        </a:rPr>
                        <a:t>1,90</a:t>
                      </a:r>
                      <a:endParaRPr lang="it-IT" sz="1050">
                        <a:solidFill>
                          <a:schemeClr val="accent6"/>
                        </a:solidFill>
                        <a:effectLst/>
                        <a:latin typeface="Calibri"/>
                        <a:ea typeface="Times New Roman"/>
                        <a:cs typeface="Times New Roman"/>
                      </a:endParaRPr>
                    </a:p>
                  </a:txBody>
                  <a:tcPr marL="29677" marR="29677" marT="0" marB="0" anchor="b">
                    <a:noFill/>
                  </a:tcPr>
                </a:tc>
                <a:tc>
                  <a:txBody>
                    <a:bodyPr/>
                    <a:lstStyle/>
                    <a:p>
                      <a:pPr algn="r">
                        <a:lnSpc>
                          <a:spcPct val="115000"/>
                        </a:lnSpc>
                        <a:spcAft>
                          <a:spcPts val="0"/>
                        </a:spcAft>
                      </a:pPr>
                      <a:r>
                        <a:rPr lang="it-IT" sz="1100" smtClean="0">
                          <a:solidFill>
                            <a:schemeClr val="accent6"/>
                          </a:solidFill>
                          <a:effectLst/>
                        </a:rPr>
                        <a:t>77,90</a:t>
                      </a:r>
                      <a:endParaRPr lang="it-IT" sz="1050">
                        <a:solidFill>
                          <a:schemeClr val="accent6"/>
                        </a:solidFill>
                        <a:effectLst/>
                        <a:latin typeface="Calibri"/>
                        <a:ea typeface="Times New Roman"/>
                        <a:cs typeface="Times New Roman"/>
                      </a:endParaRPr>
                    </a:p>
                  </a:txBody>
                  <a:tcPr marL="29677" marR="29677" marT="0" marB="0" anchor="b">
                    <a:noFill/>
                  </a:tcPr>
                </a:tc>
                <a:extLst>
                  <a:ext uri="{0D108BD9-81ED-4DB2-BD59-A6C34878D82A}">
                    <a16:rowId xmlns:a16="http://schemas.microsoft.com/office/drawing/2014/main" val="10001"/>
                  </a:ext>
                </a:extLst>
              </a:tr>
              <a:tr h="194963">
                <a:tc>
                  <a:txBody>
                    <a:bodyPr/>
                    <a:lstStyle/>
                    <a:p>
                      <a:pPr algn="ctr">
                        <a:lnSpc>
                          <a:spcPct val="115000"/>
                        </a:lnSpc>
                        <a:spcAft>
                          <a:spcPts val="0"/>
                        </a:spcAft>
                      </a:pPr>
                      <a:r>
                        <a:rPr lang="it-IT" sz="1100" smtClean="0">
                          <a:solidFill>
                            <a:schemeClr val="accent6">
                              <a:lumMod val="60000"/>
                              <a:lumOff val="40000"/>
                            </a:schemeClr>
                          </a:solidFill>
                          <a:effectLst/>
                        </a:rPr>
                        <a:t>2</a:t>
                      </a:r>
                      <a:endParaRPr lang="it-IT" sz="1050">
                        <a:solidFill>
                          <a:schemeClr val="accent6">
                            <a:lumMod val="60000"/>
                            <a:lumOff val="40000"/>
                          </a:schemeClr>
                        </a:solidFill>
                        <a:effectLst/>
                        <a:latin typeface="Calibri"/>
                        <a:ea typeface="Times New Roman"/>
                        <a:cs typeface="Times New Roman"/>
                      </a:endParaRPr>
                    </a:p>
                  </a:txBody>
                  <a:tcPr marL="29677" marR="29677" marT="0" marB="0" anchor="ctr">
                    <a:noFill/>
                  </a:tcPr>
                </a:tc>
                <a:tc>
                  <a:txBody>
                    <a:bodyPr/>
                    <a:lstStyle/>
                    <a:p>
                      <a:pPr>
                        <a:lnSpc>
                          <a:spcPct val="115000"/>
                        </a:lnSpc>
                        <a:spcAft>
                          <a:spcPts val="0"/>
                        </a:spcAft>
                      </a:pPr>
                      <a:r>
                        <a:rPr lang="it-IT" sz="1100" smtClean="0">
                          <a:solidFill>
                            <a:schemeClr val="accent6">
                              <a:lumMod val="60000"/>
                              <a:lumOff val="40000"/>
                            </a:schemeClr>
                          </a:solidFill>
                          <a:effectLst/>
                        </a:rPr>
                        <a:t>Finlandia</a:t>
                      </a:r>
                      <a:endParaRPr lang="it-IT" sz="1050">
                        <a:solidFill>
                          <a:schemeClr val="accent6">
                            <a:lumMod val="60000"/>
                            <a:lumOff val="40000"/>
                          </a:schemeClr>
                        </a:solidFill>
                        <a:effectLst/>
                        <a:latin typeface="Calibri"/>
                        <a:ea typeface="Times New Roman"/>
                        <a:cs typeface="Times New Roman"/>
                      </a:endParaRPr>
                    </a:p>
                  </a:txBody>
                  <a:tcPr marL="29677" marR="29677" marT="0" marB="0" anchor="ctr">
                    <a:noFill/>
                  </a:tcPr>
                </a:tc>
                <a:tc>
                  <a:txBody>
                    <a:bodyPr/>
                    <a:lstStyle/>
                    <a:p>
                      <a:pPr algn="r">
                        <a:lnSpc>
                          <a:spcPct val="115000"/>
                        </a:lnSpc>
                        <a:spcAft>
                          <a:spcPts val="0"/>
                        </a:spcAft>
                      </a:pPr>
                      <a:r>
                        <a:rPr lang="it-IT" sz="1100" smtClean="0">
                          <a:solidFill>
                            <a:schemeClr val="accent6">
                              <a:lumMod val="60000"/>
                              <a:lumOff val="40000"/>
                            </a:schemeClr>
                          </a:solidFill>
                          <a:effectLst/>
                        </a:rPr>
                        <a:t>1,23538</a:t>
                      </a:r>
                      <a:endParaRPr lang="it-IT" sz="1050">
                        <a:solidFill>
                          <a:schemeClr val="accent6">
                            <a:lumMod val="60000"/>
                            <a:lumOff val="40000"/>
                          </a:schemeClr>
                        </a:solidFill>
                        <a:effectLst/>
                        <a:latin typeface="Calibri"/>
                        <a:ea typeface="Times New Roman"/>
                        <a:cs typeface="Times New Roman"/>
                      </a:endParaRPr>
                    </a:p>
                  </a:txBody>
                  <a:tcPr marL="29677" marR="29677" marT="0" marB="0" anchor="b">
                    <a:noFill/>
                  </a:tcPr>
                </a:tc>
                <a:tc>
                  <a:txBody>
                    <a:bodyPr/>
                    <a:lstStyle/>
                    <a:p>
                      <a:pPr algn="r">
                        <a:lnSpc>
                          <a:spcPct val="115000"/>
                        </a:lnSpc>
                        <a:spcAft>
                          <a:spcPts val="0"/>
                        </a:spcAft>
                      </a:pPr>
                      <a:r>
                        <a:rPr lang="it-IT" sz="1100" smtClean="0">
                          <a:solidFill>
                            <a:schemeClr val="accent6">
                              <a:lumMod val="60000"/>
                              <a:lumOff val="40000"/>
                            </a:schemeClr>
                          </a:solidFill>
                          <a:effectLst/>
                        </a:rPr>
                        <a:t>1,08</a:t>
                      </a:r>
                      <a:endParaRPr lang="it-IT" sz="1050">
                        <a:solidFill>
                          <a:schemeClr val="accent6">
                            <a:lumMod val="60000"/>
                            <a:lumOff val="40000"/>
                          </a:schemeClr>
                        </a:solidFill>
                        <a:effectLst/>
                        <a:latin typeface="Calibri"/>
                        <a:ea typeface="Times New Roman"/>
                        <a:cs typeface="Times New Roman"/>
                      </a:endParaRPr>
                    </a:p>
                  </a:txBody>
                  <a:tcPr marL="29677" marR="29677" marT="0" marB="0" anchor="b">
                    <a:noFill/>
                  </a:tcPr>
                </a:tc>
                <a:tc>
                  <a:txBody>
                    <a:bodyPr/>
                    <a:lstStyle/>
                    <a:p>
                      <a:pPr algn="r">
                        <a:lnSpc>
                          <a:spcPct val="115000"/>
                        </a:lnSpc>
                        <a:spcAft>
                          <a:spcPts val="0"/>
                        </a:spcAft>
                      </a:pPr>
                      <a:r>
                        <a:rPr lang="it-IT" sz="1100" smtClean="0">
                          <a:solidFill>
                            <a:schemeClr val="accent6">
                              <a:lumMod val="60000"/>
                              <a:lumOff val="40000"/>
                            </a:schemeClr>
                          </a:solidFill>
                          <a:effectLst/>
                        </a:rPr>
                        <a:t>18,75</a:t>
                      </a:r>
                      <a:endParaRPr lang="it-IT" sz="1050">
                        <a:solidFill>
                          <a:schemeClr val="accent6">
                            <a:lumMod val="60000"/>
                            <a:lumOff val="40000"/>
                          </a:schemeClr>
                        </a:solidFill>
                        <a:effectLst/>
                        <a:latin typeface="Calibri"/>
                        <a:ea typeface="Times New Roman"/>
                        <a:cs typeface="Times New Roman"/>
                      </a:endParaRPr>
                    </a:p>
                  </a:txBody>
                  <a:tcPr marL="29677" marR="29677" marT="0" marB="0" anchor="b">
                    <a:noFill/>
                  </a:tcPr>
                </a:tc>
                <a:tc>
                  <a:txBody>
                    <a:bodyPr/>
                    <a:lstStyle/>
                    <a:p>
                      <a:pPr>
                        <a:lnSpc>
                          <a:spcPct val="115000"/>
                        </a:lnSpc>
                        <a:spcAft>
                          <a:spcPts val="0"/>
                        </a:spcAft>
                      </a:pPr>
                      <a:r>
                        <a:rPr lang="it-IT" sz="1100" smtClean="0">
                          <a:solidFill>
                            <a:schemeClr val="accent6">
                              <a:lumMod val="60000"/>
                              <a:lumOff val="40000"/>
                            </a:schemeClr>
                          </a:solidFill>
                          <a:effectLst/>
                        </a:rPr>
                        <a:t> </a:t>
                      </a:r>
                      <a:endParaRPr lang="it-IT" sz="1050">
                        <a:solidFill>
                          <a:schemeClr val="accent6">
                            <a:lumMod val="60000"/>
                            <a:lumOff val="40000"/>
                          </a:schemeClr>
                        </a:solidFill>
                        <a:effectLst/>
                        <a:latin typeface="Calibri"/>
                        <a:ea typeface="Times New Roman"/>
                        <a:cs typeface="Times New Roman"/>
                      </a:endParaRPr>
                    </a:p>
                  </a:txBody>
                  <a:tcPr marL="29677" marR="29677" marT="0" marB="0" anchor="b">
                    <a:noFill/>
                  </a:tcPr>
                </a:tc>
                <a:extLst>
                  <a:ext uri="{0D108BD9-81ED-4DB2-BD59-A6C34878D82A}">
                    <a16:rowId xmlns:a16="http://schemas.microsoft.com/office/drawing/2014/main" val="10002"/>
                  </a:ext>
                </a:extLst>
              </a:tr>
              <a:tr h="194963">
                <a:tc>
                  <a:txBody>
                    <a:bodyPr/>
                    <a:lstStyle/>
                    <a:p>
                      <a:pPr algn="ctr">
                        <a:lnSpc>
                          <a:spcPct val="115000"/>
                        </a:lnSpc>
                        <a:spcAft>
                          <a:spcPts val="0"/>
                        </a:spcAft>
                      </a:pPr>
                      <a:r>
                        <a:rPr lang="it-IT" sz="1100" smtClean="0">
                          <a:solidFill>
                            <a:schemeClr val="accent6">
                              <a:lumMod val="60000"/>
                              <a:lumOff val="40000"/>
                            </a:schemeClr>
                          </a:solidFill>
                          <a:effectLst/>
                        </a:rPr>
                        <a:t> </a:t>
                      </a:r>
                      <a:endParaRPr lang="it-IT" sz="1050">
                        <a:solidFill>
                          <a:schemeClr val="accent6">
                            <a:lumMod val="60000"/>
                            <a:lumOff val="40000"/>
                          </a:schemeClr>
                        </a:solidFill>
                        <a:effectLst/>
                        <a:latin typeface="Calibri"/>
                        <a:ea typeface="Times New Roman"/>
                        <a:cs typeface="Times New Roman"/>
                      </a:endParaRPr>
                    </a:p>
                  </a:txBody>
                  <a:tcPr marL="29677" marR="29677" marT="0" marB="0" anchor="ctr">
                    <a:noFill/>
                  </a:tcPr>
                </a:tc>
                <a:tc>
                  <a:txBody>
                    <a:bodyPr/>
                    <a:lstStyle/>
                    <a:p>
                      <a:pPr>
                        <a:lnSpc>
                          <a:spcPct val="115000"/>
                        </a:lnSpc>
                        <a:spcAft>
                          <a:spcPts val="0"/>
                        </a:spcAft>
                      </a:pPr>
                      <a:r>
                        <a:rPr lang="it-IT" sz="1100" smtClean="0">
                          <a:solidFill>
                            <a:schemeClr val="accent6">
                              <a:lumMod val="60000"/>
                              <a:lumOff val="40000"/>
                            </a:schemeClr>
                          </a:solidFill>
                          <a:effectLst/>
                        </a:rPr>
                        <a:t>Cipro</a:t>
                      </a:r>
                      <a:endParaRPr lang="it-IT" sz="1050">
                        <a:solidFill>
                          <a:schemeClr val="accent6">
                            <a:lumMod val="60000"/>
                            <a:lumOff val="40000"/>
                          </a:schemeClr>
                        </a:solidFill>
                        <a:effectLst/>
                        <a:latin typeface="Calibri"/>
                        <a:ea typeface="Times New Roman"/>
                        <a:cs typeface="Times New Roman"/>
                      </a:endParaRPr>
                    </a:p>
                  </a:txBody>
                  <a:tcPr marL="29677" marR="29677" marT="0" marB="0" anchor="ctr">
                    <a:noFill/>
                  </a:tcPr>
                </a:tc>
                <a:tc>
                  <a:txBody>
                    <a:bodyPr/>
                    <a:lstStyle/>
                    <a:p>
                      <a:pPr algn="r">
                        <a:lnSpc>
                          <a:spcPct val="115000"/>
                        </a:lnSpc>
                        <a:spcAft>
                          <a:spcPts val="0"/>
                        </a:spcAft>
                      </a:pPr>
                      <a:r>
                        <a:rPr lang="it-IT" sz="1100" smtClean="0">
                          <a:solidFill>
                            <a:schemeClr val="accent6">
                              <a:lumMod val="60000"/>
                              <a:lumOff val="40000"/>
                            </a:schemeClr>
                          </a:solidFill>
                          <a:effectLst/>
                        </a:rPr>
                        <a:t>1,01698</a:t>
                      </a:r>
                      <a:endParaRPr lang="it-IT" sz="1050">
                        <a:solidFill>
                          <a:schemeClr val="accent6">
                            <a:lumMod val="60000"/>
                            <a:lumOff val="40000"/>
                          </a:schemeClr>
                        </a:solidFill>
                        <a:effectLst/>
                        <a:latin typeface="Calibri"/>
                        <a:ea typeface="Times New Roman"/>
                        <a:cs typeface="Times New Roman"/>
                      </a:endParaRPr>
                    </a:p>
                  </a:txBody>
                  <a:tcPr marL="29677" marR="29677" marT="0" marB="0" anchor="b">
                    <a:noFill/>
                  </a:tcPr>
                </a:tc>
                <a:tc>
                  <a:txBody>
                    <a:bodyPr/>
                    <a:lstStyle/>
                    <a:p>
                      <a:pPr algn="r">
                        <a:lnSpc>
                          <a:spcPct val="115000"/>
                        </a:lnSpc>
                        <a:spcAft>
                          <a:spcPts val="0"/>
                        </a:spcAft>
                      </a:pPr>
                      <a:r>
                        <a:rPr lang="it-IT" sz="1100" smtClean="0">
                          <a:solidFill>
                            <a:schemeClr val="accent6">
                              <a:lumMod val="60000"/>
                              <a:lumOff val="40000"/>
                            </a:schemeClr>
                          </a:solidFill>
                          <a:effectLst/>
                        </a:rPr>
                        <a:t>0,17</a:t>
                      </a:r>
                      <a:endParaRPr lang="it-IT" sz="1050">
                        <a:solidFill>
                          <a:schemeClr val="accent6">
                            <a:lumMod val="60000"/>
                            <a:lumOff val="40000"/>
                          </a:schemeClr>
                        </a:solidFill>
                        <a:effectLst/>
                        <a:latin typeface="Calibri"/>
                        <a:ea typeface="Times New Roman"/>
                        <a:cs typeface="Times New Roman"/>
                      </a:endParaRPr>
                    </a:p>
                  </a:txBody>
                  <a:tcPr marL="29677" marR="29677" marT="0" marB="0" anchor="b">
                    <a:noFill/>
                  </a:tcPr>
                </a:tc>
                <a:tc>
                  <a:txBody>
                    <a:bodyPr/>
                    <a:lstStyle/>
                    <a:p>
                      <a:pPr>
                        <a:lnSpc>
                          <a:spcPct val="115000"/>
                        </a:lnSpc>
                        <a:spcAft>
                          <a:spcPts val="0"/>
                        </a:spcAft>
                      </a:pPr>
                      <a:r>
                        <a:rPr lang="it-IT" sz="1100" smtClean="0">
                          <a:solidFill>
                            <a:schemeClr val="accent6">
                              <a:lumMod val="60000"/>
                              <a:lumOff val="40000"/>
                            </a:schemeClr>
                          </a:solidFill>
                          <a:effectLst/>
                        </a:rPr>
                        <a:t> </a:t>
                      </a:r>
                      <a:endParaRPr lang="it-IT" sz="1050">
                        <a:solidFill>
                          <a:schemeClr val="accent6">
                            <a:lumMod val="60000"/>
                            <a:lumOff val="40000"/>
                          </a:schemeClr>
                        </a:solidFill>
                        <a:effectLst/>
                        <a:latin typeface="Calibri"/>
                        <a:ea typeface="Times New Roman"/>
                        <a:cs typeface="Times New Roman"/>
                      </a:endParaRPr>
                    </a:p>
                  </a:txBody>
                  <a:tcPr marL="29677" marR="29677" marT="0" marB="0" anchor="b">
                    <a:noFill/>
                  </a:tcPr>
                </a:tc>
                <a:tc>
                  <a:txBody>
                    <a:bodyPr/>
                    <a:lstStyle/>
                    <a:p>
                      <a:pPr>
                        <a:lnSpc>
                          <a:spcPct val="115000"/>
                        </a:lnSpc>
                        <a:spcAft>
                          <a:spcPts val="0"/>
                        </a:spcAft>
                      </a:pPr>
                      <a:r>
                        <a:rPr lang="it-IT" sz="1100" smtClean="0">
                          <a:solidFill>
                            <a:schemeClr val="accent6">
                              <a:lumMod val="60000"/>
                              <a:lumOff val="40000"/>
                            </a:schemeClr>
                          </a:solidFill>
                          <a:effectLst/>
                        </a:rPr>
                        <a:t> </a:t>
                      </a:r>
                      <a:endParaRPr lang="it-IT" sz="1050">
                        <a:solidFill>
                          <a:schemeClr val="accent6">
                            <a:lumMod val="60000"/>
                            <a:lumOff val="40000"/>
                          </a:schemeClr>
                        </a:solidFill>
                        <a:effectLst/>
                        <a:latin typeface="Calibri"/>
                        <a:ea typeface="Times New Roman"/>
                        <a:cs typeface="Times New Roman"/>
                      </a:endParaRPr>
                    </a:p>
                  </a:txBody>
                  <a:tcPr marL="29677" marR="29677" marT="0" marB="0" anchor="b">
                    <a:noFill/>
                  </a:tcPr>
                </a:tc>
                <a:extLst>
                  <a:ext uri="{0D108BD9-81ED-4DB2-BD59-A6C34878D82A}">
                    <a16:rowId xmlns:a16="http://schemas.microsoft.com/office/drawing/2014/main" val="10003"/>
                  </a:ext>
                </a:extLst>
              </a:tr>
              <a:tr h="194963">
                <a:tc>
                  <a:txBody>
                    <a:bodyPr/>
                    <a:lstStyle/>
                    <a:p>
                      <a:pPr algn="ctr">
                        <a:lnSpc>
                          <a:spcPct val="115000"/>
                        </a:lnSpc>
                        <a:spcAft>
                          <a:spcPts val="0"/>
                        </a:spcAft>
                      </a:pPr>
                      <a:r>
                        <a:rPr lang="it-IT" sz="1100" smtClean="0">
                          <a:solidFill>
                            <a:schemeClr val="accent6">
                              <a:lumMod val="60000"/>
                              <a:lumOff val="40000"/>
                            </a:schemeClr>
                          </a:solidFill>
                          <a:effectLst/>
                        </a:rPr>
                        <a:t> </a:t>
                      </a:r>
                      <a:endParaRPr lang="it-IT" sz="1050">
                        <a:solidFill>
                          <a:schemeClr val="accent6">
                            <a:lumMod val="60000"/>
                            <a:lumOff val="40000"/>
                          </a:schemeClr>
                        </a:solidFill>
                        <a:effectLst/>
                        <a:latin typeface="Calibri"/>
                        <a:ea typeface="Times New Roman"/>
                        <a:cs typeface="Times New Roman"/>
                      </a:endParaRPr>
                    </a:p>
                  </a:txBody>
                  <a:tcPr marL="29677" marR="29677" marT="0" marB="0" anchor="ctr">
                    <a:noFill/>
                  </a:tcPr>
                </a:tc>
                <a:tc>
                  <a:txBody>
                    <a:bodyPr/>
                    <a:lstStyle/>
                    <a:p>
                      <a:pPr>
                        <a:lnSpc>
                          <a:spcPct val="115000"/>
                        </a:lnSpc>
                        <a:spcAft>
                          <a:spcPts val="0"/>
                        </a:spcAft>
                      </a:pPr>
                      <a:r>
                        <a:rPr lang="it-IT" sz="1100" smtClean="0">
                          <a:solidFill>
                            <a:schemeClr val="accent6">
                              <a:lumMod val="60000"/>
                              <a:lumOff val="40000"/>
                            </a:schemeClr>
                          </a:solidFill>
                          <a:effectLst/>
                        </a:rPr>
                        <a:t>Francia</a:t>
                      </a:r>
                      <a:endParaRPr lang="it-IT" sz="1050">
                        <a:solidFill>
                          <a:schemeClr val="accent6">
                            <a:lumMod val="60000"/>
                            <a:lumOff val="40000"/>
                          </a:schemeClr>
                        </a:solidFill>
                        <a:effectLst/>
                        <a:latin typeface="Calibri"/>
                        <a:ea typeface="Times New Roman"/>
                        <a:cs typeface="Times New Roman"/>
                      </a:endParaRPr>
                    </a:p>
                  </a:txBody>
                  <a:tcPr marL="29677" marR="29677" marT="0" marB="0" anchor="ctr">
                    <a:noFill/>
                  </a:tcPr>
                </a:tc>
                <a:tc>
                  <a:txBody>
                    <a:bodyPr/>
                    <a:lstStyle/>
                    <a:p>
                      <a:pPr algn="r">
                        <a:lnSpc>
                          <a:spcPct val="115000"/>
                        </a:lnSpc>
                        <a:spcAft>
                          <a:spcPts val="0"/>
                        </a:spcAft>
                      </a:pPr>
                      <a:r>
                        <a:rPr lang="it-IT" sz="1100" smtClean="0">
                          <a:solidFill>
                            <a:schemeClr val="accent6">
                              <a:lumMod val="60000"/>
                              <a:lumOff val="40000"/>
                            </a:schemeClr>
                          </a:solidFill>
                          <a:effectLst/>
                        </a:rPr>
                        <a:t>0,83298</a:t>
                      </a:r>
                      <a:endParaRPr lang="it-IT" sz="1050">
                        <a:solidFill>
                          <a:schemeClr val="accent6">
                            <a:lumMod val="60000"/>
                            <a:lumOff val="40000"/>
                          </a:schemeClr>
                        </a:solidFill>
                        <a:effectLst/>
                        <a:latin typeface="Calibri"/>
                        <a:ea typeface="Times New Roman"/>
                        <a:cs typeface="Times New Roman"/>
                      </a:endParaRPr>
                    </a:p>
                  </a:txBody>
                  <a:tcPr marL="29677" marR="29677" marT="0" marB="0" anchor="b">
                    <a:noFill/>
                  </a:tcPr>
                </a:tc>
                <a:tc>
                  <a:txBody>
                    <a:bodyPr/>
                    <a:lstStyle/>
                    <a:p>
                      <a:pPr algn="r">
                        <a:lnSpc>
                          <a:spcPct val="115000"/>
                        </a:lnSpc>
                        <a:spcAft>
                          <a:spcPts val="0"/>
                        </a:spcAft>
                      </a:pPr>
                      <a:r>
                        <a:rPr lang="it-IT" sz="1100" smtClean="0">
                          <a:solidFill>
                            <a:schemeClr val="accent6">
                              <a:lumMod val="60000"/>
                              <a:lumOff val="40000"/>
                            </a:schemeClr>
                          </a:solidFill>
                          <a:effectLst/>
                        </a:rPr>
                        <a:t>13,05</a:t>
                      </a:r>
                      <a:endParaRPr lang="it-IT" sz="1050">
                        <a:solidFill>
                          <a:schemeClr val="accent6">
                            <a:lumMod val="60000"/>
                            <a:lumOff val="40000"/>
                          </a:schemeClr>
                        </a:solidFill>
                        <a:effectLst/>
                        <a:latin typeface="Calibri"/>
                        <a:ea typeface="Times New Roman"/>
                        <a:cs typeface="Times New Roman"/>
                      </a:endParaRPr>
                    </a:p>
                  </a:txBody>
                  <a:tcPr marL="29677" marR="29677" marT="0" marB="0" anchor="b">
                    <a:noFill/>
                  </a:tcPr>
                </a:tc>
                <a:tc>
                  <a:txBody>
                    <a:bodyPr/>
                    <a:lstStyle/>
                    <a:p>
                      <a:pPr>
                        <a:lnSpc>
                          <a:spcPct val="115000"/>
                        </a:lnSpc>
                        <a:spcAft>
                          <a:spcPts val="0"/>
                        </a:spcAft>
                      </a:pPr>
                      <a:r>
                        <a:rPr lang="it-IT" sz="1100" smtClean="0">
                          <a:solidFill>
                            <a:schemeClr val="accent6">
                              <a:lumMod val="60000"/>
                              <a:lumOff val="40000"/>
                            </a:schemeClr>
                          </a:solidFill>
                          <a:effectLst/>
                        </a:rPr>
                        <a:t> </a:t>
                      </a:r>
                      <a:endParaRPr lang="it-IT" sz="1050">
                        <a:solidFill>
                          <a:schemeClr val="accent6">
                            <a:lumMod val="60000"/>
                            <a:lumOff val="40000"/>
                          </a:schemeClr>
                        </a:solidFill>
                        <a:effectLst/>
                        <a:latin typeface="Calibri"/>
                        <a:ea typeface="Times New Roman"/>
                        <a:cs typeface="Times New Roman"/>
                      </a:endParaRPr>
                    </a:p>
                  </a:txBody>
                  <a:tcPr marL="29677" marR="29677" marT="0" marB="0" anchor="b">
                    <a:noFill/>
                  </a:tcPr>
                </a:tc>
                <a:tc>
                  <a:txBody>
                    <a:bodyPr/>
                    <a:lstStyle/>
                    <a:p>
                      <a:pPr>
                        <a:lnSpc>
                          <a:spcPct val="115000"/>
                        </a:lnSpc>
                        <a:spcAft>
                          <a:spcPts val="0"/>
                        </a:spcAft>
                      </a:pPr>
                      <a:r>
                        <a:rPr lang="it-IT" sz="1100" smtClean="0">
                          <a:solidFill>
                            <a:schemeClr val="accent6">
                              <a:lumMod val="60000"/>
                              <a:lumOff val="40000"/>
                            </a:schemeClr>
                          </a:solidFill>
                          <a:effectLst/>
                        </a:rPr>
                        <a:t> </a:t>
                      </a:r>
                      <a:endParaRPr lang="it-IT" sz="1050">
                        <a:solidFill>
                          <a:schemeClr val="accent6">
                            <a:lumMod val="60000"/>
                            <a:lumOff val="40000"/>
                          </a:schemeClr>
                        </a:solidFill>
                        <a:effectLst/>
                        <a:latin typeface="Calibri"/>
                        <a:ea typeface="Times New Roman"/>
                        <a:cs typeface="Times New Roman"/>
                      </a:endParaRPr>
                    </a:p>
                  </a:txBody>
                  <a:tcPr marL="29677" marR="29677" marT="0" marB="0" anchor="b">
                    <a:noFill/>
                  </a:tcPr>
                </a:tc>
                <a:extLst>
                  <a:ext uri="{0D108BD9-81ED-4DB2-BD59-A6C34878D82A}">
                    <a16:rowId xmlns:a16="http://schemas.microsoft.com/office/drawing/2014/main" val="10004"/>
                  </a:ext>
                </a:extLst>
              </a:tr>
              <a:tr h="194963">
                <a:tc>
                  <a:txBody>
                    <a:bodyPr/>
                    <a:lstStyle/>
                    <a:p>
                      <a:pPr algn="ctr">
                        <a:lnSpc>
                          <a:spcPct val="115000"/>
                        </a:lnSpc>
                        <a:spcAft>
                          <a:spcPts val="0"/>
                        </a:spcAft>
                      </a:pPr>
                      <a:r>
                        <a:rPr lang="it-IT" sz="1100" smtClean="0">
                          <a:solidFill>
                            <a:schemeClr val="accent6">
                              <a:lumMod val="60000"/>
                              <a:lumOff val="40000"/>
                            </a:schemeClr>
                          </a:solidFill>
                          <a:effectLst/>
                        </a:rPr>
                        <a:t> </a:t>
                      </a:r>
                      <a:endParaRPr lang="it-IT" sz="1050">
                        <a:solidFill>
                          <a:schemeClr val="accent6">
                            <a:lumMod val="60000"/>
                            <a:lumOff val="40000"/>
                          </a:schemeClr>
                        </a:solidFill>
                        <a:effectLst/>
                        <a:latin typeface="Calibri"/>
                        <a:ea typeface="Times New Roman"/>
                        <a:cs typeface="Times New Roman"/>
                      </a:endParaRPr>
                    </a:p>
                  </a:txBody>
                  <a:tcPr marL="29677" marR="29677" marT="0" marB="0" anchor="ctr">
                    <a:noFill/>
                  </a:tcPr>
                </a:tc>
                <a:tc>
                  <a:txBody>
                    <a:bodyPr/>
                    <a:lstStyle/>
                    <a:p>
                      <a:pPr>
                        <a:lnSpc>
                          <a:spcPct val="115000"/>
                        </a:lnSpc>
                        <a:spcAft>
                          <a:spcPts val="0"/>
                        </a:spcAft>
                      </a:pPr>
                      <a:r>
                        <a:rPr lang="it-IT" sz="1100" smtClean="0">
                          <a:solidFill>
                            <a:schemeClr val="accent6">
                              <a:lumMod val="60000"/>
                              <a:lumOff val="40000"/>
                            </a:schemeClr>
                          </a:solidFill>
                          <a:effectLst/>
                        </a:rPr>
                        <a:t>Paesi Bassi</a:t>
                      </a:r>
                      <a:endParaRPr lang="it-IT" sz="1050">
                        <a:solidFill>
                          <a:schemeClr val="accent6">
                            <a:lumMod val="60000"/>
                            <a:lumOff val="40000"/>
                          </a:schemeClr>
                        </a:solidFill>
                        <a:effectLst/>
                        <a:latin typeface="Calibri"/>
                        <a:ea typeface="Times New Roman"/>
                        <a:cs typeface="Times New Roman"/>
                      </a:endParaRPr>
                    </a:p>
                  </a:txBody>
                  <a:tcPr marL="29677" marR="29677" marT="0" marB="0" anchor="ctr">
                    <a:noFill/>
                  </a:tcPr>
                </a:tc>
                <a:tc>
                  <a:txBody>
                    <a:bodyPr/>
                    <a:lstStyle/>
                    <a:p>
                      <a:pPr algn="r">
                        <a:lnSpc>
                          <a:spcPct val="115000"/>
                        </a:lnSpc>
                        <a:spcAft>
                          <a:spcPts val="0"/>
                        </a:spcAft>
                      </a:pPr>
                      <a:r>
                        <a:rPr lang="it-IT" sz="1100" smtClean="0">
                          <a:solidFill>
                            <a:schemeClr val="accent6">
                              <a:lumMod val="60000"/>
                              <a:lumOff val="40000"/>
                            </a:schemeClr>
                          </a:solidFill>
                          <a:effectLst/>
                        </a:rPr>
                        <a:t>0,78341</a:t>
                      </a:r>
                      <a:endParaRPr lang="it-IT" sz="1050">
                        <a:solidFill>
                          <a:schemeClr val="accent6">
                            <a:lumMod val="60000"/>
                            <a:lumOff val="40000"/>
                          </a:schemeClr>
                        </a:solidFill>
                        <a:effectLst/>
                        <a:latin typeface="Calibri"/>
                        <a:ea typeface="Times New Roman"/>
                        <a:cs typeface="Times New Roman"/>
                      </a:endParaRPr>
                    </a:p>
                  </a:txBody>
                  <a:tcPr marL="29677" marR="29677" marT="0" marB="0" anchor="b">
                    <a:noFill/>
                  </a:tcPr>
                </a:tc>
                <a:tc>
                  <a:txBody>
                    <a:bodyPr/>
                    <a:lstStyle/>
                    <a:p>
                      <a:pPr algn="r">
                        <a:lnSpc>
                          <a:spcPct val="115000"/>
                        </a:lnSpc>
                        <a:spcAft>
                          <a:spcPts val="0"/>
                        </a:spcAft>
                      </a:pPr>
                      <a:r>
                        <a:rPr lang="it-IT" sz="1100" smtClean="0">
                          <a:solidFill>
                            <a:schemeClr val="accent6">
                              <a:lumMod val="60000"/>
                              <a:lumOff val="40000"/>
                            </a:schemeClr>
                          </a:solidFill>
                          <a:effectLst/>
                        </a:rPr>
                        <a:t>3,34</a:t>
                      </a:r>
                      <a:endParaRPr lang="it-IT" sz="1050">
                        <a:solidFill>
                          <a:schemeClr val="accent6">
                            <a:lumMod val="60000"/>
                            <a:lumOff val="40000"/>
                          </a:schemeClr>
                        </a:solidFill>
                        <a:effectLst/>
                        <a:latin typeface="Calibri"/>
                        <a:ea typeface="Times New Roman"/>
                        <a:cs typeface="Times New Roman"/>
                      </a:endParaRPr>
                    </a:p>
                  </a:txBody>
                  <a:tcPr marL="29677" marR="29677" marT="0" marB="0" anchor="b">
                    <a:noFill/>
                  </a:tcPr>
                </a:tc>
                <a:tc>
                  <a:txBody>
                    <a:bodyPr/>
                    <a:lstStyle/>
                    <a:p>
                      <a:pPr>
                        <a:lnSpc>
                          <a:spcPct val="115000"/>
                        </a:lnSpc>
                        <a:spcAft>
                          <a:spcPts val="0"/>
                        </a:spcAft>
                      </a:pPr>
                      <a:r>
                        <a:rPr lang="it-IT" sz="1100" smtClean="0">
                          <a:solidFill>
                            <a:schemeClr val="accent6">
                              <a:lumMod val="60000"/>
                              <a:lumOff val="40000"/>
                            </a:schemeClr>
                          </a:solidFill>
                          <a:effectLst/>
                        </a:rPr>
                        <a:t> </a:t>
                      </a:r>
                      <a:endParaRPr lang="it-IT" sz="1050">
                        <a:solidFill>
                          <a:schemeClr val="accent6">
                            <a:lumMod val="60000"/>
                            <a:lumOff val="40000"/>
                          </a:schemeClr>
                        </a:solidFill>
                        <a:effectLst/>
                        <a:latin typeface="Calibri"/>
                        <a:ea typeface="Times New Roman"/>
                        <a:cs typeface="Times New Roman"/>
                      </a:endParaRPr>
                    </a:p>
                  </a:txBody>
                  <a:tcPr marL="29677" marR="29677" marT="0" marB="0" anchor="b">
                    <a:noFill/>
                  </a:tcPr>
                </a:tc>
                <a:tc>
                  <a:txBody>
                    <a:bodyPr/>
                    <a:lstStyle/>
                    <a:p>
                      <a:pPr>
                        <a:lnSpc>
                          <a:spcPct val="115000"/>
                        </a:lnSpc>
                        <a:spcAft>
                          <a:spcPts val="0"/>
                        </a:spcAft>
                      </a:pPr>
                      <a:r>
                        <a:rPr lang="it-IT" sz="1100" smtClean="0">
                          <a:solidFill>
                            <a:schemeClr val="accent6">
                              <a:lumMod val="60000"/>
                              <a:lumOff val="40000"/>
                            </a:schemeClr>
                          </a:solidFill>
                          <a:effectLst/>
                        </a:rPr>
                        <a:t> </a:t>
                      </a:r>
                      <a:endParaRPr lang="it-IT" sz="1050">
                        <a:solidFill>
                          <a:schemeClr val="accent6">
                            <a:lumMod val="60000"/>
                            <a:lumOff val="40000"/>
                          </a:schemeClr>
                        </a:solidFill>
                        <a:effectLst/>
                        <a:latin typeface="Calibri"/>
                        <a:ea typeface="Times New Roman"/>
                        <a:cs typeface="Times New Roman"/>
                      </a:endParaRPr>
                    </a:p>
                  </a:txBody>
                  <a:tcPr marL="29677" marR="29677" marT="0" marB="0" anchor="b">
                    <a:noFill/>
                  </a:tcPr>
                </a:tc>
                <a:extLst>
                  <a:ext uri="{0D108BD9-81ED-4DB2-BD59-A6C34878D82A}">
                    <a16:rowId xmlns:a16="http://schemas.microsoft.com/office/drawing/2014/main" val="10005"/>
                  </a:ext>
                </a:extLst>
              </a:tr>
              <a:tr h="194963">
                <a:tc>
                  <a:txBody>
                    <a:bodyPr/>
                    <a:lstStyle/>
                    <a:p>
                      <a:pPr algn="ctr">
                        <a:lnSpc>
                          <a:spcPct val="115000"/>
                        </a:lnSpc>
                        <a:spcAft>
                          <a:spcPts val="0"/>
                        </a:spcAft>
                      </a:pPr>
                      <a:r>
                        <a:rPr lang="it-IT" sz="1100" smtClean="0">
                          <a:solidFill>
                            <a:schemeClr val="accent6">
                              <a:lumMod val="60000"/>
                              <a:lumOff val="40000"/>
                            </a:schemeClr>
                          </a:solidFill>
                          <a:effectLst/>
                        </a:rPr>
                        <a:t> </a:t>
                      </a:r>
                      <a:endParaRPr lang="it-IT" sz="1050">
                        <a:solidFill>
                          <a:schemeClr val="accent6">
                            <a:lumMod val="60000"/>
                            <a:lumOff val="40000"/>
                          </a:schemeClr>
                        </a:solidFill>
                        <a:effectLst/>
                        <a:latin typeface="Calibri"/>
                        <a:ea typeface="Times New Roman"/>
                        <a:cs typeface="Times New Roman"/>
                      </a:endParaRPr>
                    </a:p>
                  </a:txBody>
                  <a:tcPr marL="29677" marR="29677" marT="0" marB="0" anchor="ctr">
                    <a:noFill/>
                  </a:tcPr>
                </a:tc>
                <a:tc>
                  <a:txBody>
                    <a:bodyPr/>
                    <a:lstStyle/>
                    <a:p>
                      <a:pPr>
                        <a:lnSpc>
                          <a:spcPct val="115000"/>
                        </a:lnSpc>
                        <a:spcAft>
                          <a:spcPts val="0"/>
                        </a:spcAft>
                      </a:pPr>
                      <a:r>
                        <a:rPr lang="it-IT" sz="1100" smtClean="0">
                          <a:solidFill>
                            <a:schemeClr val="accent6">
                              <a:lumMod val="60000"/>
                              <a:lumOff val="40000"/>
                            </a:schemeClr>
                          </a:solidFill>
                          <a:effectLst/>
                        </a:rPr>
                        <a:t>Danimarca</a:t>
                      </a:r>
                      <a:endParaRPr lang="it-IT" sz="1050">
                        <a:solidFill>
                          <a:schemeClr val="accent6">
                            <a:lumMod val="60000"/>
                            <a:lumOff val="40000"/>
                          </a:schemeClr>
                        </a:solidFill>
                        <a:effectLst/>
                        <a:latin typeface="Calibri"/>
                        <a:ea typeface="Times New Roman"/>
                        <a:cs typeface="Times New Roman"/>
                      </a:endParaRPr>
                    </a:p>
                  </a:txBody>
                  <a:tcPr marL="29677" marR="29677" marT="0" marB="0" anchor="ctr">
                    <a:noFill/>
                  </a:tcPr>
                </a:tc>
                <a:tc>
                  <a:txBody>
                    <a:bodyPr/>
                    <a:lstStyle/>
                    <a:p>
                      <a:pPr algn="r">
                        <a:lnSpc>
                          <a:spcPct val="115000"/>
                        </a:lnSpc>
                        <a:spcAft>
                          <a:spcPts val="0"/>
                        </a:spcAft>
                      </a:pPr>
                      <a:r>
                        <a:rPr lang="it-IT" sz="1100" smtClean="0">
                          <a:solidFill>
                            <a:schemeClr val="accent6">
                              <a:lumMod val="60000"/>
                              <a:lumOff val="40000"/>
                            </a:schemeClr>
                          </a:solidFill>
                          <a:effectLst/>
                        </a:rPr>
                        <a:t>0,70739</a:t>
                      </a:r>
                      <a:endParaRPr lang="it-IT" sz="1050">
                        <a:solidFill>
                          <a:schemeClr val="accent6">
                            <a:lumMod val="60000"/>
                            <a:lumOff val="40000"/>
                          </a:schemeClr>
                        </a:solidFill>
                        <a:effectLst/>
                        <a:latin typeface="Calibri"/>
                        <a:ea typeface="Times New Roman"/>
                        <a:cs typeface="Times New Roman"/>
                      </a:endParaRPr>
                    </a:p>
                  </a:txBody>
                  <a:tcPr marL="29677" marR="29677" marT="0" marB="0" anchor="b">
                    <a:noFill/>
                  </a:tcPr>
                </a:tc>
                <a:tc>
                  <a:txBody>
                    <a:bodyPr/>
                    <a:lstStyle/>
                    <a:p>
                      <a:pPr algn="r">
                        <a:lnSpc>
                          <a:spcPct val="115000"/>
                        </a:lnSpc>
                        <a:spcAft>
                          <a:spcPts val="0"/>
                        </a:spcAft>
                      </a:pPr>
                      <a:r>
                        <a:rPr lang="it-IT" sz="1100" smtClean="0">
                          <a:solidFill>
                            <a:schemeClr val="accent6">
                              <a:lumMod val="60000"/>
                              <a:lumOff val="40000"/>
                            </a:schemeClr>
                          </a:solidFill>
                          <a:effectLst/>
                        </a:rPr>
                        <a:t>1,11</a:t>
                      </a:r>
                      <a:endParaRPr lang="it-IT" sz="1050">
                        <a:solidFill>
                          <a:schemeClr val="accent6">
                            <a:lumMod val="60000"/>
                            <a:lumOff val="40000"/>
                          </a:schemeClr>
                        </a:solidFill>
                        <a:effectLst/>
                        <a:latin typeface="Calibri"/>
                        <a:ea typeface="Times New Roman"/>
                        <a:cs typeface="Times New Roman"/>
                      </a:endParaRPr>
                    </a:p>
                  </a:txBody>
                  <a:tcPr marL="29677" marR="29677" marT="0" marB="0" anchor="b">
                    <a:noFill/>
                  </a:tcPr>
                </a:tc>
                <a:tc>
                  <a:txBody>
                    <a:bodyPr/>
                    <a:lstStyle/>
                    <a:p>
                      <a:pPr>
                        <a:lnSpc>
                          <a:spcPct val="115000"/>
                        </a:lnSpc>
                        <a:spcAft>
                          <a:spcPts val="0"/>
                        </a:spcAft>
                      </a:pPr>
                      <a:r>
                        <a:rPr lang="it-IT" sz="1100" smtClean="0">
                          <a:solidFill>
                            <a:schemeClr val="accent6">
                              <a:lumMod val="60000"/>
                              <a:lumOff val="40000"/>
                            </a:schemeClr>
                          </a:solidFill>
                          <a:effectLst/>
                        </a:rPr>
                        <a:t> </a:t>
                      </a:r>
                      <a:endParaRPr lang="it-IT" sz="1050">
                        <a:solidFill>
                          <a:schemeClr val="accent6">
                            <a:lumMod val="60000"/>
                            <a:lumOff val="40000"/>
                          </a:schemeClr>
                        </a:solidFill>
                        <a:effectLst/>
                        <a:latin typeface="Calibri"/>
                        <a:ea typeface="Times New Roman"/>
                        <a:cs typeface="Times New Roman"/>
                      </a:endParaRPr>
                    </a:p>
                  </a:txBody>
                  <a:tcPr marL="29677" marR="29677" marT="0" marB="0" anchor="b">
                    <a:noFill/>
                  </a:tcPr>
                </a:tc>
                <a:tc>
                  <a:txBody>
                    <a:bodyPr/>
                    <a:lstStyle/>
                    <a:p>
                      <a:pPr>
                        <a:lnSpc>
                          <a:spcPct val="115000"/>
                        </a:lnSpc>
                        <a:spcAft>
                          <a:spcPts val="0"/>
                        </a:spcAft>
                      </a:pPr>
                      <a:r>
                        <a:rPr lang="it-IT" sz="1100" smtClean="0">
                          <a:solidFill>
                            <a:schemeClr val="accent6">
                              <a:lumMod val="60000"/>
                              <a:lumOff val="40000"/>
                            </a:schemeClr>
                          </a:solidFill>
                          <a:effectLst/>
                        </a:rPr>
                        <a:t> </a:t>
                      </a:r>
                      <a:endParaRPr lang="it-IT" sz="1050">
                        <a:solidFill>
                          <a:schemeClr val="accent6">
                            <a:lumMod val="60000"/>
                            <a:lumOff val="40000"/>
                          </a:schemeClr>
                        </a:solidFill>
                        <a:effectLst/>
                        <a:latin typeface="Calibri"/>
                        <a:ea typeface="Times New Roman"/>
                        <a:cs typeface="Times New Roman"/>
                      </a:endParaRPr>
                    </a:p>
                  </a:txBody>
                  <a:tcPr marL="29677" marR="29677" marT="0" marB="0" anchor="b">
                    <a:noFill/>
                  </a:tcPr>
                </a:tc>
                <a:extLst>
                  <a:ext uri="{0D108BD9-81ED-4DB2-BD59-A6C34878D82A}">
                    <a16:rowId xmlns:a16="http://schemas.microsoft.com/office/drawing/2014/main" val="10006"/>
                  </a:ext>
                </a:extLst>
              </a:tr>
              <a:tr h="194963">
                <a:tc>
                  <a:txBody>
                    <a:bodyPr/>
                    <a:lstStyle/>
                    <a:p>
                      <a:pPr algn="ctr">
                        <a:lnSpc>
                          <a:spcPct val="115000"/>
                        </a:lnSpc>
                        <a:spcAft>
                          <a:spcPts val="0"/>
                        </a:spcAft>
                      </a:pPr>
                      <a:r>
                        <a:rPr lang="it-IT" sz="1100" smtClean="0">
                          <a:solidFill>
                            <a:srgbClr val="00B0F0"/>
                          </a:solidFill>
                          <a:effectLst/>
                        </a:rPr>
                        <a:t>3</a:t>
                      </a:r>
                      <a:endParaRPr lang="it-IT" sz="1050">
                        <a:solidFill>
                          <a:srgbClr val="00B0F0"/>
                        </a:solidFill>
                        <a:effectLst/>
                        <a:latin typeface="Calibri"/>
                        <a:ea typeface="Times New Roman"/>
                        <a:cs typeface="Times New Roman"/>
                      </a:endParaRPr>
                    </a:p>
                  </a:txBody>
                  <a:tcPr marL="29677" marR="29677" marT="0" marB="0" anchor="ctr">
                    <a:noFill/>
                  </a:tcPr>
                </a:tc>
                <a:tc>
                  <a:txBody>
                    <a:bodyPr/>
                    <a:lstStyle/>
                    <a:p>
                      <a:pPr>
                        <a:lnSpc>
                          <a:spcPct val="115000"/>
                        </a:lnSpc>
                        <a:spcAft>
                          <a:spcPts val="0"/>
                        </a:spcAft>
                      </a:pPr>
                      <a:r>
                        <a:rPr lang="it-IT" sz="1100" smtClean="0">
                          <a:solidFill>
                            <a:srgbClr val="00B0F0"/>
                          </a:solidFill>
                          <a:effectLst/>
                        </a:rPr>
                        <a:t>Spagna</a:t>
                      </a:r>
                      <a:endParaRPr lang="it-IT" sz="1050">
                        <a:solidFill>
                          <a:srgbClr val="00B0F0"/>
                        </a:solidFill>
                        <a:effectLst/>
                        <a:latin typeface="Calibri"/>
                        <a:ea typeface="Times New Roman"/>
                        <a:cs typeface="Times New Roman"/>
                      </a:endParaRPr>
                    </a:p>
                  </a:txBody>
                  <a:tcPr marL="29677" marR="29677" marT="0" marB="0" anchor="ctr">
                    <a:noFill/>
                  </a:tcPr>
                </a:tc>
                <a:tc>
                  <a:txBody>
                    <a:bodyPr/>
                    <a:lstStyle/>
                    <a:p>
                      <a:pPr algn="r">
                        <a:lnSpc>
                          <a:spcPct val="115000"/>
                        </a:lnSpc>
                        <a:spcAft>
                          <a:spcPts val="0"/>
                        </a:spcAft>
                      </a:pPr>
                      <a:r>
                        <a:rPr lang="it-IT" sz="1100" smtClean="0">
                          <a:solidFill>
                            <a:srgbClr val="00B0F0"/>
                          </a:solidFill>
                          <a:effectLst/>
                        </a:rPr>
                        <a:t>0,64529</a:t>
                      </a:r>
                      <a:endParaRPr lang="it-IT" sz="1050">
                        <a:solidFill>
                          <a:srgbClr val="00B0F0"/>
                        </a:solidFill>
                        <a:effectLst/>
                        <a:latin typeface="Calibri"/>
                        <a:ea typeface="Times New Roman"/>
                        <a:cs typeface="Times New Roman"/>
                      </a:endParaRPr>
                    </a:p>
                  </a:txBody>
                  <a:tcPr marL="29677" marR="29677" marT="0" marB="0" anchor="b">
                    <a:noFill/>
                  </a:tcPr>
                </a:tc>
                <a:tc>
                  <a:txBody>
                    <a:bodyPr/>
                    <a:lstStyle/>
                    <a:p>
                      <a:pPr algn="r">
                        <a:lnSpc>
                          <a:spcPct val="115000"/>
                        </a:lnSpc>
                        <a:spcAft>
                          <a:spcPts val="0"/>
                        </a:spcAft>
                      </a:pPr>
                      <a:r>
                        <a:rPr lang="it-IT" sz="1100" smtClean="0">
                          <a:solidFill>
                            <a:srgbClr val="00B0F0"/>
                          </a:solidFill>
                          <a:effectLst/>
                        </a:rPr>
                        <a:t>9,29</a:t>
                      </a:r>
                      <a:endParaRPr lang="it-IT" sz="1050">
                        <a:solidFill>
                          <a:srgbClr val="00B0F0"/>
                        </a:solidFill>
                        <a:effectLst/>
                        <a:latin typeface="Calibri"/>
                        <a:ea typeface="Times New Roman"/>
                        <a:cs typeface="Times New Roman"/>
                      </a:endParaRPr>
                    </a:p>
                  </a:txBody>
                  <a:tcPr marL="29677" marR="29677" marT="0" marB="0" anchor="b">
                    <a:noFill/>
                  </a:tcPr>
                </a:tc>
                <a:tc>
                  <a:txBody>
                    <a:bodyPr/>
                    <a:lstStyle/>
                    <a:p>
                      <a:pPr algn="r">
                        <a:lnSpc>
                          <a:spcPct val="115000"/>
                        </a:lnSpc>
                        <a:spcAft>
                          <a:spcPts val="0"/>
                        </a:spcAft>
                      </a:pPr>
                      <a:r>
                        <a:rPr lang="it-IT" sz="1100" smtClean="0">
                          <a:solidFill>
                            <a:srgbClr val="00B0F0"/>
                          </a:solidFill>
                          <a:effectLst/>
                        </a:rPr>
                        <a:t>57,25</a:t>
                      </a:r>
                      <a:endParaRPr lang="it-IT" sz="1050">
                        <a:solidFill>
                          <a:srgbClr val="00B0F0"/>
                        </a:solidFill>
                        <a:effectLst/>
                        <a:latin typeface="Calibri"/>
                        <a:ea typeface="Times New Roman"/>
                        <a:cs typeface="Times New Roman"/>
                      </a:endParaRPr>
                    </a:p>
                  </a:txBody>
                  <a:tcPr marL="29677" marR="29677" marT="0" marB="0" anchor="b">
                    <a:noFill/>
                  </a:tcPr>
                </a:tc>
                <a:tc>
                  <a:txBody>
                    <a:bodyPr/>
                    <a:lstStyle/>
                    <a:p>
                      <a:pPr>
                        <a:lnSpc>
                          <a:spcPct val="115000"/>
                        </a:lnSpc>
                        <a:spcAft>
                          <a:spcPts val="0"/>
                        </a:spcAft>
                      </a:pPr>
                      <a:r>
                        <a:rPr lang="it-IT" sz="1100" smtClean="0">
                          <a:solidFill>
                            <a:srgbClr val="00B0F0"/>
                          </a:solidFill>
                          <a:effectLst/>
                        </a:rPr>
                        <a:t> </a:t>
                      </a:r>
                      <a:endParaRPr lang="it-IT" sz="1050">
                        <a:solidFill>
                          <a:srgbClr val="00B0F0"/>
                        </a:solidFill>
                        <a:effectLst/>
                        <a:latin typeface="Calibri"/>
                        <a:ea typeface="Times New Roman"/>
                        <a:cs typeface="Times New Roman"/>
                      </a:endParaRPr>
                    </a:p>
                  </a:txBody>
                  <a:tcPr marL="29677" marR="29677" marT="0" marB="0" anchor="b">
                    <a:noFill/>
                  </a:tcPr>
                </a:tc>
                <a:extLst>
                  <a:ext uri="{0D108BD9-81ED-4DB2-BD59-A6C34878D82A}">
                    <a16:rowId xmlns:a16="http://schemas.microsoft.com/office/drawing/2014/main" val="10007"/>
                  </a:ext>
                </a:extLst>
              </a:tr>
              <a:tr h="194963">
                <a:tc>
                  <a:txBody>
                    <a:bodyPr/>
                    <a:lstStyle/>
                    <a:p>
                      <a:pPr algn="ctr">
                        <a:lnSpc>
                          <a:spcPct val="115000"/>
                        </a:lnSpc>
                        <a:spcAft>
                          <a:spcPts val="0"/>
                        </a:spcAft>
                      </a:pPr>
                      <a:r>
                        <a:rPr lang="it-IT" sz="1100" smtClean="0">
                          <a:solidFill>
                            <a:srgbClr val="00B0F0"/>
                          </a:solidFill>
                          <a:effectLst/>
                        </a:rPr>
                        <a:t> </a:t>
                      </a:r>
                      <a:endParaRPr lang="it-IT" sz="1050">
                        <a:solidFill>
                          <a:srgbClr val="00B0F0"/>
                        </a:solidFill>
                        <a:effectLst/>
                        <a:latin typeface="Calibri"/>
                        <a:ea typeface="Times New Roman"/>
                        <a:cs typeface="Times New Roman"/>
                      </a:endParaRPr>
                    </a:p>
                  </a:txBody>
                  <a:tcPr marL="29677" marR="29677" marT="0" marB="0" anchor="ctr">
                    <a:noFill/>
                  </a:tcPr>
                </a:tc>
                <a:tc>
                  <a:txBody>
                    <a:bodyPr/>
                    <a:lstStyle/>
                    <a:p>
                      <a:pPr>
                        <a:lnSpc>
                          <a:spcPct val="115000"/>
                        </a:lnSpc>
                        <a:spcAft>
                          <a:spcPts val="0"/>
                        </a:spcAft>
                      </a:pPr>
                      <a:r>
                        <a:rPr lang="it-IT" sz="1100" smtClean="0">
                          <a:solidFill>
                            <a:srgbClr val="00B0F0"/>
                          </a:solidFill>
                          <a:effectLst/>
                        </a:rPr>
                        <a:t>Malta</a:t>
                      </a:r>
                      <a:endParaRPr lang="it-IT" sz="1050">
                        <a:solidFill>
                          <a:srgbClr val="00B0F0"/>
                        </a:solidFill>
                        <a:effectLst/>
                        <a:latin typeface="Calibri"/>
                        <a:ea typeface="Times New Roman"/>
                        <a:cs typeface="Times New Roman"/>
                      </a:endParaRPr>
                    </a:p>
                  </a:txBody>
                  <a:tcPr marL="29677" marR="29677" marT="0" marB="0" anchor="ctr">
                    <a:noFill/>
                  </a:tcPr>
                </a:tc>
                <a:tc>
                  <a:txBody>
                    <a:bodyPr/>
                    <a:lstStyle/>
                    <a:p>
                      <a:pPr algn="r">
                        <a:lnSpc>
                          <a:spcPct val="115000"/>
                        </a:lnSpc>
                        <a:spcAft>
                          <a:spcPts val="0"/>
                        </a:spcAft>
                      </a:pPr>
                      <a:r>
                        <a:rPr lang="it-IT" sz="1100" smtClean="0">
                          <a:solidFill>
                            <a:srgbClr val="00B0F0"/>
                          </a:solidFill>
                          <a:effectLst/>
                        </a:rPr>
                        <a:t>0,58849</a:t>
                      </a:r>
                      <a:endParaRPr lang="it-IT" sz="1050">
                        <a:solidFill>
                          <a:srgbClr val="00B0F0"/>
                        </a:solidFill>
                        <a:effectLst/>
                        <a:latin typeface="Calibri"/>
                        <a:ea typeface="Times New Roman"/>
                        <a:cs typeface="Times New Roman"/>
                      </a:endParaRPr>
                    </a:p>
                  </a:txBody>
                  <a:tcPr marL="29677" marR="29677" marT="0" marB="0" anchor="b">
                    <a:noFill/>
                  </a:tcPr>
                </a:tc>
                <a:tc>
                  <a:txBody>
                    <a:bodyPr/>
                    <a:lstStyle/>
                    <a:p>
                      <a:pPr algn="r">
                        <a:lnSpc>
                          <a:spcPct val="115000"/>
                        </a:lnSpc>
                        <a:spcAft>
                          <a:spcPts val="0"/>
                        </a:spcAft>
                      </a:pPr>
                      <a:r>
                        <a:rPr lang="it-IT" sz="1100" smtClean="0">
                          <a:solidFill>
                            <a:srgbClr val="00B0F0"/>
                          </a:solidFill>
                          <a:effectLst/>
                        </a:rPr>
                        <a:t>0,08</a:t>
                      </a:r>
                      <a:endParaRPr lang="it-IT" sz="1050">
                        <a:solidFill>
                          <a:srgbClr val="00B0F0"/>
                        </a:solidFill>
                        <a:effectLst/>
                        <a:latin typeface="Calibri"/>
                        <a:ea typeface="Times New Roman"/>
                        <a:cs typeface="Times New Roman"/>
                      </a:endParaRPr>
                    </a:p>
                  </a:txBody>
                  <a:tcPr marL="29677" marR="29677" marT="0" marB="0" anchor="b">
                    <a:noFill/>
                  </a:tcPr>
                </a:tc>
                <a:tc>
                  <a:txBody>
                    <a:bodyPr/>
                    <a:lstStyle/>
                    <a:p>
                      <a:pPr>
                        <a:lnSpc>
                          <a:spcPct val="115000"/>
                        </a:lnSpc>
                        <a:spcAft>
                          <a:spcPts val="0"/>
                        </a:spcAft>
                      </a:pPr>
                      <a:r>
                        <a:rPr lang="it-IT" sz="1100" smtClean="0">
                          <a:solidFill>
                            <a:srgbClr val="00B0F0"/>
                          </a:solidFill>
                          <a:effectLst/>
                        </a:rPr>
                        <a:t> </a:t>
                      </a:r>
                      <a:endParaRPr lang="it-IT" sz="1050">
                        <a:solidFill>
                          <a:srgbClr val="00B0F0"/>
                        </a:solidFill>
                        <a:effectLst/>
                        <a:latin typeface="Calibri"/>
                        <a:ea typeface="Times New Roman"/>
                        <a:cs typeface="Times New Roman"/>
                      </a:endParaRPr>
                    </a:p>
                  </a:txBody>
                  <a:tcPr marL="29677" marR="29677" marT="0" marB="0" anchor="b">
                    <a:noFill/>
                  </a:tcPr>
                </a:tc>
                <a:tc>
                  <a:txBody>
                    <a:bodyPr/>
                    <a:lstStyle/>
                    <a:p>
                      <a:pPr>
                        <a:lnSpc>
                          <a:spcPct val="115000"/>
                        </a:lnSpc>
                        <a:spcAft>
                          <a:spcPts val="0"/>
                        </a:spcAft>
                      </a:pPr>
                      <a:r>
                        <a:rPr lang="it-IT" sz="1100" smtClean="0">
                          <a:solidFill>
                            <a:srgbClr val="00B0F0"/>
                          </a:solidFill>
                          <a:effectLst/>
                        </a:rPr>
                        <a:t> </a:t>
                      </a:r>
                      <a:endParaRPr lang="it-IT" sz="1050">
                        <a:solidFill>
                          <a:srgbClr val="00B0F0"/>
                        </a:solidFill>
                        <a:effectLst/>
                        <a:latin typeface="Calibri"/>
                        <a:ea typeface="Times New Roman"/>
                        <a:cs typeface="Times New Roman"/>
                      </a:endParaRPr>
                    </a:p>
                  </a:txBody>
                  <a:tcPr marL="29677" marR="29677" marT="0" marB="0" anchor="b">
                    <a:noFill/>
                  </a:tcPr>
                </a:tc>
                <a:extLst>
                  <a:ext uri="{0D108BD9-81ED-4DB2-BD59-A6C34878D82A}">
                    <a16:rowId xmlns:a16="http://schemas.microsoft.com/office/drawing/2014/main" val="10008"/>
                  </a:ext>
                </a:extLst>
              </a:tr>
              <a:tr h="194963">
                <a:tc>
                  <a:txBody>
                    <a:bodyPr/>
                    <a:lstStyle/>
                    <a:p>
                      <a:pPr algn="ctr">
                        <a:lnSpc>
                          <a:spcPct val="115000"/>
                        </a:lnSpc>
                        <a:spcAft>
                          <a:spcPts val="0"/>
                        </a:spcAft>
                      </a:pPr>
                      <a:r>
                        <a:rPr lang="it-IT" sz="1100" smtClean="0">
                          <a:solidFill>
                            <a:srgbClr val="00B0F0"/>
                          </a:solidFill>
                          <a:effectLst/>
                        </a:rPr>
                        <a:t> </a:t>
                      </a:r>
                      <a:endParaRPr lang="it-IT" sz="1050">
                        <a:solidFill>
                          <a:srgbClr val="00B0F0"/>
                        </a:solidFill>
                        <a:effectLst/>
                        <a:latin typeface="Calibri"/>
                        <a:ea typeface="Times New Roman"/>
                        <a:cs typeface="Times New Roman"/>
                      </a:endParaRPr>
                    </a:p>
                  </a:txBody>
                  <a:tcPr marL="29677" marR="29677" marT="0" marB="0" anchor="ctr">
                    <a:noFill/>
                  </a:tcPr>
                </a:tc>
                <a:tc>
                  <a:txBody>
                    <a:bodyPr/>
                    <a:lstStyle/>
                    <a:p>
                      <a:pPr>
                        <a:lnSpc>
                          <a:spcPct val="115000"/>
                        </a:lnSpc>
                        <a:spcAft>
                          <a:spcPts val="0"/>
                        </a:spcAft>
                      </a:pPr>
                      <a:r>
                        <a:rPr lang="it-IT" sz="1100" smtClean="0">
                          <a:solidFill>
                            <a:srgbClr val="00B0F0"/>
                          </a:solidFill>
                          <a:effectLst/>
                        </a:rPr>
                        <a:t>Italia</a:t>
                      </a:r>
                      <a:endParaRPr lang="it-IT" sz="1050">
                        <a:solidFill>
                          <a:srgbClr val="00B0F0"/>
                        </a:solidFill>
                        <a:effectLst/>
                        <a:latin typeface="Calibri"/>
                        <a:ea typeface="Times New Roman"/>
                        <a:cs typeface="Times New Roman"/>
                      </a:endParaRPr>
                    </a:p>
                  </a:txBody>
                  <a:tcPr marL="29677" marR="29677" marT="0" marB="0" anchor="ctr">
                    <a:noFill/>
                  </a:tcPr>
                </a:tc>
                <a:tc>
                  <a:txBody>
                    <a:bodyPr/>
                    <a:lstStyle/>
                    <a:p>
                      <a:pPr algn="r">
                        <a:lnSpc>
                          <a:spcPct val="115000"/>
                        </a:lnSpc>
                        <a:spcAft>
                          <a:spcPts val="0"/>
                        </a:spcAft>
                      </a:pPr>
                      <a:r>
                        <a:rPr lang="it-IT" sz="1100" smtClean="0">
                          <a:solidFill>
                            <a:srgbClr val="00B0F0"/>
                          </a:solidFill>
                          <a:effectLst/>
                        </a:rPr>
                        <a:t>0,57787</a:t>
                      </a:r>
                      <a:endParaRPr lang="it-IT" sz="1050">
                        <a:solidFill>
                          <a:srgbClr val="00B0F0"/>
                        </a:solidFill>
                        <a:effectLst/>
                        <a:latin typeface="Calibri"/>
                        <a:ea typeface="Times New Roman"/>
                        <a:cs typeface="Times New Roman"/>
                      </a:endParaRPr>
                    </a:p>
                  </a:txBody>
                  <a:tcPr marL="29677" marR="29677" marT="0" marB="0" anchor="b">
                    <a:noFill/>
                  </a:tcPr>
                </a:tc>
                <a:tc>
                  <a:txBody>
                    <a:bodyPr/>
                    <a:lstStyle/>
                    <a:p>
                      <a:pPr algn="r">
                        <a:lnSpc>
                          <a:spcPct val="115000"/>
                        </a:lnSpc>
                        <a:spcAft>
                          <a:spcPts val="0"/>
                        </a:spcAft>
                      </a:pPr>
                      <a:r>
                        <a:rPr lang="it-IT" sz="1100" smtClean="0">
                          <a:solidFill>
                            <a:srgbClr val="00B0F0"/>
                          </a:solidFill>
                          <a:effectLst/>
                        </a:rPr>
                        <a:t>11,87</a:t>
                      </a:r>
                      <a:endParaRPr lang="it-IT" sz="1050">
                        <a:solidFill>
                          <a:srgbClr val="00B0F0"/>
                        </a:solidFill>
                        <a:effectLst/>
                        <a:latin typeface="Calibri"/>
                        <a:ea typeface="Times New Roman"/>
                        <a:cs typeface="Times New Roman"/>
                      </a:endParaRPr>
                    </a:p>
                  </a:txBody>
                  <a:tcPr marL="29677" marR="29677" marT="0" marB="0" anchor="b">
                    <a:noFill/>
                  </a:tcPr>
                </a:tc>
                <a:tc>
                  <a:txBody>
                    <a:bodyPr/>
                    <a:lstStyle/>
                    <a:p>
                      <a:pPr>
                        <a:lnSpc>
                          <a:spcPct val="115000"/>
                        </a:lnSpc>
                        <a:spcAft>
                          <a:spcPts val="0"/>
                        </a:spcAft>
                      </a:pPr>
                      <a:r>
                        <a:rPr lang="it-IT" sz="1100" smtClean="0">
                          <a:solidFill>
                            <a:srgbClr val="00B0F0"/>
                          </a:solidFill>
                          <a:effectLst/>
                        </a:rPr>
                        <a:t> </a:t>
                      </a:r>
                      <a:endParaRPr lang="it-IT" sz="1050">
                        <a:solidFill>
                          <a:srgbClr val="00B0F0"/>
                        </a:solidFill>
                        <a:effectLst/>
                        <a:latin typeface="Calibri"/>
                        <a:ea typeface="Times New Roman"/>
                        <a:cs typeface="Times New Roman"/>
                      </a:endParaRPr>
                    </a:p>
                  </a:txBody>
                  <a:tcPr marL="29677" marR="29677" marT="0" marB="0" anchor="b">
                    <a:noFill/>
                  </a:tcPr>
                </a:tc>
                <a:tc>
                  <a:txBody>
                    <a:bodyPr/>
                    <a:lstStyle/>
                    <a:p>
                      <a:pPr>
                        <a:lnSpc>
                          <a:spcPct val="115000"/>
                        </a:lnSpc>
                        <a:spcAft>
                          <a:spcPts val="0"/>
                        </a:spcAft>
                      </a:pPr>
                      <a:r>
                        <a:rPr lang="it-IT" sz="1100" smtClean="0">
                          <a:solidFill>
                            <a:srgbClr val="00B0F0"/>
                          </a:solidFill>
                          <a:effectLst/>
                        </a:rPr>
                        <a:t> </a:t>
                      </a:r>
                      <a:endParaRPr lang="it-IT" sz="1050">
                        <a:solidFill>
                          <a:srgbClr val="00B0F0"/>
                        </a:solidFill>
                        <a:effectLst/>
                        <a:latin typeface="Calibri"/>
                        <a:ea typeface="Times New Roman"/>
                        <a:cs typeface="Times New Roman"/>
                      </a:endParaRPr>
                    </a:p>
                  </a:txBody>
                  <a:tcPr marL="29677" marR="29677" marT="0" marB="0" anchor="b">
                    <a:noFill/>
                  </a:tcPr>
                </a:tc>
                <a:extLst>
                  <a:ext uri="{0D108BD9-81ED-4DB2-BD59-A6C34878D82A}">
                    <a16:rowId xmlns:a16="http://schemas.microsoft.com/office/drawing/2014/main" val="10009"/>
                  </a:ext>
                </a:extLst>
              </a:tr>
              <a:tr h="194963">
                <a:tc>
                  <a:txBody>
                    <a:bodyPr/>
                    <a:lstStyle/>
                    <a:p>
                      <a:pPr algn="ctr">
                        <a:lnSpc>
                          <a:spcPct val="115000"/>
                        </a:lnSpc>
                        <a:spcAft>
                          <a:spcPts val="0"/>
                        </a:spcAft>
                      </a:pPr>
                      <a:r>
                        <a:rPr lang="it-IT" sz="1100" smtClean="0">
                          <a:solidFill>
                            <a:srgbClr val="00B0F0"/>
                          </a:solidFill>
                          <a:effectLst/>
                        </a:rPr>
                        <a:t> </a:t>
                      </a:r>
                      <a:endParaRPr lang="it-IT" sz="1050">
                        <a:solidFill>
                          <a:srgbClr val="00B0F0"/>
                        </a:solidFill>
                        <a:effectLst/>
                        <a:latin typeface="Calibri"/>
                        <a:ea typeface="Times New Roman"/>
                        <a:cs typeface="Times New Roman"/>
                      </a:endParaRPr>
                    </a:p>
                  </a:txBody>
                  <a:tcPr marL="29677" marR="29677" marT="0" marB="0" anchor="ctr">
                    <a:noFill/>
                  </a:tcPr>
                </a:tc>
                <a:tc>
                  <a:txBody>
                    <a:bodyPr/>
                    <a:lstStyle/>
                    <a:p>
                      <a:pPr>
                        <a:lnSpc>
                          <a:spcPct val="115000"/>
                        </a:lnSpc>
                        <a:spcAft>
                          <a:spcPts val="0"/>
                        </a:spcAft>
                      </a:pPr>
                      <a:r>
                        <a:rPr lang="it-IT" sz="1100" smtClean="0">
                          <a:solidFill>
                            <a:srgbClr val="00B0F0"/>
                          </a:solidFill>
                          <a:effectLst/>
                        </a:rPr>
                        <a:t>Regno Unito</a:t>
                      </a:r>
                      <a:endParaRPr lang="it-IT" sz="1050">
                        <a:solidFill>
                          <a:srgbClr val="00B0F0"/>
                        </a:solidFill>
                        <a:effectLst/>
                        <a:latin typeface="Calibri"/>
                        <a:ea typeface="Times New Roman"/>
                        <a:cs typeface="Times New Roman"/>
                      </a:endParaRPr>
                    </a:p>
                  </a:txBody>
                  <a:tcPr marL="29677" marR="29677" marT="0" marB="0" anchor="ctr">
                    <a:noFill/>
                  </a:tcPr>
                </a:tc>
                <a:tc>
                  <a:txBody>
                    <a:bodyPr/>
                    <a:lstStyle/>
                    <a:p>
                      <a:pPr algn="r">
                        <a:lnSpc>
                          <a:spcPct val="115000"/>
                        </a:lnSpc>
                        <a:spcAft>
                          <a:spcPts val="0"/>
                        </a:spcAft>
                      </a:pPr>
                      <a:r>
                        <a:rPr lang="it-IT" sz="1100" smtClean="0">
                          <a:solidFill>
                            <a:srgbClr val="00B0F0"/>
                          </a:solidFill>
                          <a:effectLst/>
                        </a:rPr>
                        <a:t>0,46245</a:t>
                      </a:r>
                      <a:endParaRPr lang="it-IT" sz="1050">
                        <a:solidFill>
                          <a:srgbClr val="00B0F0"/>
                        </a:solidFill>
                        <a:effectLst/>
                        <a:latin typeface="Calibri"/>
                        <a:ea typeface="Times New Roman"/>
                        <a:cs typeface="Times New Roman"/>
                      </a:endParaRPr>
                    </a:p>
                  </a:txBody>
                  <a:tcPr marL="29677" marR="29677" marT="0" marB="0" anchor="b">
                    <a:noFill/>
                  </a:tcPr>
                </a:tc>
                <a:tc>
                  <a:txBody>
                    <a:bodyPr/>
                    <a:lstStyle/>
                    <a:p>
                      <a:pPr algn="r">
                        <a:lnSpc>
                          <a:spcPct val="115000"/>
                        </a:lnSpc>
                        <a:spcAft>
                          <a:spcPts val="0"/>
                        </a:spcAft>
                      </a:pPr>
                      <a:r>
                        <a:rPr lang="it-IT" sz="1100" smtClean="0">
                          <a:solidFill>
                            <a:srgbClr val="00B0F0"/>
                          </a:solidFill>
                          <a:effectLst/>
                        </a:rPr>
                        <a:t>12,70</a:t>
                      </a:r>
                      <a:endParaRPr lang="it-IT" sz="1050">
                        <a:solidFill>
                          <a:srgbClr val="00B0F0"/>
                        </a:solidFill>
                        <a:effectLst/>
                        <a:latin typeface="Calibri"/>
                        <a:ea typeface="Times New Roman"/>
                        <a:cs typeface="Times New Roman"/>
                      </a:endParaRPr>
                    </a:p>
                  </a:txBody>
                  <a:tcPr marL="29677" marR="29677" marT="0" marB="0" anchor="b">
                    <a:noFill/>
                  </a:tcPr>
                </a:tc>
                <a:tc>
                  <a:txBody>
                    <a:bodyPr/>
                    <a:lstStyle/>
                    <a:p>
                      <a:pPr>
                        <a:lnSpc>
                          <a:spcPct val="115000"/>
                        </a:lnSpc>
                        <a:spcAft>
                          <a:spcPts val="0"/>
                        </a:spcAft>
                      </a:pPr>
                      <a:r>
                        <a:rPr lang="it-IT" sz="1100" smtClean="0">
                          <a:solidFill>
                            <a:srgbClr val="00B0F0"/>
                          </a:solidFill>
                          <a:effectLst/>
                        </a:rPr>
                        <a:t> </a:t>
                      </a:r>
                      <a:endParaRPr lang="it-IT" sz="1050">
                        <a:solidFill>
                          <a:srgbClr val="00B0F0"/>
                        </a:solidFill>
                        <a:effectLst/>
                        <a:latin typeface="Calibri"/>
                        <a:ea typeface="Times New Roman"/>
                        <a:cs typeface="Times New Roman"/>
                      </a:endParaRPr>
                    </a:p>
                  </a:txBody>
                  <a:tcPr marL="29677" marR="29677" marT="0" marB="0" anchor="b">
                    <a:noFill/>
                  </a:tcPr>
                </a:tc>
                <a:tc>
                  <a:txBody>
                    <a:bodyPr/>
                    <a:lstStyle/>
                    <a:p>
                      <a:pPr>
                        <a:lnSpc>
                          <a:spcPct val="115000"/>
                        </a:lnSpc>
                        <a:spcAft>
                          <a:spcPts val="0"/>
                        </a:spcAft>
                      </a:pPr>
                      <a:r>
                        <a:rPr lang="it-IT" sz="1100" smtClean="0">
                          <a:solidFill>
                            <a:srgbClr val="00B0F0"/>
                          </a:solidFill>
                          <a:effectLst/>
                        </a:rPr>
                        <a:t> </a:t>
                      </a:r>
                      <a:endParaRPr lang="it-IT" sz="1050">
                        <a:solidFill>
                          <a:srgbClr val="00B0F0"/>
                        </a:solidFill>
                        <a:effectLst/>
                        <a:latin typeface="Calibri"/>
                        <a:ea typeface="Times New Roman"/>
                        <a:cs typeface="Times New Roman"/>
                      </a:endParaRPr>
                    </a:p>
                  </a:txBody>
                  <a:tcPr marL="29677" marR="29677" marT="0" marB="0" anchor="b">
                    <a:noFill/>
                  </a:tcPr>
                </a:tc>
                <a:extLst>
                  <a:ext uri="{0D108BD9-81ED-4DB2-BD59-A6C34878D82A}">
                    <a16:rowId xmlns:a16="http://schemas.microsoft.com/office/drawing/2014/main" val="10010"/>
                  </a:ext>
                </a:extLst>
              </a:tr>
              <a:tr h="194963">
                <a:tc>
                  <a:txBody>
                    <a:bodyPr/>
                    <a:lstStyle/>
                    <a:p>
                      <a:pPr algn="ctr">
                        <a:lnSpc>
                          <a:spcPct val="115000"/>
                        </a:lnSpc>
                        <a:spcAft>
                          <a:spcPts val="0"/>
                        </a:spcAft>
                      </a:pPr>
                      <a:r>
                        <a:rPr lang="it-IT" sz="1100" smtClean="0">
                          <a:solidFill>
                            <a:srgbClr val="00B0F0"/>
                          </a:solidFill>
                          <a:effectLst/>
                        </a:rPr>
                        <a:t> </a:t>
                      </a:r>
                      <a:endParaRPr lang="it-IT" sz="1050">
                        <a:solidFill>
                          <a:srgbClr val="00B0F0"/>
                        </a:solidFill>
                        <a:effectLst/>
                        <a:latin typeface="Calibri"/>
                        <a:ea typeface="Times New Roman"/>
                        <a:cs typeface="Times New Roman"/>
                      </a:endParaRPr>
                    </a:p>
                  </a:txBody>
                  <a:tcPr marL="29677" marR="29677" marT="0" marB="0" anchor="ctr">
                    <a:noFill/>
                  </a:tcPr>
                </a:tc>
                <a:tc>
                  <a:txBody>
                    <a:bodyPr/>
                    <a:lstStyle/>
                    <a:p>
                      <a:pPr>
                        <a:lnSpc>
                          <a:spcPct val="115000"/>
                        </a:lnSpc>
                        <a:spcAft>
                          <a:spcPts val="0"/>
                        </a:spcAft>
                      </a:pPr>
                      <a:r>
                        <a:rPr lang="it-IT" sz="1100" smtClean="0">
                          <a:solidFill>
                            <a:srgbClr val="00B0F0"/>
                          </a:solidFill>
                          <a:effectLst/>
                        </a:rPr>
                        <a:t>Austria</a:t>
                      </a:r>
                      <a:endParaRPr lang="it-IT" sz="1050">
                        <a:solidFill>
                          <a:srgbClr val="00B0F0"/>
                        </a:solidFill>
                        <a:effectLst/>
                        <a:latin typeface="Calibri"/>
                        <a:ea typeface="Times New Roman"/>
                        <a:cs typeface="Times New Roman"/>
                      </a:endParaRPr>
                    </a:p>
                  </a:txBody>
                  <a:tcPr marL="29677" marR="29677" marT="0" marB="0" anchor="ctr">
                    <a:noFill/>
                  </a:tcPr>
                </a:tc>
                <a:tc>
                  <a:txBody>
                    <a:bodyPr/>
                    <a:lstStyle/>
                    <a:p>
                      <a:pPr algn="r">
                        <a:lnSpc>
                          <a:spcPct val="115000"/>
                        </a:lnSpc>
                        <a:spcAft>
                          <a:spcPts val="0"/>
                        </a:spcAft>
                      </a:pPr>
                      <a:r>
                        <a:rPr lang="it-IT" sz="1100" smtClean="0">
                          <a:solidFill>
                            <a:srgbClr val="00B0F0"/>
                          </a:solidFill>
                          <a:effectLst/>
                        </a:rPr>
                        <a:t>0,4601</a:t>
                      </a:r>
                      <a:endParaRPr lang="it-IT" sz="1050">
                        <a:solidFill>
                          <a:srgbClr val="00B0F0"/>
                        </a:solidFill>
                        <a:effectLst/>
                        <a:latin typeface="Calibri"/>
                        <a:ea typeface="Times New Roman"/>
                        <a:cs typeface="Times New Roman"/>
                      </a:endParaRPr>
                    </a:p>
                  </a:txBody>
                  <a:tcPr marL="29677" marR="29677" marT="0" marB="0" anchor="b">
                    <a:noFill/>
                  </a:tcPr>
                </a:tc>
                <a:tc>
                  <a:txBody>
                    <a:bodyPr/>
                    <a:lstStyle/>
                    <a:p>
                      <a:pPr algn="r">
                        <a:lnSpc>
                          <a:spcPct val="115000"/>
                        </a:lnSpc>
                        <a:spcAft>
                          <a:spcPts val="0"/>
                        </a:spcAft>
                      </a:pPr>
                      <a:r>
                        <a:rPr lang="it-IT" sz="1100" smtClean="0">
                          <a:solidFill>
                            <a:srgbClr val="00B0F0"/>
                          </a:solidFill>
                          <a:effectLst/>
                        </a:rPr>
                        <a:t>1,68</a:t>
                      </a:r>
                      <a:endParaRPr lang="it-IT" sz="1050">
                        <a:solidFill>
                          <a:srgbClr val="00B0F0"/>
                        </a:solidFill>
                        <a:effectLst/>
                        <a:latin typeface="Calibri"/>
                        <a:ea typeface="Times New Roman"/>
                        <a:cs typeface="Times New Roman"/>
                      </a:endParaRPr>
                    </a:p>
                  </a:txBody>
                  <a:tcPr marL="29677" marR="29677" marT="0" marB="0" anchor="b">
                    <a:noFill/>
                  </a:tcPr>
                </a:tc>
                <a:tc>
                  <a:txBody>
                    <a:bodyPr/>
                    <a:lstStyle/>
                    <a:p>
                      <a:pPr>
                        <a:lnSpc>
                          <a:spcPct val="115000"/>
                        </a:lnSpc>
                        <a:spcAft>
                          <a:spcPts val="0"/>
                        </a:spcAft>
                      </a:pPr>
                      <a:r>
                        <a:rPr lang="it-IT" sz="1100" smtClean="0">
                          <a:solidFill>
                            <a:srgbClr val="00B0F0"/>
                          </a:solidFill>
                          <a:effectLst/>
                        </a:rPr>
                        <a:t> </a:t>
                      </a:r>
                      <a:endParaRPr lang="it-IT" sz="1050">
                        <a:solidFill>
                          <a:srgbClr val="00B0F0"/>
                        </a:solidFill>
                        <a:effectLst/>
                        <a:latin typeface="Calibri"/>
                        <a:ea typeface="Times New Roman"/>
                        <a:cs typeface="Times New Roman"/>
                      </a:endParaRPr>
                    </a:p>
                  </a:txBody>
                  <a:tcPr marL="29677" marR="29677" marT="0" marB="0" anchor="b">
                    <a:noFill/>
                  </a:tcPr>
                </a:tc>
                <a:tc>
                  <a:txBody>
                    <a:bodyPr/>
                    <a:lstStyle/>
                    <a:p>
                      <a:pPr>
                        <a:lnSpc>
                          <a:spcPct val="115000"/>
                        </a:lnSpc>
                        <a:spcAft>
                          <a:spcPts val="0"/>
                        </a:spcAft>
                      </a:pPr>
                      <a:r>
                        <a:rPr lang="it-IT" sz="1100" smtClean="0">
                          <a:solidFill>
                            <a:srgbClr val="00B0F0"/>
                          </a:solidFill>
                          <a:effectLst/>
                        </a:rPr>
                        <a:t> </a:t>
                      </a:r>
                      <a:endParaRPr lang="it-IT" sz="1050">
                        <a:solidFill>
                          <a:srgbClr val="00B0F0"/>
                        </a:solidFill>
                        <a:effectLst/>
                        <a:latin typeface="Calibri"/>
                        <a:ea typeface="Times New Roman"/>
                        <a:cs typeface="Times New Roman"/>
                      </a:endParaRPr>
                    </a:p>
                  </a:txBody>
                  <a:tcPr marL="29677" marR="29677" marT="0" marB="0" anchor="b">
                    <a:noFill/>
                  </a:tcPr>
                </a:tc>
                <a:extLst>
                  <a:ext uri="{0D108BD9-81ED-4DB2-BD59-A6C34878D82A}">
                    <a16:rowId xmlns:a16="http://schemas.microsoft.com/office/drawing/2014/main" val="10011"/>
                  </a:ext>
                </a:extLst>
              </a:tr>
              <a:tr h="194963">
                <a:tc>
                  <a:txBody>
                    <a:bodyPr/>
                    <a:lstStyle/>
                    <a:p>
                      <a:pPr algn="ctr">
                        <a:lnSpc>
                          <a:spcPct val="115000"/>
                        </a:lnSpc>
                        <a:spcAft>
                          <a:spcPts val="0"/>
                        </a:spcAft>
                      </a:pPr>
                      <a:r>
                        <a:rPr lang="it-IT" sz="1100" smtClean="0">
                          <a:solidFill>
                            <a:srgbClr val="00B0F0"/>
                          </a:solidFill>
                          <a:effectLst/>
                        </a:rPr>
                        <a:t> </a:t>
                      </a:r>
                      <a:endParaRPr lang="it-IT" sz="1050">
                        <a:solidFill>
                          <a:srgbClr val="00B0F0"/>
                        </a:solidFill>
                        <a:effectLst/>
                        <a:latin typeface="Calibri"/>
                        <a:ea typeface="Times New Roman"/>
                        <a:cs typeface="Times New Roman"/>
                      </a:endParaRPr>
                    </a:p>
                  </a:txBody>
                  <a:tcPr marL="29677" marR="29677" marT="0" marB="0" anchor="ctr">
                    <a:noFill/>
                  </a:tcPr>
                </a:tc>
                <a:tc>
                  <a:txBody>
                    <a:bodyPr/>
                    <a:lstStyle/>
                    <a:p>
                      <a:pPr>
                        <a:lnSpc>
                          <a:spcPct val="115000"/>
                        </a:lnSpc>
                        <a:spcAft>
                          <a:spcPts val="0"/>
                        </a:spcAft>
                      </a:pPr>
                      <a:r>
                        <a:rPr lang="it-IT" sz="1100" smtClean="0">
                          <a:solidFill>
                            <a:srgbClr val="00B0F0"/>
                          </a:solidFill>
                          <a:effectLst/>
                        </a:rPr>
                        <a:t>Irlanda</a:t>
                      </a:r>
                      <a:endParaRPr lang="it-IT" sz="1050">
                        <a:solidFill>
                          <a:srgbClr val="00B0F0"/>
                        </a:solidFill>
                        <a:effectLst/>
                        <a:latin typeface="Calibri"/>
                        <a:ea typeface="Times New Roman"/>
                        <a:cs typeface="Times New Roman"/>
                      </a:endParaRPr>
                    </a:p>
                  </a:txBody>
                  <a:tcPr marL="29677" marR="29677" marT="0" marB="0" anchor="ctr">
                    <a:noFill/>
                  </a:tcPr>
                </a:tc>
                <a:tc>
                  <a:txBody>
                    <a:bodyPr/>
                    <a:lstStyle/>
                    <a:p>
                      <a:pPr algn="r">
                        <a:lnSpc>
                          <a:spcPct val="115000"/>
                        </a:lnSpc>
                        <a:spcAft>
                          <a:spcPts val="0"/>
                        </a:spcAft>
                      </a:pPr>
                      <a:r>
                        <a:rPr lang="it-IT" sz="1100" smtClean="0">
                          <a:solidFill>
                            <a:srgbClr val="00B0F0"/>
                          </a:solidFill>
                          <a:effectLst/>
                        </a:rPr>
                        <a:t>0,45867</a:t>
                      </a:r>
                      <a:endParaRPr lang="it-IT" sz="1050">
                        <a:solidFill>
                          <a:srgbClr val="00B0F0"/>
                        </a:solidFill>
                        <a:effectLst/>
                        <a:latin typeface="Calibri"/>
                        <a:ea typeface="Times New Roman"/>
                        <a:cs typeface="Times New Roman"/>
                      </a:endParaRPr>
                    </a:p>
                  </a:txBody>
                  <a:tcPr marL="29677" marR="29677" marT="0" marB="0" anchor="b">
                    <a:noFill/>
                  </a:tcPr>
                </a:tc>
                <a:tc>
                  <a:txBody>
                    <a:bodyPr/>
                    <a:lstStyle/>
                    <a:p>
                      <a:pPr algn="r">
                        <a:lnSpc>
                          <a:spcPct val="115000"/>
                        </a:lnSpc>
                        <a:spcAft>
                          <a:spcPts val="0"/>
                        </a:spcAft>
                      </a:pPr>
                      <a:r>
                        <a:rPr lang="it-IT" sz="1100" smtClean="0">
                          <a:solidFill>
                            <a:srgbClr val="00B0F0"/>
                          </a:solidFill>
                          <a:effectLst/>
                        </a:rPr>
                        <a:t>0,91</a:t>
                      </a:r>
                      <a:endParaRPr lang="it-IT" sz="1050">
                        <a:solidFill>
                          <a:srgbClr val="00B0F0"/>
                        </a:solidFill>
                        <a:effectLst/>
                        <a:latin typeface="Calibri"/>
                        <a:ea typeface="Times New Roman"/>
                        <a:cs typeface="Times New Roman"/>
                      </a:endParaRPr>
                    </a:p>
                  </a:txBody>
                  <a:tcPr marL="29677" marR="29677" marT="0" marB="0" anchor="b">
                    <a:noFill/>
                  </a:tcPr>
                </a:tc>
                <a:tc>
                  <a:txBody>
                    <a:bodyPr/>
                    <a:lstStyle/>
                    <a:p>
                      <a:pPr>
                        <a:lnSpc>
                          <a:spcPct val="115000"/>
                        </a:lnSpc>
                        <a:spcAft>
                          <a:spcPts val="0"/>
                        </a:spcAft>
                      </a:pPr>
                      <a:r>
                        <a:rPr lang="it-IT" sz="1100" smtClean="0">
                          <a:solidFill>
                            <a:srgbClr val="00B0F0"/>
                          </a:solidFill>
                          <a:effectLst/>
                        </a:rPr>
                        <a:t> </a:t>
                      </a:r>
                      <a:endParaRPr lang="it-IT" sz="1050">
                        <a:solidFill>
                          <a:srgbClr val="00B0F0"/>
                        </a:solidFill>
                        <a:effectLst/>
                        <a:latin typeface="Calibri"/>
                        <a:ea typeface="Times New Roman"/>
                        <a:cs typeface="Times New Roman"/>
                      </a:endParaRPr>
                    </a:p>
                  </a:txBody>
                  <a:tcPr marL="29677" marR="29677" marT="0" marB="0" anchor="b">
                    <a:noFill/>
                  </a:tcPr>
                </a:tc>
                <a:tc>
                  <a:txBody>
                    <a:bodyPr/>
                    <a:lstStyle/>
                    <a:p>
                      <a:pPr>
                        <a:lnSpc>
                          <a:spcPct val="115000"/>
                        </a:lnSpc>
                        <a:spcAft>
                          <a:spcPts val="0"/>
                        </a:spcAft>
                      </a:pPr>
                      <a:r>
                        <a:rPr lang="it-IT" sz="1100" smtClean="0">
                          <a:solidFill>
                            <a:srgbClr val="00B0F0"/>
                          </a:solidFill>
                          <a:effectLst/>
                        </a:rPr>
                        <a:t> </a:t>
                      </a:r>
                      <a:endParaRPr lang="it-IT" sz="1050">
                        <a:solidFill>
                          <a:srgbClr val="00B0F0"/>
                        </a:solidFill>
                        <a:effectLst/>
                        <a:latin typeface="Calibri"/>
                        <a:ea typeface="Times New Roman"/>
                        <a:cs typeface="Times New Roman"/>
                      </a:endParaRPr>
                    </a:p>
                  </a:txBody>
                  <a:tcPr marL="29677" marR="29677" marT="0" marB="0" anchor="b">
                    <a:noFill/>
                  </a:tcPr>
                </a:tc>
                <a:extLst>
                  <a:ext uri="{0D108BD9-81ED-4DB2-BD59-A6C34878D82A}">
                    <a16:rowId xmlns:a16="http://schemas.microsoft.com/office/drawing/2014/main" val="10012"/>
                  </a:ext>
                </a:extLst>
              </a:tr>
              <a:tr h="194963">
                <a:tc>
                  <a:txBody>
                    <a:bodyPr/>
                    <a:lstStyle/>
                    <a:p>
                      <a:pPr algn="ctr">
                        <a:lnSpc>
                          <a:spcPct val="115000"/>
                        </a:lnSpc>
                        <a:spcAft>
                          <a:spcPts val="0"/>
                        </a:spcAft>
                      </a:pPr>
                      <a:r>
                        <a:rPr lang="it-IT" sz="1100" smtClean="0">
                          <a:solidFill>
                            <a:srgbClr val="00B0F0"/>
                          </a:solidFill>
                          <a:effectLst/>
                        </a:rPr>
                        <a:t> </a:t>
                      </a:r>
                      <a:endParaRPr lang="it-IT" sz="1050">
                        <a:solidFill>
                          <a:srgbClr val="00B0F0"/>
                        </a:solidFill>
                        <a:effectLst/>
                        <a:latin typeface="Calibri"/>
                        <a:ea typeface="Times New Roman"/>
                        <a:cs typeface="Times New Roman"/>
                      </a:endParaRPr>
                    </a:p>
                  </a:txBody>
                  <a:tcPr marL="29677" marR="29677" marT="0" marB="0" anchor="ctr">
                    <a:noFill/>
                  </a:tcPr>
                </a:tc>
                <a:tc>
                  <a:txBody>
                    <a:bodyPr/>
                    <a:lstStyle/>
                    <a:p>
                      <a:pPr>
                        <a:lnSpc>
                          <a:spcPct val="115000"/>
                        </a:lnSpc>
                        <a:spcAft>
                          <a:spcPts val="0"/>
                        </a:spcAft>
                      </a:pPr>
                      <a:r>
                        <a:rPr lang="it-IT" sz="1100" smtClean="0">
                          <a:solidFill>
                            <a:srgbClr val="00B0F0"/>
                          </a:solidFill>
                          <a:effectLst/>
                        </a:rPr>
                        <a:t>Lussemburgo</a:t>
                      </a:r>
                      <a:endParaRPr lang="it-IT" sz="1050">
                        <a:solidFill>
                          <a:srgbClr val="00B0F0"/>
                        </a:solidFill>
                        <a:effectLst/>
                        <a:latin typeface="Calibri"/>
                        <a:ea typeface="Times New Roman"/>
                        <a:cs typeface="Times New Roman"/>
                      </a:endParaRPr>
                    </a:p>
                  </a:txBody>
                  <a:tcPr marL="29677" marR="29677" marT="0" marB="0" anchor="ctr">
                    <a:noFill/>
                  </a:tcPr>
                </a:tc>
                <a:tc>
                  <a:txBody>
                    <a:bodyPr/>
                    <a:lstStyle/>
                    <a:p>
                      <a:pPr algn="r">
                        <a:lnSpc>
                          <a:spcPct val="115000"/>
                        </a:lnSpc>
                        <a:spcAft>
                          <a:spcPts val="0"/>
                        </a:spcAft>
                      </a:pPr>
                      <a:r>
                        <a:rPr lang="it-IT" sz="1100" smtClean="0">
                          <a:solidFill>
                            <a:srgbClr val="00B0F0"/>
                          </a:solidFill>
                          <a:effectLst/>
                        </a:rPr>
                        <a:t>0,44703</a:t>
                      </a:r>
                      <a:endParaRPr lang="it-IT" sz="1050">
                        <a:solidFill>
                          <a:srgbClr val="00B0F0"/>
                        </a:solidFill>
                        <a:effectLst/>
                        <a:latin typeface="Calibri"/>
                        <a:ea typeface="Times New Roman"/>
                        <a:cs typeface="Times New Roman"/>
                      </a:endParaRPr>
                    </a:p>
                  </a:txBody>
                  <a:tcPr marL="29677" marR="29677" marT="0" marB="0" anchor="b">
                    <a:noFill/>
                  </a:tcPr>
                </a:tc>
                <a:tc>
                  <a:txBody>
                    <a:bodyPr/>
                    <a:lstStyle/>
                    <a:p>
                      <a:pPr algn="r">
                        <a:lnSpc>
                          <a:spcPct val="115000"/>
                        </a:lnSpc>
                        <a:spcAft>
                          <a:spcPts val="0"/>
                        </a:spcAft>
                      </a:pPr>
                      <a:r>
                        <a:rPr lang="it-IT" sz="1100" smtClean="0">
                          <a:solidFill>
                            <a:srgbClr val="00B0F0"/>
                          </a:solidFill>
                          <a:effectLst/>
                        </a:rPr>
                        <a:t>0,11</a:t>
                      </a:r>
                      <a:endParaRPr lang="it-IT" sz="1050">
                        <a:solidFill>
                          <a:srgbClr val="00B0F0"/>
                        </a:solidFill>
                        <a:effectLst/>
                        <a:latin typeface="Calibri"/>
                        <a:ea typeface="Times New Roman"/>
                        <a:cs typeface="Times New Roman"/>
                      </a:endParaRPr>
                    </a:p>
                  </a:txBody>
                  <a:tcPr marL="29677" marR="29677" marT="0" marB="0" anchor="b">
                    <a:noFill/>
                  </a:tcPr>
                </a:tc>
                <a:tc>
                  <a:txBody>
                    <a:bodyPr/>
                    <a:lstStyle/>
                    <a:p>
                      <a:pPr>
                        <a:lnSpc>
                          <a:spcPct val="115000"/>
                        </a:lnSpc>
                        <a:spcAft>
                          <a:spcPts val="0"/>
                        </a:spcAft>
                      </a:pPr>
                      <a:r>
                        <a:rPr lang="it-IT" sz="1100" smtClean="0">
                          <a:solidFill>
                            <a:srgbClr val="00B0F0"/>
                          </a:solidFill>
                          <a:effectLst/>
                        </a:rPr>
                        <a:t> </a:t>
                      </a:r>
                      <a:endParaRPr lang="it-IT" sz="1050">
                        <a:solidFill>
                          <a:srgbClr val="00B0F0"/>
                        </a:solidFill>
                        <a:effectLst/>
                        <a:latin typeface="Calibri"/>
                        <a:ea typeface="Times New Roman"/>
                        <a:cs typeface="Times New Roman"/>
                      </a:endParaRPr>
                    </a:p>
                  </a:txBody>
                  <a:tcPr marL="29677" marR="29677" marT="0" marB="0" anchor="b">
                    <a:noFill/>
                  </a:tcPr>
                </a:tc>
                <a:tc>
                  <a:txBody>
                    <a:bodyPr/>
                    <a:lstStyle/>
                    <a:p>
                      <a:pPr>
                        <a:lnSpc>
                          <a:spcPct val="115000"/>
                        </a:lnSpc>
                        <a:spcAft>
                          <a:spcPts val="0"/>
                        </a:spcAft>
                      </a:pPr>
                      <a:r>
                        <a:rPr lang="it-IT" sz="1100" smtClean="0">
                          <a:solidFill>
                            <a:srgbClr val="00B0F0"/>
                          </a:solidFill>
                          <a:effectLst/>
                        </a:rPr>
                        <a:t> </a:t>
                      </a:r>
                      <a:endParaRPr lang="it-IT" sz="1050">
                        <a:solidFill>
                          <a:srgbClr val="00B0F0"/>
                        </a:solidFill>
                        <a:effectLst/>
                        <a:latin typeface="Calibri"/>
                        <a:ea typeface="Times New Roman"/>
                        <a:cs typeface="Times New Roman"/>
                      </a:endParaRPr>
                    </a:p>
                  </a:txBody>
                  <a:tcPr marL="29677" marR="29677" marT="0" marB="0" anchor="b">
                    <a:noFill/>
                  </a:tcPr>
                </a:tc>
                <a:extLst>
                  <a:ext uri="{0D108BD9-81ED-4DB2-BD59-A6C34878D82A}">
                    <a16:rowId xmlns:a16="http://schemas.microsoft.com/office/drawing/2014/main" val="10013"/>
                  </a:ext>
                </a:extLst>
              </a:tr>
              <a:tr h="194963">
                <a:tc>
                  <a:txBody>
                    <a:bodyPr/>
                    <a:lstStyle/>
                    <a:p>
                      <a:pPr algn="ctr">
                        <a:lnSpc>
                          <a:spcPct val="115000"/>
                        </a:lnSpc>
                        <a:spcAft>
                          <a:spcPts val="0"/>
                        </a:spcAft>
                      </a:pPr>
                      <a:r>
                        <a:rPr lang="it-IT" sz="1100" smtClean="0">
                          <a:solidFill>
                            <a:srgbClr val="00B0F0"/>
                          </a:solidFill>
                          <a:effectLst/>
                        </a:rPr>
                        <a:t> </a:t>
                      </a:r>
                      <a:endParaRPr lang="it-IT" sz="1050">
                        <a:solidFill>
                          <a:srgbClr val="00B0F0"/>
                        </a:solidFill>
                        <a:effectLst/>
                        <a:latin typeface="Calibri"/>
                        <a:ea typeface="Times New Roman"/>
                        <a:cs typeface="Times New Roman"/>
                      </a:endParaRPr>
                    </a:p>
                  </a:txBody>
                  <a:tcPr marL="29677" marR="29677" marT="0" marB="0" anchor="ctr">
                    <a:noFill/>
                  </a:tcPr>
                </a:tc>
                <a:tc>
                  <a:txBody>
                    <a:bodyPr/>
                    <a:lstStyle/>
                    <a:p>
                      <a:pPr>
                        <a:lnSpc>
                          <a:spcPct val="115000"/>
                        </a:lnSpc>
                        <a:spcAft>
                          <a:spcPts val="0"/>
                        </a:spcAft>
                      </a:pPr>
                      <a:r>
                        <a:rPr lang="it-IT" sz="1100" smtClean="0">
                          <a:solidFill>
                            <a:srgbClr val="00B0F0"/>
                          </a:solidFill>
                          <a:effectLst/>
                        </a:rPr>
                        <a:t>Belgio</a:t>
                      </a:r>
                      <a:endParaRPr lang="it-IT" sz="1050">
                        <a:solidFill>
                          <a:srgbClr val="00B0F0"/>
                        </a:solidFill>
                        <a:effectLst/>
                        <a:latin typeface="Calibri"/>
                        <a:ea typeface="Times New Roman"/>
                        <a:cs typeface="Times New Roman"/>
                      </a:endParaRPr>
                    </a:p>
                  </a:txBody>
                  <a:tcPr marL="29677" marR="29677" marT="0" marB="0" anchor="ctr">
                    <a:noFill/>
                  </a:tcPr>
                </a:tc>
                <a:tc>
                  <a:txBody>
                    <a:bodyPr/>
                    <a:lstStyle/>
                    <a:p>
                      <a:pPr algn="r">
                        <a:lnSpc>
                          <a:spcPct val="115000"/>
                        </a:lnSpc>
                        <a:spcAft>
                          <a:spcPts val="0"/>
                        </a:spcAft>
                      </a:pPr>
                      <a:r>
                        <a:rPr lang="it-IT" sz="1100" smtClean="0">
                          <a:solidFill>
                            <a:srgbClr val="00B0F0"/>
                          </a:solidFill>
                          <a:effectLst/>
                        </a:rPr>
                        <a:t>0,22889</a:t>
                      </a:r>
                      <a:endParaRPr lang="it-IT" sz="1050">
                        <a:solidFill>
                          <a:srgbClr val="00B0F0"/>
                        </a:solidFill>
                        <a:effectLst/>
                        <a:latin typeface="Calibri"/>
                        <a:ea typeface="Times New Roman"/>
                        <a:cs typeface="Times New Roman"/>
                      </a:endParaRPr>
                    </a:p>
                  </a:txBody>
                  <a:tcPr marL="29677" marR="29677" marT="0" marB="0" anchor="b">
                    <a:noFill/>
                  </a:tcPr>
                </a:tc>
                <a:tc>
                  <a:txBody>
                    <a:bodyPr/>
                    <a:lstStyle/>
                    <a:p>
                      <a:pPr algn="r">
                        <a:lnSpc>
                          <a:spcPct val="115000"/>
                        </a:lnSpc>
                        <a:spcAft>
                          <a:spcPts val="0"/>
                        </a:spcAft>
                      </a:pPr>
                      <a:r>
                        <a:rPr lang="it-IT" sz="1100" smtClean="0">
                          <a:solidFill>
                            <a:srgbClr val="00B0F0"/>
                          </a:solidFill>
                          <a:effectLst/>
                        </a:rPr>
                        <a:t>2,22</a:t>
                      </a:r>
                      <a:endParaRPr lang="it-IT" sz="1050">
                        <a:solidFill>
                          <a:srgbClr val="00B0F0"/>
                        </a:solidFill>
                        <a:effectLst/>
                        <a:latin typeface="Calibri"/>
                        <a:ea typeface="Times New Roman"/>
                        <a:cs typeface="Times New Roman"/>
                      </a:endParaRPr>
                    </a:p>
                  </a:txBody>
                  <a:tcPr marL="29677" marR="29677" marT="0" marB="0" anchor="b">
                    <a:noFill/>
                  </a:tcPr>
                </a:tc>
                <a:tc>
                  <a:txBody>
                    <a:bodyPr/>
                    <a:lstStyle/>
                    <a:p>
                      <a:pPr>
                        <a:lnSpc>
                          <a:spcPct val="115000"/>
                        </a:lnSpc>
                        <a:spcAft>
                          <a:spcPts val="0"/>
                        </a:spcAft>
                      </a:pPr>
                      <a:r>
                        <a:rPr lang="it-IT" sz="1100" smtClean="0">
                          <a:solidFill>
                            <a:srgbClr val="00B0F0"/>
                          </a:solidFill>
                          <a:effectLst/>
                        </a:rPr>
                        <a:t> </a:t>
                      </a:r>
                      <a:endParaRPr lang="it-IT" sz="1050">
                        <a:solidFill>
                          <a:srgbClr val="00B0F0"/>
                        </a:solidFill>
                        <a:effectLst/>
                        <a:latin typeface="Calibri"/>
                        <a:ea typeface="Times New Roman"/>
                        <a:cs typeface="Times New Roman"/>
                      </a:endParaRPr>
                    </a:p>
                  </a:txBody>
                  <a:tcPr marL="29677" marR="29677" marT="0" marB="0" anchor="b">
                    <a:noFill/>
                  </a:tcPr>
                </a:tc>
                <a:tc>
                  <a:txBody>
                    <a:bodyPr/>
                    <a:lstStyle/>
                    <a:p>
                      <a:pPr>
                        <a:lnSpc>
                          <a:spcPct val="115000"/>
                        </a:lnSpc>
                        <a:spcAft>
                          <a:spcPts val="0"/>
                        </a:spcAft>
                      </a:pPr>
                      <a:r>
                        <a:rPr lang="it-IT" sz="1100" smtClean="0">
                          <a:solidFill>
                            <a:srgbClr val="00B0F0"/>
                          </a:solidFill>
                          <a:effectLst/>
                        </a:rPr>
                        <a:t> </a:t>
                      </a:r>
                      <a:endParaRPr lang="it-IT" sz="1050">
                        <a:solidFill>
                          <a:srgbClr val="00B0F0"/>
                        </a:solidFill>
                        <a:effectLst/>
                        <a:latin typeface="Calibri"/>
                        <a:ea typeface="Times New Roman"/>
                        <a:cs typeface="Times New Roman"/>
                      </a:endParaRPr>
                    </a:p>
                  </a:txBody>
                  <a:tcPr marL="29677" marR="29677" marT="0" marB="0" anchor="b">
                    <a:noFill/>
                  </a:tcPr>
                </a:tc>
                <a:extLst>
                  <a:ext uri="{0D108BD9-81ED-4DB2-BD59-A6C34878D82A}">
                    <a16:rowId xmlns:a16="http://schemas.microsoft.com/office/drawing/2014/main" val="10014"/>
                  </a:ext>
                </a:extLst>
              </a:tr>
              <a:tr h="194963">
                <a:tc>
                  <a:txBody>
                    <a:bodyPr/>
                    <a:lstStyle/>
                    <a:p>
                      <a:pPr algn="ctr">
                        <a:lnSpc>
                          <a:spcPct val="115000"/>
                        </a:lnSpc>
                        <a:spcAft>
                          <a:spcPts val="0"/>
                        </a:spcAft>
                      </a:pPr>
                      <a:r>
                        <a:rPr lang="it-IT" sz="1100" smtClean="0">
                          <a:solidFill>
                            <a:srgbClr val="00B0F0"/>
                          </a:solidFill>
                          <a:effectLst/>
                        </a:rPr>
                        <a:t> </a:t>
                      </a:r>
                      <a:endParaRPr lang="it-IT" sz="1050">
                        <a:solidFill>
                          <a:srgbClr val="00B0F0"/>
                        </a:solidFill>
                        <a:effectLst/>
                        <a:latin typeface="Calibri"/>
                        <a:ea typeface="Times New Roman"/>
                        <a:cs typeface="Times New Roman"/>
                      </a:endParaRPr>
                    </a:p>
                  </a:txBody>
                  <a:tcPr marL="29677" marR="29677" marT="0" marB="0" anchor="ctr">
                    <a:noFill/>
                  </a:tcPr>
                </a:tc>
                <a:tc>
                  <a:txBody>
                    <a:bodyPr/>
                    <a:lstStyle/>
                    <a:p>
                      <a:pPr>
                        <a:lnSpc>
                          <a:spcPct val="115000"/>
                        </a:lnSpc>
                        <a:spcAft>
                          <a:spcPts val="0"/>
                        </a:spcAft>
                      </a:pPr>
                      <a:r>
                        <a:rPr lang="it-IT" sz="1100" smtClean="0">
                          <a:solidFill>
                            <a:srgbClr val="00B0F0"/>
                          </a:solidFill>
                          <a:effectLst/>
                        </a:rPr>
                        <a:t>Portogallo</a:t>
                      </a:r>
                      <a:endParaRPr lang="it-IT" sz="1050">
                        <a:solidFill>
                          <a:srgbClr val="00B0F0"/>
                        </a:solidFill>
                        <a:effectLst/>
                        <a:latin typeface="Calibri"/>
                        <a:ea typeface="Times New Roman"/>
                        <a:cs typeface="Times New Roman"/>
                      </a:endParaRPr>
                    </a:p>
                  </a:txBody>
                  <a:tcPr marL="29677" marR="29677" marT="0" marB="0" anchor="ctr">
                    <a:noFill/>
                  </a:tcPr>
                </a:tc>
                <a:tc>
                  <a:txBody>
                    <a:bodyPr/>
                    <a:lstStyle/>
                    <a:p>
                      <a:pPr algn="r">
                        <a:lnSpc>
                          <a:spcPct val="115000"/>
                        </a:lnSpc>
                        <a:spcAft>
                          <a:spcPts val="0"/>
                        </a:spcAft>
                      </a:pPr>
                      <a:r>
                        <a:rPr lang="it-IT" sz="1100" smtClean="0">
                          <a:solidFill>
                            <a:srgbClr val="00B0F0"/>
                          </a:solidFill>
                          <a:effectLst/>
                        </a:rPr>
                        <a:t>0,17103</a:t>
                      </a:r>
                      <a:endParaRPr lang="it-IT" sz="1050">
                        <a:solidFill>
                          <a:srgbClr val="00B0F0"/>
                        </a:solidFill>
                        <a:effectLst/>
                        <a:latin typeface="Calibri"/>
                        <a:ea typeface="Times New Roman"/>
                        <a:cs typeface="Times New Roman"/>
                      </a:endParaRPr>
                    </a:p>
                  </a:txBody>
                  <a:tcPr marL="29677" marR="29677" marT="0" marB="0" anchor="b">
                    <a:noFill/>
                  </a:tcPr>
                </a:tc>
                <a:tc>
                  <a:txBody>
                    <a:bodyPr/>
                    <a:lstStyle/>
                    <a:p>
                      <a:pPr algn="r">
                        <a:lnSpc>
                          <a:spcPct val="115000"/>
                        </a:lnSpc>
                        <a:spcAft>
                          <a:spcPts val="0"/>
                        </a:spcAft>
                      </a:pPr>
                      <a:r>
                        <a:rPr lang="it-IT" sz="1100" smtClean="0">
                          <a:solidFill>
                            <a:srgbClr val="00B0F0"/>
                          </a:solidFill>
                          <a:effectLst/>
                        </a:rPr>
                        <a:t>2,09</a:t>
                      </a:r>
                      <a:endParaRPr lang="it-IT" sz="1050">
                        <a:solidFill>
                          <a:srgbClr val="00B0F0"/>
                        </a:solidFill>
                        <a:effectLst/>
                        <a:latin typeface="Calibri"/>
                        <a:ea typeface="Times New Roman"/>
                        <a:cs typeface="Times New Roman"/>
                      </a:endParaRPr>
                    </a:p>
                  </a:txBody>
                  <a:tcPr marL="29677" marR="29677" marT="0" marB="0" anchor="b">
                    <a:noFill/>
                  </a:tcPr>
                </a:tc>
                <a:tc>
                  <a:txBody>
                    <a:bodyPr/>
                    <a:lstStyle/>
                    <a:p>
                      <a:pPr>
                        <a:lnSpc>
                          <a:spcPct val="115000"/>
                        </a:lnSpc>
                        <a:spcAft>
                          <a:spcPts val="0"/>
                        </a:spcAft>
                      </a:pPr>
                      <a:r>
                        <a:rPr lang="it-IT" sz="1100" smtClean="0">
                          <a:solidFill>
                            <a:srgbClr val="00B0F0"/>
                          </a:solidFill>
                          <a:effectLst/>
                        </a:rPr>
                        <a:t> </a:t>
                      </a:r>
                      <a:endParaRPr lang="it-IT" sz="1050">
                        <a:solidFill>
                          <a:srgbClr val="00B0F0"/>
                        </a:solidFill>
                        <a:effectLst/>
                        <a:latin typeface="Calibri"/>
                        <a:ea typeface="Times New Roman"/>
                        <a:cs typeface="Times New Roman"/>
                      </a:endParaRPr>
                    </a:p>
                  </a:txBody>
                  <a:tcPr marL="29677" marR="29677" marT="0" marB="0" anchor="b">
                    <a:noFill/>
                  </a:tcPr>
                </a:tc>
                <a:tc>
                  <a:txBody>
                    <a:bodyPr/>
                    <a:lstStyle/>
                    <a:p>
                      <a:pPr>
                        <a:lnSpc>
                          <a:spcPct val="115000"/>
                        </a:lnSpc>
                        <a:spcAft>
                          <a:spcPts val="0"/>
                        </a:spcAft>
                      </a:pPr>
                      <a:r>
                        <a:rPr lang="it-IT" sz="1100" smtClean="0">
                          <a:solidFill>
                            <a:srgbClr val="00B0F0"/>
                          </a:solidFill>
                          <a:effectLst/>
                        </a:rPr>
                        <a:t> </a:t>
                      </a:r>
                      <a:endParaRPr lang="it-IT" sz="1050">
                        <a:solidFill>
                          <a:srgbClr val="00B0F0"/>
                        </a:solidFill>
                        <a:effectLst/>
                        <a:latin typeface="Calibri"/>
                        <a:ea typeface="Times New Roman"/>
                        <a:cs typeface="Times New Roman"/>
                      </a:endParaRPr>
                    </a:p>
                  </a:txBody>
                  <a:tcPr marL="29677" marR="29677" marT="0" marB="0" anchor="b">
                    <a:noFill/>
                  </a:tcPr>
                </a:tc>
                <a:extLst>
                  <a:ext uri="{0D108BD9-81ED-4DB2-BD59-A6C34878D82A}">
                    <a16:rowId xmlns:a16="http://schemas.microsoft.com/office/drawing/2014/main" val="10015"/>
                  </a:ext>
                </a:extLst>
              </a:tr>
              <a:tr h="194963">
                <a:tc>
                  <a:txBody>
                    <a:bodyPr/>
                    <a:lstStyle/>
                    <a:p>
                      <a:pPr algn="ctr">
                        <a:lnSpc>
                          <a:spcPct val="115000"/>
                        </a:lnSpc>
                        <a:spcAft>
                          <a:spcPts val="0"/>
                        </a:spcAft>
                      </a:pPr>
                      <a:r>
                        <a:rPr lang="it-IT" sz="1100" smtClean="0">
                          <a:solidFill>
                            <a:srgbClr val="00B0F0"/>
                          </a:solidFill>
                          <a:effectLst/>
                        </a:rPr>
                        <a:t> </a:t>
                      </a:r>
                      <a:endParaRPr lang="it-IT" sz="1050">
                        <a:solidFill>
                          <a:srgbClr val="00B0F0"/>
                        </a:solidFill>
                        <a:effectLst/>
                        <a:latin typeface="Calibri"/>
                        <a:ea typeface="Times New Roman"/>
                        <a:cs typeface="Times New Roman"/>
                      </a:endParaRPr>
                    </a:p>
                  </a:txBody>
                  <a:tcPr marL="29677" marR="29677" marT="0" marB="0" anchor="ctr">
                    <a:noFill/>
                  </a:tcPr>
                </a:tc>
                <a:tc>
                  <a:txBody>
                    <a:bodyPr/>
                    <a:lstStyle/>
                    <a:p>
                      <a:pPr>
                        <a:lnSpc>
                          <a:spcPct val="115000"/>
                        </a:lnSpc>
                        <a:spcAft>
                          <a:spcPts val="0"/>
                        </a:spcAft>
                      </a:pPr>
                      <a:r>
                        <a:rPr lang="it-IT" sz="1100" smtClean="0">
                          <a:solidFill>
                            <a:srgbClr val="00B0F0"/>
                          </a:solidFill>
                          <a:effectLst/>
                        </a:rPr>
                        <a:t>Germania</a:t>
                      </a:r>
                      <a:endParaRPr lang="it-IT" sz="1050">
                        <a:solidFill>
                          <a:srgbClr val="00B0F0"/>
                        </a:solidFill>
                        <a:effectLst/>
                        <a:latin typeface="Calibri"/>
                        <a:ea typeface="Times New Roman"/>
                        <a:cs typeface="Times New Roman"/>
                      </a:endParaRPr>
                    </a:p>
                  </a:txBody>
                  <a:tcPr marL="29677" marR="29677" marT="0" marB="0" anchor="ctr">
                    <a:noFill/>
                  </a:tcPr>
                </a:tc>
                <a:tc>
                  <a:txBody>
                    <a:bodyPr/>
                    <a:lstStyle/>
                    <a:p>
                      <a:pPr algn="r">
                        <a:lnSpc>
                          <a:spcPct val="115000"/>
                        </a:lnSpc>
                        <a:spcAft>
                          <a:spcPts val="0"/>
                        </a:spcAft>
                      </a:pPr>
                      <a:r>
                        <a:rPr lang="it-IT" sz="1100" smtClean="0">
                          <a:solidFill>
                            <a:srgbClr val="00B0F0"/>
                          </a:solidFill>
                          <a:effectLst/>
                        </a:rPr>
                        <a:t>0,16545</a:t>
                      </a:r>
                      <a:endParaRPr lang="it-IT" sz="1050">
                        <a:solidFill>
                          <a:srgbClr val="00B0F0"/>
                        </a:solidFill>
                        <a:effectLst/>
                        <a:latin typeface="Calibri"/>
                        <a:ea typeface="Times New Roman"/>
                        <a:cs typeface="Times New Roman"/>
                      </a:endParaRPr>
                    </a:p>
                  </a:txBody>
                  <a:tcPr marL="29677" marR="29677" marT="0" marB="0" anchor="b">
                    <a:noFill/>
                  </a:tcPr>
                </a:tc>
                <a:tc>
                  <a:txBody>
                    <a:bodyPr/>
                    <a:lstStyle/>
                    <a:p>
                      <a:pPr algn="r">
                        <a:lnSpc>
                          <a:spcPct val="115000"/>
                        </a:lnSpc>
                        <a:spcAft>
                          <a:spcPts val="0"/>
                        </a:spcAft>
                      </a:pPr>
                      <a:r>
                        <a:rPr lang="it-IT" sz="1100" smtClean="0">
                          <a:solidFill>
                            <a:srgbClr val="00B0F0"/>
                          </a:solidFill>
                          <a:effectLst/>
                        </a:rPr>
                        <a:t>16,31</a:t>
                      </a:r>
                      <a:endParaRPr lang="it-IT" sz="1050">
                        <a:solidFill>
                          <a:srgbClr val="00B0F0"/>
                        </a:solidFill>
                        <a:effectLst/>
                        <a:latin typeface="Calibri"/>
                        <a:ea typeface="Times New Roman"/>
                        <a:cs typeface="Times New Roman"/>
                      </a:endParaRPr>
                    </a:p>
                  </a:txBody>
                  <a:tcPr marL="29677" marR="29677" marT="0" marB="0" anchor="b">
                    <a:noFill/>
                  </a:tcPr>
                </a:tc>
                <a:tc>
                  <a:txBody>
                    <a:bodyPr/>
                    <a:lstStyle/>
                    <a:p>
                      <a:pPr>
                        <a:lnSpc>
                          <a:spcPct val="115000"/>
                        </a:lnSpc>
                        <a:spcAft>
                          <a:spcPts val="0"/>
                        </a:spcAft>
                      </a:pPr>
                      <a:r>
                        <a:rPr lang="it-IT" sz="1100" smtClean="0">
                          <a:solidFill>
                            <a:srgbClr val="00B0F0"/>
                          </a:solidFill>
                          <a:effectLst/>
                        </a:rPr>
                        <a:t> </a:t>
                      </a:r>
                      <a:endParaRPr lang="it-IT" sz="1050">
                        <a:solidFill>
                          <a:srgbClr val="00B0F0"/>
                        </a:solidFill>
                        <a:effectLst/>
                        <a:latin typeface="Calibri"/>
                        <a:ea typeface="Times New Roman"/>
                        <a:cs typeface="Times New Roman"/>
                      </a:endParaRPr>
                    </a:p>
                  </a:txBody>
                  <a:tcPr marL="29677" marR="29677" marT="0" marB="0" anchor="b">
                    <a:noFill/>
                  </a:tcPr>
                </a:tc>
                <a:tc>
                  <a:txBody>
                    <a:bodyPr/>
                    <a:lstStyle/>
                    <a:p>
                      <a:pPr>
                        <a:lnSpc>
                          <a:spcPct val="115000"/>
                        </a:lnSpc>
                        <a:spcAft>
                          <a:spcPts val="0"/>
                        </a:spcAft>
                      </a:pPr>
                      <a:r>
                        <a:rPr lang="it-IT" sz="1100" smtClean="0">
                          <a:solidFill>
                            <a:srgbClr val="00B0F0"/>
                          </a:solidFill>
                          <a:effectLst/>
                        </a:rPr>
                        <a:t> </a:t>
                      </a:r>
                      <a:endParaRPr lang="it-IT" sz="1050">
                        <a:solidFill>
                          <a:srgbClr val="00B0F0"/>
                        </a:solidFill>
                        <a:effectLst/>
                        <a:latin typeface="Calibri"/>
                        <a:ea typeface="Times New Roman"/>
                        <a:cs typeface="Times New Roman"/>
                      </a:endParaRPr>
                    </a:p>
                  </a:txBody>
                  <a:tcPr marL="29677" marR="29677" marT="0" marB="0" anchor="b">
                    <a:noFill/>
                  </a:tcPr>
                </a:tc>
                <a:extLst>
                  <a:ext uri="{0D108BD9-81ED-4DB2-BD59-A6C34878D82A}">
                    <a16:rowId xmlns:a16="http://schemas.microsoft.com/office/drawing/2014/main" val="10016"/>
                  </a:ext>
                </a:extLst>
              </a:tr>
              <a:tr h="194963">
                <a:tc>
                  <a:txBody>
                    <a:bodyPr/>
                    <a:lstStyle/>
                    <a:p>
                      <a:pPr algn="ctr">
                        <a:lnSpc>
                          <a:spcPct val="115000"/>
                        </a:lnSpc>
                        <a:spcAft>
                          <a:spcPts val="0"/>
                        </a:spcAft>
                      </a:pPr>
                      <a:r>
                        <a:rPr lang="it-IT" sz="1100" dirty="0" smtClean="0">
                          <a:solidFill>
                            <a:srgbClr val="FFCC00"/>
                          </a:solidFill>
                          <a:effectLst/>
                        </a:rPr>
                        <a:t>4</a:t>
                      </a:r>
                      <a:endParaRPr lang="it-IT" sz="1050" dirty="0">
                        <a:solidFill>
                          <a:srgbClr val="FFCC00"/>
                        </a:solidFill>
                        <a:effectLst/>
                        <a:latin typeface="Calibri"/>
                        <a:ea typeface="Times New Roman"/>
                        <a:cs typeface="Times New Roman"/>
                      </a:endParaRPr>
                    </a:p>
                  </a:txBody>
                  <a:tcPr marL="29677" marR="29677" marT="0" marB="0" anchor="ctr">
                    <a:noFill/>
                  </a:tcPr>
                </a:tc>
                <a:tc>
                  <a:txBody>
                    <a:bodyPr/>
                    <a:lstStyle/>
                    <a:p>
                      <a:pPr>
                        <a:lnSpc>
                          <a:spcPct val="115000"/>
                        </a:lnSpc>
                        <a:spcAft>
                          <a:spcPts val="0"/>
                        </a:spcAft>
                      </a:pPr>
                      <a:r>
                        <a:rPr lang="it-IT" sz="1100" dirty="0" smtClean="0">
                          <a:solidFill>
                            <a:srgbClr val="FFCC00"/>
                          </a:solidFill>
                          <a:effectLst/>
                        </a:rPr>
                        <a:t>Grecia</a:t>
                      </a:r>
                      <a:endParaRPr lang="it-IT" sz="1050" dirty="0">
                        <a:solidFill>
                          <a:srgbClr val="FFCC00"/>
                        </a:solidFill>
                        <a:effectLst/>
                        <a:latin typeface="Calibri"/>
                        <a:ea typeface="Times New Roman"/>
                        <a:cs typeface="Times New Roman"/>
                      </a:endParaRPr>
                    </a:p>
                  </a:txBody>
                  <a:tcPr marL="29677" marR="29677" marT="0" marB="0" anchor="ctr">
                    <a:noFill/>
                  </a:tcPr>
                </a:tc>
                <a:tc>
                  <a:txBody>
                    <a:bodyPr/>
                    <a:lstStyle/>
                    <a:p>
                      <a:pPr algn="r">
                        <a:lnSpc>
                          <a:spcPct val="115000"/>
                        </a:lnSpc>
                        <a:spcAft>
                          <a:spcPts val="0"/>
                        </a:spcAft>
                      </a:pPr>
                      <a:r>
                        <a:rPr lang="it-IT" sz="1100" dirty="0" smtClean="0">
                          <a:solidFill>
                            <a:srgbClr val="FFCC00"/>
                          </a:solidFill>
                          <a:effectLst/>
                        </a:rPr>
                        <a:t>-0,10965</a:t>
                      </a:r>
                      <a:endParaRPr lang="it-IT" sz="1050" dirty="0">
                        <a:solidFill>
                          <a:srgbClr val="FFCC00"/>
                        </a:solidFill>
                        <a:effectLst/>
                        <a:latin typeface="Calibri"/>
                        <a:ea typeface="Times New Roman"/>
                        <a:cs typeface="Times New Roman"/>
                      </a:endParaRPr>
                    </a:p>
                  </a:txBody>
                  <a:tcPr marL="29677" marR="29677" marT="0" marB="0" anchor="b">
                    <a:noFill/>
                  </a:tcPr>
                </a:tc>
                <a:tc>
                  <a:txBody>
                    <a:bodyPr/>
                    <a:lstStyle/>
                    <a:p>
                      <a:pPr algn="r">
                        <a:lnSpc>
                          <a:spcPct val="115000"/>
                        </a:lnSpc>
                        <a:spcAft>
                          <a:spcPts val="0"/>
                        </a:spcAft>
                      </a:pPr>
                      <a:r>
                        <a:rPr lang="it-IT" sz="1100" dirty="0" smtClean="0">
                          <a:solidFill>
                            <a:srgbClr val="FFCC00"/>
                          </a:solidFill>
                          <a:effectLst/>
                        </a:rPr>
                        <a:t>2,20</a:t>
                      </a:r>
                      <a:endParaRPr lang="it-IT" sz="1050" dirty="0">
                        <a:solidFill>
                          <a:srgbClr val="FFCC00"/>
                        </a:solidFill>
                        <a:effectLst/>
                        <a:latin typeface="Calibri"/>
                        <a:ea typeface="Times New Roman"/>
                        <a:cs typeface="Times New Roman"/>
                      </a:endParaRPr>
                    </a:p>
                  </a:txBody>
                  <a:tcPr marL="29677" marR="29677" marT="0" marB="0" anchor="b">
                    <a:noFill/>
                  </a:tcPr>
                </a:tc>
                <a:tc>
                  <a:txBody>
                    <a:bodyPr/>
                    <a:lstStyle/>
                    <a:p>
                      <a:pPr algn="r">
                        <a:lnSpc>
                          <a:spcPct val="115000"/>
                        </a:lnSpc>
                        <a:spcAft>
                          <a:spcPts val="0"/>
                        </a:spcAft>
                      </a:pPr>
                      <a:r>
                        <a:rPr lang="it-IT" sz="1100" dirty="0" smtClean="0">
                          <a:solidFill>
                            <a:srgbClr val="FFCC00"/>
                          </a:solidFill>
                          <a:effectLst/>
                        </a:rPr>
                        <a:t>2,87</a:t>
                      </a:r>
                      <a:endParaRPr lang="it-IT" sz="1050" dirty="0">
                        <a:solidFill>
                          <a:srgbClr val="FFCC00"/>
                        </a:solidFill>
                        <a:effectLst/>
                        <a:latin typeface="Calibri"/>
                        <a:ea typeface="Times New Roman"/>
                        <a:cs typeface="Times New Roman"/>
                      </a:endParaRPr>
                    </a:p>
                  </a:txBody>
                  <a:tcPr marL="29677" marR="29677" marT="0" marB="0" anchor="b">
                    <a:noFill/>
                  </a:tcPr>
                </a:tc>
                <a:tc>
                  <a:txBody>
                    <a:bodyPr/>
                    <a:lstStyle/>
                    <a:p>
                      <a:pPr algn="r">
                        <a:lnSpc>
                          <a:spcPct val="115000"/>
                        </a:lnSpc>
                        <a:spcAft>
                          <a:spcPts val="0"/>
                        </a:spcAft>
                      </a:pPr>
                      <a:r>
                        <a:rPr lang="it-IT" sz="1100" dirty="0" smtClean="0">
                          <a:solidFill>
                            <a:srgbClr val="FFCC00"/>
                          </a:solidFill>
                          <a:effectLst/>
                        </a:rPr>
                        <a:t>22,10</a:t>
                      </a:r>
                      <a:endParaRPr lang="it-IT" sz="1050" dirty="0">
                        <a:solidFill>
                          <a:srgbClr val="FFCC00"/>
                        </a:solidFill>
                        <a:effectLst/>
                        <a:latin typeface="Calibri"/>
                        <a:ea typeface="Times New Roman"/>
                        <a:cs typeface="Times New Roman"/>
                      </a:endParaRPr>
                    </a:p>
                  </a:txBody>
                  <a:tcPr marL="29677" marR="29677" marT="0" marB="0" anchor="b">
                    <a:noFill/>
                  </a:tcPr>
                </a:tc>
                <a:extLst>
                  <a:ext uri="{0D108BD9-81ED-4DB2-BD59-A6C34878D82A}">
                    <a16:rowId xmlns:a16="http://schemas.microsoft.com/office/drawing/2014/main" val="10017"/>
                  </a:ext>
                </a:extLst>
              </a:tr>
              <a:tr h="194963">
                <a:tc>
                  <a:txBody>
                    <a:bodyPr/>
                    <a:lstStyle/>
                    <a:p>
                      <a:pPr algn="ctr">
                        <a:lnSpc>
                          <a:spcPct val="115000"/>
                        </a:lnSpc>
                        <a:spcAft>
                          <a:spcPts val="0"/>
                        </a:spcAft>
                      </a:pPr>
                      <a:r>
                        <a:rPr lang="it-IT" sz="1100" smtClean="0">
                          <a:solidFill>
                            <a:srgbClr val="FFCC00"/>
                          </a:solidFill>
                          <a:effectLst/>
                        </a:rPr>
                        <a:t> </a:t>
                      </a:r>
                      <a:endParaRPr lang="it-IT" sz="1050">
                        <a:solidFill>
                          <a:srgbClr val="FFCC00"/>
                        </a:solidFill>
                        <a:effectLst/>
                        <a:latin typeface="Calibri"/>
                        <a:ea typeface="Times New Roman"/>
                        <a:cs typeface="Times New Roman"/>
                      </a:endParaRPr>
                    </a:p>
                  </a:txBody>
                  <a:tcPr marL="29677" marR="29677" marT="0" marB="0" anchor="ctr">
                    <a:noFill/>
                  </a:tcPr>
                </a:tc>
                <a:tc>
                  <a:txBody>
                    <a:bodyPr/>
                    <a:lstStyle/>
                    <a:p>
                      <a:pPr>
                        <a:lnSpc>
                          <a:spcPct val="115000"/>
                        </a:lnSpc>
                        <a:spcAft>
                          <a:spcPts val="0"/>
                        </a:spcAft>
                      </a:pPr>
                      <a:r>
                        <a:rPr lang="it-IT" sz="1100" dirty="0" smtClean="0">
                          <a:solidFill>
                            <a:srgbClr val="FFCC00"/>
                          </a:solidFill>
                          <a:effectLst/>
                        </a:rPr>
                        <a:t>Slovenia</a:t>
                      </a:r>
                      <a:endParaRPr lang="it-IT" sz="1050" dirty="0">
                        <a:solidFill>
                          <a:srgbClr val="FFCC00"/>
                        </a:solidFill>
                        <a:effectLst/>
                        <a:latin typeface="Calibri"/>
                        <a:ea typeface="Times New Roman"/>
                        <a:cs typeface="Times New Roman"/>
                      </a:endParaRPr>
                    </a:p>
                  </a:txBody>
                  <a:tcPr marL="29677" marR="29677" marT="0" marB="0" anchor="ctr">
                    <a:noFill/>
                  </a:tcPr>
                </a:tc>
                <a:tc>
                  <a:txBody>
                    <a:bodyPr/>
                    <a:lstStyle/>
                    <a:p>
                      <a:pPr algn="r">
                        <a:lnSpc>
                          <a:spcPct val="115000"/>
                        </a:lnSpc>
                        <a:spcAft>
                          <a:spcPts val="0"/>
                        </a:spcAft>
                      </a:pPr>
                      <a:r>
                        <a:rPr lang="it-IT" sz="1100" dirty="0" smtClean="0">
                          <a:solidFill>
                            <a:srgbClr val="FFCC00"/>
                          </a:solidFill>
                          <a:effectLst/>
                        </a:rPr>
                        <a:t>-0,18702</a:t>
                      </a:r>
                      <a:endParaRPr lang="it-IT" sz="1050" dirty="0">
                        <a:solidFill>
                          <a:srgbClr val="FFCC00"/>
                        </a:solidFill>
                        <a:effectLst/>
                        <a:latin typeface="Calibri"/>
                        <a:ea typeface="Times New Roman"/>
                        <a:cs typeface="Times New Roman"/>
                      </a:endParaRPr>
                    </a:p>
                  </a:txBody>
                  <a:tcPr marL="29677" marR="29677" marT="0" marB="0" anchor="b">
                    <a:noFill/>
                  </a:tcPr>
                </a:tc>
                <a:tc>
                  <a:txBody>
                    <a:bodyPr/>
                    <a:lstStyle/>
                    <a:p>
                      <a:pPr algn="r">
                        <a:lnSpc>
                          <a:spcPct val="115000"/>
                        </a:lnSpc>
                        <a:spcAft>
                          <a:spcPts val="0"/>
                        </a:spcAft>
                      </a:pPr>
                      <a:r>
                        <a:rPr lang="it-IT" sz="1100" dirty="0" smtClean="0">
                          <a:solidFill>
                            <a:srgbClr val="FFCC00"/>
                          </a:solidFill>
                          <a:effectLst/>
                        </a:rPr>
                        <a:t>0,41</a:t>
                      </a:r>
                      <a:endParaRPr lang="it-IT" sz="1050" dirty="0">
                        <a:solidFill>
                          <a:srgbClr val="FFCC00"/>
                        </a:solidFill>
                        <a:effectLst/>
                        <a:latin typeface="Calibri"/>
                        <a:ea typeface="Times New Roman"/>
                        <a:cs typeface="Times New Roman"/>
                      </a:endParaRPr>
                    </a:p>
                  </a:txBody>
                  <a:tcPr marL="29677" marR="29677" marT="0" marB="0" anchor="b">
                    <a:noFill/>
                  </a:tcPr>
                </a:tc>
                <a:tc>
                  <a:txBody>
                    <a:bodyPr/>
                    <a:lstStyle/>
                    <a:p>
                      <a:pPr>
                        <a:lnSpc>
                          <a:spcPct val="115000"/>
                        </a:lnSpc>
                        <a:spcAft>
                          <a:spcPts val="0"/>
                        </a:spcAft>
                      </a:pPr>
                      <a:r>
                        <a:rPr lang="it-IT" sz="1100" smtClean="0">
                          <a:solidFill>
                            <a:srgbClr val="FFCC00"/>
                          </a:solidFill>
                          <a:effectLst/>
                        </a:rPr>
                        <a:t> </a:t>
                      </a:r>
                      <a:endParaRPr lang="it-IT" sz="1050">
                        <a:solidFill>
                          <a:srgbClr val="FFCC00"/>
                        </a:solidFill>
                        <a:effectLst/>
                        <a:latin typeface="Calibri"/>
                        <a:ea typeface="Times New Roman"/>
                        <a:cs typeface="Times New Roman"/>
                      </a:endParaRPr>
                    </a:p>
                  </a:txBody>
                  <a:tcPr marL="29677" marR="29677" marT="0" marB="0" anchor="b">
                    <a:noFill/>
                  </a:tcPr>
                </a:tc>
                <a:tc>
                  <a:txBody>
                    <a:bodyPr/>
                    <a:lstStyle/>
                    <a:p>
                      <a:pPr>
                        <a:lnSpc>
                          <a:spcPct val="115000"/>
                        </a:lnSpc>
                        <a:spcAft>
                          <a:spcPts val="0"/>
                        </a:spcAft>
                      </a:pPr>
                      <a:r>
                        <a:rPr lang="it-IT" sz="1100" dirty="0" smtClean="0">
                          <a:solidFill>
                            <a:srgbClr val="FFCC00"/>
                          </a:solidFill>
                          <a:effectLst/>
                        </a:rPr>
                        <a:t> </a:t>
                      </a:r>
                      <a:endParaRPr lang="it-IT" sz="1050" dirty="0">
                        <a:solidFill>
                          <a:srgbClr val="FFCC00"/>
                        </a:solidFill>
                        <a:effectLst/>
                        <a:latin typeface="Calibri"/>
                        <a:ea typeface="Times New Roman"/>
                        <a:cs typeface="Times New Roman"/>
                      </a:endParaRPr>
                    </a:p>
                  </a:txBody>
                  <a:tcPr marL="29677" marR="29677" marT="0" marB="0" anchor="b">
                    <a:noFill/>
                  </a:tcPr>
                </a:tc>
                <a:extLst>
                  <a:ext uri="{0D108BD9-81ED-4DB2-BD59-A6C34878D82A}">
                    <a16:rowId xmlns:a16="http://schemas.microsoft.com/office/drawing/2014/main" val="10018"/>
                  </a:ext>
                </a:extLst>
              </a:tr>
              <a:tr h="194963">
                <a:tc>
                  <a:txBody>
                    <a:bodyPr/>
                    <a:lstStyle/>
                    <a:p>
                      <a:pPr algn="ctr">
                        <a:lnSpc>
                          <a:spcPct val="115000"/>
                        </a:lnSpc>
                        <a:spcAft>
                          <a:spcPts val="0"/>
                        </a:spcAft>
                      </a:pPr>
                      <a:r>
                        <a:rPr lang="it-IT" sz="1100" smtClean="0">
                          <a:solidFill>
                            <a:srgbClr val="FFCC00"/>
                          </a:solidFill>
                          <a:effectLst/>
                        </a:rPr>
                        <a:t> </a:t>
                      </a:r>
                      <a:endParaRPr lang="it-IT" sz="1050">
                        <a:solidFill>
                          <a:srgbClr val="FFCC00"/>
                        </a:solidFill>
                        <a:effectLst/>
                        <a:latin typeface="Calibri"/>
                        <a:ea typeface="Times New Roman"/>
                        <a:cs typeface="Times New Roman"/>
                      </a:endParaRPr>
                    </a:p>
                  </a:txBody>
                  <a:tcPr marL="29677" marR="29677" marT="0" marB="0" anchor="ctr">
                    <a:noFill/>
                  </a:tcPr>
                </a:tc>
                <a:tc>
                  <a:txBody>
                    <a:bodyPr/>
                    <a:lstStyle/>
                    <a:p>
                      <a:pPr>
                        <a:lnSpc>
                          <a:spcPct val="115000"/>
                        </a:lnSpc>
                        <a:spcAft>
                          <a:spcPts val="0"/>
                        </a:spcAft>
                      </a:pPr>
                      <a:r>
                        <a:rPr lang="it-IT" sz="1100" smtClean="0">
                          <a:solidFill>
                            <a:srgbClr val="FFCC00"/>
                          </a:solidFill>
                          <a:effectLst/>
                        </a:rPr>
                        <a:t>Estonia</a:t>
                      </a:r>
                      <a:endParaRPr lang="it-IT" sz="1050">
                        <a:solidFill>
                          <a:srgbClr val="FFCC00"/>
                        </a:solidFill>
                        <a:effectLst/>
                        <a:latin typeface="Calibri"/>
                        <a:ea typeface="Times New Roman"/>
                        <a:cs typeface="Times New Roman"/>
                      </a:endParaRPr>
                    </a:p>
                  </a:txBody>
                  <a:tcPr marL="29677" marR="29677" marT="0" marB="0" anchor="ctr">
                    <a:noFill/>
                  </a:tcPr>
                </a:tc>
                <a:tc>
                  <a:txBody>
                    <a:bodyPr/>
                    <a:lstStyle/>
                    <a:p>
                      <a:pPr algn="r">
                        <a:lnSpc>
                          <a:spcPct val="115000"/>
                        </a:lnSpc>
                        <a:spcAft>
                          <a:spcPts val="0"/>
                        </a:spcAft>
                      </a:pPr>
                      <a:r>
                        <a:rPr lang="it-IT" sz="1100" smtClean="0">
                          <a:solidFill>
                            <a:srgbClr val="FFCC00"/>
                          </a:solidFill>
                          <a:effectLst/>
                        </a:rPr>
                        <a:t>-0,56346</a:t>
                      </a:r>
                      <a:endParaRPr lang="it-IT" sz="1050">
                        <a:solidFill>
                          <a:srgbClr val="FFCC00"/>
                        </a:solidFill>
                        <a:effectLst/>
                        <a:latin typeface="Calibri"/>
                        <a:ea typeface="Times New Roman"/>
                        <a:cs typeface="Times New Roman"/>
                      </a:endParaRPr>
                    </a:p>
                  </a:txBody>
                  <a:tcPr marL="29677" marR="29677" marT="0" marB="0" anchor="b">
                    <a:noFill/>
                  </a:tcPr>
                </a:tc>
                <a:tc>
                  <a:txBody>
                    <a:bodyPr/>
                    <a:lstStyle/>
                    <a:p>
                      <a:pPr algn="r">
                        <a:lnSpc>
                          <a:spcPct val="115000"/>
                        </a:lnSpc>
                        <a:spcAft>
                          <a:spcPts val="0"/>
                        </a:spcAft>
                      </a:pPr>
                      <a:r>
                        <a:rPr lang="it-IT" sz="1100" dirty="0" smtClean="0">
                          <a:solidFill>
                            <a:srgbClr val="FFCC00"/>
                          </a:solidFill>
                          <a:effectLst/>
                        </a:rPr>
                        <a:t>0,26</a:t>
                      </a:r>
                      <a:endParaRPr lang="it-IT" sz="1050" dirty="0">
                        <a:solidFill>
                          <a:srgbClr val="FFCC00"/>
                        </a:solidFill>
                        <a:effectLst/>
                        <a:latin typeface="Calibri"/>
                        <a:ea typeface="Times New Roman"/>
                        <a:cs typeface="Times New Roman"/>
                      </a:endParaRPr>
                    </a:p>
                  </a:txBody>
                  <a:tcPr marL="29677" marR="29677" marT="0" marB="0" anchor="b">
                    <a:noFill/>
                  </a:tcPr>
                </a:tc>
                <a:tc>
                  <a:txBody>
                    <a:bodyPr/>
                    <a:lstStyle/>
                    <a:p>
                      <a:pPr>
                        <a:lnSpc>
                          <a:spcPct val="115000"/>
                        </a:lnSpc>
                        <a:spcAft>
                          <a:spcPts val="0"/>
                        </a:spcAft>
                      </a:pPr>
                      <a:r>
                        <a:rPr lang="it-IT" sz="1100" dirty="0" smtClean="0">
                          <a:solidFill>
                            <a:srgbClr val="FFCC00"/>
                          </a:solidFill>
                          <a:effectLst/>
                        </a:rPr>
                        <a:t> </a:t>
                      </a:r>
                      <a:endParaRPr lang="it-IT" sz="1050" dirty="0">
                        <a:solidFill>
                          <a:srgbClr val="FFCC00"/>
                        </a:solidFill>
                        <a:effectLst/>
                        <a:latin typeface="Calibri"/>
                        <a:ea typeface="Times New Roman"/>
                        <a:cs typeface="Times New Roman"/>
                      </a:endParaRPr>
                    </a:p>
                  </a:txBody>
                  <a:tcPr marL="29677" marR="29677" marT="0" marB="0" anchor="b">
                    <a:noFill/>
                  </a:tcPr>
                </a:tc>
                <a:tc>
                  <a:txBody>
                    <a:bodyPr/>
                    <a:lstStyle/>
                    <a:p>
                      <a:pPr>
                        <a:lnSpc>
                          <a:spcPct val="115000"/>
                        </a:lnSpc>
                        <a:spcAft>
                          <a:spcPts val="0"/>
                        </a:spcAft>
                      </a:pPr>
                      <a:r>
                        <a:rPr lang="it-IT" sz="1100" dirty="0" smtClean="0">
                          <a:solidFill>
                            <a:srgbClr val="FFCC00"/>
                          </a:solidFill>
                          <a:effectLst/>
                        </a:rPr>
                        <a:t> </a:t>
                      </a:r>
                      <a:endParaRPr lang="it-IT" sz="1050" dirty="0">
                        <a:solidFill>
                          <a:srgbClr val="FFCC00"/>
                        </a:solidFill>
                        <a:effectLst/>
                        <a:latin typeface="Calibri"/>
                        <a:ea typeface="Times New Roman"/>
                        <a:cs typeface="Times New Roman"/>
                      </a:endParaRPr>
                    </a:p>
                  </a:txBody>
                  <a:tcPr marL="29677" marR="29677" marT="0" marB="0" anchor="b">
                    <a:noFill/>
                  </a:tcPr>
                </a:tc>
                <a:extLst>
                  <a:ext uri="{0D108BD9-81ED-4DB2-BD59-A6C34878D82A}">
                    <a16:rowId xmlns:a16="http://schemas.microsoft.com/office/drawing/2014/main" val="10019"/>
                  </a:ext>
                </a:extLst>
              </a:tr>
              <a:tr h="194963">
                <a:tc>
                  <a:txBody>
                    <a:bodyPr/>
                    <a:lstStyle/>
                    <a:p>
                      <a:pPr algn="ctr">
                        <a:lnSpc>
                          <a:spcPct val="115000"/>
                        </a:lnSpc>
                        <a:spcAft>
                          <a:spcPts val="0"/>
                        </a:spcAft>
                      </a:pPr>
                      <a:r>
                        <a:rPr lang="it-IT" sz="1100" dirty="0" smtClean="0">
                          <a:solidFill>
                            <a:srgbClr val="FF6600"/>
                          </a:solidFill>
                          <a:effectLst/>
                        </a:rPr>
                        <a:t>5</a:t>
                      </a:r>
                      <a:endParaRPr lang="it-IT" sz="1050" dirty="0">
                        <a:solidFill>
                          <a:srgbClr val="FF6600"/>
                        </a:solidFill>
                        <a:effectLst/>
                        <a:latin typeface="Calibri"/>
                        <a:ea typeface="Times New Roman"/>
                        <a:cs typeface="Times New Roman"/>
                      </a:endParaRPr>
                    </a:p>
                  </a:txBody>
                  <a:tcPr marL="29677" marR="29677" marT="0" marB="0" anchor="ctr">
                    <a:noFill/>
                  </a:tcPr>
                </a:tc>
                <a:tc>
                  <a:txBody>
                    <a:bodyPr/>
                    <a:lstStyle/>
                    <a:p>
                      <a:pPr>
                        <a:lnSpc>
                          <a:spcPct val="115000"/>
                        </a:lnSpc>
                        <a:spcAft>
                          <a:spcPts val="0"/>
                        </a:spcAft>
                      </a:pPr>
                      <a:r>
                        <a:rPr lang="it-IT" sz="1100" dirty="0" smtClean="0">
                          <a:solidFill>
                            <a:srgbClr val="FF6600"/>
                          </a:solidFill>
                          <a:effectLst/>
                        </a:rPr>
                        <a:t>Repubblica Ceca</a:t>
                      </a:r>
                      <a:endParaRPr lang="it-IT" sz="1050" dirty="0">
                        <a:solidFill>
                          <a:srgbClr val="FF6600"/>
                        </a:solidFill>
                        <a:effectLst/>
                        <a:latin typeface="Calibri"/>
                        <a:ea typeface="Times New Roman"/>
                        <a:cs typeface="Times New Roman"/>
                      </a:endParaRPr>
                    </a:p>
                  </a:txBody>
                  <a:tcPr marL="29677" marR="29677" marT="0" marB="0" anchor="ctr">
                    <a:noFill/>
                  </a:tcPr>
                </a:tc>
                <a:tc>
                  <a:txBody>
                    <a:bodyPr/>
                    <a:lstStyle/>
                    <a:p>
                      <a:pPr algn="r">
                        <a:lnSpc>
                          <a:spcPct val="115000"/>
                        </a:lnSpc>
                        <a:spcAft>
                          <a:spcPts val="0"/>
                        </a:spcAft>
                      </a:pPr>
                      <a:r>
                        <a:rPr lang="it-IT" sz="1100" smtClean="0">
                          <a:solidFill>
                            <a:srgbClr val="FF6600"/>
                          </a:solidFill>
                          <a:effectLst/>
                        </a:rPr>
                        <a:t>-0,85434</a:t>
                      </a:r>
                      <a:endParaRPr lang="it-IT" sz="1050">
                        <a:solidFill>
                          <a:srgbClr val="FF6600"/>
                        </a:solidFill>
                        <a:effectLst/>
                        <a:latin typeface="Calibri"/>
                        <a:ea typeface="Times New Roman"/>
                        <a:cs typeface="Times New Roman"/>
                      </a:endParaRPr>
                    </a:p>
                  </a:txBody>
                  <a:tcPr marL="29677" marR="29677" marT="0" marB="0" anchor="b">
                    <a:noFill/>
                  </a:tcPr>
                </a:tc>
                <a:tc>
                  <a:txBody>
                    <a:bodyPr/>
                    <a:lstStyle/>
                    <a:p>
                      <a:pPr algn="r">
                        <a:lnSpc>
                          <a:spcPct val="115000"/>
                        </a:lnSpc>
                        <a:spcAft>
                          <a:spcPts val="0"/>
                        </a:spcAft>
                      </a:pPr>
                      <a:r>
                        <a:rPr lang="it-IT" sz="1100" dirty="0" smtClean="0">
                          <a:solidFill>
                            <a:srgbClr val="FF6600"/>
                          </a:solidFill>
                          <a:effectLst/>
                        </a:rPr>
                        <a:t>2,09</a:t>
                      </a:r>
                      <a:endParaRPr lang="it-IT" sz="1050" dirty="0">
                        <a:solidFill>
                          <a:srgbClr val="FF6600"/>
                        </a:solidFill>
                        <a:effectLst/>
                        <a:latin typeface="Calibri"/>
                        <a:ea typeface="Times New Roman"/>
                        <a:cs typeface="Times New Roman"/>
                      </a:endParaRPr>
                    </a:p>
                  </a:txBody>
                  <a:tcPr marL="29677" marR="29677" marT="0" marB="0" anchor="b">
                    <a:noFill/>
                  </a:tcPr>
                </a:tc>
                <a:tc>
                  <a:txBody>
                    <a:bodyPr/>
                    <a:lstStyle/>
                    <a:p>
                      <a:pPr algn="r">
                        <a:lnSpc>
                          <a:spcPct val="115000"/>
                        </a:lnSpc>
                        <a:spcAft>
                          <a:spcPts val="0"/>
                        </a:spcAft>
                      </a:pPr>
                      <a:r>
                        <a:rPr lang="it-IT" sz="1100" smtClean="0">
                          <a:solidFill>
                            <a:srgbClr val="FF6600"/>
                          </a:solidFill>
                          <a:effectLst/>
                        </a:rPr>
                        <a:t>10,83</a:t>
                      </a:r>
                      <a:endParaRPr lang="it-IT" sz="1050">
                        <a:solidFill>
                          <a:srgbClr val="FF6600"/>
                        </a:solidFill>
                        <a:effectLst/>
                        <a:latin typeface="Calibri"/>
                        <a:ea typeface="Times New Roman"/>
                        <a:cs typeface="Times New Roman"/>
                      </a:endParaRPr>
                    </a:p>
                  </a:txBody>
                  <a:tcPr marL="29677" marR="29677" marT="0" marB="0" anchor="b">
                    <a:noFill/>
                  </a:tcPr>
                </a:tc>
                <a:tc>
                  <a:txBody>
                    <a:bodyPr/>
                    <a:lstStyle/>
                    <a:p>
                      <a:pPr>
                        <a:lnSpc>
                          <a:spcPct val="115000"/>
                        </a:lnSpc>
                        <a:spcAft>
                          <a:spcPts val="0"/>
                        </a:spcAft>
                      </a:pPr>
                      <a:r>
                        <a:rPr lang="it-IT" sz="1100" smtClean="0">
                          <a:solidFill>
                            <a:srgbClr val="FF6600"/>
                          </a:solidFill>
                          <a:effectLst/>
                        </a:rPr>
                        <a:t> </a:t>
                      </a:r>
                      <a:endParaRPr lang="it-IT" sz="1050">
                        <a:solidFill>
                          <a:srgbClr val="FF6600"/>
                        </a:solidFill>
                        <a:effectLst/>
                        <a:latin typeface="Calibri"/>
                        <a:ea typeface="Times New Roman"/>
                        <a:cs typeface="Times New Roman"/>
                      </a:endParaRPr>
                    </a:p>
                  </a:txBody>
                  <a:tcPr marL="29677" marR="29677" marT="0" marB="0" anchor="b">
                    <a:noFill/>
                  </a:tcPr>
                </a:tc>
                <a:extLst>
                  <a:ext uri="{0D108BD9-81ED-4DB2-BD59-A6C34878D82A}">
                    <a16:rowId xmlns:a16="http://schemas.microsoft.com/office/drawing/2014/main" val="10020"/>
                  </a:ext>
                </a:extLst>
              </a:tr>
              <a:tr h="194963">
                <a:tc>
                  <a:txBody>
                    <a:bodyPr/>
                    <a:lstStyle/>
                    <a:p>
                      <a:pPr algn="ctr">
                        <a:lnSpc>
                          <a:spcPct val="115000"/>
                        </a:lnSpc>
                        <a:spcAft>
                          <a:spcPts val="0"/>
                        </a:spcAft>
                      </a:pPr>
                      <a:r>
                        <a:rPr lang="it-IT" sz="1100" smtClean="0">
                          <a:solidFill>
                            <a:srgbClr val="FF6600"/>
                          </a:solidFill>
                          <a:effectLst/>
                        </a:rPr>
                        <a:t> </a:t>
                      </a:r>
                      <a:endParaRPr lang="it-IT" sz="1050">
                        <a:solidFill>
                          <a:srgbClr val="FF6600"/>
                        </a:solidFill>
                        <a:effectLst/>
                        <a:latin typeface="Calibri"/>
                        <a:ea typeface="Times New Roman"/>
                        <a:cs typeface="Times New Roman"/>
                      </a:endParaRPr>
                    </a:p>
                  </a:txBody>
                  <a:tcPr marL="29677" marR="29677" marT="0" marB="0" anchor="ctr">
                    <a:noFill/>
                  </a:tcPr>
                </a:tc>
                <a:tc>
                  <a:txBody>
                    <a:bodyPr/>
                    <a:lstStyle/>
                    <a:p>
                      <a:pPr>
                        <a:lnSpc>
                          <a:spcPct val="115000"/>
                        </a:lnSpc>
                        <a:spcAft>
                          <a:spcPts val="0"/>
                        </a:spcAft>
                      </a:pPr>
                      <a:r>
                        <a:rPr lang="it-IT" sz="1100" dirty="0" smtClean="0">
                          <a:solidFill>
                            <a:srgbClr val="FF6600"/>
                          </a:solidFill>
                          <a:effectLst/>
                        </a:rPr>
                        <a:t>Slovacchia</a:t>
                      </a:r>
                      <a:endParaRPr lang="it-IT" sz="1050" dirty="0">
                        <a:solidFill>
                          <a:srgbClr val="FF6600"/>
                        </a:solidFill>
                        <a:effectLst/>
                        <a:latin typeface="Calibri"/>
                        <a:ea typeface="Times New Roman"/>
                        <a:cs typeface="Times New Roman"/>
                      </a:endParaRPr>
                    </a:p>
                  </a:txBody>
                  <a:tcPr marL="29677" marR="29677" marT="0" marB="0" anchor="ctr">
                    <a:noFill/>
                  </a:tcPr>
                </a:tc>
                <a:tc>
                  <a:txBody>
                    <a:bodyPr/>
                    <a:lstStyle/>
                    <a:p>
                      <a:pPr algn="r">
                        <a:lnSpc>
                          <a:spcPct val="115000"/>
                        </a:lnSpc>
                        <a:spcAft>
                          <a:spcPts val="0"/>
                        </a:spcAft>
                      </a:pPr>
                      <a:r>
                        <a:rPr lang="it-IT" sz="1100" dirty="0" smtClean="0">
                          <a:solidFill>
                            <a:srgbClr val="FF6600"/>
                          </a:solidFill>
                          <a:effectLst/>
                        </a:rPr>
                        <a:t>-0,91019</a:t>
                      </a:r>
                      <a:endParaRPr lang="it-IT" sz="1050" dirty="0">
                        <a:solidFill>
                          <a:srgbClr val="FF6600"/>
                        </a:solidFill>
                        <a:effectLst/>
                        <a:latin typeface="Calibri"/>
                        <a:ea typeface="Times New Roman"/>
                        <a:cs typeface="Times New Roman"/>
                      </a:endParaRPr>
                    </a:p>
                  </a:txBody>
                  <a:tcPr marL="29677" marR="29677" marT="0" marB="0" anchor="b">
                    <a:noFill/>
                  </a:tcPr>
                </a:tc>
                <a:tc>
                  <a:txBody>
                    <a:bodyPr/>
                    <a:lstStyle/>
                    <a:p>
                      <a:pPr algn="r">
                        <a:lnSpc>
                          <a:spcPct val="115000"/>
                        </a:lnSpc>
                        <a:spcAft>
                          <a:spcPts val="0"/>
                        </a:spcAft>
                      </a:pPr>
                      <a:r>
                        <a:rPr lang="it-IT" sz="1100" dirty="0" smtClean="0">
                          <a:solidFill>
                            <a:srgbClr val="FF6600"/>
                          </a:solidFill>
                          <a:effectLst/>
                        </a:rPr>
                        <a:t>1,08</a:t>
                      </a:r>
                      <a:endParaRPr lang="it-IT" sz="1050" dirty="0">
                        <a:solidFill>
                          <a:srgbClr val="FF6600"/>
                        </a:solidFill>
                        <a:effectLst/>
                        <a:latin typeface="Calibri"/>
                        <a:ea typeface="Times New Roman"/>
                        <a:cs typeface="Times New Roman"/>
                      </a:endParaRPr>
                    </a:p>
                  </a:txBody>
                  <a:tcPr marL="29677" marR="29677" marT="0" marB="0" anchor="b">
                    <a:noFill/>
                  </a:tcPr>
                </a:tc>
                <a:tc>
                  <a:txBody>
                    <a:bodyPr/>
                    <a:lstStyle/>
                    <a:p>
                      <a:pPr>
                        <a:lnSpc>
                          <a:spcPct val="115000"/>
                        </a:lnSpc>
                        <a:spcAft>
                          <a:spcPts val="0"/>
                        </a:spcAft>
                      </a:pPr>
                      <a:r>
                        <a:rPr lang="it-IT" sz="1100" dirty="0" smtClean="0">
                          <a:solidFill>
                            <a:srgbClr val="FF6600"/>
                          </a:solidFill>
                          <a:effectLst/>
                        </a:rPr>
                        <a:t> </a:t>
                      </a:r>
                      <a:endParaRPr lang="it-IT" sz="1050" dirty="0">
                        <a:solidFill>
                          <a:srgbClr val="FF6600"/>
                        </a:solidFill>
                        <a:effectLst/>
                        <a:latin typeface="Calibri"/>
                        <a:ea typeface="Times New Roman"/>
                        <a:cs typeface="Times New Roman"/>
                      </a:endParaRPr>
                    </a:p>
                  </a:txBody>
                  <a:tcPr marL="29677" marR="29677" marT="0" marB="0" anchor="b">
                    <a:noFill/>
                  </a:tcPr>
                </a:tc>
                <a:tc>
                  <a:txBody>
                    <a:bodyPr/>
                    <a:lstStyle/>
                    <a:p>
                      <a:pPr>
                        <a:lnSpc>
                          <a:spcPct val="115000"/>
                        </a:lnSpc>
                        <a:spcAft>
                          <a:spcPts val="0"/>
                        </a:spcAft>
                      </a:pPr>
                      <a:r>
                        <a:rPr lang="it-IT" sz="1100" smtClean="0">
                          <a:solidFill>
                            <a:srgbClr val="FF6600"/>
                          </a:solidFill>
                          <a:effectLst/>
                        </a:rPr>
                        <a:t> </a:t>
                      </a:r>
                      <a:endParaRPr lang="it-IT" sz="1050">
                        <a:solidFill>
                          <a:srgbClr val="FF6600"/>
                        </a:solidFill>
                        <a:effectLst/>
                        <a:latin typeface="Calibri"/>
                        <a:ea typeface="Times New Roman"/>
                        <a:cs typeface="Times New Roman"/>
                      </a:endParaRPr>
                    </a:p>
                  </a:txBody>
                  <a:tcPr marL="29677" marR="29677" marT="0" marB="0" anchor="b">
                    <a:noFill/>
                  </a:tcPr>
                </a:tc>
                <a:extLst>
                  <a:ext uri="{0D108BD9-81ED-4DB2-BD59-A6C34878D82A}">
                    <a16:rowId xmlns:a16="http://schemas.microsoft.com/office/drawing/2014/main" val="10021"/>
                  </a:ext>
                </a:extLst>
              </a:tr>
              <a:tr h="194963">
                <a:tc>
                  <a:txBody>
                    <a:bodyPr/>
                    <a:lstStyle/>
                    <a:p>
                      <a:pPr algn="ctr">
                        <a:lnSpc>
                          <a:spcPct val="115000"/>
                        </a:lnSpc>
                        <a:spcAft>
                          <a:spcPts val="0"/>
                        </a:spcAft>
                      </a:pPr>
                      <a:r>
                        <a:rPr lang="it-IT" sz="1100" smtClean="0">
                          <a:solidFill>
                            <a:srgbClr val="FF6600"/>
                          </a:solidFill>
                          <a:effectLst/>
                        </a:rPr>
                        <a:t> </a:t>
                      </a:r>
                      <a:endParaRPr lang="it-IT" sz="1050">
                        <a:solidFill>
                          <a:srgbClr val="FF6600"/>
                        </a:solidFill>
                        <a:effectLst/>
                        <a:latin typeface="Calibri"/>
                        <a:ea typeface="Times New Roman"/>
                        <a:cs typeface="Times New Roman"/>
                      </a:endParaRPr>
                    </a:p>
                  </a:txBody>
                  <a:tcPr marL="29677" marR="29677" marT="0" marB="0" anchor="ctr">
                    <a:noFill/>
                  </a:tcPr>
                </a:tc>
                <a:tc>
                  <a:txBody>
                    <a:bodyPr/>
                    <a:lstStyle/>
                    <a:p>
                      <a:pPr>
                        <a:lnSpc>
                          <a:spcPct val="115000"/>
                        </a:lnSpc>
                        <a:spcAft>
                          <a:spcPts val="0"/>
                        </a:spcAft>
                      </a:pPr>
                      <a:r>
                        <a:rPr lang="it-IT" sz="1100" dirty="0" smtClean="0">
                          <a:solidFill>
                            <a:srgbClr val="FF6600"/>
                          </a:solidFill>
                          <a:effectLst/>
                        </a:rPr>
                        <a:t>Polonia</a:t>
                      </a:r>
                      <a:endParaRPr lang="it-IT" sz="1050" dirty="0">
                        <a:solidFill>
                          <a:srgbClr val="FF6600"/>
                        </a:solidFill>
                        <a:effectLst/>
                        <a:latin typeface="Calibri"/>
                        <a:ea typeface="Times New Roman"/>
                        <a:cs typeface="Times New Roman"/>
                      </a:endParaRPr>
                    </a:p>
                  </a:txBody>
                  <a:tcPr marL="29677" marR="29677" marT="0" marB="0" anchor="ctr">
                    <a:noFill/>
                  </a:tcPr>
                </a:tc>
                <a:tc>
                  <a:txBody>
                    <a:bodyPr/>
                    <a:lstStyle/>
                    <a:p>
                      <a:pPr algn="r">
                        <a:lnSpc>
                          <a:spcPct val="115000"/>
                        </a:lnSpc>
                        <a:spcAft>
                          <a:spcPts val="0"/>
                        </a:spcAft>
                      </a:pPr>
                      <a:r>
                        <a:rPr lang="it-IT" sz="1100" smtClean="0">
                          <a:solidFill>
                            <a:srgbClr val="FF6600"/>
                          </a:solidFill>
                          <a:effectLst/>
                        </a:rPr>
                        <a:t>-1,05161</a:t>
                      </a:r>
                      <a:endParaRPr lang="it-IT" sz="1050">
                        <a:solidFill>
                          <a:srgbClr val="FF6600"/>
                        </a:solidFill>
                        <a:effectLst/>
                        <a:latin typeface="Calibri"/>
                        <a:ea typeface="Times New Roman"/>
                        <a:cs typeface="Times New Roman"/>
                      </a:endParaRPr>
                    </a:p>
                  </a:txBody>
                  <a:tcPr marL="29677" marR="29677" marT="0" marB="0" anchor="b">
                    <a:noFill/>
                  </a:tcPr>
                </a:tc>
                <a:tc>
                  <a:txBody>
                    <a:bodyPr/>
                    <a:lstStyle/>
                    <a:p>
                      <a:pPr algn="r">
                        <a:lnSpc>
                          <a:spcPct val="115000"/>
                        </a:lnSpc>
                        <a:spcAft>
                          <a:spcPts val="0"/>
                        </a:spcAft>
                      </a:pPr>
                      <a:r>
                        <a:rPr lang="it-IT" sz="1100" smtClean="0">
                          <a:solidFill>
                            <a:srgbClr val="FF6600"/>
                          </a:solidFill>
                          <a:effectLst/>
                        </a:rPr>
                        <a:t>7,66</a:t>
                      </a:r>
                      <a:endParaRPr lang="it-IT" sz="1050">
                        <a:solidFill>
                          <a:srgbClr val="FF6600"/>
                        </a:solidFill>
                        <a:effectLst/>
                        <a:latin typeface="Calibri"/>
                        <a:ea typeface="Times New Roman"/>
                        <a:cs typeface="Times New Roman"/>
                      </a:endParaRPr>
                    </a:p>
                  </a:txBody>
                  <a:tcPr marL="29677" marR="29677" marT="0" marB="0" anchor="b">
                    <a:noFill/>
                  </a:tcPr>
                </a:tc>
                <a:tc>
                  <a:txBody>
                    <a:bodyPr/>
                    <a:lstStyle/>
                    <a:p>
                      <a:pPr>
                        <a:lnSpc>
                          <a:spcPct val="115000"/>
                        </a:lnSpc>
                        <a:spcAft>
                          <a:spcPts val="0"/>
                        </a:spcAft>
                      </a:pPr>
                      <a:r>
                        <a:rPr lang="it-IT" sz="1100" dirty="0" smtClean="0">
                          <a:solidFill>
                            <a:srgbClr val="FF6600"/>
                          </a:solidFill>
                          <a:effectLst/>
                        </a:rPr>
                        <a:t> </a:t>
                      </a:r>
                      <a:endParaRPr lang="it-IT" sz="1050" dirty="0">
                        <a:solidFill>
                          <a:srgbClr val="FF6600"/>
                        </a:solidFill>
                        <a:effectLst/>
                        <a:latin typeface="Calibri"/>
                        <a:ea typeface="Times New Roman"/>
                        <a:cs typeface="Times New Roman"/>
                      </a:endParaRPr>
                    </a:p>
                  </a:txBody>
                  <a:tcPr marL="29677" marR="29677" marT="0" marB="0" anchor="b">
                    <a:noFill/>
                  </a:tcPr>
                </a:tc>
                <a:tc>
                  <a:txBody>
                    <a:bodyPr/>
                    <a:lstStyle/>
                    <a:p>
                      <a:pPr>
                        <a:lnSpc>
                          <a:spcPct val="115000"/>
                        </a:lnSpc>
                        <a:spcAft>
                          <a:spcPts val="0"/>
                        </a:spcAft>
                      </a:pPr>
                      <a:r>
                        <a:rPr lang="it-IT" sz="1100" dirty="0" smtClean="0">
                          <a:solidFill>
                            <a:srgbClr val="FF6600"/>
                          </a:solidFill>
                          <a:effectLst/>
                        </a:rPr>
                        <a:t> </a:t>
                      </a:r>
                      <a:endParaRPr lang="it-IT" sz="1050" dirty="0">
                        <a:solidFill>
                          <a:srgbClr val="FF6600"/>
                        </a:solidFill>
                        <a:effectLst/>
                        <a:latin typeface="Calibri"/>
                        <a:ea typeface="Times New Roman"/>
                        <a:cs typeface="Times New Roman"/>
                      </a:endParaRPr>
                    </a:p>
                  </a:txBody>
                  <a:tcPr marL="29677" marR="29677" marT="0" marB="0" anchor="b">
                    <a:noFill/>
                  </a:tcPr>
                </a:tc>
                <a:extLst>
                  <a:ext uri="{0D108BD9-81ED-4DB2-BD59-A6C34878D82A}">
                    <a16:rowId xmlns:a16="http://schemas.microsoft.com/office/drawing/2014/main" val="10022"/>
                  </a:ext>
                </a:extLst>
              </a:tr>
              <a:tr h="194963">
                <a:tc>
                  <a:txBody>
                    <a:bodyPr/>
                    <a:lstStyle/>
                    <a:p>
                      <a:pPr algn="ctr">
                        <a:lnSpc>
                          <a:spcPct val="115000"/>
                        </a:lnSpc>
                        <a:spcAft>
                          <a:spcPts val="0"/>
                        </a:spcAft>
                      </a:pPr>
                      <a:r>
                        <a:rPr lang="it-IT" sz="1100" smtClean="0">
                          <a:solidFill>
                            <a:srgbClr val="FF0000"/>
                          </a:solidFill>
                          <a:effectLst/>
                        </a:rPr>
                        <a:t>6</a:t>
                      </a:r>
                      <a:endParaRPr lang="it-IT" sz="1050">
                        <a:solidFill>
                          <a:srgbClr val="FF0000"/>
                        </a:solidFill>
                        <a:effectLst/>
                        <a:latin typeface="Calibri"/>
                        <a:ea typeface="Times New Roman"/>
                        <a:cs typeface="Times New Roman"/>
                      </a:endParaRPr>
                    </a:p>
                  </a:txBody>
                  <a:tcPr marL="29677" marR="29677" marT="0" marB="0" anchor="ctr">
                    <a:noFill/>
                  </a:tcPr>
                </a:tc>
                <a:tc>
                  <a:txBody>
                    <a:bodyPr/>
                    <a:lstStyle/>
                    <a:p>
                      <a:pPr>
                        <a:lnSpc>
                          <a:spcPct val="115000"/>
                        </a:lnSpc>
                        <a:spcAft>
                          <a:spcPts val="0"/>
                        </a:spcAft>
                      </a:pPr>
                      <a:r>
                        <a:rPr lang="it-IT" sz="1100" smtClean="0">
                          <a:solidFill>
                            <a:srgbClr val="FF0000"/>
                          </a:solidFill>
                          <a:effectLst/>
                        </a:rPr>
                        <a:t>Romania</a:t>
                      </a:r>
                      <a:endParaRPr lang="it-IT" sz="1050">
                        <a:solidFill>
                          <a:srgbClr val="FF0000"/>
                        </a:solidFill>
                        <a:effectLst/>
                        <a:latin typeface="Calibri"/>
                        <a:ea typeface="Times New Roman"/>
                        <a:cs typeface="Times New Roman"/>
                      </a:endParaRPr>
                    </a:p>
                  </a:txBody>
                  <a:tcPr marL="29677" marR="29677" marT="0" marB="0" anchor="ctr">
                    <a:noFill/>
                  </a:tcPr>
                </a:tc>
                <a:tc>
                  <a:txBody>
                    <a:bodyPr/>
                    <a:lstStyle/>
                    <a:p>
                      <a:pPr algn="r">
                        <a:lnSpc>
                          <a:spcPct val="115000"/>
                        </a:lnSpc>
                        <a:spcAft>
                          <a:spcPts val="0"/>
                        </a:spcAft>
                      </a:pPr>
                      <a:r>
                        <a:rPr lang="it-IT" sz="1100" smtClean="0">
                          <a:solidFill>
                            <a:srgbClr val="FF0000"/>
                          </a:solidFill>
                          <a:effectLst/>
                        </a:rPr>
                        <a:t>-1,34701</a:t>
                      </a:r>
                      <a:endParaRPr lang="it-IT" sz="1050">
                        <a:solidFill>
                          <a:srgbClr val="FF0000"/>
                        </a:solidFill>
                        <a:effectLst/>
                        <a:latin typeface="Calibri"/>
                        <a:ea typeface="Times New Roman"/>
                        <a:cs typeface="Times New Roman"/>
                      </a:endParaRPr>
                    </a:p>
                  </a:txBody>
                  <a:tcPr marL="29677" marR="29677" marT="0" marB="0" anchor="b">
                    <a:noFill/>
                  </a:tcPr>
                </a:tc>
                <a:tc>
                  <a:txBody>
                    <a:bodyPr/>
                    <a:lstStyle/>
                    <a:p>
                      <a:pPr algn="r">
                        <a:lnSpc>
                          <a:spcPct val="115000"/>
                        </a:lnSpc>
                        <a:spcAft>
                          <a:spcPts val="0"/>
                        </a:spcAft>
                      </a:pPr>
                      <a:r>
                        <a:rPr lang="it-IT" sz="1100" smtClean="0">
                          <a:solidFill>
                            <a:srgbClr val="FF0000"/>
                          </a:solidFill>
                          <a:effectLst/>
                        </a:rPr>
                        <a:t>3,99</a:t>
                      </a:r>
                      <a:endParaRPr lang="it-IT" sz="1050">
                        <a:solidFill>
                          <a:srgbClr val="FF0000"/>
                        </a:solidFill>
                        <a:effectLst/>
                        <a:latin typeface="Calibri"/>
                        <a:ea typeface="Times New Roman"/>
                        <a:cs typeface="Times New Roman"/>
                      </a:endParaRPr>
                    </a:p>
                  </a:txBody>
                  <a:tcPr marL="29677" marR="29677" marT="0" marB="0" anchor="b">
                    <a:noFill/>
                  </a:tcPr>
                </a:tc>
                <a:tc>
                  <a:txBody>
                    <a:bodyPr/>
                    <a:lstStyle/>
                    <a:p>
                      <a:pPr algn="r">
                        <a:lnSpc>
                          <a:spcPct val="115000"/>
                        </a:lnSpc>
                        <a:spcAft>
                          <a:spcPts val="0"/>
                        </a:spcAft>
                      </a:pPr>
                      <a:r>
                        <a:rPr lang="it-IT" sz="1100" smtClean="0">
                          <a:solidFill>
                            <a:srgbClr val="FF0000"/>
                          </a:solidFill>
                          <a:effectLst/>
                        </a:rPr>
                        <a:t>8,40</a:t>
                      </a:r>
                      <a:endParaRPr lang="it-IT" sz="1050">
                        <a:solidFill>
                          <a:srgbClr val="FF0000"/>
                        </a:solidFill>
                        <a:effectLst/>
                        <a:latin typeface="Calibri"/>
                        <a:ea typeface="Times New Roman"/>
                        <a:cs typeface="Times New Roman"/>
                      </a:endParaRPr>
                    </a:p>
                  </a:txBody>
                  <a:tcPr marL="29677" marR="29677" marT="0" marB="0" anchor="b">
                    <a:noFill/>
                  </a:tcPr>
                </a:tc>
                <a:tc>
                  <a:txBody>
                    <a:bodyPr/>
                    <a:lstStyle/>
                    <a:p>
                      <a:pPr>
                        <a:lnSpc>
                          <a:spcPct val="115000"/>
                        </a:lnSpc>
                        <a:spcAft>
                          <a:spcPts val="0"/>
                        </a:spcAft>
                      </a:pPr>
                      <a:r>
                        <a:rPr lang="it-IT" sz="1100" smtClean="0">
                          <a:solidFill>
                            <a:srgbClr val="FF0000"/>
                          </a:solidFill>
                          <a:effectLst/>
                        </a:rPr>
                        <a:t> </a:t>
                      </a:r>
                      <a:endParaRPr lang="it-IT" sz="1050">
                        <a:solidFill>
                          <a:srgbClr val="FF0000"/>
                        </a:solidFill>
                        <a:effectLst/>
                        <a:latin typeface="Calibri"/>
                        <a:ea typeface="Times New Roman"/>
                        <a:cs typeface="Times New Roman"/>
                      </a:endParaRPr>
                    </a:p>
                  </a:txBody>
                  <a:tcPr marL="29677" marR="29677" marT="0" marB="0" anchor="b">
                    <a:noFill/>
                  </a:tcPr>
                </a:tc>
                <a:extLst>
                  <a:ext uri="{0D108BD9-81ED-4DB2-BD59-A6C34878D82A}">
                    <a16:rowId xmlns:a16="http://schemas.microsoft.com/office/drawing/2014/main" val="10023"/>
                  </a:ext>
                </a:extLst>
              </a:tr>
              <a:tr h="194963">
                <a:tc>
                  <a:txBody>
                    <a:bodyPr/>
                    <a:lstStyle/>
                    <a:p>
                      <a:pPr>
                        <a:lnSpc>
                          <a:spcPct val="115000"/>
                        </a:lnSpc>
                        <a:spcAft>
                          <a:spcPts val="0"/>
                        </a:spcAft>
                      </a:pPr>
                      <a:r>
                        <a:rPr lang="it-IT" sz="1100" smtClean="0">
                          <a:solidFill>
                            <a:srgbClr val="FF0000"/>
                          </a:solidFill>
                          <a:effectLst/>
                        </a:rPr>
                        <a:t> </a:t>
                      </a:r>
                      <a:endParaRPr lang="it-IT" sz="1050">
                        <a:solidFill>
                          <a:srgbClr val="FF0000"/>
                        </a:solidFill>
                        <a:effectLst/>
                        <a:latin typeface="Calibri"/>
                        <a:ea typeface="Times New Roman"/>
                        <a:cs typeface="Times New Roman"/>
                      </a:endParaRPr>
                    </a:p>
                  </a:txBody>
                  <a:tcPr marL="29677" marR="29677" marT="0" marB="0" anchor="b">
                    <a:noFill/>
                  </a:tcPr>
                </a:tc>
                <a:tc>
                  <a:txBody>
                    <a:bodyPr/>
                    <a:lstStyle/>
                    <a:p>
                      <a:pPr>
                        <a:lnSpc>
                          <a:spcPct val="115000"/>
                        </a:lnSpc>
                        <a:spcAft>
                          <a:spcPts val="0"/>
                        </a:spcAft>
                      </a:pPr>
                      <a:r>
                        <a:rPr lang="it-IT" sz="1100" smtClean="0">
                          <a:solidFill>
                            <a:srgbClr val="FF0000"/>
                          </a:solidFill>
                          <a:effectLst/>
                        </a:rPr>
                        <a:t>Lituania</a:t>
                      </a:r>
                      <a:endParaRPr lang="it-IT" sz="1050">
                        <a:solidFill>
                          <a:srgbClr val="FF0000"/>
                        </a:solidFill>
                        <a:effectLst/>
                        <a:latin typeface="Calibri"/>
                        <a:ea typeface="Times New Roman"/>
                        <a:cs typeface="Times New Roman"/>
                      </a:endParaRPr>
                    </a:p>
                  </a:txBody>
                  <a:tcPr marL="29677" marR="29677" marT="0" marB="0" anchor="ctr">
                    <a:noFill/>
                  </a:tcPr>
                </a:tc>
                <a:tc>
                  <a:txBody>
                    <a:bodyPr/>
                    <a:lstStyle/>
                    <a:p>
                      <a:pPr algn="r">
                        <a:lnSpc>
                          <a:spcPct val="115000"/>
                        </a:lnSpc>
                        <a:spcAft>
                          <a:spcPts val="0"/>
                        </a:spcAft>
                      </a:pPr>
                      <a:r>
                        <a:rPr lang="it-IT" sz="1100" smtClean="0">
                          <a:solidFill>
                            <a:srgbClr val="FF0000"/>
                          </a:solidFill>
                          <a:effectLst/>
                        </a:rPr>
                        <a:t>-1,4162</a:t>
                      </a:r>
                      <a:endParaRPr lang="it-IT" sz="1050">
                        <a:solidFill>
                          <a:srgbClr val="FF0000"/>
                        </a:solidFill>
                        <a:effectLst/>
                        <a:latin typeface="Calibri"/>
                        <a:ea typeface="Times New Roman"/>
                        <a:cs typeface="Times New Roman"/>
                      </a:endParaRPr>
                    </a:p>
                  </a:txBody>
                  <a:tcPr marL="29677" marR="29677" marT="0" marB="0" anchor="b">
                    <a:noFill/>
                  </a:tcPr>
                </a:tc>
                <a:tc>
                  <a:txBody>
                    <a:bodyPr/>
                    <a:lstStyle/>
                    <a:p>
                      <a:pPr algn="r">
                        <a:lnSpc>
                          <a:spcPct val="115000"/>
                        </a:lnSpc>
                        <a:spcAft>
                          <a:spcPts val="0"/>
                        </a:spcAft>
                      </a:pPr>
                      <a:r>
                        <a:rPr lang="it-IT" sz="1100" smtClean="0">
                          <a:solidFill>
                            <a:srgbClr val="FF0000"/>
                          </a:solidFill>
                          <a:effectLst/>
                        </a:rPr>
                        <a:t>0,59</a:t>
                      </a:r>
                      <a:endParaRPr lang="it-IT" sz="1050">
                        <a:solidFill>
                          <a:srgbClr val="FF0000"/>
                        </a:solidFill>
                        <a:effectLst/>
                        <a:latin typeface="Calibri"/>
                        <a:ea typeface="Times New Roman"/>
                        <a:cs typeface="Times New Roman"/>
                      </a:endParaRPr>
                    </a:p>
                  </a:txBody>
                  <a:tcPr marL="29677" marR="29677" marT="0" marB="0" anchor="b">
                    <a:noFill/>
                  </a:tcPr>
                </a:tc>
                <a:tc>
                  <a:txBody>
                    <a:bodyPr/>
                    <a:lstStyle/>
                    <a:p>
                      <a:pPr>
                        <a:lnSpc>
                          <a:spcPct val="115000"/>
                        </a:lnSpc>
                        <a:spcAft>
                          <a:spcPts val="0"/>
                        </a:spcAft>
                      </a:pPr>
                      <a:r>
                        <a:rPr lang="it-IT" sz="1100" smtClean="0">
                          <a:solidFill>
                            <a:srgbClr val="FF0000"/>
                          </a:solidFill>
                          <a:effectLst/>
                        </a:rPr>
                        <a:t> </a:t>
                      </a:r>
                      <a:endParaRPr lang="it-IT" sz="1050">
                        <a:solidFill>
                          <a:srgbClr val="FF0000"/>
                        </a:solidFill>
                        <a:effectLst/>
                        <a:latin typeface="Calibri"/>
                        <a:ea typeface="Times New Roman"/>
                        <a:cs typeface="Times New Roman"/>
                      </a:endParaRPr>
                    </a:p>
                  </a:txBody>
                  <a:tcPr marL="29677" marR="29677" marT="0" marB="0" anchor="b">
                    <a:noFill/>
                  </a:tcPr>
                </a:tc>
                <a:tc>
                  <a:txBody>
                    <a:bodyPr/>
                    <a:lstStyle/>
                    <a:p>
                      <a:pPr>
                        <a:lnSpc>
                          <a:spcPct val="115000"/>
                        </a:lnSpc>
                        <a:spcAft>
                          <a:spcPts val="0"/>
                        </a:spcAft>
                      </a:pPr>
                      <a:r>
                        <a:rPr lang="it-IT" sz="1100" smtClean="0">
                          <a:solidFill>
                            <a:srgbClr val="FF0000"/>
                          </a:solidFill>
                          <a:effectLst/>
                        </a:rPr>
                        <a:t> </a:t>
                      </a:r>
                      <a:endParaRPr lang="it-IT" sz="1050">
                        <a:solidFill>
                          <a:srgbClr val="FF0000"/>
                        </a:solidFill>
                        <a:effectLst/>
                        <a:latin typeface="Calibri"/>
                        <a:ea typeface="Times New Roman"/>
                        <a:cs typeface="Times New Roman"/>
                      </a:endParaRPr>
                    </a:p>
                  </a:txBody>
                  <a:tcPr marL="29677" marR="29677" marT="0" marB="0" anchor="b">
                    <a:noFill/>
                  </a:tcPr>
                </a:tc>
                <a:extLst>
                  <a:ext uri="{0D108BD9-81ED-4DB2-BD59-A6C34878D82A}">
                    <a16:rowId xmlns:a16="http://schemas.microsoft.com/office/drawing/2014/main" val="10024"/>
                  </a:ext>
                </a:extLst>
              </a:tr>
              <a:tr h="194963">
                <a:tc>
                  <a:txBody>
                    <a:bodyPr/>
                    <a:lstStyle/>
                    <a:p>
                      <a:pPr>
                        <a:lnSpc>
                          <a:spcPct val="115000"/>
                        </a:lnSpc>
                        <a:spcAft>
                          <a:spcPts val="0"/>
                        </a:spcAft>
                      </a:pPr>
                      <a:r>
                        <a:rPr lang="it-IT" sz="1100" smtClean="0">
                          <a:solidFill>
                            <a:srgbClr val="FF0000"/>
                          </a:solidFill>
                          <a:effectLst/>
                        </a:rPr>
                        <a:t> </a:t>
                      </a:r>
                      <a:endParaRPr lang="it-IT" sz="1050">
                        <a:solidFill>
                          <a:srgbClr val="FF0000"/>
                        </a:solidFill>
                        <a:effectLst/>
                        <a:latin typeface="Calibri"/>
                        <a:ea typeface="Times New Roman"/>
                        <a:cs typeface="Times New Roman"/>
                      </a:endParaRPr>
                    </a:p>
                  </a:txBody>
                  <a:tcPr marL="29677" marR="29677" marT="0" marB="0" anchor="b">
                    <a:noFill/>
                  </a:tcPr>
                </a:tc>
                <a:tc>
                  <a:txBody>
                    <a:bodyPr/>
                    <a:lstStyle/>
                    <a:p>
                      <a:pPr>
                        <a:lnSpc>
                          <a:spcPct val="115000"/>
                        </a:lnSpc>
                        <a:spcAft>
                          <a:spcPts val="0"/>
                        </a:spcAft>
                      </a:pPr>
                      <a:r>
                        <a:rPr lang="it-IT" sz="1100" smtClean="0">
                          <a:solidFill>
                            <a:srgbClr val="FF0000"/>
                          </a:solidFill>
                          <a:effectLst/>
                        </a:rPr>
                        <a:t>Bulgaria</a:t>
                      </a:r>
                      <a:endParaRPr lang="it-IT" sz="1050">
                        <a:solidFill>
                          <a:srgbClr val="FF0000"/>
                        </a:solidFill>
                        <a:effectLst/>
                        <a:latin typeface="Calibri"/>
                        <a:ea typeface="Times New Roman"/>
                        <a:cs typeface="Times New Roman"/>
                      </a:endParaRPr>
                    </a:p>
                  </a:txBody>
                  <a:tcPr marL="29677" marR="29677" marT="0" marB="0" anchor="ctr">
                    <a:noFill/>
                  </a:tcPr>
                </a:tc>
                <a:tc>
                  <a:txBody>
                    <a:bodyPr/>
                    <a:lstStyle/>
                    <a:p>
                      <a:pPr algn="r">
                        <a:lnSpc>
                          <a:spcPct val="115000"/>
                        </a:lnSpc>
                        <a:spcAft>
                          <a:spcPts val="0"/>
                        </a:spcAft>
                      </a:pPr>
                      <a:r>
                        <a:rPr lang="it-IT" sz="1100" smtClean="0">
                          <a:solidFill>
                            <a:srgbClr val="FF0000"/>
                          </a:solidFill>
                          <a:effectLst/>
                        </a:rPr>
                        <a:t>-1,44462</a:t>
                      </a:r>
                      <a:endParaRPr lang="it-IT" sz="1050">
                        <a:solidFill>
                          <a:srgbClr val="FF0000"/>
                        </a:solidFill>
                        <a:effectLst/>
                        <a:latin typeface="Calibri"/>
                        <a:ea typeface="Times New Roman"/>
                        <a:cs typeface="Times New Roman"/>
                      </a:endParaRPr>
                    </a:p>
                  </a:txBody>
                  <a:tcPr marL="29677" marR="29677" marT="0" marB="0" anchor="b">
                    <a:noFill/>
                  </a:tcPr>
                </a:tc>
                <a:tc>
                  <a:txBody>
                    <a:bodyPr/>
                    <a:lstStyle/>
                    <a:p>
                      <a:pPr algn="r">
                        <a:lnSpc>
                          <a:spcPct val="115000"/>
                        </a:lnSpc>
                        <a:spcAft>
                          <a:spcPts val="0"/>
                        </a:spcAft>
                      </a:pPr>
                      <a:r>
                        <a:rPr lang="it-IT" sz="1100" smtClean="0">
                          <a:solidFill>
                            <a:srgbClr val="FF0000"/>
                          </a:solidFill>
                          <a:effectLst/>
                        </a:rPr>
                        <a:t>1,45</a:t>
                      </a:r>
                      <a:endParaRPr lang="it-IT" sz="1050">
                        <a:solidFill>
                          <a:srgbClr val="FF0000"/>
                        </a:solidFill>
                        <a:effectLst/>
                        <a:latin typeface="Calibri"/>
                        <a:ea typeface="Times New Roman"/>
                        <a:cs typeface="Times New Roman"/>
                      </a:endParaRPr>
                    </a:p>
                  </a:txBody>
                  <a:tcPr marL="29677" marR="29677" marT="0" marB="0" anchor="b">
                    <a:noFill/>
                  </a:tcPr>
                </a:tc>
                <a:tc>
                  <a:txBody>
                    <a:bodyPr/>
                    <a:lstStyle/>
                    <a:p>
                      <a:pPr>
                        <a:lnSpc>
                          <a:spcPct val="115000"/>
                        </a:lnSpc>
                        <a:spcAft>
                          <a:spcPts val="0"/>
                        </a:spcAft>
                      </a:pPr>
                      <a:r>
                        <a:rPr lang="it-IT" sz="1100" smtClean="0">
                          <a:solidFill>
                            <a:srgbClr val="FF0000"/>
                          </a:solidFill>
                          <a:effectLst/>
                        </a:rPr>
                        <a:t> </a:t>
                      </a:r>
                      <a:endParaRPr lang="it-IT" sz="1050">
                        <a:solidFill>
                          <a:srgbClr val="FF0000"/>
                        </a:solidFill>
                        <a:effectLst/>
                        <a:latin typeface="Calibri"/>
                        <a:ea typeface="Times New Roman"/>
                        <a:cs typeface="Times New Roman"/>
                      </a:endParaRPr>
                    </a:p>
                  </a:txBody>
                  <a:tcPr marL="29677" marR="29677" marT="0" marB="0" anchor="b">
                    <a:noFill/>
                  </a:tcPr>
                </a:tc>
                <a:tc>
                  <a:txBody>
                    <a:bodyPr/>
                    <a:lstStyle/>
                    <a:p>
                      <a:pPr>
                        <a:lnSpc>
                          <a:spcPct val="115000"/>
                        </a:lnSpc>
                        <a:spcAft>
                          <a:spcPts val="0"/>
                        </a:spcAft>
                      </a:pPr>
                      <a:r>
                        <a:rPr lang="it-IT" sz="1100" smtClean="0">
                          <a:solidFill>
                            <a:srgbClr val="FF0000"/>
                          </a:solidFill>
                          <a:effectLst/>
                        </a:rPr>
                        <a:t> </a:t>
                      </a:r>
                      <a:endParaRPr lang="it-IT" sz="1050">
                        <a:solidFill>
                          <a:srgbClr val="FF0000"/>
                        </a:solidFill>
                        <a:effectLst/>
                        <a:latin typeface="Calibri"/>
                        <a:ea typeface="Times New Roman"/>
                        <a:cs typeface="Times New Roman"/>
                      </a:endParaRPr>
                    </a:p>
                  </a:txBody>
                  <a:tcPr marL="29677" marR="29677" marT="0" marB="0" anchor="b">
                    <a:noFill/>
                  </a:tcPr>
                </a:tc>
                <a:extLst>
                  <a:ext uri="{0D108BD9-81ED-4DB2-BD59-A6C34878D82A}">
                    <a16:rowId xmlns:a16="http://schemas.microsoft.com/office/drawing/2014/main" val="10025"/>
                  </a:ext>
                </a:extLst>
              </a:tr>
              <a:tr h="182661">
                <a:tc>
                  <a:txBody>
                    <a:bodyPr/>
                    <a:lstStyle/>
                    <a:p>
                      <a:pPr>
                        <a:lnSpc>
                          <a:spcPct val="115000"/>
                        </a:lnSpc>
                        <a:spcAft>
                          <a:spcPts val="0"/>
                        </a:spcAft>
                      </a:pPr>
                      <a:r>
                        <a:rPr lang="it-IT" sz="1100" smtClean="0">
                          <a:solidFill>
                            <a:srgbClr val="FF0000"/>
                          </a:solidFill>
                          <a:effectLst/>
                        </a:rPr>
                        <a:t> </a:t>
                      </a:r>
                      <a:endParaRPr lang="it-IT" sz="1050">
                        <a:solidFill>
                          <a:srgbClr val="FF0000"/>
                        </a:solidFill>
                        <a:effectLst/>
                        <a:latin typeface="Calibri"/>
                        <a:ea typeface="Times New Roman"/>
                        <a:cs typeface="Times New Roman"/>
                      </a:endParaRPr>
                    </a:p>
                  </a:txBody>
                  <a:tcPr marL="29677" marR="29677" marT="0" marB="0" anchor="b">
                    <a:noFill/>
                  </a:tcPr>
                </a:tc>
                <a:tc>
                  <a:txBody>
                    <a:bodyPr/>
                    <a:lstStyle/>
                    <a:p>
                      <a:pPr>
                        <a:lnSpc>
                          <a:spcPct val="115000"/>
                        </a:lnSpc>
                        <a:spcAft>
                          <a:spcPts val="0"/>
                        </a:spcAft>
                      </a:pPr>
                      <a:r>
                        <a:rPr lang="it-IT" sz="1100" smtClean="0">
                          <a:solidFill>
                            <a:srgbClr val="FF0000"/>
                          </a:solidFill>
                          <a:effectLst/>
                        </a:rPr>
                        <a:t>Ungheria</a:t>
                      </a:r>
                      <a:endParaRPr lang="it-IT" sz="1050">
                        <a:solidFill>
                          <a:srgbClr val="FF0000"/>
                        </a:solidFill>
                        <a:effectLst/>
                        <a:latin typeface="Calibri"/>
                        <a:ea typeface="Times New Roman"/>
                        <a:cs typeface="Times New Roman"/>
                      </a:endParaRPr>
                    </a:p>
                  </a:txBody>
                  <a:tcPr marL="29677" marR="29677" marT="0" marB="0" anchor="ctr">
                    <a:noFill/>
                  </a:tcPr>
                </a:tc>
                <a:tc>
                  <a:txBody>
                    <a:bodyPr/>
                    <a:lstStyle/>
                    <a:p>
                      <a:pPr algn="r">
                        <a:lnSpc>
                          <a:spcPct val="115000"/>
                        </a:lnSpc>
                        <a:spcAft>
                          <a:spcPts val="0"/>
                        </a:spcAft>
                      </a:pPr>
                      <a:r>
                        <a:rPr lang="it-IT" sz="1100" smtClean="0">
                          <a:solidFill>
                            <a:srgbClr val="FF0000"/>
                          </a:solidFill>
                          <a:effectLst/>
                        </a:rPr>
                        <a:t>-1,51246</a:t>
                      </a:r>
                      <a:endParaRPr lang="it-IT" sz="1050">
                        <a:solidFill>
                          <a:srgbClr val="FF0000"/>
                        </a:solidFill>
                        <a:effectLst/>
                        <a:latin typeface="Calibri"/>
                        <a:ea typeface="Times New Roman"/>
                        <a:cs typeface="Times New Roman"/>
                      </a:endParaRPr>
                    </a:p>
                  </a:txBody>
                  <a:tcPr marL="29677" marR="29677" marT="0" marB="0" anchor="b">
                    <a:noFill/>
                  </a:tcPr>
                </a:tc>
                <a:tc>
                  <a:txBody>
                    <a:bodyPr/>
                    <a:lstStyle/>
                    <a:p>
                      <a:pPr algn="r">
                        <a:lnSpc>
                          <a:spcPct val="115000"/>
                        </a:lnSpc>
                        <a:spcAft>
                          <a:spcPts val="0"/>
                        </a:spcAft>
                      </a:pPr>
                      <a:r>
                        <a:rPr lang="it-IT" sz="1100" smtClean="0">
                          <a:solidFill>
                            <a:srgbClr val="FF0000"/>
                          </a:solidFill>
                          <a:effectLst/>
                        </a:rPr>
                        <a:t>1,97</a:t>
                      </a:r>
                      <a:endParaRPr lang="it-IT" sz="1050">
                        <a:solidFill>
                          <a:srgbClr val="FF0000"/>
                        </a:solidFill>
                        <a:effectLst/>
                        <a:latin typeface="Calibri"/>
                        <a:ea typeface="Times New Roman"/>
                        <a:cs typeface="Times New Roman"/>
                      </a:endParaRPr>
                    </a:p>
                  </a:txBody>
                  <a:tcPr marL="29677" marR="29677" marT="0" marB="0" anchor="b">
                    <a:noFill/>
                  </a:tcPr>
                </a:tc>
                <a:tc>
                  <a:txBody>
                    <a:bodyPr/>
                    <a:lstStyle/>
                    <a:p>
                      <a:pPr>
                        <a:lnSpc>
                          <a:spcPct val="115000"/>
                        </a:lnSpc>
                        <a:spcAft>
                          <a:spcPts val="0"/>
                        </a:spcAft>
                      </a:pPr>
                      <a:r>
                        <a:rPr lang="it-IT" sz="1100" smtClean="0">
                          <a:solidFill>
                            <a:srgbClr val="FF0000"/>
                          </a:solidFill>
                          <a:effectLst/>
                        </a:rPr>
                        <a:t> </a:t>
                      </a:r>
                      <a:endParaRPr lang="it-IT" sz="1050">
                        <a:solidFill>
                          <a:srgbClr val="FF0000"/>
                        </a:solidFill>
                        <a:effectLst/>
                        <a:latin typeface="Calibri"/>
                        <a:ea typeface="Times New Roman"/>
                        <a:cs typeface="Times New Roman"/>
                      </a:endParaRPr>
                    </a:p>
                  </a:txBody>
                  <a:tcPr marL="29677" marR="29677" marT="0" marB="0" anchor="b">
                    <a:noFill/>
                  </a:tcPr>
                </a:tc>
                <a:tc>
                  <a:txBody>
                    <a:bodyPr/>
                    <a:lstStyle/>
                    <a:p>
                      <a:pPr>
                        <a:lnSpc>
                          <a:spcPct val="115000"/>
                        </a:lnSpc>
                        <a:spcAft>
                          <a:spcPts val="0"/>
                        </a:spcAft>
                      </a:pPr>
                      <a:r>
                        <a:rPr lang="it-IT" sz="1100" smtClean="0">
                          <a:solidFill>
                            <a:srgbClr val="FF0000"/>
                          </a:solidFill>
                          <a:effectLst/>
                        </a:rPr>
                        <a:t> </a:t>
                      </a:r>
                      <a:endParaRPr lang="it-IT" sz="1050">
                        <a:solidFill>
                          <a:srgbClr val="FF0000"/>
                        </a:solidFill>
                        <a:effectLst/>
                        <a:latin typeface="Calibri"/>
                        <a:ea typeface="Times New Roman"/>
                        <a:cs typeface="Times New Roman"/>
                      </a:endParaRPr>
                    </a:p>
                  </a:txBody>
                  <a:tcPr marL="29677" marR="29677" marT="0" marB="0" anchor="b">
                    <a:noFill/>
                  </a:tcPr>
                </a:tc>
                <a:extLst>
                  <a:ext uri="{0D108BD9-81ED-4DB2-BD59-A6C34878D82A}">
                    <a16:rowId xmlns:a16="http://schemas.microsoft.com/office/drawing/2014/main" val="10026"/>
                  </a:ext>
                </a:extLst>
              </a:tr>
              <a:tr h="352794">
                <a:tc>
                  <a:txBody>
                    <a:bodyPr/>
                    <a:lstStyle/>
                    <a:p>
                      <a:pPr indent="180340">
                        <a:lnSpc>
                          <a:spcPct val="150000"/>
                        </a:lnSpc>
                        <a:spcAft>
                          <a:spcPts val="0"/>
                        </a:spcAft>
                      </a:pPr>
                      <a:r>
                        <a:rPr lang="it-IT" sz="1100" smtClean="0">
                          <a:solidFill>
                            <a:srgbClr val="FF0000"/>
                          </a:solidFill>
                          <a:effectLst/>
                        </a:rPr>
                        <a:t> </a:t>
                      </a:r>
                      <a:endParaRPr lang="it-IT" sz="1050">
                        <a:solidFill>
                          <a:srgbClr val="FF0000"/>
                        </a:solidFill>
                        <a:effectLst/>
                        <a:latin typeface="Calibri"/>
                        <a:ea typeface="Times New Roman"/>
                        <a:cs typeface="Times New Roman"/>
                      </a:endParaRPr>
                    </a:p>
                  </a:txBody>
                  <a:tcPr marL="29677" marR="29677" marT="0" marB="0" anchor="b">
                    <a:noFill/>
                  </a:tcPr>
                </a:tc>
                <a:tc>
                  <a:txBody>
                    <a:bodyPr/>
                    <a:lstStyle/>
                    <a:p>
                      <a:pPr>
                        <a:lnSpc>
                          <a:spcPct val="150000"/>
                        </a:lnSpc>
                        <a:spcAft>
                          <a:spcPts val="0"/>
                        </a:spcAft>
                      </a:pPr>
                      <a:r>
                        <a:rPr lang="it-IT" sz="1100" smtClean="0">
                          <a:solidFill>
                            <a:srgbClr val="FF0000"/>
                          </a:solidFill>
                          <a:effectLst/>
                        </a:rPr>
                        <a:t>Lettonia</a:t>
                      </a:r>
                      <a:endParaRPr lang="it-IT" sz="1050">
                        <a:solidFill>
                          <a:srgbClr val="FF0000"/>
                        </a:solidFill>
                        <a:effectLst/>
                        <a:latin typeface="Calibri"/>
                        <a:ea typeface="Times New Roman"/>
                        <a:cs typeface="Times New Roman"/>
                      </a:endParaRPr>
                    </a:p>
                  </a:txBody>
                  <a:tcPr marL="29677" marR="29677" marT="0" marB="0" anchor="ctr">
                    <a:noFill/>
                  </a:tcPr>
                </a:tc>
                <a:tc>
                  <a:txBody>
                    <a:bodyPr/>
                    <a:lstStyle/>
                    <a:p>
                      <a:pPr indent="180340" algn="r">
                        <a:lnSpc>
                          <a:spcPct val="150000"/>
                        </a:lnSpc>
                        <a:spcAft>
                          <a:spcPts val="0"/>
                        </a:spcAft>
                      </a:pPr>
                      <a:r>
                        <a:rPr lang="it-IT" sz="1100" smtClean="0">
                          <a:solidFill>
                            <a:srgbClr val="FF0000"/>
                          </a:solidFill>
                          <a:effectLst/>
                        </a:rPr>
                        <a:t>-1,71453</a:t>
                      </a:r>
                      <a:endParaRPr lang="it-IT" sz="1050">
                        <a:solidFill>
                          <a:srgbClr val="FF0000"/>
                        </a:solidFill>
                        <a:effectLst/>
                        <a:latin typeface="Calibri"/>
                        <a:ea typeface="Times New Roman"/>
                        <a:cs typeface="Times New Roman"/>
                      </a:endParaRPr>
                    </a:p>
                  </a:txBody>
                  <a:tcPr marL="29677" marR="29677" marT="0" marB="0" anchor="b">
                    <a:noFill/>
                  </a:tcPr>
                </a:tc>
                <a:tc>
                  <a:txBody>
                    <a:bodyPr/>
                    <a:lstStyle/>
                    <a:p>
                      <a:pPr indent="180340" algn="r">
                        <a:lnSpc>
                          <a:spcPct val="150000"/>
                        </a:lnSpc>
                        <a:spcAft>
                          <a:spcPts val="0"/>
                        </a:spcAft>
                      </a:pPr>
                      <a:r>
                        <a:rPr lang="it-IT" sz="1100" smtClean="0">
                          <a:solidFill>
                            <a:srgbClr val="FF0000"/>
                          </a:solidFill>
                          <a:effectLst/>
                        </a:rPr>
                        <a:t>0,40</a:t>
                      </a:r>
                      <a:endParaRPr lang="it-IT" sz="1050">
                        <a:solidFill>
                          <a:srgbClr val="FF0000"/>
                        </a:solidFill>
                        <a:effectLst/>
                        <a:latin typeface="Calibri"/>
                        <a:ea typeface="Times New Roman"/>
                        <a:cs typeface="Times New Roman"/>
                      </a:endParaRPr>
                    </a:p>
                  </a:txBody>
                  <a:tcPr marL="29677" marR="29677" marT="0" marB="0" anchor="b">
                    <a:noFill/>
                  </a:tcPr>
                </a:tc>
                <a:tc>
                  <a:txBody>
                    <a:bodyPr/>
                    <a:lstStyle/>
                    <a:p>
                      <a:pPr indent="180340">
                        <a:lnSpc>
                          <a:spcPct val="150000"/>
                        </a:lnSpc>
                        <a:spcAft>
                          <a:spcPts val="0"/>
                        </a:spcAft>
                      </a:pPr>
                      <a:r>
                        <a:rPr lang="it-IT" sz="1100" smtClean="0">
                          <a:solidFill>
                            <a:srgbClr val="FF0000"/>
                          </a:solidFill>
                          <a:effectLst/>
                        </a:rPr>
                        <a:t> </a:t>
                      </a:r>
                      <a:endParaRPr lang="it-IT" sz="1050">
                        <a:solidFill>
                          <a:srgbClr val="FF0000"/>
                        </a:solidFill>
                        <a:effectLst/>
                        <a:latin typeface="Calibri"/>
                        <a:ea typeface="Times New Roman"/>
                        <a:cs typeface="Times New Roman"/>
                      </a:endParaRPr>
                    </a:p>
                  </a:txBody>
                  <a:tcPr marL="29677" marR="29677" marT="0" marB="0" anchor="b">
                    <a:noFill/>
                  </a:tcPr>
                </a:tc>
                <a:tc>
                  <a:txBody>
                    <a:bodyPr/>
                    <a:lstStyle/>
                    <a:p>
                      <a:pPr indent="180340">
                        <a:lnSpc>
                          <a:spcPct val="150000"/>
                        </a:lnSpc>
                        <a:spcAft>
                          <a:spcPts val="0"/>
                        </a:spcAft>
                      </a:pPr>
                      <a:r>
                        <a:rPr lang="it-IT" sz="1100" smtClean="0">
                          <a:solidFill>
                            <a:srgbClr val="FF0000"/>
                          </a:solidFill>
                          <a:effectLst/>
                        </a:rPr>
                        <a:t> </a:t>
                      </a:r>
                      <a:endParaRPr lang="it-IT" sz="1050">
                        <a:solidFill>
                          <a:srgbClr val="FF0000"/>
                        </a:solidFill>
                        <a:effectLst/>
                        <a:latin typeface="Calibri"/>
                        <a:ea typeface="Times New Roman"/>
                        <a:cs typeface="Times New Roman"/>
                      </a:endParaRPr>
                    </a:p>
                  </a:txBody>
                  <a:tcPr marL="29677" marR="29677" marT="0" marB="0" anchor="b">
                    <a:noFill/>
                  </a:tcPr>
                </a:tc>
                <a:extLst>
                  <a:ext uri="{0D108BD9-81ED-4DB2-BD59-A6C34878D82A}">
                    <a16:rowId xmlns:a16="http://schemas.microsoft.com/office/drawing/2014/main" val="10027"/>
                  </a:ext>
                </a:extLst>
              </a:tr>
            </a:tbl>
          </a:graphicData>
        </a:graphic>
      </p:graphicFrame>
    </p:spTree>
    <p:extLst>
      <p:ext uri="{BB962C8B-B14F-4D97-AF65-F5344CB8AC3E}">
        <p14:creationId xmlns:p14="http://schemas.microsoft.com/office/powerpoint/2010/main" val="147125518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5800" y="609600"/>
            <a:ext cx="7772400" cy="515144"/>
          </a:xfrm>
        </p:spPr>
        <p:txBody>
          <a:bodyPr/>
          <a:lstStyle/>
          <a:p>
            <a:r>
              <a:rPr lang="it-IT" sz="3600" dirty="0" smtClean="0"/>
              <a:t>L’IBE</a:t>
            </a:r>
            <a:endParaRPr lang="it-IT" sz="3600" dirty="0"/>
          </a:p>
        </p:txBody>
      </p:sp>
      <p:sp>
        <p:nvSpPr>
          <p:cNvPr id="4" name="Segnaposto numero diapositiva 3"/>
          <p:cNvSpPr>
            <a:spLocks noGrp="1"/>
          </p:cNvSpPr>
          <p:nvPr>
            <p:ph type="sldNum" sz="quarter" idx="12"/>
          </p:nvPr>
        </p:nvSpPr>
        <p:spPr/>
        <p:txBody>
          <a:bodyPr/>
          <a:lstStyle/>
          <a:p>
            <a:pPr>
              <a:defRPr/>
            </a:pPr>
            <a:fld id="{880DFACC-D2BC-45AC-A61F-F70DE1997CF3}" type="slidenum">
              <a:rPr lang="it-IT" smtClean="0"/>
              <a:pPr>
                <a:defRPr/>
              </a:pPr>
              <a:t>47</a:t>
            </a:fld>
            <a:endParaRPr lang="it-IT"/>
          </a:p>
        </p:txBody>
      </p:sp>
      <p:grpSp>
        <p:nvGrpSpPr>
          <p:cNvPr id="6" name="Group 7"/>
          <p:cNvGrpSpPr>
            <a:grpSpLocks/>
          </p:cNvGrpSpPr>
          <p:nvPr/>
        </p:nvGrpSpPr>
        <p:grpSpPr bwMode="auto">
          <a:xfrm>
            <a:off x="26074" y="0"/>
            <a:ext cx="9132888" cy="6834188"/>
            <a:chOff x="1" y="-19"/>
            <a:chExt cx="5753" cy="4305"/>
          </a:xfrm>
        </p:grpSpPr>
        <p:pic>
          <p:nvPicPr>
            <p:cNvPr id="7" name="Picture 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 y="14"/>
              <a:ext cx="432" cy="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ttangolo 3"/>
            <p:cNvSpPr>
              <a:spLocks noChangeArrowheads="1"/>
            </p:cNvSpPr>
            <p:nvPr/>
          </p:nvSpPr>
          <p:spPr bwMode="auto">
            <a:xfrm>
              <a:off x="432" y="-19"/>
              <a:ext cx="5322" cy="364"/>
            </a:xfrm>
            <a:prstGeom prst="rect">
              <a:avLst/>
            </a:prstGeom>
            <a:solidFill>
              <a:srgbClr val="0070C0"/>
            </a:solidFill>
            <a:ln w="25400">
              <a:solidFill>
                <a:srgbClr val="993300"/>
              </a:solidFill>
              <a:miter lim="800000"/>
              <a:headEnd/>
              <a:tailEnd/>
            </a:ln>
          </p:spPr>
          <p:txBody>
            <a:bodyPr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algn="ctr" eaLnBrk="1" hangingPunct="1">
                <a:spcBef>
                  <a:spcPct val="0"/>
                </a:spcBef>
                <a:buFontTx/>
                <a:buNone/>
              </a:pPr>
              <a:r>
                <a:rPr lang="it-IT" altLang="it-IT" sz="2000" b="1">
                  <a:solidFill>
                    <a:schemeClr val="bg1"/>
                  </a:solidFill>
                  <a:latin typeface="Calibri" panose="020F0502020204030204" pitchFamily="34" charset="0"/>
                </a:rPr>
                <a:t>La Misurazione del Benessere nei paesi dell’Unione Europea</a:t>
              </a:r>
              <a:endParaRPr lang="it-IT" altLang="it-IT" sz="2000" b="1" dirty="0">
                <a:solidFill>
                  <a:schemeClr val="bg1"/>
                </a:solidFill>
                <a:latin typeface="Calibri" panose="020F0502020204030204" pitchFamily="34" charset="0"/>
              </a:endParaRPr>
            </a:p>
          </p:txBody>
        </p:sp>
        <p:sp>
          <p:nvSpPr>
            <p:cNvPr id="9" name="Rettangolo 3"/>
            <p:cNvSpPr>
              <a:spLocks noChangeArrowheads="1"/>
            </p:cNvSpPr>
            <p:nvPr/>
          </p:nvSpPr>
          <p:spPr bwMode="auto">
            <a:xfrm rot="5400000">
              <a:off x="-1753" y="2099"/>
              <a:ext cx="3941" cy="434"/>
            </a:xfrm>
            <a:prstGeom prst="rect">
              <a:avLst/>
            </a:prstGeom>
            <a:solidFill>
              <a:srgbClr val="0070C0"/>
            </a:solidFill>
            <a:ln w="25400">
              <a:solidFill>
                <a:srgbClr val="993300"/>
              </a:solidFill>
              <a:miter lim="800000"/>
              <a:headEnd/>
              <a:tailEnd/>
            </a:ln>
          </p:spPr>
          <p:txBody>
            <a:bodyPr rot="10800000" vert="eaVert"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it-IT" altLang="it-IT" sz="1200">
                <a:solidFill>
                  <a:srgbClr val="FFFFFF"/>
                </a:solidFill>
                <a:latin typeface="Calibri" panose="020F0502020204030204" pitchFamily="34" charset="0"/>
              </a:endParaRPr>
            </a:p>
          </p:txBody>
        </p:sp>
      </p:grpSp>
      <p:sp>
        <p:nvSpPr>
          <p:cNvPr id="3" name="Segnaposto contenuto 2"/>
          <p:cNvSpPr>
            <a:spLocks noGrp="1"/>
          </p:cNvSpPr>
          <p:nvPr>
            <p:ph idx="1"/>
          </p:nvPr>
        </p:nvSpPr>
        <p:spPr/>
        <p:txBody>
          <a:bodyPr/>
          <a:lstStyle/>
          <a:p>
            <a:pPr algn="just"/>
            <a:r>
              <a:rPr lang="it-IT" sz="2000" dirty="0"/>
              <a:t>Una volta ottenuti i punteggi delle undici </a:t>
            </a:r>
            <a:r>
              <a:rPr lang="it-IT" sz="2000" dirty="0" smtClean="0"/>
              <a:t>dimensioni (che per brevità qui non presentiamo), </a:t>
            </a:r>
            <a:r>
              <a:rPr lang="it-IT" sz="2000" dirty="0"/>
              <a:t>si è proceduto al calcolo dell’Indicatore di Benessere Europeo per le nazioni dell’Unione Europea. </a:t>
            </a:r>
            <a:endParaRPr lang="it-IT" sz="2000" dirty="0" smtClean="0"/>
          </a:p>
          <a:p>
            <a:pPr marL="0" indent="0">
              <a:buNone/>
            </a:pPr>
            <a:endParaRPr lang="it-IT" sz="2000" dirty="0" smtClean="0"/>
          </a:p>
          <a:p>
            <a:endParaRPr lang="it-IT" sz="2800" dirty="0"/>
          </a:p>
          <a:p>
            <a:endParaRPr lang="it-IT" sz="2800" dirty="0"/>
          </a:p>
        </p:txBody>
      </p:sp>
    </p:spTree>
    <p:extLst>
      <p:ext uri="{BB962C8B-B14F-4D97-AF65-F5344CB8AC3E}">
        <p14:creationId xmlns:p14="http://schemas.microsoft.com/office/powerpoint/2010/main" val="100459869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10287" y="788987"/>
            <a:ext cx="7772400" cy="515144"/>
          </a:xfrm>
        </p:spPr>
        <p:txBody>
          <a:bodyPr/>
          <a:lstStyle/>
          <a:p>
            <a:r>
              <a:rPr lang="it-IT" sz="3600" dirty="0" smtClean="0"/>
              <a:t>Robustezza (2)</a:t>
            </a:r>
            <a:endParaRPr lang="it-IT" sz="3600" dirty="0"/>
          </a:p>
        </p:txBody>
      </p:sp>
      <p:sp>
        <p:nvSpPr>
          <p:cNvPr id="4" name="Segnaposto numero diapositiva 3"/>
          <p:cNvSpPr>
            <a:spLocks noGrp="1"/>
          </p:cNvSpPr>
          <p:nvPr>
            <p:ph type="sldNum" sz="quarter" idx="12"/>
          </p:nvPr>
        </p:nvSpPr>
        <p:spPr/>
        <p:txBody>
          <a:bodyPr/>
          <a:lstStyle/>
          <a:p>
            <a:pPr>
              <a:defRPr/>
            </a:pPr>
            <a:fld id="{880DFACC-D2BC-45AC-A61F-F70DE1997CF3}" type="slidenum">
              <a:rPr lang="it-IT" smtClean="0"/>
              <a:pPr>
                <a:defRPr/>
              </a:pPr>
              <a:t>48</a:t>
            </a:fld>
            <a:endParaRPr lang="it-IT"/>
          </a:p>
        </p:txBody>
      </p:sp>
      <p:grpSp>
        <p:nvGrpSpPr>
          <p:cNvPr id="6" name="Group 7"/>
          <p:cNvGrpSpPr>
            <a:grpSpLocks/>
          </p:cNvGrpSpPr>
          <p:nvPr/>
        </p:nvGrpSpPr>
        <p:grpSpPr bwMode="auto">
          <a:xfrm>
            <a:off x="26074" y="0"/>
            <a:ext cx="9132888" cy="6834188"/>
            <a:chOff x="1" y="-19"/>
            <a:chExt cx="5753" cy="4305"/>
          </a:xfrm>
        </p:grpSpPr>
        <p:pic>
          <p:nvPicPr>
            <p:cNvPr id="7" name="Picture 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 y="14"/>
              <a:ext cx="432" cy="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ttangolo 3"/>
            <p:cNvSpPr>
              <a:spLocks noChangeArrowheads="1"/>
            </p:cNvSpPr>
            <p:nvPr/>
          </p:nvSpPr>
          <p:spPr bwMode="auto">
            <a:xfrm>
              <a:off x="432" y="-19"/>
              <a:ext cx="5322" cy="364"/>
            </a:xfrm>
            <a:prstGeom prst="rect">
              <a:avLst/>
            </a:prstGeom>
            <a:solidFill>
              <a:srgbClr val="0070C0"/>
            </a:solidFill>
            <a:ln w="25400">
              <a:solidFill>
                <a:srgbClr val="993300"/>
              </a:solidFill>
              <a:miter lim="800000"/>
              <a:headEnd/>
              <a:tailEnd/>
            </a:ln>
          </p:spPr>
          <p:txBody>
            <a:bodyPr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algn="ctr" eaLnBrk="1" hangingPunct="1">
                <a:spcBef>
                  <a:spcPct val="0"/>
                </a:spcBef>
                <a:buFontTx/>
                <a:buNone/>
              </a:pPr>
              <a:r>
                <a:rPr lang="it-IT" altLang="it-IT" sz="2000" b="1">
                  <a:solidFill>
                    <a:schemeClr val="bg1"/>
                  </a:solidFill>
                  <a:latin typeface="Calibri" panose="020F0502020204030204" pitchFamily="34" charset="0"/>
                </a:rPr>
                <a:t>La Misurazione del Benessere nei paesi dell’Unione Europea</a:t>
              </a:r>
              <a:endParaRPr lang="it-IT" altLang="it-IT" sz="2000" b="1" dirty="0">
                <a:solidFill>
                  <a:schemeClr val="bg1"/>
                </a:solidFill>
                <a:latin typeface="Calibri" panose="020F0502020204030204" pitchFamily="34" charset="0"/>
              </a:endParaRPr>
            </a:p>
          </p:txBody>
        </p:sp>
        <p:sp>
          <p:nvSpPr>
            <p:cNvPr id="9" name="Rettangolo 3"/>
            <p:cNvSpPr>
              <a:spLocks noChangeArrowheads="1"/>
            </p:cNvSpPr>
            <p:nvPr/>
          </p:nvSpPr>
          <p:spPr bwMode="auto">
            <a:xfrm rot="5400000">
              <a:off x="-1753" y="2099"/>
              <a:ext cx="3941" cy="434"/>
            </a:xfrm>
            <a:prstGeom prst="rect">
              <a:avLst/>
            </a:prstGeom>
            <a:solidFill>
              <a:srgbClr val="0070C0"/>
            </a:solidFill>
            <a:ln w="25400">
              <a:solidFill>
                <a:srgbClr val="993300"/>
              </a:solidFill>
              <a:miter lim="800000"/>
              <a:headEnd/>
              <a:tailEnd/>
            </a:ln>
          </p:spPr>
          <p:txBody>
            <a:bodyPr rot="10800000" vert="eaVert"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it-IT" altLang="it-IT" sz="1200">
                <a:solidFill>
                  <a:srgbClr val="FFFFFF"/>
                </a:solidFill>
                <a:latin typeface="Calibri" panose="020F0502020204030204" pitchFamily="34" charset="0"/>
              </a:endParaRPr>
            </a:p>
          </p:txBody>
        </p:sp>
      </p:grpSp>
      <p:grpSp>
        <p:nvGrpSpPr>
          <p:cNvPr id="10" name="Group 7"/>
          <p:cNvGrpSpPr>
            <a:grpSpLocks/>
          </p:cNvGrpSpPr>
          <p:nvPr/>
        </p:nvGrpSpPr>
        <p:grpSpPr bwMode="auto">
          <a:xfrm>
            <a:off x="26074" y="52388"/>
            <a:ext cx="688975" cy="6781800"/>
            <a:chOff x="1" y="14"/>
            <a:chExt cx="434" cy="4272"/>
          </a:xfrm>
        </p:grpSpPr>
        <p:pic>
          <p:nvPicPr>
            <p:cNvPr id="11" name="Picture 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 y="14"/>
              <a:ext cx="432" cy="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ttangolo 3"/>
            <p:cNvSpPr>
              <a:spLocks noChangeArrowheads="1"/>
            </p:cNvSpPr>
            <p:nvPr/>
          </p:nvSpPr>
          <p:spPr bwMode="auto">
            <a:xfrm rot="5400000">
              <a:off x="-1753" y="2099"/>
              <a:ext cx="3941" cy="434"/>
            </a:xfrm>
            <a:prstGeom prst="rect">
              <a:avLst/>
            </a:prstGeom>
            <a:solidFill>
              <a:srgbClr val="0070C0"/>
            </a:solidFill>
            <a:ln w="25400">
              <a:solidFill>
                <a:srgbClr val="993300"/>
              </a:solidFill>
              <a:miter lim="800000"/>
              <a:headEnd/>
              <a:tailEnd/>
            </a:ln>
          </p:spPr>
          <p:txBody>
            <a:bodyPr rot="10800000" vert="eaVert"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it-IT" altLang="it-IT" sz="1200">
                <a:solidFill>
                  <a:srgbClr val="FFFFFF"/>
                </a:solidFill>
                <a:latin typeface="Calibri" panose="020F0502020204030204" pitchFamily="34" charset="0"/>
              </a:endParaRPr>
            </a:p>
          </p:txBody>
        </p:sp>
      </p:grpSp>
      <p:sp>
        <p:nvSpPr>
          <p:cNvPr id="3" name="Segnaposto contenuto 2"/>
          <p:cNvSpPr>
            <a:spLocks noGrp="1"/>
          </p:cNvSpPr>
          <p:nvPr>
            <p:ph idx="1"/>
          </p:nvPr>
        </p:nvSpPr>
        <p:spPr>
          <a:xfrm>
            <a:off x="1038969" y="1922463"/>
            <a:ext cx="7772400" cy="4114800"/>
          </a:xfrm>
        </p:spPr>
        <p:txBody>
          <a:bodyPr/>
          <a:lstStyle/>
          <a:p>
            <a:pPr lvl="1" algn="just">
              <a:buFont typeface="Wingdings" panose="05000000000000000000" pitchFamily="2" charset="2"/>
              <a:buChar char="Ø"/>
            </a:pPr>
            <a:r>
              <a:rPr lang="it-IT" sz="1800" dirty="0" smtClean="0"/>
              <a:t>l'indice </a:t>
            </a:r>
            <a:r>
              <a:rPr lang="it-IT" sz="1800" dirty="0"/>
              <a:t>additivo </a:t>
            </a:r>
            <a:endParaRPr lang="it-IT" sz="1800" dirty="0" smtClean="0"/>
          </a:p>
          <a:p>
            <a:pPr lvl="1" algn="just">
              <a:buFont typeface="Wingdings" panose="05000000000000000000" pitchFamily="2" charset="2"/>
              <a:buChar char="Ø"/>
            </a:pPr>
            <a:r>
              <a:rPr lang="it-IT" sz="1800" dirty="0" smtClean="0"/>
              <a:t>il </a:t>
            </a:r>
            <a:r>
              <a:rPr lang="it-IT" sz="1800" dirty="0"/>
              <a:t>Pareto </a:t>
            </a:r>
            <a:r>
              <a:rPr lang="it-IT" sz="1800" dirty="0" err="1"/>
              <a:t>Mazziotta</a:t>
            </a:r>
            <a:r>
              <a:rPr lang="it-IT" sz="1800" dirty="0"/>
              <a:t> Index (MPI). </a:t>
            </a:r>
            <a:endParaRPr lang="it-IT" sz="1800" dirty="0" smtClean="0"/>
          </a:p>
          <a:p>
            <a:pPr marL="0" indent="0" algn="just">
              <a:buNone/>
            </a:pPr>
            <a:endParaRPr lang="it-IT" sz="2000" dirty="0"/>
          </a:p>
          <a:p>
            <a:pPr marL="0" indent="0" algn="just">
              <a:buNone/>
            </a:pPr>
            <a:r>
              <a:rPr lang="it-IT" sz="2000" dirty="0" smtClean="0"/>
              <a:t>Mentre il primo segue una metodologia compensativa il secondo metodo </a:t>
            </a:r>
            <a:r>
              <a:rPr lang="it-IT" sz="2000" dirty="0"/>
              <a:t>di </a:t>
            </a:r>
            <a:r>
              <a:rPr lang="it-IT" sz="2000" dirty="0" smtClean="0"/>
              <a:t>aggregazione ''non-compensativo'' è </a:t>
            </a:r>
            <a:r>
              <a:rPr lang="it-IT" sz="2000" dirty="0"/>
              <a:t>specificamente </a:t>
            </a:r>
            <a:r>
              <a:rPr lang="it-IT" sz="2000" dirty="0" smtClean="0"/>
              <a:t>concepito </a:t>
            </a:r>
            <a:r>
              <a:rPr lang="it-IT" sz="2000" dirty="0"/>
              <a:t>per garantire la '</a:t>
            </a:r>
            <a:r>
              <a:rPr lang="it-IT" sz="2000" dirty="0" smtClean="0"/>
              <a:t>'non sostituibilità'' </a:t>
            </a:r>
            <a:r>
              <a:rPr lang="it-IT" sz="2000" dirty="0"/>
              <a:t>delle </a:t>
            </a:r>
            <a:r>
              <a:rPr lang="it-IT" sz="2000" dirty="0" smtClean="0"/>
              <a:t>dimensioni  (</a:t>
            </a:r>
            <a:r>
              <a:rPr lang="it-IT" sz="2000" dirty="0" err="1"/>
              <a:t>Mazziotta</a:t>
            </a:r>
            <a:r>
              <a:rPr lang="it-IT" sz="2000" dirty="0"/>
              <a:t> e Pareto 2012</a:t>
            </a:r>
            <a:r>
              <a:rPr lang="it-IT" sz="2000" dirty="0" smtClean="0"/>
              <a:t>). </a:t>
            </a:r>
          </a:p>
          <a:p>
            <a:pPr marL="0" indent="0">
              <a:buNone/>
            </a:pPr>
            <a:endParaRPr lang="it-IT" sz="2800" dirty="0"/>
          </a:p>
        </p:txBody>
      </p:sp>
    </p:spTree>
    <p:extLst>
      <p:ext uri="{BB962C8B-B14F-4D97-AF65-F5344CB8AC3E}">
        <p14:creationId xmlns:p14="http://schemas.microsoft.com/office/powerpoint/2010/main" val="203797899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404664"/>
            <a:ext cx="8229600" cy="1143000"/>
          </a:xfrm>
        </p:spPr>
        <p:txBody>
          <a:bodyPr>
            <a:normAutofit/>
          </a:bodyPr>
          <a:lstStyle/>
          <a:p>
            <a:pPr algn="ctr"/>
            <a:r>
              <a:rPr lang="it-IT" dirty="0" smtClean="0"/>
              <a:t>Indicatore di Benessere Europeo</a:t>
            </a:r>
            <a:endParaRPr lang="it-IT" dirty="0"/>
          </a:p>
        </p:txBody>
      </p:sp>
      <p:pic>
        <p:nvPicPr>
          <p:cNvPr id="1027" name="Picture 3" descr="C:\Users\Guaido\Desktop\Tesi\CARTINE\INDICE.gif"/>
          <p:cNvPicPr>
            <a:picLocks noGrp="1" noChangeAspect="1" noChangeArrowheads="1"/>
          </p:cNvPicPr>
          <p:nvPr>
            <p:ph idx="1"/>
          </p:nvPr>
        </p:nvPicPr>
        <p:blipFill>
          <a:blip r:embed="rId3" cstate="print"/>
          <a:srcRect/>
          <a:stretch>
            <a:fillRect/>
          </a:stretch>
        </p:blipFill>
        <p:spPr bwMode="auto">
          <a:xfrm>
            <a:off x="5100856" y="1916832"/>
            <a:ext cx="3960440" cy="3960440"/>
          </a:xfrm>
          <a:prstGeom prst="rect">
            <a:avLst/>
          </a:prstGeom>
          <a:noFill/>
        </p:spPr>
      </p:pic>
      <p:graphicFrame>
        <p:nvGraphicFramePr>
          <p:cNvPr id="9" name="Tabella 8"/>
          <p:cNvGraphicFramePr>
            <a:graphicFrameLocks noGrp="1"/>
          </p:cNvGraphicFramePr>
          <p:nvPr>
            <p:extLst>
              <p:ext uri="{D42A27DB-BD31-4B8C-83A1-F6EECF244321}">
                <p14:modId xmlns:p14="http://schemas.microsoft.com/office/powerpoint/2010/main" val="2603336482"/>
              </p:ext>
            </p:extLst>
          </p:nvPr>
        </p:nvGraphicFramePr>
        <p:xfrm>
          <a:off x="847380" y="1628800"/>
          <a:ext cx="4104456" cy="5019376"/>
        </p:xfrm>
        <a:graphic>
          <a:graphicData uri="http://schemas.openxmlformats.org/drawingml/2006/table">
            <a:tbl>
              <a:tblPr/>
              <a:tblGrid>
                <a:gridCol w="578787">
                  <a:extLst>
                    <a:ext uri="{9D8B030D-6E8A-4147-A177-3AD203B41FA5}">
                      <a16:colId xmlns:a16="http://schemas.microsoft.com/office/drawing/2014/main" val="20000"/>
                    </a:ext>
                  </a:extLst>
                </a:gridCol>
                <a:gridCol w="1149405">
                  <a:extLst>
                    <a:ext uri="{9D8B030D-6E8A-4147-A177-3AD203B41FA5}">
                      <a16:colId xmlns:a16="http://schemas.microsoft.com/office/drawing/2014/main" val="20001"/>
                    </a:ext>
                  </a:extLst>
                </a:gridCol>
                <a:gridCol w="864096">
                  <a:extLst>
                    <a:ext uri="{9D8B030D-6E8A-4147-A177-3AD203B41FA5}">
                      <a16:colId xmlns:a16="http://schemas.microsoft.com/office/drawing/2014/main" val="20002"/>
                    </a:ext>
                  </a:extLst>
                </a:gridCol>
                <a:gridCol w="576064">
                  <a:extLst>
                    <a:ext uri="{9D8B030D-6E8A-4147-A177-3AD203B41FA5}">
                      <a16:colId xmlns:a16="http://schemas.microsoft.com/office/drawing/2014/main" val="20003"/>
                    </a:ext>
                  </a:extLst>
                </a:gridCol>
                <a:gridCol w="432048">
                  <a:extLst>
                    <a:ext uri="{9D8B030D-6E8A-4147-A177-3AD203B41FA5}">
                      <a16:colId xmlns:a16="http://schemas.microsoft.com/office/drawing/2014/main" val="20004"/>
                    </a:ext>
                  </a:extLst>
                </a:gridCol>
                <a:gridCol w="504056">
                  <a:extLst>
                    <a:ext uri="{9D8B030D-6E8A-4147-A177-3AD203B41FA5}">
                      <a16:colId xmlns:a16="http://schemas.microsoft.com/office/drawing/2014/main" val="20005"/>
                    </a:ext>
                  </a:extLst>
                </a:gridCol>
              </a:tblGrid>
              <a:tr h="305716">
                <a:tc>
                  <a:txBody>
                    <a:bodyPr/>
                    <a:lstStyle/>
                    <a:p>
                      <a:pPr algn="l" fontAlgn="b"/>
                      <a:r>
                        <a:rPr lang="it-IT" sz="1100" b="1" i="0" u="none" strike="noStrike" dirty="0">
                          <a:solidFill>
                            <a:srgbClr val="000000"/>
                          </a:solidFill>
                          <a:latin typeface="Arial"/>
                        </a:rPr>
                        <a:t>CLASSI</a:t>
                      </a:r>
                    </a:p>
                  </a:txBody>
                  <a:tcPr marL="6940" marR="6940" marT="6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1" i="0" u="none" strike="noStrike" dirty="0">
                          <a:solidFill>
                            <a:srgbClr val="000000"/>
                          </a:solidFill>
                          <a:latin typeface="Arial"/>
                        </a:rPr>
                        <a:t>NAZIONE</a:t>
                      </a:r>
                    </a:p>
                  </a:txBody>
                  <a:tcPr marL="6940" marR="6940" marT="6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dirty="0">
                          <a:solidFill>
                            <a:srgbClr val="000000"/>
                          </a:solidFill>
                          <a:latin typeface="Arial"/>
                        </a:rPr>
                        <a:t>PUNTEGGIO</a:t>
                      </a:r>
                    </a:p>
                  </a:txBody>
                  <a:tcPr marL="6940" marR="6940" marT="6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dirty="0">
                          <a:solidFill>
                            <a:srgbClr val="000000"/>
                          </a:solidFill>
                          <a:latin typeface="Arial"/>
                        </a:rPr>
                        <a:t>% POP.</a:t>
                      </a:r>
                    </a:p>
                  </a:txBody>
                  <a:tcPr marL="6940" marR="6940" marT="6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it-IT" sz="1100" b="1" i="0" u="none" strike="noStrike" dirty="0">
                          <a:solidFill>
                            <a:srgbClr val="000000"/>
                          </a:solidFill>
                          <a:latin typeface="Arial"/>
                        </a:rPr>
                        <a:t>% </a:t>
                      </a:r>
                      <a:r>
                        <a:rPr lang="it-IT" sz="1100" b="1" i="0" u="none" strike="noStrike" dirty="0" err="1" smtClean="0">
                          <a:solidFill>
                            <a:srgbClr val="000000"/>
                          </a:solidFill>
                          <a:latin typeface="Arial"/>
                        </a:rPr>
                        <a:t>CUM</a:t>
                      </a:r>
                      <a:r>
                        <a:rPr lang="it-IT" sz="1100" b="1" i="0" u="none" strike="noStrike" dirty="0" smtClean="0">
                          <a:solidFill>
                            <a:srgbClr val="000000"/>
                          </a:solidFill>
                          <a:latin typeface="Arial"/>
                        </a:rPr>
                        <a:t>.</a:t>
                      </a:r>
                      <a:endParaRPr lang="it-IT" sz="1100" b="1" i="0" u="none" strike="noStrike" dirty="0">
                        <a:solidFill>
                          <a:srgbClr val="000000"/>
                        </a:solidFill>
                        <a:latin typeface="Arial"/>
                      </a:endParaRPr>
                    </a:p>
                  </a:txBody>
                  <a:tcPr marL="6940" marR="6940" marT="6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it-IT"/>
                    </a:p>
                  </a:txBody>
                  <a:tcPr/>
                </a:tc>
                <a:extLst>
                  <a:ext uri="{0D108BD9-81ED-4DB2-BD59-A6C34878D82A}">
                    <a16:rowId xmlns:a16="http://schemas.microsoft.com/office/drawing/2014/main" val="10000"/>
                  </a:ext>
                </a:extLst>
              </a:tr>
              <a:tr h="158410">
                <a:tc>
                  <a:txBody>
                    <a:bodyPr/>
                    <a:lstStyle/>
                    <a:p>
                      <a:pPr algn="ctr" fontAlgn="ctr"/>
                      <a:r>
                        <a:rPr lang="it-IT" sz="1100" b="1" i="0" u="none" strike="noStrike">
                          <a:solidFill>
                            <a:srgbClr val="000099"/>
                          </a:solidFill>
                          <a:latin typeface="Arial"/>
                        </a:rPr>
                        <a:t>1</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it-IT" sz="1100" b="1" i="0" u="none" strike="noStrike" dirty="0">
                          <a:solidFill>
                            <a:srgbClr val="000099"/>
                          </a:solidFill>
                          <a:latin typeface="Arial"/>
                        </a:rPr>
                        <a:t>Danimarca</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100" b="1" i="0" u="none" strike="noStrike" dirty="0">
                          <a:solidFill>
                            <a:srgbClr val="000099"/>
                          </a:solidFill>
                          <a:latin typeface="Arial"/>
                        </a:rPr>
                        <a:t>1,82268</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100" b="1" i="0" u="none" strike="noStrike" dirty="0">
                          <a:solidFill>
                            <a:srgbClr val="000099"/>
                          </a:solidFill>
                          <a:latin typeface="Arial"/>
                        </a:rPr>
                        <a:t>1,11</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100" b="1" i="0" u="none" strike="noStrike">
                          <a:solidFill>
                            <a:srgbClr val="000099"/>
                          </a:solidFill>
                          <a:latin typeface="Arial"/>
                        </a:rPr>
                        <a:t>7,43</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it-IT" sz="1100" b="1" i="0" u="none" strike="noStrike">
                          <a:solidFill>
                            <a:srgbClr val="000000"/>
                          </a:solidFill>
                          <a:latin typeface="Arial"/>
                        </a:rPr>
                        <a:t>63,69</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1"/>
                  </a:ext>
                </a:extLst>
              </a:tr>
              <a:tr h="156630">
                <a:tc>
                  <a:txBody>
                    <a:bodyPr/>
                    <a:lstStyle/>
                    <a:p>
                      <a:pPr algn="ctr" fontAlgn="ctr"/>
                      <a:r>
                        <a:rPr lang="it-IT" sz="1100" b="1" i="0" u="none" strike="noStrike">
                          <a:solidFill>
                            <a:srgbClr val="000099"/>
                          </a:solidFill>
                          <a:latin typeface="Arial"/>
                        </a:rPr>
                        <a:t> </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it-IT" sz="1100" b="1" i="0" u="none" strike="noStrike" dirty="0">
                          <a:solidFill>
                            <a:srgbClr val="000099"/>
                          </a:solidFill>
                          <a:latin typeface="Arial"/>
                        </a:rPr>
                        <a:t>Svezia</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100" b="1" i="0" u="none" strike="noStrike" dirty="0">
                          <a:solidFill>
                            <a:srgbClr val="000099"/>
                          </a:solidFill>
                          <a:latin typeface="Arial"/>
                        </a:rPr>
                        <a:t>1,70278</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100" b="1" i="0" u="none" strike="noStrike">
                          <a:solidFill>
                            <a:srgbClr val="000099"/>
                          </a:solidFill>
                          <a:latin typeface="Arial"/>
                        </a:rPr>
                        <a:t>1,90</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100" b="1" i="0" u="none" strike="noStrike" dirty="0">
                          <a:solidFill>
                            <a:srgbClr val="000099"/>
                          </a:solidFill>
                          <a:latin typeface="Arial"/>
                        </a:rPr>
                        <a:t> </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it-IT" sz="1100" b="1" i="0" u="none" strike="noStrike">
                          <a:solidFill>
                            <a:srgbClr val="000000"/>
                          </a:solidFill>
                          <a:latin typeface="Arial"/>
                        </a:rPr>
                        <a:t> </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2"/>
                  </a:ext>
                </a:extLst>
              </a:tr>
              <a:tr h="156630">
                <a:tc>
                  <a:txBody>
                    <a:bodyPr/>
                    <a:lstStyle/>
                    <a:p>
                      <a:pPr algn="ctr" fontAlgn="ctr"/>
                      <a:r>
                        <a:rPr lang="it-IT" sz="1100" b="1" i="0" u="none" strike="noStrike">
                          <a:solidFill>
                            <a:srgbClr val="000099"/>
                          </a:solidFill>
                          <a:latin typeface="Arial"/>
                        </a:rPr>
                        <a:t> </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it-IT" sz="1100" b="1" i="0" u="none" strike="noStrike" dirty="0">
                          <a:solidFill>
                            <a:srgbClr val="000099"/>
                          </a:solidFill>
                          <a:latin typeface="Arial"/>
                        </a:rPr>
                        <a:t>Finlandia</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100" b="1" i="0" u="none" strike="noStrike" dirty="0">
                          <a:solidFill>
                            <a:srgbClr val="000099"/>
                          </a:solidFill>
                          <a:latin typeface="Arial"/>
                        </a:rPr>
                        <a:t>1,53211</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100" b="1" i="0" u="none" strike="noStrike">
                          <a:solidFill>
                            <a:srgbClr val="000099"/>
                          </a:solidFill>
                          <a:latin typeface="Arial"/>
                        </a:rPr>
                        <a:t>1,08</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100" b="1" i="0" u="none" strike="noStrike" dirty="0">
                          <a:solidFill>
                            <a:srgbClr val="000099"/>
                          </a:solidFill>
                          <a:latin typeface="Arial"/>
                        </a:rPr>
                        <a:t> </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it-IT" sz="1100" b="1" i="0" u="none" strike="noStrike">
                          <a:solidFill>
                            <a:srgbClr val="000000"/>
                          </a:solidFill>
                          <a:latin typeface="Arial"/>
                        </a:rPr>
                        <a:t> </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3"/>
                  </a:ext>
                </a:extLst>
              </a:tr>
              <a:tr h="156630">
                <a:tc>
                  <a:txBody>
                    <a:bodyPr/>
                    <a:lstStyle/>
                    <a:p>
                      <a:pPr algn="ctr" fontAlgn="ctr"/>
                      <a:r>
                        <a:rPr lang="it-IT" sz="1100" b="1" i="0" u="none" strike="noStrike">
                          <a:solidFill>
                            <a:srgbClr val="000099"/>
                          </a:solidFill>
                          <a:latin typeface="Arial"/>
                        </a:rPr>
                        <a:t> </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it-IT" sz="1100" b="1" i="0" u="none" strike="noStrike" dirty="0">
                          <a:solidFill>
                            <a:srgbClr val="000099"/>
                          </a:solidFill>
                          <a:latin typeface="Arial"/>
                        </a:rPr>
                        <a:t>Paesi Bassi</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100" b="1" i="0" u="none" strike="noStrike" dirty="0">
                          <a:solidFill>
                            <a:srgbClr val="000099"/>
                          </a:solidFill>
                          <a:latin typeface="Arial"/>
                        </a:rPr>
                        <a:t>1,32714</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100" b="1" i="0" u="none" strike="noStrike">
                          <a:solidFill>
                            <a:srgbClr val="000099"/>
                          </a:solidFill>
                          <a:latin typeface="Arial"/>
                        </a:rPr>
                        <a:t>3,34</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100" b="1" i="0" u="none" strike="noStrike" dirty="0">
                          <a:solidFill>
                            <a:srgbClr val="000099"/>
                          </a:solidFill>
                          <a:latin typeface="Arial"/>
                        </a:rPr>
                        <a:t> </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it-IT" sz="1100" b="1" i="0" u="none" strike="noStrike">
                          <a:solidFill>
                            <a:srgbClr val="000000"/>
                          </a:solidFill>
                          <a:latin typeface="Arial"/>
                        </a:rPr>
                        <a:t> </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4"/>
                  </a:ext>
                </a:extLst>
              </a:tr>
              <a:tr h="156630">
                <a:tc>
                  <a:txBody>
                    <a:bodyPr/>
                    <a:lstStyle/>
                    <a:p>
                      <a:pPr algn="ctr" fontAlgn="ctr"/>
                      <a:r>
                        <a:rPr lang="it-IT" sz="1100" b="1" i="0" u="none" strike="noStrike">
                          <a:solidFill>
                            <a:srgbClr val="3366FF"/>
                          </a:solidFill>
                          <a:latin typeface="Arial"/>
                        </a:rPr>
                        <a:t>2</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it-IT" sz="1100" b="1" i="0" u="none" strike="noStrike" dirty="0">
                          <a:solidFill>
                            <a:srgbClr val="3366FF"/>
                          </a:solidFill>
                          <a:latin typeface="Arial"/>
                        </a:rPr>
                        <a:t>Austria</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100" b="1" i="0" u="none" strike="noStrike" dirty="0">
                          <a:solidFill>
                            <a:srgbClr val="3366FF"/>
                          </a:solidFill>
                          <a:latin typeface="Arial"/>
                        </a:rPr>
                        <a:t>1,07076</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100" b="1" i="0" u="none" strike="noStrike">
                          <a:solidFill>
                            <a:srgbClr val="3366FF"/>
                          </a:solidFill>
                          <a:latin typeface="Arial"/>
                        </a:rPr>
                        <a:t>1,68</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100" b="1" i="0" u="none" strike="noStrike">
                          <a:solidFill>
                            <a:srgbClr val="3366FF"/>
                          </a:solidFill>
                          <a:latin typeface="Arial"/>
                        </a:rPr>
                        <a:t>18,09</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it-IT" sz="1100" b="1" i="0" u="none" strike="noStrike">
                          <a:solidFill>
                            <a:srgbClr val="000000"/>
                          </a:solidFill>
                          <a:latin typeface="Arial"/>
                        </a:rPr>
                        <a:t> </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5"/>
                  </a:ext>
                </a:extLst>
              </a:tr>
              <a:tr h="156630">
                <a:tc>
                  <a:txBody>
                    <a:bodyPr/>
                    <a:lstStyle/>
                    <a:p>
                      <a:pPr algn="ctr" fontAlgn="ctr"/>
                      <a:r>
                        <a:rPr lang="it-IT" sz="1100" b="1" i="0" u="none" strike="noStrike">
                          <a:solidFill>
                            <a:srgbClr val="3366FF"/>
                          </a:solidFill>
                          <a:latin typeface="Arial"/>
                        </a:rPr>
                        <a:t> </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it-IT" sz="1100" b="1" i="0" u="none" strike="noStrike" dirty="0">
                          <a:solidFill>
                            <a:srgbClr val="3366FF"/>
                          </a:solidFill>
                          <a:latin typeface="Arial"/>
                        </a:rPr>
                        <a:t>Lussemburgo</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100" b="1" i="0" u="none" strike="noStrike" dirty="0">
                          <a:solidFill>
                            <a:srgbClr val="3366FF"/>
                          </a:solidFill>
                          <a:latin typeface="Arial"/>
                        </a:rPr>
                        <a:t>0,96055</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100" b="1" i="0" u="none" strike="noStrike" dirty="0">
                          <a:solidFill>
                            <a:srgbClr val="3366FF"/>
                          </a:solidFill>
                          <a:latin typeface="Arial"/>
                        </a:rPr>
                        <a:t>0,11</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100" b="1" i="0" u="none" strike="noStrike">
                          <a:solidFill>
                            <a:srgbClr val="3366FF"/>
                          </a:solidFill>
                          <a:latin typeface="Arial"/>
                        </a:rPr>
                        <a:t> </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it-IT" sz="1100" b="1" i="0" u="none" strike="noStrike" dirty="0">
                          <a:solidFill>
                            <a:srgbClr val="000000"/>
                          </a:solidFill>
                          <a:latin typeface="Arial"/>
                        </a:rPr>
                        <a:t> </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6"/>
                  </a:ext>
                </a:extLst>
              </a:tr>
              <a:tr h="156630">
                <a:tc>
                  <a:txBody>
                    <a:bodyPr/>
                    <a:lstStyle/>
                    <a:p>
                      <a:pPr algn="ctr" fontAlgn="ctr"/>
                      <a:r>
                        <a:rPr lang="it-IT" sz="1100" b="1" i="0" u="none" strike="noStrike">
                          <a:solidFill>
                            <a:srgbClr val="3366FF"/>
                          </a:solidFill>
                          <a:latin typeface="Arial"/>
                        </a:rPr>
                        <a:t> </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it-IT" sz="1100" b="1" i="0" u="none" strike="noStrike">
                          <a:solidFill>
                            <a:srgbClr val="3366FF"/>
                          </a:solidFill>
                          <a:latin typeface="Arial"/>
                        </a:rPr>
                        <a:t>Germania</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100" b="1" i="0" u="none" strike="noStrike" dirty="0">
                          <a:solidFill>
                            <a:srgbClr val="3366FF"/>
                          </a:solidFill>
                          <a:latin typeface="Arial"/>
                        </a:rPr>
                        <a:t>0,723</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100" b="1" i="0" u="none" strike="noStrike" dirty="0">
                          <a:solidFill>
                            <a:srgbClr val="3366FF"/>
                          </a:solidFill>
                          <a:latin typeface="Arial"/>
                        </a:rPr>
                        <a:t>16,31</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100" b="1" i="0" u="none" strike="noStrike">
                          <a:solidFill>
                            <a:srgbClr val="3366FF"/>
                          </a:solidFill>
                          <a:latin typeface="Arial"/>
                        </a:rPr>
                        <a:t> </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it-IT" sz="1100" b="1" i="0" u="none" strike="noStrike" dirty="0">
                          <a:solidFill>
                            <a:srgbClr val="000000"/>
                          </a:solidFill>
                          <a:latin typeface="Arial"/>
                        </a:rPr>
                        <a:t> </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7"/>
                  </a:ext>
                </a:extLst>
              </a:tr>
              <a:tr h="156630">
                <a:tc>
                  <a:txBody>
                    <a:bodyPr/>
                    <a:lstStyle/>
                    <a:p>
                      <a:pPr algn="ctr" fontAlgn="ctr"/>
                      <a:r>
                        <a:rPr lang="it-IT" sz="1100" b="1" i="0" u="none" strike="noStrike">
                          <a:solidFill>
                            <a:srgbClr val="00B0F0"/>
                          </a:solidFill>
                          <a:latin typeface="Arial"/>
                        </a:rPr>
                        <a:t>3</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it-IT" sz="1100" b="1" i="0" u="none" strike="noStrike">
                          <a:solidFill>
                            <a:srgbClr val="00B0F0"/>
                          </a:solidFill>
                          <a:latin typeface="Arial"/>
                        </a:rPr>
                        <a:t>Regno Unito</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100" b="1" i="0" u="none" strike="noStrike" dirty="0">
                          <a:solidFill>
                            <a:srgbClr val="00B0F0"/>
                          </a:solidFill>
                          <a:latin typeface="Arial"/>
                        </a:rPr>
                        <a:t>0,56207</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100" b="1" i="0" u="none" strike="noStrike" dirty="0">
                          <a:solidFill>
                            <a:srgbClr val="00B0F0"/>
                          </a:solidFill>
                          <a:latin typeface="Arial"/>
                        </a:rPr>
                        <a:t>12,70</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100" b="1" i="0" u="none" strike="noStrike">
                          <a:solidFill>
                            <a:srgbClr val="00B0F0"/>
                          </a:solidFill>
                          <a:latin typeface="Arial"/>
                        </a:rPr>
                        <a:t>38,17</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it-IT" sz="1100" b="1" i="0" u="none" strike="noStrike" dirty="0">
                          <a:solidFill>
                            <a:srgbClr val="000000"/>
                          </a:solidFill>
                          <a:latin typeface="Arial"/>
                        </a:rPr>
                        <a:t> </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8"/>
                  </a:ext>
                </a:extLst>
              </a:tr>
              <a:tr h="156630">
                <a:tc>
                  <a:txBody>
                    <a:bodyPr/>
                    <a:lstStyle/>
                    <a:p>
                      <a:pPr algn="ctr" fontAlgn="ctr"/>
                      <a:r>
                        <a:rPr lang="it-IT" sz="1100" b="1" i="0" u="none" strike="noStrike">
                          <a:solidFill>
                            <a:srgbClr val="00B0F0"/>
                          </a:solidFill>
                          <a:latin typeface="Arial"/>
                        </a:rPr>
                        <a:t> </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it-IT" sz="1100" b="1" i="0" u="none" strike="noStrike">
                          <a:solidFill>
                            <a:srgbClr val="00B0F0"/>
                          </a:solidFill>
                          <a:latin typeface="Arial"/>
                        </a:rPr>
                        <a:t>Belgio</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100" b="1" i="0" u="none" strike="noStrike" dirty="0">
                          <a:solidFill>
                            <a:srgbClr val="00B0F0"/>
                          </a:solidFill>
                          <a:latin typeface="Arial"/>
                        </a:rPr>
                        <a:t>0,5328</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100" b="1" i="0" u="none" strike="noStrike" dirty="0">
                          <a:solidFill>
                            <a:srgbClr val="00B0F0"/>
                          </a:solidFill>
                          <a:latin typeface="Arial"/>
                        </a:rPr>
                        <a:t>2,22</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100" b="1" i="0" u="none" strike="noStrike">
                          <a:solidFill>
                            <a:srgbClr val="00B0F0"/>
                          </a:solidFill>
                          <a:latin typeface="Arial"/>
                        </a:rPr>
                        <a:t> </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it-IT" sz="1100" b="1" i="0" u="none" strike="noStrike" dirty="0">
                          <a:solidFill>
                            <a:srgbClr val="000000"/>
                          </a:solidFill>
                          <a:latin typeface="Arial"/>
                        </a:rPr>
                        <a:t> </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9"/>
                  </a:ext>
                </a:extLst>
              </a:tr>
              <a:tr h="156630">
                <a:tc>
                  <a:txBody>
                    <a:bodyPr/>
                    <a:lstStyle/>
                    <a:p>
                      <a:pPr algn="ctr" fontAlgn="ctr"/>
                      <a:r>
                        <a:rPr lang="it-IT" sz="1100" b="1" i="0" u="none" strike="noStrike">
                          <a:solidFill>
                            <a:srgbClr val="00B0F0"/>
                          </a:solidFill>
                          <a:latin typeface="Arial"/>
                        </a:rPr>
                        <a:t> </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it-IT" sz="1100" b="1" i="0" u="none" strike="noStrike" dirty="0" smtClean="0">
                          <a:solidFill>
                            <a:srgbClr val="00B0F0"/>
                          </a:solidFill>
                          <a:latin typeface="Arial"/>
                        </a:rPr>
                        <a:t>Irlanda</a:t>
                      </a:r>
                      <a:endParaRPr lang="it-IT" sz="1100" b="1" i="0" u="none" strike="noStrike" dirty="0">
                        <a:solidFill>
                          <a:srgbClr val="00B0F0"/>
                        </a:solidFill>
                        <a:latin typeface="Arial"/>
                      </a:endParaRP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100" b="1" i="0" u="none" strike="noStrike" dirty="0">
                          <a:solidFill>
                            <a:srgbClr val="00B0F0"/>
                          </a:solidFill>
                          <a:latin typeface="Arial"/>
                        </a:rPr>
                        <a:t>0,47355</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100" b="1" i="0" u="none" strike="noStrike">
                          <a:solidFill>
                            <a:srgbClr val="00B0F0"/>
                          </a:solidFill>
                          <a:latin typeface="Arial"/>
                        </a:rPr>
                        <a:t>0,91</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100" b="1" i="0" u="none" strike="noStrike">
                          <a:solidFill>
                            <a:srgbClr val="00B0F0"/>
                          </a:solidFill>
                          <a:latin typeface="Arial"/>
                        </a:rPr>
                        <a:t> </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it-IT" sz="1100" b="1" i="0" u="none" strike="noStrike" dirty="0">
                          <a:solidFill>
                            <a:srgbClr val="000000"/>
                          </a:solidFill>
                          <a:latin typeface="Arial"/>
                        </a:rPr>
                        <a:t> </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10"/>
                  </a:ext>
                </a:extLst>
              </a:tr>
              <a:tr h="156630">
                <a:tc>
                  <a:txBody>
                    <a:bodyPr/>
                    <a:lstStyle/>
                    <a:p>
                      <a:pPr algn="ctr" fontAlgn="ctr"/>
                      <a:r>
                        <a:rPr lang="it-IT" sz="1100" b="1" i="0" u="none" strike="noStrike">
                          <a:solidFill>
                            <a:srgbClr val="00B0F0"/>
                          </a:solidFill>
                          <a:latin typeface="Arial"/>
                        </a:rPr>
                        <a:t> </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it-IT" sz="1100" b="1" i="0" u="none" strike="noStrike">
                          <a:solidFill>
                            <a:srgbClr val="00B0F0"/>
                          </a:solidFill>
                          <a:latin typeface="Arial"/>
                        </a:rPr>
                        <a:t>Francia</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100" b="1" i="0" u="none" strike="noStrike" dirty="0">
                          <a:solidFill>
                            <a:srgbClr val="00B0F0"/>
                          </a:solidFill>
                          <a:latin typeface="Arial"/>
                        </a:rPr>
                        <a:t>0,43049</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100" b="1" i="0" u="none" strike="noStrike" dirty="0">
                          <a:solidFill>
                            <a:srgbClr val="00B0F0"/>
                          </a:solidFill>
                          <a:latin typeface="Arial"/>
                        </a:rPr>
                        <a:t>13,05</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100" b="1" i="0" u="none" strike="noStrike">
                          <a:solidFill>
                            <a:srgbClr val="00B0F0"/>
                          </a:solidFill>
                          <a:latin typeface="Arial"/>
                        </a:rPr>
                        <a:t> </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it-IT" sz="1100" b="1" i="0" u="none" strike="noStrike" dirty="0">
                          <a:solidFill>
                            <a:srgbClr val="000000"/>
                          </a:solidFill>
                          <a:latin typeface="Arial"/>
                        </a:rPr>
                        <a:t> </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11"/>
                  </a:ext>
                </a:extLst>
              </a:tr>
              <a:tr h="156630">
                <a:tc>
                  <a:txBody>
                    <a:bodyPr/>
                    <a:lstStyle/>
                    <a:p>
                      <a:pPr algn="ctr" fontAlgn="ctr"/>
                      <a:r>
                        <a:rPr lang="it-IT" sz="1100" b="1" i="0" u="none" strike="noStrike">
                          <a:solidFill>
                            <a:srgbClr val="00B0F0"/>
                          </a:solidFill>
                          <a:latin typeface="Arial"/>
                        </a:rPr>
                        <a:t> </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it-IT" sz="1100" b="1" i="0" u="none" strike="noStrike">
                          <a:solidFill>
                            <a:srgbClr val="00B0F0"/>
                          </a:solidFill>
                          <a:latin typeface="Arial"/>
                        </a:rPr>
                        <a:t>Spagna</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100" b="1" i="0" u="none" strike="noStrike" dirty="0">
                          <a:solidFill>
                            <a:srgbClr val="00B0F0"/>
                          </a:solidFill>
                          <a:latin typeface="Arial"/>
                        </a:rPr>
                        <a:t>0,07518</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100" b="1" i="0" u="none" strike="noStrike">
                          <a:solidFill>
                            <a:srgbClr val="00B0F0"/>
                          </a:solidFill>
                          <a:latin typeface="Arial"/>
                        </a:rPr>
                        <a:t>9,29</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100" b="1" i="0" u="none" strike="noStrike" dirty="0">
                          <a:solidFill>
                            <a:srgbClr val="00B0F0"/>
                          </a:solidFill>
                          <a:latin typeface="Arial"/>
                        </a:rPr>
                        <a:t> </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it-IT" sz="1100" b="1" i="0" u="none" strike="noStrike" dirty="0">
                          <a:solidFill>
                            <a:srgbClr val="000000"/>
                          </a:solidFill>
                          <a:latin typeface="Arial"/>
                        </a:rPr>
                        <a:t> </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156630">
                <a:tc>
                  <a:txBody>
                    <a:bodyPr/>
                    <a:lstStyle/>
                    <a:p>
                      <a:pPr algn="ctr" fontAlgn="ctr"/>
                      <a:r>
                        <a:rPr lang="it-IT" sz="1100" b="1" i="0" u="none" strike="noStrike">
                          <a:solidFill>
                            <a:srgbClr val="FFCC66"/>
                          </a:solidFill>
                          <a:latin typeface="Arial"/>
                        </a:rPr>
                        <a:t>4</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it-IT" sz="1100" b="1" i="0" u="none" strike="noStrike">
                          <a:solidFill>
                            <a:srgbClr val="FFCC66"/>
                          </a:solidFill>
                          <a:latin typeface="Arial"/>
                        </a:rPr>
                        <a:t>Slovenia</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100" b="1" i="0" u="none" strike="noStrike" dirty="0">
                          <a:solidFill>
                            <a:srgbClr val="FFCC66"/>
                          </a:solidFill>
                          <a:latin typeface="Arial"/>
                        </a:rPr>
                        <a:t>-0,14983</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100" b="1" i="0" u="none" strike="noStrike" dirty="0">
                          <a:solidFill>
                            <a:srgbClr val="FFCC66"/>
                          </a:solidFill>
                          <a:latin typeface="Arial"/>
                        </a:rPr>
                        <a:t>0,41</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100" b="1" i="0" u="none" strike="noStrike">
                          <a:solidFill>
                            <a:srgbClr val="FFCC66"/>
                          </a:solidFill>
                          <a:latin typeface="Arial"/>
                        </a:rPr>
                        <a:t>16,97</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it-IT" sz="1100" b="1" i="0" u="none" strike="noStrike" dirty="0">
                          <a:solidFill>
                            <a:srgbClr val="000000"/>
                          </a:solidFill>
                          <a:latin typeface="Arial"/>
                        </a:rPr>
                        <a:t>36,31</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13"/>
                  </a:ext>
                </a:extLst>
              </a:tr>
              <a:tr h="156630">
                <a:tc>
                  <a:txBody>
                    <a:bodyPr/>
                    <a:lstStyle/>
                    <a:p>
                      <a:pPr algn="ctr" fontAlgn="ctr"/>
                      <a:r>
                        <a:rPr lang="it-IT" sz="1100" b="1" i="0" u="none" strike="noStrike">
                          <a:solidFill>
                            <a:srgbClr val="FFCC66"/>
                          </a:solidFill>
                          <a:latin typeface="Arial"/>
                        </a:rPr>
                        <a:t> </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it-IT" sz="1100" b="1" i="0" u="none" strike="noStrike">
                          <a:solidFill>
                            <a:srgbClr val="FFCC66"/>
                          </a:solidFill>
                          <a:latin typeface="Arial"/>
                        </a:rPr>
                        <a:t>Estonia</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100" b="1" i="0" u="none" strike="noStrike" dirty="0">
                          <a:solidFill>
                            <a:srgbClr val="FFCC66"/>
                          </a:solidFill>
                          <a:latin typeface="Arial"/>
                        </a:rPr>
                        <a:t>-0,16021</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100" b="1" i="0" u="none" strike="noStrike" dirty="0">
                          <a:solidFill>
                            <a:srgbClr val="FFCC66"/>
                          </a:solidFill>
                          <a:latin typeface="Arial"/>
                        </a:rPr>
                        <a:t>0,26</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100" b="1" i="0" u="none" strike="noStrike" dirty="0">
                          <a:solidFill>
                            <a:srgbClr val="FFCC66"/>
                          </a:solidFill>
                          <a:latin typeface="Arial"/>
                        </a:rPr>
                        <a:t> </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it-IT" sz="1100" b="1" i="0" u="none" strike="noStrike" dirty="0">
                          <a:solidFill>
                            <a:srgbClr val="000000"/>
                          </a:solidFill>
                          <a:latin typeface="Arial"/>
                        </a:rPr>
                        <a:t> </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14"/>
                  </a:ext>
                </a:extLst>
              </a:tr>
              <a:tr h="156630">
                <a:tc>
                  <a:txBody>
                    <a:bodyPr/>
                    <a:lstStyle/>
                    <a:p>
                      <a:pPr algn="ctr" fontAlgn="ctr"/>
                      <a:r>
                        <a:rPr lang="it-IT" sz="1100" b="1" i="0" u="none" strike="noStrike">
                          <a:solidFill>
                            <a:srgbClr val="FFCC66"/>
                          </a:solidFill>
                          <a:latin typeface="Arial"/>
                        </a:rPr>
                        <a:t> </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it-IT" sz="1100" b="1" i="0" u="none" strike="noStrike">
                          <a:solidFill>
                            <a:srgbClr val="FFCC66"/>
                          </a:solidFill>
                          <a:latin typeface="Arial"/>
                        </a:rPr>
                        <a:t>Malta</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100" b="1" i="0" u="none" strike="noStrike" dirty="0">
                          <a:solidFill>
                            <a:srgbClr val="FFCC66"/>
                          </a:solidFill>
                          <a:latin typeface="Arial"/>
                        </a:rPr>
                        <a:t>-0,21466</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100" b="1" i="0" u="none" strike="noStrike" dirty="0">
                          <a:solidFill>
                            <a:srgbClr val="FFCC66"/>
                          </a:solidFill>
                          <a:latin typeface="Arial"/>
                        </a:rPr>
                        <a:t>0,08</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100" b="1" i="0" u="none" strike="noStrike">
                          <a:solidFill>
                            <a:srgbClr val="FFCC66"/>
                          </a:solidFill>
                          <a:latin typeface="Arial"/>
                        </a:rPr>
                        <a:t> </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it-IT" sz="1100" b="1" i="0" u="none" strike="noStrike" dirty="0">
                          <a:solidFill>
                            <a:srgbClr val="000000"/>
                          </a:solidFill>
                          <a:latin typeface="Arial"/>
                        </a:rPr>
                        <a:t> </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15"/>
                  </a:ext>
                </a:extLst>
              </a:tr>
              <a:tr h="156630">
                <a:tc>
                  <a:txBody>
                    <a:bodyPr/>
                    <a:lstStyle/>
                    <a:p>
                      <a:pPr algn="ctr" fontAlgn="ctr"/>
                      <a:r>
                        <a:rPr lang="it-IT" sz="1100" b="1" i="0" u="none" strike="noStrike">
                          <a:solidFill>
                            <a:srgbClr val="FFCC66"/>
                          </a:solidFill>
                          <a:latin typeface="Arial"/>
                        </a:rPr>
                        <a:t> </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it-IT" sz="1100" b="1" i="0" u="none" strike="noStrike">
                          <a:solidFill>
                            <a:srgbClr val="FFCC66"/>
                          </a:solidFill>
                          <a:latin typeface="Arial"/>
                        </a:rPr>
                        <a:t>Portogallo</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100" b="1" i="0" u="none" strike="noStrike" dirty="0">
                          <a:solidFill>
                            <a:srgbClr val="FFCC66"/>
                          </a:solidFill>
                          <a:latin typeface="Arial"/>
                        </a:rPr>
                        <a:t>-0,32037</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100" b="1" i="0" u="none" strike="noStrike" dirty="0">
                          <a:solidFill>
                            <a:srgbClr val="FFCC66"/>
                          </a:solidFill>
                          <a:latin typeface="Arial"/>
                        </a:rPr>
                        <a:t>2,09</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100" b="1" i="0" u="none" strike="noStrike" dirty="0">
                          <a:solidFill>
                            <a:srgbClr val="FFCC66"/>
                          </a:solidFill>
                          <a:latin typeface="Arial"/>
                        </a:rPr>
                        <a:t> </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it-IT" sz="1100" b="1" i="0" u="none" strike="noStrike" dirty="0">
                          <a:solidFill>
                            <a:srgbClr val="000000"/>
                          </a:solidFill>
                          <a:latin typeface="Arial"/>
                        </a:rPr>
                        <a:t> </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16"/>
                  </a:ext>
                </a:extLst>
              </a:tr>
              <a:tr h="156630">
                <a:tc>
                  <a:txBody>
                    <a:bodyPr/>
                    <a:lstStyle/>
                    <a:p>
                      <a:pPr algn="ctr" fontAlgn="ctr"/>
                      <a:r>
                        <a:rPr lang="it-IT" sz="1100" b="1" i="0" u="none" strike="noStrike">
                          <a:solidFill>
                            <a:srgbClr val="FFCC66"/>
                          </a:solidFill>
                          <a:latin typeface="Arial"/>
                        </a:rPr>
                        <a:t> </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it-IT" sz="1100" b="1" i="0" u="none" strike="noStrike">
                          <a:solidFill>
                            <a:srgbClr val="FFCC66"/>
                          </a:solidFill>
                          <a:latin typeface="Arial"/>
                        </a:rPr>
                        <a:t>Italia</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100" b="1" i="0" u="none" strike="noStrike" dirty="0">
                          <a:solidFill>
                            <a:srgbClr val="FFCC66"/>
                          </a:solidFill>
                          <a:latin typeface="Arial"/>
                        </a:rPr>
                        <a:t>-0,41646</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100" b="1" i="0" u="none" strike="noStrike" dirty="0">
                          <a:solidFill>
                            <a:srgbClr val="FFCC66"/>
                          </a:solidFill>
                          <a:latin typeface="Arial"/>
                        </a:rPr>
                        <a:t>11,87</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100" b="1" i="0" u="none" strike="noStrike" dirty="0">
                          <a:solidFill>
                            <a:srgbClr val="FFCC66"/>
                          </a:solidFill>
                          <a:latin typeface="Arial"/>
                        </a:rPr>
                        <a:t> </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it-IT" sz="1100" b="1" i="0" u="none" strike="noStrike" dirty="0">
                          <a:solidFill>
                            <a:srgbClr val="000000"/>
                          </a:solidFill>
                          <a:latin typeface="Arial"/>
                        </a:rPr>
                        <a:t> </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17"/>
                  </a:ext>
                </a:extLst>
              </a:tr>
              <a:tr h="156630">
                <a:tc>
                  <a:txBody>
                    <a:bodyPr/>
                    <a:lstStyle/>
                    <a:p>
                      <a:pPr algn="ctr" fontAlgn="ctr"/>
                      <a:r>
                        <a:rPr lang="it-IT" sz="1100" b="1" i="0" u="none" strike="noStrike">
                          <a:solidFill>
                            <a:srgbClr val="FFCC66"/>
                          </a:solidFill>
                          <a:latin typeface="Arial"/>
                        </a:rPr>
                        <a:t> </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it-IT" sz="1100" b="1" i="0" u="none" strike="noStrike">
                          <a:solidFill>
                            <a:srgbClr val="FFCC66"/>
                          </a:solidFill>
                          <a:latin typeface="Arial"/>
                        </a:rPr>
                        <a:t>Cipro</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100" b="1" i="0" u="none" strike="noStrike" dirty="0">
                          <a:solidFill>
                            <a:srgbClr val="FFCC66"/>
                          </a:solidFill>
                          <a:latin typeface="Arial"/>
                        </a:rPr>
                        <a:t>-0,42227</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100" b="1" i="0" u="none" strike="noStrike" dirty="0">
                          <a:solidFill>
                            <a:srgbClr val="FFCC66"/>
                          </a:solidFill>
                          <a:latin typeface="Arial"/>
                        </a:rPr>
                        <a:t>0,17</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100" b="1" i="0" u="none" strike="noStrike" dirty="0">
                          <a:solidFill>
                            <a:srgbClr val="FFCC66"/>
                          </a:solidFill>
                          <a:latin typeface="Arial"/>
                        </a:rPr>
                        <a:t> </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it-IT" sz="1100" b="1" i="0" u="none" strike="noStrike" dirty="0">
                          <a:solidFill>
                            <a:srgbClr val="000000"/>
                          </a:solidFill>
                          <a:latin typeface="Arial"/>
                        </a:rPr>
                        <a:t> </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18"/>
                  </a:ext>
                </a:extLst>
              </a:tr>
              <a:tr h="156630">
                <a:tc>
                  <a:txBody>
                    <a:bodyPr/>
                    <a:lstStyle/>
                    <a:p>
                      <a:pPr algn="ctr" fontAlgn="ctr"/>
                      <a:r>
                        <a:rPr lang="it-IT" sz="1100" b="1" i="0" u="none" strike="noStrike">
                          <a:solidFill>
                            <a:srgbClr val="FFCC66"/>
                          </a:solidFill>
                          <a:latin typeface="Arial"/>
                        </a:rPr>
                        <a:t> </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it-IT" sz="1100" b="1" i="0" u="none" strike="noStrike">
                          <a:solidFill>
                            <a:srgbClr val="FFCC66"/>
                          </a:solidFill>
                          <a:latin typeface="Arial"/>
                        </a:rPr>
                        <a:t>Repubblica Ceca</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100" b="1" i="0" u="none" strike="noStrike" dirty="0">
                          <a:solidFill>
                            <a:srgbClr val="FFCC66"/>
                          </a:solidFill>
                          <a:latin typeface="Arial"/>
                        </a:rPr>
                        <a:t>-0,51236</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100" b="1" i="0" u="none" strike="noStrike" dirty="0">
                          <a:solidFill>
                            <a:srgbClr val="FFCC66"/>
                          </a:solidFill>
                          <a:latin typeface="Arial"/>
                        </a:rPr>
                        <a:t>2,09</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100" b="1" i="0" u="none" strike="noStrike" dirty="0">
                          <a:solidFill>
                            <a:srgbClr val="FFCC66"/>
                          </a:solidFill>
                          <a:latin typeface="Arial"/>
                        </a:rPr>
                        <a:t> </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it-IT" sz="1100" b="1" i="0" u="none" strike="noStrike" dirty="0">
                          <a:solidFill>
                            <a:srgbClr val="000000"/>
                          </a:solidFill>
                          <a:latin typeface="Arial"/>
                        </a:rPr>
                        <a:t> </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19"/>
                  </a:ext>
                </a:extLst>
              </a:tr>
              <a:tr h="156630">
                <a:tc>
                  <a:txBody>
                    <a:bodyPr/>
                    <a:lstStyle/>
                    <a:p>
                      <a:pPr algn="ctr" fontAlgn="ctr"/>
                      <a:r>
                        <a:rPr lang="it-IT" sz="1100" b="1" i="0" u="none" strike="noStrike">
                          <a:solidFill>
                            <a:srgbClr val="FF6600"/>
                          </a:solidFill>
                          <a:latin typeface="Arial"/>
                        </a:rPr>
                        <a:t>5</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it-IT" sz="1100" b="1" i="0" u="none" strike="noStrike">
                          <a:solidFill>
                            <a:srgbClr val="FF6600"/>
                          </a:solidFill>
                          <a:latin typeface="Arial"/>
                        </a:rPr>
                        <a:t>Lituania</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100" b="1" i="0" u="none" strike="noStrike" dirty="0">
                          <a:solidFill>
                            <a:srgbClr val="FF6600"/>
                          </a:solidFill>
                          <a:latin typeface="Arial"/>
                        </a:rPr>
                        <a:t>-0,71924</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100" b="1" i="0" u="none" strike="noStrike" dirty="0">
                          <a:solidFill>
                            <a:srgbClr val="FF6600"/>
                          </a:solidFill>
                          <a:latin typeface="Arial"/>
                        </a:rPr>
                        <a:t>0,59</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100" b="1" i="0" u="none" strike="noStrike" dirty="0">
                          <a:solidFill>
                            <a:srgbClr val="FF6600"/>
                          </a:solidFill>
                          <a:latin typeface="Arial"/>
                        </a:rPr>
                        <a:t>11,70</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it-IT" sz="1100" b="1" i="0" u="none" strike="noStrike" dirty="0">
                          <a:solidFill>
                            <a:srgbClr val="000000"/>
                          </a:solidFill>
                          <a:latin typeface="Arial"/>
                        </a:rPr>
                        <a:t> </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20"/>
                  </a:ext>
                </a:extLst>
              </a:tr>
              <a:tr h="156630">
                <a:tc>
                  <a:txBody>
                    <a:bodyPr/>
                    <a:lstStyle/>
                    <a:p>
                      <a:pPr algn="ctr" fontAlgn="ctr"/>
                      <a:r>
                        <a:rPr lang="it-IT" sz="1100" b="1" i="0" u="none" strike="noStrike">
                          <a:solidFill>
                            <a:srgbClr val="FF6600"/>
                          </a:solidFill>
                          <a:latin typeface="Arial"/>
                        </a:rPr>
                        <a:t> </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it-IT" sz="1100" b="1" i="0" u="none" strike="noStrike">
                          <a:solidFill>
                            <a:srgbClr val="FF6600"/>
                          </a:solidFill>
                          <a:latin typeface="Arial"/>
                        </a:rPr>
                        <a:t>Lettonia</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100" b="1" i="0" u="none" strike="noStrike" dirty="0">
                          <a:solidFill>
                            <a:srgbClr val="FF6600"/>
                          </a:solidFill>
                          <a:latin typeface="Arial"/>
                        </a:rPr>
                        <a:t>-0,77806</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100" b="1" i="0" u="none" strike="noStrike" dirty="0">
                          <a:solidFill>
                            <a:srgbClr val="FF6600"/>
                          </a:solidFill>
                          <a:latin typeface="Arial"/>
                        </a:rPr>
                        <a:t>0,40</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100" b="1" i="0" u="none" strike="noStrike" dirty="0">
                          <a:solidFill>
                            <a:srgbClr val="FF6600"/>
                          </a:solidFill>
                          <a:latin typeface="Arial"/>
                        </a:rPr>
                        <a:t> </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it-IT" sz="1100" b="1" i="0" u="none" strike="noStrike" dirty="0">
                          <a:solidFill>
                            <a:srgbClr val="000000"/>
                          </a:solidFill>
                          <a:latin typeface="Arial"/>
                        </a:rPr>
                        <a:t> </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21"/>
                  </a:ext>
                </a:extLst>
              </a:tr>
              <a:tr h="156630">
                <a:tc>
                  <a:txBody>
                    <a:bodyPr/>
                    <a:lstStyle/>
                    <a:p>
                      <a:pPr algn="ctr" fontAlgn="ctr"/>
                      <a:r>
                        <a:rPr lang="it-IT" sz="1100" b="1" i="0" u="none" strike="noStrike">
                          <a:solidFill>
                            <a:srgbClr val="FF6600"/>
                          </a:solidFill>
                          <a:latin typeface="Arial"/>
                        </a:rPr>
                        <a:t> </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it-IT" sz="1100" b="1" i="0" u="none" strike="noStrike">
                          <a:solidFill>
                            <a:srgbClr val="FF6600"/>
                          </a:solidFill>
                          <a:latin typeface="Arial"/>
                        </a:rPr>
                        <a:t>Slovacchia</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100" b="1" i="0" u="none" strike="noStrike" dirty="0">
                          <a:solidFill>
                            <a:srgbClr val="FF6600"/>
                          </a:solidFill>
                          <a:latin typeface="Arial"/>
                        </a:rPr>
                        <a:t>-0,85324</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100" b="1" i="0" u="none" strike="noStrike">
                          <a:solidFill>
                            <a:srgbClr val="FF6600"/>
                          </a:solidFill>
                          <a:latin typeface="Arial"/>
                        </a:rPr>
                        <a:t>1,08</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100" b="1" i="0" u="none" strike="noStrike" dirty="0">
                          <a:solidFill>
                            <a:srgbClr val="FF6600"/>
                          </a:solidFill>
                          <a:latin typeface="Arial"/>
                        </a:rPr>
                        <a:t> </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it-IT" sz="1100" b="1" i="0" u="none" strike="noStrike" dirty="0">
                          <a:solidFill>
                            <a:srgbClr val="000000"/>
                          </a:solidFill>
                          <a:latin typeface="Arial"/>
                        </a:rPr>
                        <a:t> </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22"/>
                  </a:ext>
                </a:extLst>
              </a:tr>
              <a:tr h="156630">
                <a:tc>
                  <a:txBody>
                    <a:bodyPr/>
                    <a:lstStyle/>
                    <a:p>
                      <a:pPr algn="ctr" fontAlgn="ctr"/>
                      <a:r>
                        <a:rPr lang="it-IT" sz="1100" b="1" i="0" u="none" strike="noStrike">
                          <a:solidFill>
                            <a:srgbClr val="FF6600"/>
                          </a:solidFill>
                          <a:latin typeface="Arial"/>
                        </a:rPr>
                        <a:t> </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it-IT" sz="1100" b="1" i="0" u="none" strike="noStrike">
                          <a:solidFill>
                            <a:srgbClr val="FF6600"/>
                          </a:solidFill>
                          <a:latin typeface="Arial"/>
                        </a:rPr>
                        <a:t>Ungheria</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100" b="1" i="0" u="none" strike="noStrike" dirty="0">
                          <a:solidFill>
                            <a:srgbClr val="FF6600"/>
                          </a:solidFill>
                          <a:latin typeface="Arial"/>
                        </a:rPr>
                        <a:t>-0,91475</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100" b="1" i="0" u="none" strike="noStrike">
                          <a:solidFill>
                            <a:srgbClr val="FF6600"/>
                          </a:solidFill>
                          <a:latin typeface="Arial"/>
                        </a:rPr>
                        <a:t>1,97</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100" b="1" i="0" u="none" strike="noStrike" dirty="0">
                          <a:solidFill>
                            <a:srgbClr val="FF6600"/>
                          </a:solidFill>
                          <a:latin typeface="Arial"/>
                        </a:rPr>
                        <a:t> </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it-IT" sz="1100" b="1" i="0" u="none" strike="noStrike" dirty="0">
                          <a:solidFill>
                            <a:srgbClr val="000000"/>
                          </a:solidFill>
                          <a:latin typeface="Arial"/>
                        </a:rPr>
                        <a:t> </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23"/>
                  </a:ext>
                </a:extLst>
              </a:tr>
              <a:tr h="156630">
                <a:tc>
                  <a:txBody>
                    <a:bodyPr/>
                    <a:lstStyle/>
                    <a:p>
                      <a:pPr algn="ctr" fontAlgn="ctr"/>
                      <a:r>
                        <a:rPr lang="it-IT" sz="1100" b="1" i="0" u="none" strike="noStrike">
                          <a:solidFill>
                            <a:srgbClr val="FF6600"/>
                          </a:solidFill>
                          <a:latin typeface="Arial"/>
                        </a:rPr>
                        <a:t> </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it-IT" sz="1100" b="1" i="0" u="none" strike="noStrike">
                          <a:solidFill>
                            <a:srgbClr val="FF6600"/>
                          </a:solidFill>
                          <a:latin typeface="Arial"/>
                        </a:rPr>
                        <a:t>Polonia</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100" b="1" i="0" u="none" strike="noStrike" dirty="0">
                          <a:solidFill>
                            <a:srgbClr val="FF6600"/>
                          </a:solidFill>
                          <a:latin typeface="Arial"/>
                        </a:rPr>
                        <a:t>-1,02575</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100" b="1" i="0" u="none" strike="noStrike">
                          <a:solidFill>
                            <a:srgbClr val="FF6600"/>
                          </a:solidFill>
                          <a:latin typeface="Arial"/>
                        </a:rPr>
                        <a:t>7,66</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100" b="1" i="0" u="none" strike="noStrike" dirty="0">
                          <a:solidFill>
                            <a:srgbClr val="FF6600"/>
                          </a:solidFill>
                          <a:latin typeface="Arial"/>
                        </a:rPr>
                        <a:t> </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it-IT" sz="1100" b="1" i="0" u="none" strike="noStrike" dirty="0">
                          <a:solidFill>
                            <a:srgbClr val="000000"/>
                          </a:solidFill>
                          <a:latin typeface="Arial"/>
                        </a:rPr>
                        <a:t> </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24"/>
                  </a:ext>
                </a:extLst>
              </a:tr>
              <a:tr h="156630">
                <a:tc>
                  <a:txBody>
                    <a:bodyPr/>
                    <a:lstStyle/>
                    <a:p>
                      <a:pPr algn="ctr" fontAlgn="ctr"/>
                      <a:r>
                        <a:rPr lang="it-IT" sz="1100" b="1" i="0" u="none" strike="noStrike">
                          <a:solidFill>
                            <a:srgbClr val="CC3300"/>
                          </a:solidFill>
                          <a:latin typeface="Arial"/>
                        </a:rPr>
                        <a:t>6</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it-IT" sz="1100" b="1" i="0" u="none" strike="noStrike">
                          <a:solidFill>
                            <a:srgbClr val="CC3300"/>
                          </a:solidFill>
                          <a:latin typeface="Arial"/>
                        </a:rPr>
                        <a:t>Grecia</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100" b="1" i="0" u="none" strike="noStrike" dirty="0">
                          <a:solidFill>
                            <a:srgbClr val="CC3300"/>
                          </a:solidFill>
                          <a:latin typeface="Arial"/>
                        </a:rPr>
                        <a:t>-1,36646</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100" b="1" i="0" u="none" strike="noStrike">
                          <a:solidFill>
                            <a:srgbClr val="CC3300"/>
                          </a:solidFill>
                          <a:latin typeface="Arial"/>
                        </a:rPr>
                        <a:t>2,20</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100" b="1" i="0" u="none" strike="noStrike" dirty="0">
                          <a:solidFill>
                            <a:srgbClr val="CC3300"/>
                          </a:solidFill>
                          <a:latin typeface="Arial"/>
                        </a:rPr>
                        <a:t>7,64</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it-IT" sz="1100" b="1" i="0" u="none" strike="noStrike" dirty="0">
                          <a:solidFill>
                            <a:srgbClr val="000000"/>
                          </a:solidFill>
                          <a:latin typeface="Arial"/>
                        </a:rPr>
                        <a:t> </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25"/>
                  </a:ext>
                </a:extLst>
              </a:tr>
              <a:tr h="156630">
                <a:tc>
                  <a:txBody>
                    <a:bodyPr/>
                    <a:lstStyle/>
                    <a:p>
                      <a:pPr algn="ctr" fontAlgn="ctr"/>
                      <a:r>
                        <a:rPr lang="it-IT" sz="1100" b="1" i="0" u="none" strike="noStrike">
                          <a:solidFill>
                            <a:srgbClr val="CC3300"/>
                          </a:solidFill>
                          <a:latin typeface="Arial"/>
                        </a:rPr>
                        <a:t> </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it-IT" sz="1100" b="1" i="0" u="none" strike="noStrike">
                          <a:solidFill>
                            <a:srgbClr val="CC3300"/>
                          </a:solidFill>
                          <a:latin typeface="Arial"/>
                        </a:rPr>
                        <a:t>Romania</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100" b="1" i="0" u="none" strike="noStrike" dirty="0">
                          <a:solidFill>
                            <a:srgbClr val="CC3300"/>
                          </a:solidFill>
                          <a:latin typeface="Arial"/>
                        </a:rPr>
                        <a:t>-1,64824</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100" b="1" i="0" u="none" strike="noStrike">
                          <a:solidFill>
                            <a:srgbClr val="CC3300"/>
                          </a:solidFill>
                          <a:latin typeface="Arial"/>
                        </a:rPr>
                        <a:t>3,99</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100" b="1" i="0" u="none" strike="noStrike" dirty="0">
                          <a:solidFill>
                            <a:srgbClr val="CC3300"/>
                          </a:solidFill>
                          <a:latin typeface="Arial"/>
                        </a:rPr>
                        <a:t> </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it-IT" sz="1100" b="1" i="0" u="none" strike="noStrike" dirty="0">
                          <a:solidFill>
                            <a:srgbClr val="000000"/>
                          </a:solidFill>
                          <a:latin typeface="Arial"/>
                        </a:rPr>
                        <a:t> </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26"/>
                  </a:ext>
                </a:extLst>
              </a:tr>
              <a:tr h="156630">
                <a:tc>
                  <a:txBody>
                    <a:bodyPr/>
                    <a:lstStyle/>
                    <a:p>
                      <a:pPr algn="ctr" fontAlgn="ctr"/>
                      <a:r>
                        <a:rPr lang="it-IT" sz="1100" b="1" i="0" u="none" strike="noStrike">
                          <a:solidFill>
                            <a:srgbClr val="CC3300"/>
                          </a:solidFill>
                          <a:latin typeface="Arial"/>
                        </a:rPr>
                        <a:t> </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it-IT" sz="1100" b="1" i="0" u="none" strike="noStrike">
                          <a:solidFill>
                            <a:srgbClr val="CC3300"/>
                          </a:solidFill>
                          <a:latin typeface="Arial"/>
                        </a:rPr>
                        <a:t>Bulgaria</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100" b="1" i="0" u="none" strike="noStrike" dirty="0">
                          <a:solidFill>
                            <a:srgbClr val="CC3300"/>
                          </a:solidFill>
                          <a:latin typeface="Arial"/>
                        </a:rPr>
                        <a:t>-1,71119</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100" b="1" i="0" u="none" strike="noStrike">
                          <a:solidFill>
                            <a:srgbClr val="CC3300"/>
                          </a:solidFill>
                          <a:latin typeface="Arial"/>
                        </a:rPr>
                        <a:t>1,45</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100" b="1" i="0" u="none" strike="noStrike">
                          <a:solidFill>
                            <a:srgbClr val="CC3300"/>
                          </a:solidFill>
                          <a:latin typeface="Arial"/>
                        </a:rPr>
                        <a:t> </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it-IT" sz="1100" b="1" i="0" u="none" strike="noStrike" dirty="0">
                          <a:solidFill>
                            <a:srgbClr val="000000"/>
                          </a:solidFill>
                          <a:latin typeface="Arial"/>
                        </a:rPr>
                        <a:t> </a:t>
                      </a:r>
                    </a:p>
                  </a:txBody>
                  <a:tcPr marL="6940" marR="6940" marT="6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7"/>
                  </a:ext>
                </a:extLst>
              </a:tr>
            </a:tbl>
          </a:graphicData>
        </a:graphic>
      </p:graphicFrame>
      <p:sp>
        <p:nvSpPr>
          <p:cNvPr id="5" name="Segnaposto numero diapositiva 4"/>
          <p:cNvSpPr>
            <a:spLocks noGrp="1"/>
          </p:cNvSpPr>
          <p:nvPr>
            <p:ph type="sldNum" sz="quarter" idx="12"/>
          </p:nvPr>
        </p:nvSpPr>
        <p:spPr/>
        <p:txBody>
          <a:bodyPr/>
          <a:lstStyle/>
          <a:p>
            <a:fld id="{B007B441-5312-499D-93C3-6E37886527FA}" type="slidenum">
              <a:rPr lang="it-IT" smtClean="0"/>
              <a:pPr/>
              <a:t>49</a:t>
            </a:fld>
            <a:endParaRPr lang="it-IT"/>
          </a:p>
        </p:txBody>
      </p:sp>
      <p:grpSp>
        <p:nvGrpSpPr>
          <p:cNvPr id="6" name="Group 7"/>
          <p:cNvGrpSpPr>
            <a:grpSpLocks/>
          </p:cNvGrpSpPr>
          <p:nvPr/>
        </p:nvGrpSpPr>
        <p:grpSpPr bwMode="auto">
          <a:xfrm>
            <a:off x="26074" y="0"/>
            <a:ext cx="9132888" cy="6834188"/>
            <a:chOff x="1" y="-19"/>
            <a:chExt cx="5753" cy="4305"/>
          </a:xfrm>
        </p:grpSpPr>
        <p:pic>
          <p:nvPicPr>
            <p:cNvPr id="7" name="Picture 2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 y="14"/>
              <a:ext cx="432" cy="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ttangolo 3"/>
            <p:cNvSpPr>
              <a:spLocks noChangeArrowheads="1"/>
            </p:cNvSpPr>
            <p:nvPr/>
          </p:nvSpPr>
          <p:spPr bwMode="auto">
            <a:xfrm>
              <a:off x="432" y="-19"/>
              <a:ext cx="5322" cy="364"/>
            </a:xfrm>
            <a:prstGeom prst="rect">
              <a:avLst/>
            </a:prstGeom>
            <a:solidFill>
              <a:srgbClr val="0070C0"/>
            </a:solidFill>
            <a:ln w="25400">
              <a:solidFill>
                <a:srgbClr val="993300"/>
              </a:solidFill>
              <a:miter lim="800000"/>
              <a:headEnd/>
              <a:tailEnd/>
            </a:ln>
          </p:spPr>
          <p:txBody>
            <a:bodyPr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algn="ctr" eaLnBrk="1" hangingPunct="1">
                <a:spcBef>
                  <a:spcPct val="0"/>
                </a:spcBef>
                <a:buFontTx/>
                <a:buNone/>
              </a:pPr>
              <a:r>
                <a:rPr lang="it-IT" altLang="it-IT" sz="2000" b="1">
                  <a:solidFill>
                    <a:schemeClr val="bg1"/>
                  </a:solidFill>
                  <a:latin typeface="Calibri" panose="020F0502020204030204" pitchFamily="34" charset="0"/>
                </a:rPr>
                <a:t>La Misurazione del Benessere nei paesi dell’Unione Europea</a:t>
              </a:r>
              <a:endParaRPr lang="it-IT" altLang="it-IT" sz="2000" b="1" dirty="0">
                <a:solidFill>
                  <a:schemeClr val="bg1"/>
                </a:solidFill>
                <a:latin typeface="Calibri" panose="020F0502020204030204" pitchFamily="34" charset="0"/>
              </a:endParaRPr>
            </a:p>
          </p:txBody>
        </p:sp>
        <p:sp>
          <p:nvSpPr>
            <p:cNvPr id="10" name="Rettangolo 3"/>
            <p:cNvSpPr>
              <a:spLocks noChangeArrowheads="1"/>
            </p:cNvSpPr>
            <p:nvPr/>
          </p:nvSpPr>
          <p:spPr bwMode="auto">
            <a:xfrm rot="5400000">
              <a:off x="-1753" y="2099"/>
              <a:ext cx="3941" cy="434"/>
            </a:xfrm>
            <a:prstGeom prst="rect">
              <a:avLst/>
            </a:prstGeom>
            <a:solidFill>
              <a:srgbClr val="0070C0"/>
            </a:solidFill>
            <a:ln w="25400">
              <a:solidFill>
                <a:srgbClr val="993300"/>
              </a:solidFill>
              <a:miter lim="800000"/>
              <a:headEnd/>
              <a:tailEnd/>
            </a:ln>
          </p:spPr>
          <p:txBody>
            <a:bodyPr rot="10800000" vert="eaVert"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it-IT" altLang="it-IT" sz="1200">
                <a:solidFill>
                  <a:srgbClr val="FFFFFF"/>
                </a:solidFill>
                <a:latin typeface="Calibri" panose="020F0502020204030204" pitchFamily="34" charset="0"/>
              </a:endParaRPr>
            </a:p>
          </p:txBody>
        </p:sp>
      </p:grpSp>
      <p:grpSp>
        <p:nvGrpSpPr>
          <p:cNvPr id="11" name="Group 7"/>
          <p:cNvGrpSpPr>
            <a:grpSpLocks/>
          </p:cNvGrpSpPr>
          <p:nvPr/>
        </p:nvGrpSpPr>
        <p:grpSpPr bwMode="auto">
          <a:xfrm>
            <a:off x="26074" y="52388"/>
            <a:ext cx="688975" cy="6781800"/>
            <a:chOff x="1" y="14"/>
            <a:chExt cx="434" cy="4272"/>
          </a:xfrm>
        </p:grpSpPr>
        <p:pic>
          <p:nvPicPr>
            <p:cNvPr id="12" name="Picture 2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 y="14"/>
              <a:ext cx="432" cy="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ttangolo 3"/>
            <p:cNvSpPr>
              <a:spLocks noChangeArrowheads="1"/>
            </p:cNvSpPr>
            <p:nvPr/>
          </p:nvSpPr>
          <p:spPr bwMode="auto">
            <a:xfrm rot="5400000">
              <a:off x="-1753" y="2099"/>
              <a:ext cx="3941" cy="434"/>
            </a:xfrm>
            <a:prstGeom prst="rect">
              <a:avLst/>
            </a:prstGeom>
            <a:solidFill>
              <a:srgbClr val="0070C0"/>
            </a:solidFill>
            <a:ln w="25400">
              <a:solidFill>
                <a:srgbClr val="993300"/>
              </a:solidFill>
              <a:miter lim="800000"/>
              <a:headEnd/>
              <a:tailEnd/>
            </a:ln>
          </p:spPr>
          <p:txBody>
            <a:bodyPr rot="10800000" vert="eaVert"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it-IT" altLang="it-IT" sz="1200">
                <a:solidFill>
                  <a:srgbClr val="FFFFFF"/>
                </a:solidFill>
                <a:latin typeface="Calibri" panose="020F0502020204030204" pitchFamily="34" charset="0"/>
              </a:endParaRPr>
            </a:p>
          </p:txBody>
        </p:sp>
      </p:grpSp>
    </p:spTree>
    <p:extLst>
      <p:ext uri="{BB962C8B-B14F-4D97-AF65-F5344CB8AC3E}">
        <p14:creationId xmlns:p14="http://schemas.microsoft.com/office/powerpoint/2010/main" val="1742481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down)">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1027"/>
                                        </p:tgtEl>
                                        <p:attrNameLst>
                                          <p:attrName>style.visibility</p:attrName>
                                        </p:attrNameLst>
                                      </p:cBhvr>
                                      <p:to>
                                        <p:strVal val="visible"/>
                                      </p:to>
                                    </p:set>
                                    <p:animEffect transition="in" filter="wipe(down)">
                                      <p:cBhvr>
                                        <p:cTn id="17" dur="5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4000" dirty="0" smtClean="0"/>
              <a:t>Determinare il benessere: </a:t>
            </a:r>
            <a:br>
              <a:rPr lang="it-IT" sz="4000" dirty="0" smtClean="0"/>
            </a:br>
            <a:r>
              <a:rPr lang="it-IT" sz="4000" dirty="0" smtClean="0"/>
              <a:t>due strade alternative</a:t>
            </a:r>
            <a:endParaRPr lang="it-IT" sz="4000" dirty="0"/>
          </a:p>
        </p:txBody>
      </p:sp>
      <p:sp>
        <p:nvSpPr>
          <p:cNvPr id="3" name="Segnaposto contenuto 2"/>
          <p:cNvSpPr>
            <a:spLocks noGrp="1"/>
          </p:cNvSpPr>
          <p:nvPr>
            <p:ph idx="1"/>
          </p:nvPr>
        </p:nvSpPr>
        <p:spPr/>
        <p:txBody>
          <a:bodyPr/>
          <a:lstStyle/>
          <a:p>
            <a:r>
              <a:rPr lang="it-IT" sz="2000" dirty="0"/>
              <a:t>Il benessere è un fenomeno multidimensionale che coinvolge diversi aspetti della vita delle persone, e la maggior parte delle sue dimensioni sono difficili da individuare e quantificare, oltre a dipendere da valutazioni soggettive. </a:t>
            </a:r>
            <a:endParaRPr lang="it-IT" sz="2000" dirty="0" smtClean="0"/>
          </a:p>
          <a:p>
            <a:pPr marL="457200" indent="-457200">
              <a:buFont typeface="+mj-lt"/>
              <a:buAutoNum type="arabicPeriod"/>
            </a:pPr>
            <a:r>
              <a:rPr lang="it-IT" sz="2000" dirty="0" smtClean="0"/>
              <a:t>Il Primo percorso parte da Amartya </a:t>
            </a:r>
            <a:r>
              <a:rPr lang="it-IT" sz="2000" dirty="0"/>
              <a:t>Sen e muove nell’alveo delle concezioni di benessere come capacità di scelta, definendo un </a:t>
            </a:r>
            <a:r>
              <a:rPr lang="it-IT" sz="2000" i="1" dirty="0"/>
              <a:t>common standard of </a:t>
            </a:r>
            <a:r>
              <a:rPr lang="it-IT" sz="2000" i="1" dirty="0" err="1"/>
              <a:t>well-being</a:t>
            </a:r>
            <a:r>
              <a:rPr lang="it-IT" sz="2000" i="1" dirty="0"/>
              <a:t> </a:t>
            </a:r>
            <a:r>
              <a:rPr lang="it-IT" sz="2000" dirty="0"/>
              <a:t>basato su un approccio articolato che associa al benessere la capacità di perseguire fini che incrementano una sorta di benessere omnicomprensivo. Tale approccio è detto delle “</a:t>
            </a:r>
            <a:r>
              <a:rPr lang="it-IT" sz="2000" i="1" dirty="0" err="1"/>
              <a:t>Capabilities</a:t>
            </a:r>
            <a:r>
              <a:rPr lang="it-IT" sz="2000" dirty="0"/>
              <a:t>” o dei “</a:t>
            </a:r>
            <a:r>
              <a:rPr lang="it-IT" sz="2000" i="1" dirty="0" err="1"/>
              <a:t>Functionings</a:t>
            </a:r>
            <a:r>
              <a:rPr lang="it-IT" sz="2000"/>
              <a:t>”. Presenta tuttavia problemi di formalizzazione quantitativa.</a:t>
            </a:r>
          </a:p>
          <a:p>
            <a:pPr marL="457200" indent="-457200">
              <a:buFont typeface="+mj-lt"/>
              <a:buAutoNum type="arabicPeriod"/>
            </a:pPr>
            <a:r>
              <a:rPr lang="it-IT" sz="2000" smtClean="0"/>
              <a:t>Il </a:t>
            </a:r>
            <a:r>
              <a:rPr lang="it-IT" sz="2000" dirty="0" smtClean="0"/>
              <a:t>secondo percorso</a:t>
            </a:r>
            <a:r>
              <a:rPr lang="it-IT" sz="2000" dirty="0"/>
              <a:t>,</a:t>
            </a:r>
            <a:r>
              <a:rPr lang="it-IT" sz="2000" dirty="0" smtClean="0"/>
              <a:t> </a:t>
            </a:r>
            <a:r>
              <a:rPr lang="it-IT" sz="2000" dirty="0"/>
              <a:t>che potremmo definire degli “Indicatori di benessere economico e sociale” si ispira a </a:t>
            </a:r>
            <a:r>
              <a:rPr lang="it-IT" sz="2000" dirty="0" err="1"/>
              <a:t>Partha</a:t>
            </a:r>
            <a:r>
              <a:rPr lang="it-IT" sz="2000" dirty="0"/>
              <a:t> </a:t>
            </a:r>
            <a:r>
              <a:rPr lang="it-IT" sz="2000" dirty="0" err="1"/>
              <a:t>Dasgupta</a:t>
            </a:r>
            <a:r>
              <a:rPr lang="it-IT" sz="2000" dirty="0"/>
              <a:t>. </a:t>
            </a:r>
          </a:p>
          <a:p>
            <a:endParaRPr lang="it-IT" dirty="0"/>
          </a:p>
        </p:txBody>
      </p:sp>
      <p:sp>
        <p:nvSpPr>
          <p:cNvPr id="4" name="Segnaposto numero diapositiva 3"/>
          <p:cNvSpPr>
            <a:spLocks noGrp="1"/>
          </p:cNvSpPr>
          <p:nvPr>
            <p:ph type="sldNum" sz="quarter" idx="12"/>
          </p:nvPr>
        </p:nvSpPr>
        <p:spPr/>
        <p:txBody>
          <a:bodyPr/>
          <a:lstStyle/>
          <a:p>
            <a:pPr>
              <a:defRPr/>
            </a:pPr>
            <a:fld id="{880DFACC-D2BC-45AC-A61F-F70DE1997CF3}" type="slidenum">
              <a:rPr lang="it-IT" smtClean="0"/>
              <a:pPr>
                <a:defRPr/>
              </a:pPr>
              <a:t>5</a:t>
            </a:fld>
            <a:endParaRPr lang="it-IT"/>
          </a:p>
        </p:txBody>
      </p:sp>
      <p:grpSp>
        <p:nvGrpSpPr>
          <p:cNvPr id="6" name="Group 7"/>
          <p:cNvGrpSpPr>
            <a:grpSpLocks/>
          </p:cNvGrpSpPr>
          <p:nvPr/>
        </p:nvGrpSpPr>
        <p:grpSpPr bwMode="auto">
          <a:xfrm>
            <a:off x="26074" y="0"/>
            <a:ext cx="9132888" cy="6834188"/>
            <a:chOff x="1" y="-19"/>
            <a:chExt cx="5753" cy="4305"/>
          </a:xfrm>
        </p:grpSpPr>
        <p:pic>
          <p:nvPicPr>
            <p:cNvPr id="7" name="Picture 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 y="14"/>
              <a:ext cx="432" cy="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ttangolo 3"/>
            <p:cNvSpPr>
              <a:spLocks noChangeArrowheads="1"/>
            </p:cNvSpPr>
            <p:nvPr/>
          </p:nvSpPr>
          <p:spPr bwMode="auto">
            <a:xfrm>
              <a:off x="432" y="-19"/>
              <a:ext cx="5322" cy="364"/>
            </a:xfrm>
            <a:prstGeom prst="rect">
              <a:avLst/>
            </a:prstGeom>
            <a:solidFill>
              <a:srgbClr val="0070C0"/>
            </a:solidFill>
            <a:ln w="25400">
              <a:solidFill>
                <a:srgbClr val="993300"/>
              </a:solidFill>
              <a:miter lim="800000"/>
              <a:headEnd/>
              <a:tailEnd/>
            </a:ln>
          </p:spPr>
          <p:txBody>
            <a:bodyPr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algn="ctr" eaLnBrk="1" hangingPunct="1">
                <a:spcBef>
                  <a:spcPct val="0"/>
                </a:spcBef>
                <a:buFontTx/>
                <a:buNone/>
              </a:pPr>
              <a:r>
                <a:rPr lang="it-IT" altLang="it-IT" sz="1400" b="1">
                  <a:solidFill>
                    <a:schemeClr val="bg1"/>
                  </a:solidFill>
                  <a:latin typeface="Calibri" panose="020F0502020204030204" pitchFamily="34" charset="0"/>
                </a:rPr>
                <a:t>La Misurazione del Benessere nei paesi dell’Unione Europea</a:t>
              </a:r>
              <a:endParaRPr lang="it-IT" altLang="it-IT" sz="1400" b="1" dirty="0">
                <a:solidFill>
                  <a:schemeClr val="bg1"/>
                </a:solidFill>
                <a:latin typeface="Calibri" panose="020F0502020204030204" pitchFamily="34" charset="0"/>
              </a:endParaRPr>
            </a:p>
          </p:txBody>
        </p:sp>
        <p:sp>
          <p:nvSpPr>
            <p:cNvPr id="9" name="Rettangolo 3"/>
            <p:cNvSpPr>
              <a:spLocks noChangeArrowheads="1"/>
            </p:cNvSpPr>
            <p:nvPr/>
          </p:nvSpPr>
          <p:spPr bwMode="auto">
            <a:xfrm rot="5400000">
              <a:off x="-1753" y="2099"/>
              <a:ext cx="3941" cy="434"/>
            </a:xfrm>
            <a:prstGeom prst="rect">
              <a:avLst/>
            </a:prstGeom>
            <a:solidFill>
              <a:srgbClr val="0070C0"/>
            </a:solidFill>
            <a:ln w="25400">
              <a:solidFill>
                <a:srgbClr val="993300"/>
              </a:solidFill>
              <a:miter lim="800000"/>
              <a:headEnd/>
              <a:tailEnd/>
            </a:ln>
          </p:spPr>
          <p:txBody>
            <a:bodyPr rot="10800000" vert="eaVert"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it-IT" altLang="it-IT" sz="1200">
                <a:solidFill>
                  <a:srgbClr val="FFFFFF"/>
                </a:solidFill>
                <a:latin typeface="Calibri" panose="020F0502020204030204" pitchFamily="34" charset="0"/>
              </a:endParaRPr>
            </a:p>
          </p:txBody>
        </p:sp>
      </p:grpSp>
      <p:grpSp>
        <p:nvGrpSpPr>
          <p:cNvPr id="18" name="Group 7"/>
          <p:cNvGrpSpPr>
            <a:grpSpLocks/>
          </p:cNvGrpSpPr>
          <p:nvPr/>
        </p:nvGrpSpPr>
        <p:grpSpPr bwMode="auto">
          <a:xfrm>
            <a:off x="26074" y="52388"/>
            <a:ext cx="688975" cy="6781800"/>
            <a:chOff x="1" y="14"/>
            <a:chExt cx="434" cy="4272"/>
          </a:xfrm>
        </p:grpSpPr>
        <p:pic>
          <p:nvPicPr>
            <p:cNvPr id="19" name="Picture 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 y="14"/>
              <a:ext cx="432" cy="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Rettangolo 3"/>
            <p:cNvSpPr>
              <a:spLocks noChangeArrowheads="1"/>
            </p:cNvSpPr>
            <p:nvPr/>
          </p:nvSpPr>
          <p:spPr bwMode="auto">
            <a:xfrm rot="5400000">
              <a:off x="-1753" y="2099"/>
              <a:ext cx="3941" cy="434"/>
            </a:xfrm>
            <a:prstGeom prst="rect">
              <a:avLst/>
            </a:prstGeom>
            <a:solidFill>
              <a:srgbClr val="0070C0"/>
            </a:solidFill>
            <a:ln w="25400">
              <a:solidFill>
                <a:srgbClr val="993300"/>
              </a:solidFill>
              <a:miter lim="800000"/>
              <a:headEnd/>
              <a:tailEnd/>
            </a:ln>
          </p:spPr>
          <p:txBody>
            <a:bodyPr rot="10800000" vert="eaVert"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it-IT" altLang="it-IT" sz="1200">
                <a:solidFill>
                  <a:srgbClr val="FFFFFF"/>
                </a:solidFill>
                <a:latin typeface="Calibri" panose="020F0502020204030204" pitchFamily="34" charset="0"/>
              </a:endParaRPr>
            </a:p>
          </p:txBody>
        </p:sp>
      </p:grpSp>
      <p:sp>
        <p:nvSpPr>
          <p:cNvPr id="21" name="Rettangolo 3"/>
          <p:cNvSpPr>
            <a:spLocks noChangeArrowheads="1"/>
          </p:cNvSpPr>
          <p:nvPr/>
        </p:nvSpPr>
        <p:spPr bwMode="auto">
          <a:xfrm>
            <a:off x="694935" y="8658"/>
            <a:ext cx="8448675" cy="577850"/>
          </a:xfrm>
          <a:prstGeom prst="rect">
            <a:avLst/>
          </a:prstGeom>
          <a:solidFill>
            <a:srgbClr val="0070C0"/>
          </a:solidFill>
          <a:ln w="25400">
            <a:solidFill>
              <a:srgbClr val="993300"/>
            </a:solidFill>
            <a:miter lim="800000"/>
            <a:headEnd/>
            <a:tailEnd/>
          </a:ln>
        </p:spPr>
        <p:txBody>
          <a:bodyPr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algn="ctr" eaLnBrk="1" hangingPunct="1">
              <a:spcBef>
                <a:spcPct val="0"/>
              </a:spcBef>
              <a:buFontTx/>
              <a:buNone/>
            </a:pPr>
            <a:r>
              <a:rPr lang="it-IT" altLang="it-IT" sz="2000" b="1" dirty="0">
                <a:solidFill>
                  <a:schemeClr val="bg1"/>
                </a:solidFill>
                <a:latin typeface="Calibri" panose="020F0502020204030204" pitchFamily="34" charset="0"/>
              </a:rPr>
              <a:t>La Misurazione del Benessere nei paesi dell’Unione Europea</a:t>
            </a:r>
          </a:p>
        </p:txBody>
      </p:sp>
      <p:grpSp>
        <p:nvGrpSpPr>
          <p:cNvPr id="30" name="Group 7"/>
          <p:cNvGrpSpPr>
            <a:grpSpLocks/>
          </p:cNvGrpSpPr>
          <p:nvPr/>
        </p:nvGrpSpPr>
        <p:grpSpPr bwMode="auto">
          <a:xfrm>
            <a:off x="26074" y="52388"/>
            <a:ext cx="688975" cy="6781800"/>
            <a:chOff x="1" y="14"/>
            <a:chExt cx="434" cy="4272"/>
          </a:xfrm>
        </p:grpSpPr>
        <p:pic>
          <p:nvPicPr>
            <p:cNvPr id="31" name="Picture 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 y="14"/>
              <a:ext cx="432" cy="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 name="Rettangolo 3"/>
            <p:cNvSpPr>
              <a:spLocks noChangeArrowheads="1"/>
            </p:cNvSpPr>
            <p:nvPr/>
          </p:nvSpPr>
          <p:spPr bwMode="auto">
            <a:xfrm rot="5400000">
              <a:off x="-1753" y="2099"/>
              <a:ext cx="3941" cy="434"/>
            </a:xfrm>
            <a:prstGeom prst="rect">
              <a:avLst/>
            </a:prstGeom>
            <a:solidFill>
              <a:srgbClr val="0070C0"/>
            </a:solidFill>
            <a:ln w="25400">
              <a:solidFill>
                <a:srgbClr val="993300"/>
              </a:solidFill>
              <a:miter lim="800000"/>
              <a:headEnd/>
              <a:tailEnd/>
            </a:ln>
          </p:spPr>
          <p:txBody>
            <a:bodyPr rot="10800000" vert="eaVert"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it-IT" altLang="it-IT" sz="1200">
                <a:solidFill>
                  <a:srgbClr val="FFFFFF"/>
                </a:solidFill>
                <a:latin typeface="Calibri" panose="020F0502020204030204" pitchFamily="34" charset="0"/>
              </a:endParaRPr>
            </a:p>
          </p:txBody>
        </p:sp>
      </p:grpSp>
    </p:spTree>
    <p:extLst>
      <p:ext uri="{BB962C8B-B14F-4D97-AF65-F5344CB8AC3E}">
        <p14:creationId xmlns:p14="http://schemas.microsoft.com/office/powerpoint/2010/main" val="41393197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5800" y="609600"/>
            <a:ext cx="7772400" cy="515144"/>
          </a:xfrm>
        </p:spPr>
        <p:txBody>
          <a:bodyPr/>
          <a:lstStyle/>
          <a:p>
            <a:r>
              <a:rPr lang="it-IT" sz="3600" dirty="0" smtClean="0"/>
              <a:t>Robustezza</a:t>
            </a:r>
            <a:endParaRPr lang="it-IT" sz="3600" dirty="0"/>
          </a:p>
        </p:txBody>
      </p:sp>
      <p:sp>
        <p:nvSpPr>
          <p:cNvPr id="4" name="Segnaposto numero diapositiva 3"/>
          <p:cNvSpPr>
            <a:spLocks noGrp="1"/>
          </p:cNvSpPr>
          <p:nvPr>
            <p:ph type="sldNum" sz="quarter" idx="12"/>
          </p:nvPr>
        </p:nvSpPr>
        <p:spPr/>
        <p:txBody>
          <a:bodyPr/>
          <a:lstStyle/>
          <a:p>
            <a:pPr>
              <a:defRPr/>
            </a:pPr>
            <a:fld id="{880DFACC-D2BC-45AC-A61F-F70DE1997CF3}" type="slidenum">
              <a:rPr lang="it-IT" smtClean="0"/>
              <a:pPr>
                <a:defRPr/>
              </a:pPr>
              <a:t>50</a:t>
            </a:fld>
            <a:endParaRPr lang="it-IT"/>
          </a:p>
        </p:txBody>
      </p:sp>
      <p:grpSp>
        <p:nvGrpSpPr>
          <p:cNvPr id="6" name="Group 7"/>
          <p:cNvGrpSpPr>
            <a:grpSpLocks/>
          </p:cNvGrpSpPr>
          <p:nvPr/>
        </p:nvGrpSpPr>
        <p:grpSpPr bwMode="auto">
          <a:xfrm>
            <a:off x="26074" y="0"/>
            <a:ext cx="9132888" cy="6834188"/>
            <a:chOff x="1" y="-19"/>
            <a:chExt cx="5753" cy="4305"/>
          </a:xfrm>
        </p:grpSpPr>
        <p:pic>
          <p:nvPicPr>
            <p:cNvPr id="7" name="Picture 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 y="14"/>
              <a:ext cx="432" cy="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ttangolo 3"/>
            <p:cNvSpPr>
              <a:spLocks noChangeArrowheads="1"/>
            </p:cNvSpPr>
            <p:nvPr/>
          </p:nvSpPr>
          <p:spPr bwMode="auto">
            <a:xfrm>
              <a:off x="432" y="-19"/>
              <a:ext cx="5322" cy="364"/>
            </a:xfrm>
            <a:prstGeom prst="rect">
              <a:avLst/>
            </a:prstGeom>
            <a:solidFill>
              <a:srgbClr val="0070C0"/>
            </a:solidFill>
            <a:ln w="25400">
              <a:solidFill>
                <a:srgbClr val="993300"/>
              </a:solidFill>
              <a:miter lim="800000"/>
              <a:headEnd/>
              <a:tailEnd/>
            </a:ln>
          </p:spPr>
          <p:txBody>
            <a:bodyPr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algn="ctr" eaLnBrk="1" hangingPunct="1">
                <a:spcBef>
                  <a:spcPct val="0"/>
                </a:spcBef>
                <a:buFontTx/>
                <a:buNone/>
              </a:pPr>
              <a:r>
                <a:rPr lang="it-IT" altLang="it-IT" sz="2000" b="1">
                  <a:solidFill>
                    <a:schemeClr val="bg1"/>
                  </a:solidFill>
                  <a:latin typeface="Calibri" panose="020F0502020204030204" pitchFamily="34" charset="0"/>
                </a:rPr>
                <a:t>La Misurazione del Benessere nei paesi dell’Unione Europea</a:t>
              </a:r>
              <a:endParaRPr lang="it-IT" altLang="it-IT" sz="2000" b="1" dirty="0">
                <a:solidFill>
                  <a:schemeClr val="bg1"/>
                </a:solidFill>
                <a:latin typeface="Calibri" panose="020F0502020204030204" pitchFamily="34" charset="0"/>
              </a:endParaRPr>
            </a:p>
          </p:txBody>
        </p:sp>
        <p:sp>
          <p:nvSpPr>
            <p:cNvPr id="9" name="Rettangolo 3"/>
            <p:cNvSpPr>
              <a:spLocks noChangeArrowheads="1"/>
            </p:cNvSpPr>
            <p:nvPr/>
          </p:nvSpPr>
          <p:spPr bwMode="auto">
            <a:xfrm rot="5400000">
              <a:off x="-1753" y="2099"/>
              <a:ext cx="3941" cy="434"/>
            </a:xfrm>
            <a:prstGeom prst="rect">
              <a:avLst/>
            </a:prstGeom>
            <a:solidFill>
              <a:srgbClr val="0070C0"/>
            </a:solidFill>
            <a:ln w="25400">
              <a:solidFill>
                <a:srgbClr val="993300"/>
              </a:solidFill>
              <a:miter lim="800000"/>
              <a:headEnd/>
              <a:tailEnd/>
            </a:ln>
          </p:spPr>
          <p:txBody>
            <a:bodyPr rot="10800000" vert="eaVert"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it-IT" altLang="it-IT" sz="1200">
                <a:solidFill>
                  <a:srgbClr val="FFFFFF"/>
                </a:solidFill>
                <a:latin typeface="Calibri" panose="020F0502020204030204" pitchFamily="34" charset="0"/>
              </a:endParaRPr>
            </a:p>
          </p:txBody>
        </p:sp>
      </p:grpSp>
      <p:grpSp>
        <p:nvGrpSpPr>
          <p:cNvPr id="10" name="Group 7"/>
          <p:cNvGrpSpPr>
            <a:grpSpLocks/>
          </p:cNvGrpSpPr>
          <p:nvPr/>
        </p:nvGrpSpPr>
        <p:grpSpPr bwMode="auto">
          <a:xfrm>
            <a:off x="26074" y="52388"/>
            <a:ext cx="688975" cy="6781800"/>
            <a:chOff x="1" y="14"/>
            <a:chExt cx="434" cy="4272"/>
          </a:xfrm>
        </p:grpSpPr>
        <p:pic>
          <p:nvPicPr>
            <p:cNvPr id="11" name="Picture 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 y="14"/>
              <a:ext cx="432" cy="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ttangolo 3"/>
            <p:cNvSpPr>
              <a:spLocks noChangeArrowheads="1"/>
            </p:cNvSpPr>
            <p:nvPr/>
          </p:nvSpPr>
          <p:spPr bwMode="auto">
            <a:xfrm rot="5400000">
              <a:off x="-1753" y="2099"/>
              <a:ext cx="3941" cy="434"/>
            </a:xfrm>
            <a:prstGeom prst="rect">
              <a:avLst/>
            </a:prstGeom>
            <a:solidFill>
              <a:srgbClr val="0070C0"/>
            </a:solidFill>
            <a:ln w="25400">
              <a:solidFill>
                <a:srgbClr val="993300"/>
              </a:solidFill>
              <a:miter lim="800000"/>
              <a:headEnd/>
              <a:tailEnd/>
            </a:ln>
          </p:spPr>
          <p:txBody>
            <a:bodyPr rot="10800000" vert="eaVert"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it-IT" altLang="it-IT" sz="1200">
                <a:solidFill>
                  <a:srgbClr val="FFFFFF"/>
                </a:solidFill>
                <a:latin typeface="Calibri" panose="020F0502020204030204" pitchFamily="34" charset="0"/>
              </a:endParaRPr>
            </a:p>
          </p:txBody>
        </p:sp>
      </p:grpSp>
      <p:sp>
        <p:nvSpPr>
          <p:cNvPr id="3" name="Segnaposto contenuto 2"/>
          <p:cNvSpPr>
            <a:spLocks noGrp="1"/>
          </p:cNvSpPr>
          <p:nvPr>
            <p:ph idx="1"/>
          </p:nvPr>
        </p:nvSpPr>
        <p:spPr>
          <a:xfrm>
            <a:off x="873718" y="1625741"/>
            <a:ext cx="7772400" cy="4114800"/>
          </a:xfrm>
        </p:spPr>
        <p:txBody>
          <a:bodyPr/>
          <a:lstStyle/>
          <a:p>
            <a:pPr algn="just"/>
            <a:r>
              <a:rPr lang="it-IT" sz="1800" dirty="0" smtClean="0"/>
              <a:t>Un </a:t>
            </a:r>
            <a:r>
              <a:rPr lang="it-IT" sz="1800" dirty="0"/>
              <a:t>punto di forza di questo indice composito del benessere sta nel fatto che l'analisi fattoriale effettuata sulla totalità delle variabili ha </a:t>
            </a:r>
            <a:r>
              <a:rPr lang="it-IT" sz="1800" dirty="0" smtClean="0"/>
              <a:t>eseguito una scrematura. E’ </a:t>
            </a:r>
            <a:r>
              <a:rPr lang="it-IT" sz="1800" dirty="0"/>
              <a:t>stato possibile </a:t>
            </a:r>
            <a:r>
              <a:rPr lang="it-IT" sz="1800" dirty="0" smtClean="0"/>
              <a:t>considerare quindi </a:t>
            </a:r>
            <a:r>
              <a:rPr lang="it-IT" sz="1800" dirty="0"/>
              <a:t>solo le variabili che </a:t>
            </a:r>
            <a:r>
              <a:rPr lang="it-IT" sz="1800" dirty="0" smtClean="0"/>
              <a:t>possedessero una quantità </a:t>
            </a:r>
            <a:r>
              <a:rPr lang="it-IT" sz="1800" dirty="0"/>
              <a:t>di varianza spiegata almeno </a:t>
            </a:r>
            <a:r>
              <a:rPr lang="it-IT" sz="1800" dirty="0" smtClean="0"/>
              <a:t>del </a:t>
            </a:r>
            <a:r>
              <a:rPr lang="it-IT" sz="1800" dirty="0"/>
              <a:t>70% </a:t>
            </a:r>
            <a:r>
              <a:rPr lang="it-IT" sz="1800" dirty="0" smtClean="0"/>
              <a:t>per ogni </a:t>
            </a:r>
            <a:r>
              <a:rPr lang="it-IT" sz="1800" dirty="0"/>
              <a:t>dimensione. In questo modo, le variabili che compongono l'indice </a:t>
            </a:r>
            <a:r>
              <a:rPr lang="it-IT" sz="1800" dirty="0" smtClean="0"/>
              <a:t>trasmettono una </a:t>
            </a:r>
            <a:r>
              <a:rPr lang="it-IT" sz="1800" dirty="0"/>
              <a:t>parte statisticamente significativa delle informazioni fornite da ciascuna delle undici </a:t>
            </a:r>
            <a:r>
              <a:rPr lang="it-IT" sz="1800" dirty="0" smtClean="0"/>
              <a:t>dimensioni.</a:t>
            </a:r>
          </a:p>
          <a:p>
            <a:pPr algn="just"/>
            <a:r>
              <a:rPr lang="it-IT" sz="1800" dirty="0" smtClean="0"/>
              <a:t>L'indice è stato sottoposto a diverse prove </a:t>
            </a:r>
            <a:r>
              <a:rPr lang="it-IT" sz="1800" dirty="0"/>
              <a:t>di </a:t>
            </a:r>
            <a:r>
              <a:rPr lang="it-IT" sz="1800" dirty="0" smtClean="0"/>
              <a:t>robustezza, </a:t>
            </a:r>
            <a:r>
              <a:rPr lang="it-IT" sz="1800" dirty="0"/>
              <a:t>attraverso un'analisi di </a:t>
            </a:r>
            <a:r>
              <a:rPr lang="it-IT" sz="1800" dirty="0" smtClean="0"/>
              <a:t>sensitività </a:t>
            </a:r>
            <a:r>
              <a:rPr lang="it-IT" sz="1800" dirty="0"/>
              <a:t>effettuata testando l'indice generale sottraendo a sua </a:t>
            </a:r>
            <a:r>
              <a:rPr lang="it-IT" sz="1800" dirty="0" smtClean="0"/>
              <a:t>volta una </a:t>
            </a:r>
            <a:r>
              <a:rPr lang="it-IT" sz="1800" dirty="0"/>
              <a:t>delle undici dimensioni. </a:t>
            </a:r>
            <a:r>
              <a:rPr lang="it-IT" sz="1800" dirty="0" smtClean="0"/>
              <a:t>Lo stesso procedimento è stato fatto sottraendo due </a:t>
            </a:r>
            <a:r>
              <a:rPr lang="it-IT" sz="1800" dirty="0"/>
              <a:t>dimensioni contemporaneamente</a:t>
            </a:r>
            <a:r>
              <a:rPr lang="it-IT" sz="1800" dirty="0" smtClean="0"/>
              <a:t>. I risultati ottenuti ricalcolando ogni </a:t>
            </a:r>
            <a:r>
              <a:rPr lang="it-IT" sz="1800" dirty="0"/>
              <a:t>volta </a:t>
            </a:r>
            <a:r>
              <a:rPr lang="it-IT" sz="1800" dirty="0" smtClean="0"/>
              <a:t>l’indice sono stati confrontati tra loro attraverso il </a:t>
            </a:r>
            <a:r>
              <a:rPr lang="it-IT" sz="1800" dirty="0"/>
              <a:t>coefficiente di correlazione di </a:t>
            </a:r>
            <a:r>
              <a:rPr lang="it-IT" sz="1800" dirty="0" err="1" smtClean="0"/>
              <a:t>Spearman</a:t>
            </a:r>
            <a:r>
              <a:rPr lang="it-IT" sz="1800" dirty="0"/>
              <a:t>: </a:t>
            </a:r>
            <a:r>
              <a:rPr lang="it-IT" sz="1800" dirty="0" smtClean="0"/>
              <a:t>il risultato più basso ottenuto è stato 0,987 </a:t>
            </a:r>
            <a:r>
              <a:rPr lang="it-IT" sz="1800" dirty="0"/>
              <a:t>rendendo possibile </a:t>
            </a:r>
            <a:r>
              <a:rPr lang="it-IT" sz="1800" dirty="0" smtClean="0"/>
              <a:t>affermare </a:t>
            </a:r>
            <a:r>
              <a:rPr lang="it-IT" sz="1800" dirty="0"/>
              <a:t>che la verifica di robustezza </a:t>
            </a:r>
            <a:r>
              <a:rPr lang="it-IT" sz="1800" dirty="0" smtClean="0"/>
              <a:t>ha avuto </a:t>
            </a:r>
            <a:r>
              <a:rPr lang="it-IT" sz="1800" dirty="0"/>
              <a:t>successo.</a:t>
            </a:r>
          </a:p>
          <a:p>
            <a:endParaRPr lang="it-IT" sz="2000" dirty="0"/>
          </a:p>
        </p:txBody>
      </p:sp>
    </p:spTree>
    <p:extLst>
      <p:ext uri="{BB962C8B-B14F-4D97-AF65-F5344CB8AC3E}">
        <p14:creationId xmlns:p14="http://schemas.microsoft.com/office/powerpoint/2010/main" val="220361937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10287" y="992584"/>
            <a:ext cx="7772400" cy="515144"/>
          </a:xfrm>
        </p:spPr>
        <p:txBody>
          <a:bodyPr/>
          <a:lstStyle/>
          <a:p>
            <a:r>
              <a:rPr lang="it-IT" sz="3600" dirty="0" smtClean="0"/>
              <a:t>Robustezza (3)</a:t>
            </a:r>
            <a:endParaRPr lang="it-IT" sz="3600" dirty="0"/>
          </a:p>
        </p:txBody>
      </p:sp>
      <p:sp>
        <p:nvSpPr>
          <p:cNvPr id="4" name="Segnaposto numero diapositiva 3"/>
          <p:cNvSpPr>
            <a:spLocks noGrp="1"/>
          </p:cNvSpPr>
          <p:nvPr>
            <p:ph type="sldNum" sz="quarter" idx="12"/>
          </p:nvPr>
        </p:nvSpPr>
        <p:spPr/>
        <p:txBody>
          <a:bodyPr/>
          <a:lstStyle/>
          <a:p>
            <a:pPr>
              <a:defRPr/>
            </a:pPr>
            <a:fld id="{880DFACC-D2BC-45AC-A61F-F70DE1997CF3}" type="slidenum">
              <a:rPr lang="it-IT" smtClean="0"/>
              <a:pPr>
                <a:defRPr/>
              </a:pPr>
              <a:t>51</a:t>
            </a:fld>
            <a:endParaRPr lang="it-IT"/>
          </a:p>
        </p:txBody>
      </p:sp>
      <p:grpSp>
        <p:nvGrpSpPr>
          <p:cNvPr id="6" name="Group 7"/>
          <p:cNvGrpSpPr>
            <a:grpSpLocks/>
          </p:cNvGrpSpPr>
          <p:nvPr/>
        </p:nvGrpSpPr>
        <p:grpSpPr bwMode="auto">
          <a:xfrm>
            <a:off x="26074" y="0"/>
            <a:ext cx="9132888" cy="6834188"/>
            <a:chOff x="1" y="-19"/>
            <a:chExt cx="5753" cy="4305"/>
          </a:xfrm>
        </p:grpSpPr>
        <p:pic>
          <p:nvPicPr>
            <p:cNvPr id="7" name="Picture 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 y="14"/>
              <a:ext cx="432" cy="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ttangolo 3"/>
            <p:cNvSpPr>
              <a:spLocks noChangeArrowheads="1"/>
            </p:cNvSpPr>
            <p:nvPr/>
          </p:nvSpPr>
          <p:spPr bwMode="auto">
            <a:xfrm>
              <a:off x="432" y="-19"/>
              <a:ext cx="5322" cy="364"/>
            </a:xfrm>
            <a:prstGeom prst="rect">
              <a:avLst/>
            </a:prstGeom>
            <a:solidFill>
              <a:srgbClr val="0070C0"/>
            </a:solidFill>
            <a:ln w="25400">
              <a:solidFill>
                <a:srgbClr val="993300"/>
              </a:solidFill>
              <a:miter lim="800000"/>
              <a:headEnd/>
              <a:tailEnd/>
            </a:ln>
          </p:spPr>
          <p:txBody>
            <a:bodyPr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algn="ctr" eaLnBrk="1" hangingPunct="1">
                <a:spcBef>
                  <a:spcPct val="0"/>
                </a:spcBef>
                <a:buFontTx/>
                <a:buNone/>
              </a:pPr>
              <a:r>
                <a:rPr lang="it-IT" altLang="it-IT" sz="2000" b="1">
                  <a:solidFill>
                    <a:schemeClr val="bg1"/>
                  </a:solidFill>
                  <a:latin typeface="Calibri" panose="020F0502020204030204" pitchFamily="34" charset="0"/>
                </a:rPr>
                <a:t>La Misurazione del Benessere nei paesi dell’Unione Europea</a:t>
              </a:r>
              <a:endParaRPr lang="it-IT" altLang="it-IT" sz="2000" b="1" dirty="0">
                <a:solidFill>
                  <a:schemeClr val="bg1"/>
                </a:solidFill>
                <a:latin typeface="Calibri" panose="020F0502020204030204" pitchFamily="34" charset="0"/>
              </a:endParaRPr>
            </a:p>
          </p:txBody>
        </p:sp>
        <p:sp>
          <p:nvSpPr>
            <p:cNvPr id="9" name="Rettangolo 3"/>
            <p:cNvSpPr>
              <a:spLocks noChangeArrowheads="1"/>
            </p:cNvSpPr>
            <p:nvPr/>
          </p:nvSpPr>
          <p:spPr bwMode="auto">
            <a:xfrm rot="5400000">
              <a:off x="-1753" y="2099"/>
              <a:ext cx="3941" cy="434"/>
            </a:xfrm>
            <a:prstGeom prst="rect">
              <a:avLst/>
            </a:prstGeom>
            <a:solidFill>
              <a:srgbClr val="0070C0"/>
            </a:solidFill>
            <a:ln w="25400">
              <a:solidFill>
                <a:srgbClr val="993300"/>
              </a:solidFill>
              <a:miter lim="800000"/>
              <a:headEnd/>
              <a:tailEnd/>
            </a:ln>
          </p:spPr>
          <p:txBody>
            <a:bodyPr rot="10800000" vert="eaVert"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it-IT" altLang="it-IT" sz="1200">
                <a:solidFill>
                  <a:srgbClr val="FFFFFF"/>
                </a:solidFill>
                <a:latin typeface="Calibri" panose="020F0502020204030204" pitchFamily="34" charset="0"/>
              </a:endParaRPr>
            </a:p>
          </p:txBody>
        </p:sp>
      </p:grpSp>
      <p:grpSp>
        <p:nvGrpSpPr>
          <p:cNvPr id="10" name="Group 7"/>
          <p:cNvGrpSpPr>
            <a:grpSpLocks/>
          </p:cNvGrpSpPr>
          <p:nvPr/>
        </p:nvGrpSpPr>
        <p:grpSpPr bwMode="auto">
          <a:xfrm>
            <a:off x="26074" y="52388"/>
            <a:ext cx="688975" cy="6781800"/>
            <a:chOff x="1" y="14"/>
            <a:chExt cx="434" cy="4272"/>
          </a:xfrm>
        </p:grpSpPr>
        <p:pic>
          <p:nvPicPr>
            <p:cNvPr id="11" name="Picture 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 y="14"/>
              <a:ext cx="432" cy="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ttangolo 3"/>
            <p:cNvSpPr>
              <a:spLocks noChangeArrowheads="1"/>
            </p:cNvSpPr>
            <p:nvPr/>
          </p:nvSpPr>
          <p:spPr bwMode="auto">
            <a:xfrm rot="5400000">
              <a:off x="-1753" y="2099"/>
              <a:ext cx="3941" cy="434"/>
            </a:xfrm>
            <a:prstGeom prst="rect">
              <a:avLst/>
            </a:prstGeom>
            <a:solidFill>
              <a:srgbClr val="0070C0"/>
            </a:solidFill>
            <a:ln w="25400">
              <a:solidFill>
                <a:srgbClr val="993300"/>
              </a:solidFill>
              <a:miter lim="800000"/>
              <a:headEnd/>
              <a:tailEnd/>
            </a:ln>
          </p:spPr>
          <p:txBody>
            <a:bodyPr rot="10800000" vert="eaVert"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it-IT" altLang="it-IT" sz="1200">
                <a:solidFill>
                  <a:srgbClr val="FFFFFF"/>
                </a:solidFill>
                <a:latin typeface="Calibri" panose="020F0502020204030204" pitchFamily="34" charset="0"/>
              </a:endParaRPr>
            </a:p>
          </p:txBody>
        </p:sp>
      </p:grpSp>
      <p:sp>
        <p:nvSpPr>
          <p:cNvPr id="3" name="Segnaposto contenuto 2"/>
          <p:cNvSpPr>
            <a:spLocks noGrp="1"/>
          </p:cNvSpPr>
          <p:nvPr>
            <p:ph idx="1"/>
          </p:nvPr>
        </p:nvSpPr>
        <p:spPr>
          <a:xfrm>
            <a:off x="843336" y="1922463"/>
            <a:ext cx="7772400" cy="4114800"/>
          </a:xfrm>
        </p:spPr>
        <p:txBody>
          <a:bodyPr/>
          <a:lstStyle/>
          <a:p>
            <a:pPr marL="0" indent="0" algn="just">
              <a:buNone/>
            </a:pPr>
            <a:r>
              <a:rPr lang="it-IT" sz="1800" dirty="0" smtClean="0"/>
              <a:t>Il </a:t>
            </a:r>
            <a:r>
              <a:rPr lang="it-IT" sz="1800" dirty="0"/>
              <a:t>coefficiente di correlazione di </a:t>
            </a:r>
            <a:r>
              <a:rPr lang="it-IT" sz="1800" dirty="0" err="1"/>
              <a:t>Spearman</a:t>
            </a:r>
            <a:r>
              <a:rPr lang="it-IT" sz="1800" dirty="0"/>
              <a:t> </a:t>
            </a:r>
            <a:r>
              <a:rPr lang="it-IT" sz="1800" dirty="0" smtClean="0"/>
              <a:t>confronta la </a:t>
            </a:r>
            <a:r>
              <a:rPr lang="it-IT" sz="1800" dirty="0"/>
              <a:t>distribuzione dei ranghi dell'indice proposto </a:t>
            </a:r>
            <a:r>
              <a:rPr lang="it-IT" sz="1800" dirty="0" smtClean="0"/>
              <a:t>(calcolato mediante l’analisi fattoriale) con </a:t>
            </a:r>
            <a:r>
              <a:rPr lang="it-IT" sz="1800" dirty="0"/>
              <a:t>quelli ottenuti </a:t>
            </a:r>
            <a:r>
              <a:rPr lang="it-IT" sz="1800" dirty="0" smtClean="0"/>
              <a:t>con la metodologia additiva e con l’MPI</a:t>
            </a:r>
            <a:r>
              <a:rPr lang="it-IT" sz="1800" dirty="0"/>
              <a:t>. </a:t>
            </a:r>
            <a:endParaRPr lang="it-IT" sz="1800" dirty="0" smtClean="0"/>
          </a:p>
          <a:p>
            <a:pPr marL="0" indent="0" algn="just">
              <a:buNone/>
            </a:pPr>
            <a:r>
              <a:rPr lang="it-IT" sz="1800" dirty="0" smtClean="0"/>
              <a:t>Il </a:t>
            </a:r>
            <a:r>
              <a:rPr lang="it-IT" sz="1800" dirty="0"/>
              <a:t>coefficiente di </a:t>
            </a:r>
            <a:r>
              <a:rPr lang="it-IT" sz="1800" dirty="0" err="1"/>
              <a:t>Spearman</a:t>
            </a:r>
            <a:r>
              <a:rPr lang="it-IT" sz="1800" dirty="0"/>
              <a:t> tra </a:t>
            </a:r>
            <a:r>
              <a:rPr lang="it-IT" sz="1800" dirty="0" smtClean="0"/>
              <a:t>l’IBE </a:t>
            </a:r>
            <a:r>
              <a:rPr lang="it-IT" sz="1800" dirty="0"/>
              <a:t>ed il MPI è 0.985 e il coefficiente di </a:t>
            </a:r>
            <a:r>
              <a:rPr lang="it-IT" sz="1800" dirty="0" err="1"/>
              <a:t>Spearman</a:t>
            </a:r>
            <a:r>
              <a:rPr lang="it-IT" sz="1800" dirty="0"/>
              <a:t> tra </a:t>
            </a:r>
            <a:r>
              <a:rPr lang="it-IT" sz="1800" dirty="0" smtClean="0"/>
              <a:t>l‘IBE </a:t>
            </a:r>
            <a:r>
              <a:rPr lang="it-IT" sz="1800" dirty="0"/>
              <a:t>e l'MPI è </a:t>
            </a:r>
            <a:r>
              <a:rPr lang="it-IT" sz="1800" dirty="0" smtClean="0"/>
              <a:t>0.996.</a:t>
            </a:r>
          </a:p>
          <a:p>
            <a:pPr marL="0" indent="0" algn="just">
              <a:buNone/>
            </a:pPr>
            <a:endParaRPr lang="it-IT" sz="1800" dirty="0"/>
          </a:p>
          <a:p>
            <a:pPr marL="0" indent="0" algn="just">
              <a:buNone/>
            </a:pPr>
            <a:r>
              <a:rPr lang="it-IT" sz="1800" dirty="0" smtClean="0"/>
              <a:t>Questi </a:t>
            </a:r>
            <a:r>
              <a:rPr lang="it-IT" sz="1800" dirty="0"/>
              <a:t>risultati hanno una grande importanza, in quanto mostrano che </a:t>
            </a:r>
            <a:r>
              <a:rPr lang="it-IT" sz="1800" dirty="0" smtClean="0"/>
              <a:t>il ranking ottenuto per l’IBE </a:t>
            </a:r>
            <a:r>
              <a:rPr lang="it-IT" sz="1800" dirty="0"/>
              <a:t>sulla base delle variabili selezionate è </a:t>
            </a:r>
            <a:r>
              <a:rPr lang="it-IT" sz="1800" dirty="0" smtClean="0"/>
              <a:t>significativo essendo i diversi indicatori calcolati con metodologie diverse pressoché coincidenti tra di loro. </a:t>
            </a:r>
          </a:p>
          <a:p>
            <a:pPr marL="0" indent="0" algn="just">
              <a:buNone/>
            </a:pPr>
            <a:endParaRPr lang="it-IT" sz="1800" dirty="0" smtClean="0"/>
          </a:p>
          <a:p>
            <a:pPr marL="0" indent="0" algn="just">
              <a:buNone/>
            </a:pPr>
            <a:r>
              <a:rPr lang="it-IT" sz="1800" dirty="0" smtClean="0"/>
              <a:t>Quindi è possibile </a:t>
            </a:r>
            <a:r>
              <a:rPr lang="it-IT" sz="1800" dirty="0"/>
              <a:t>concludere che le variabili selezionate garantiscono una buona base per la descrizione del fenomeno in esame, in quanto </a:t>
            </a:r>
            <a:r>
              <a:rPr lang="it-IT" sz="1800" dirty="0" smtClean="0"/>
              <a:t>il risultato non è influenzato </a:t>
            </a:r>
            <a:r>
              <a:rPr lang="it-IT" sz="1800" dirty="0"/>
              <a:t>dalla compensazione tra dimensioni</a:t>
            </a:r>
          </a:p>
        </p:txBody>
      </p:sp>
    </p:spTree>
    <p:extLst>
      <p:ext uri="{BB962C8B-B14F-4D97-AF65-F5344CB8AC3E}">
        <p14:creationId xmlns:p14="http://schemas.microsoft.com/office/powerpoint/2010/main" val="390464794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536" y="476672"/>
            <a:ext cx="8229600" cy="1143000"/>
          </a:xfrm>
        </p:spPr>
        <p:txBody>
          <a:bodyPr>
            <a:normAutofit/>
          </a:bodyPr>
          <a:lstStyle/>
          <a:p>
            <a:pPr algn="ctr"/>
            <a:r>
              <a:rPr lang="it-IT" sz="4000" dirty="0" smtClean="0"/>
              <a:t>Confronto con altri indicatori</a:t>
            </a:r>
            <a:endParaRPr lang="it-IT" sz="4000" dirty="0"/>
          </a:p>
        </p:txBody>
      </p:sp>
      <p:sp>
        <p:nvSpPr>
          <p:cNvPr id="3" name="Segnaposto contenuto 2"/>
          <p:cNvSpPr>
            <a:spLocks noGrp="1"/>
          </p:cNvSpPr>
          <p:nvPr>
            <p:ph idx="1"/>
          </p:nvPr>
        </p:nvSpPr>
        <p:spPr>
          <a:xfrm>
            <a:off x="899592" y="2421353"/>
            <a:ext cx="7653536" cy="4389120"/>
          </a:xfrm>
        </p:spPr>
        <p:txBody>
          <a:bodyPr>
            <a:normAutofit/>
          </a:bodyPr>
          <a:lstStyle/>
          <a:p>
            <a:pPr>
              <a:buNone/>
            </a:pPr>
            <a:endParaRPr lang="it-IT" sz="2800" dirty="0" smtClean="0"/>
          </a:p>
          <a:p>
            <a:pPr>
              <a:buNone/>
            </a:pPr>
            <a:endParaRPr lang="it-IT" sz="2800" dirty="0" smtClean="0"/>
          </a:p>
          <a:p>
            <a:pPr>
              <a:buNone/>
            </a:pPr>
            <a:endParaRPr lang="it-IT" sz="2800" dirty="0" smtClean="0"/>
          </a:p>
          <a:p>
            <a:pPr>
              <a:buNone/>
            </a:pPr>
            <a:endParaRPr lang="it-IT" sz="2800" dirty="0" smtClean="0"/>
          </a:p>
          <a:p>
            <a:pPr algn="just">
              <a:buNone/>
            </a:pPr>
            <a:r>
              <a:rPr lang="it-IT" sz="2000" dirty="0" smtClean="0"/>
              <a:t>INDICI HDR </a:t>
            </a:r>
            <a:r>
              <a:rPr lang="it-IT" sz="2000" dirty="0" smtClean="0">
                <a:sym typeface="Wingdings" pitchFamily="2" charset="2"/>
              </a:rPr>
              <a:t> prendono in considerazione un numero limitato di dimensioni e di variabili (necessità di calcolo per tutti i paesi)</a:t>
            </a:r>
          </a:p>
          <a:p>
            <a:pPr algn="just">
              <a:buNone/>
            </a:pPr>
            <a:r>
              <a:rPr lang="it-IT" sz="2000" dirty="0" smtClean="0">
                <a:sym typeface="Wingdings" pitchFamily="2" charset="2"/>
              </a:rPr>
              <a:t>PIL  soffre la mancanza di elementi ambientali e effetti distributivi di reddito e benessere</a:t>
            </a:r>
            <a:endParaRPr lang="it-IT" sz="2400" dirty="0" smtClean="0"/>
          </a:p>
        </p:txBody>
      </p:sp>
      <p:graphicFrame>
        <p:nvGraphicFramePr>
          <p:cNvPr id="28675" name="Object 3"/>
          <p:cNvGraphicFramePr>
            <a:graphicFrameLocks noChangeAspect="1"/>
          </p:cNvGraphicFramePr>
          <p:nvPr>
            <p:extLst>
              <p:ext uri="{D42A27DB-BD31-4B8C-83A1-F6EECF244321}">
                <p14:modId xmlns:p14="http://schemas.microsoft.com/office/powerpoint/2010/main" val="97564176"/>
              </p:ext>
            </p:extLst>
          </p:nvPr>
        </p:nvGraphicFramePr>
        <p:xfrm>
          <a:off x="2267744" y="2780928"/>
          <a:ext cx="5570410" cy="1239925"/>
        </p:xfrm>
        <a:graphic>
          <a:graphicData uri="http://schemas.openxmlformats.org/presentationml/2006/ole">
            <mc:AlternateContent xmlns:mc="http://schemas.openxmlformats.org/markup-compatibility/2006">
              <mc:Choice xmlns:v="urn:schemas-microsoft-com:vml" Requires="v">
                <p:oleObj spid="_x0000_s1062" name="Foglio di lavoro" r:id="rId4" imgW="2867045" imgH="638347" progId="Excel.Sheet.12">
                  <p:embed/>
                </p:oleObj>
              </mc:Choice>
              <mc:Fallback>
                <p:oleObj name="Foglio di lavoro" r:id="rId4" imgW="2867045" imgH="638347" progId="Excel.Sheet.12">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67744" y="2780928"/>
                        <a:ext cx="5570410" cy="1239925"/>
                      </a:xfrm>
                      <a:prstGeom prst="rect">
                        <a:avLst/>
                      </a:prstGeom>
                      <a:noFill/>
                      <a:ln>
                        <a:noFill/>
                      </a:ln>
                      <a:effectLst/>
                      <a:extLst/>
                    </p:spPr>
                  </p:pic>
                </p:oleObj>
              </mc:Fallback>
            </mc:AlternateContent>
          </a:graphicData>
        </a:graphic>
      </p:graphicFrame>
      <p:sp>
        <p:nvSpPr>
          <p:cNvPr id="6" name="Segnaposto numero diapositiva 5"/>
          <p:cNvSpPr>
            <a:spLocks noGrp="1"/>
          </p:cNvSpPr>
          <p:nvPr>
            <p:ph type="sldNum" sz="quarter" idx="12"/>
          </p:nvPr>
        </p:nvSpPr>
        <p:spPr/>
        <p:txBody>
          <a:bodyPr/>
          <a:lstStyle/>
          <a:p>
            <a:fld id="{B007B441-5312-499D-93C3-6E37886527FA}" type="slidenum">
              <a:rPr lang="it-IT" smtClean="0"/>
              <a:pPr/>
              <a:t>52</a:t>
            </a:fld>
            <a:endParaRPr lang="it-IT"/>
          </a:p>
        </p:txBody>
      </p:sp>
      <p:grpSp>
        <p:nvGrpSpPr>
          <p:cNvPr id="8" name="Group 7"/>
          <p:cNvGrpSpPr>
            <a:grpSpLocks/>
          </p:cNvGrpSpPr>
          <p:nvPr/>
        </p:nvGrpSpPr>
        <p:grpSpPr bwMode="auto">
          <a:xfrm>
            <a:off x="26074" y="0"/>
            <a:ext cx="9132888" cy="6834188"/>
            <a:chOff x="1" y="-19"/>
            <a:chExt cx="5753" cy="4305"/>
          </a:xfrm>
        </p:grpSpPr>
        <p:pic>
          <p:nvPicPr>
            <p:cNvPr id="9" name="Picture 2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 y="14"/>
              <a:ext cx="432" cy="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ttangolo 3"/>
            <p:cNvSpPr>
              <a:spLocks noChangeArrowheads="1"/>
            </p:cNvSpPr>
            <p:nvPr/>
          </p:nvSpPr>
          <p:spPr bwMode="auto">
            <a:xfrm>
              <a:off x="432" y="-19"/>
              <a:ext cx="5322" cy="364"/>
            </a:xfrm>
            <a:prstGeom prst="rect">
              <a:avLst/>
            </a:prstGeom>
            <a:solidFill>
              <a:srgbClr val="0070C0"/>
            </a:solidFill>
            <a:ln w="25400">
              <a:solidFill>
                <a:srgbClr val="993300"/>
              </a:solidFill>
              <a:miter lim="800000"/>
              <a:headEnd/>
              <a:tailEnd/>
            </a:ln>
          </p:spPr>
          <p:txBody>
            <a:bodyPr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algn="ctr" eaLnBrk="1" hangingPunct="1">
                <a:spcBef>
                  <a:spcPct val="0"/>
                </a:spcBef>
                <a:buFontTx/>
                <a:buNone/>
              </a:pPr>
              <a:r>
                <a:rPr lang="it-IT" altLang="it-IT" sz="2000" b="1">
                  <a:solidFill>
                    <a:schemeClr val="bg1"/>
                  </a:solidFill>
                  <a:latin typeface="Calibri" panose="020F0502020204030204" pitchFamily="34" charset="0"/>
                </a:rPr>
                <a:t>La Misurazione del Benessere nei paesi dell’Unione Europea</a:t>
              </a:r>
              <a:endParaRPr lang="it-IT" altLang="it-IT" sz="2000" b="1" dirty="0">
                <a:solidFill>
                  <a:schemeClr val="bg1"/>
                </a:solidFill>
                <a:latin typeface="Calibri" panose="020F0502020204030204" pitchFamily="34" charset="0"/>
              </a:endParaRPr>
            </a:p>
          </p:txBody>
        </p:sp>
        <p:sp>
          <p:nvSpPr>
            <p:cNvPr id="11" name="Rettangolo 3"/>
            <p:cNvSpPr>
              <a:spLocks noChangeArrowheads="1"/>
            </p:cNvSpPr>
            <p:nvPr/>
          </p:nvSpPr>
          <p:spPr bwMode="auto">
            <a:xfrm rot="5400000">
              <a:off x="-1753" y="2099"/>
              <a:ext cx="3941" cy="434"/>
            </a:xfrm>
            <a:prstGeom prst="rect">
              <a:avLst/>
            </a:prstGeom>
            <a:solidFill>
              <a:srgbClr val="0070C0"/>
            </a:solidFill>
            <a:ln w="25400">
              <a:solidFill>
                <a:srgbClr val="993300"/>
              </a:solidFill>
              <a:miter lim="800000"/>
              <a:headEnd/>
              <a:tailEnd/>
            </a:ln>
          </p:spPr>
          <p:txBody>
            <a:bodyPr rot="10800000" vert="eaVert"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it-IT" altLang="it-IT" sz="1200">
                <a:solidFill>
                  <a:srgbClr val="FFFFFF"/>
                </a:solidFill>
                <a:latin typeface="Calibri" panose="020F0502020204030204" pitchFamily="34" charset="0"/>
              </a:endParaRPr>
            </a:p>
          </p:txBody>
        </p:sp>
      </p:grpSp>
      <p:grpSp>
        <p:nvGrpSpPr>
          <p:cNvPr id="12" name="Group 7"/>
          <p:cNvGrpSpPr>
            <a:grpSpLocks/>
          </p:cNvGrpSpPr>
          <p:nvPr/>
        </p:nvGrpSpPr>
        <p:grpSpPr bwMode="auto">
          <a:xfrm>
            <a:off x="26074" y="52388"/>
            <a:ext cx="688975" cy="6781800"/>
            <a:chOff x="1" y="14"/>
            <a:chExt cx="434" cy="4272"/>
          </a:xfrm>
        </p:grpSpPr>
        <p:pic>
          <p:nvPicPr>
            <p:cNvPr id="13" name="Picture 2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 y="14"/>
              <a:ext cx="432" cy="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Rettangolo 3"/>
            <p:cNvSpPr>
              <a:spLocks noChangeArrowheads="1"/>
            </p:cNvSpPr>
            <p:nvPr/>
          </p:nvSpPr>
          <p:spPr bwMode="auto">
            <a:xfrm rot="5400000">
              <a:off x="-1753" y="2099"/>
              <a:ext cx="3941" cy="434"/>
            </a:xfrm>
            <a:prstGeom prst="rect">
              <a:avLst/>
            </a:prstGeom>
            <a:solidFill>
              <a:srgbClr val="0070C0"/>
            </a:solidFill>
            <a:ln w="25400">
              <a:solidFill>
                <a:srgbClr val="993300"/>
              </a:solidFill>
              <a:miter lim="800000"/>
              <a:headEnd/>
              <a:tailEnd/>
            </a:ln>
          </p:spPr>
          <p:txBody>
            <a:bodyPr rot="10800000" vert="eaVert"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it-IT" altLang="it-IT" sz="1200">
                <a:solidFill>
                  <a:srgbClr val="FFFFFF"/>
                </a:solidFill>
                <a:latin typeface="Calibri" panose="020F0502020204030204" pitchFamily="34" charset="0"/>
              </a:endParaRPr>
            </a:p>
          </p:txBody>
        </p:sp>
      </p:grpSp>
      <p:sp>
        <p:nvSpPr>
          <p:cNvPr id="5" name="Rettangolo 4"/>
          <p:cNvSpPr/>
          <p:nvPr/>
        </p:nvSpPr>
        <p:spPr>
          <a:xfrm>
            <a:off x="1187624" y="1656227"/>
            <a:ext cx="8208912" cy="1077218"/>
          </a:xfrm>
          <a:prstGeom prst="rect">
            <a:avLst/>
          </a:prstGeom>
        </p:spPr>
        <p:txBody>
          <a:bodyPr wrap="square">
            <a:spAutoFit/>
          </a:bodyPr>
          <a:lstStyle/>
          <a:p>
            <a:r>
              <a:rPr lang="it-IT" sz="2000" dirty="0"/>
              <a:t>HDI – </a:t>
            </a:r>
            <a:r>
              <a:rPr lang="it-IT" sz="2000" i="1" dirty="0"/>
              <a:t>HUMAN DEVELOPMENT </a:t>
            </a:r>
            <a:r>
              <a:rPr lang="it-IT" sz="2000" i="1" dirty="0" smtClean="0"/>
              <a:t>INDEX</a:t>
            </a:r>
          </a:p>
          <a:p>
            <a:r>
              <a:rPr lang="en-GB" sz="2000" dirty="0" err="1"/>
              <a:t>iHDI</a:t>
            </a:r>
            <a:r>
              <a:rPr lang="en-GB" sz="2000" dirty="0"/>
              <a:t>- </a:t>
            </a:r>
            <a:r>
              <a:rPr lang="en-GB" sz="2000" i="1" dirty="0"/>
              <a:t>INEQUALITY ADJUSTED HUMAN DEVELOPMENT INDEX</a:t>
            </a:r>
            <a:endParaRPr lang="it-IT" sz="2000" dirty="0"/>
          </a:p>
          <a:p>
            <a:endParaRPr lang="it-IT" dirty="0"/>
          </a:p>
        </p:txBody>
      </p:sp>
    </p:spTree>
    <p:extLst>
      <p:ext uri="{BB962C8B-B14F-4D97-AF65-F5344CB8AC3E}">
        <p14:creationId xmlns:p14="http://schemas.microsoft.com/office/powerpoint/2010/main" val="137198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8675"/>
                                        </p:tgtEl>
                                        <p:attrNameLst>
                                          <p:attrName>style.visibility</p:attrName>
                                        </p:attrNameLst>
                                      </p:cBhvr>
                                      <p:to>
                                        <p:strVal val="visible"/>
                                      </p:to>
                                    </p:set>
                                    <p:animEffect transition="in" filter="wipe(down)">
                                      <p:cBhvr>
                                        <p:cTn id="12" dur="500"/>
                                        <p:tgtEl>
                                          <p:spTgt spid="2867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down)">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37160" y="315252"/>
            <a:ext cx="8229600" cy="1143000"/>
          </a:xfrm>
        </p:spPr>
        <p:txBody>
          <a:bodyPr>
            <a:normAutofit/>
          </a:bodyPr>
          <a:lstStyle/>
          <a:p>
            <a:pPr algn="ctr"/>
            <a:r>
              <a:rPr lang="it-IT" sz="4000" dirty="0" smtClean="0"/>
              <a:t>Importanza degli indicatori</a:t>
            </a:r>
            <a:endParaRPr lang="it-IT" sz="4000" dirty="0"/>
          </a:p>
        </p:txBody>
      </p:sp>
      <p:sp>
        <p:nvSpPr>
          <p:cNvPr id="3" name="Segnaposto contenuto 2"/>
          <p:cNvSpPr>
            <a:spLocks noGrp="1"/>
          </p:cNvSpPr>
          <p:nvPr>
            <p:ph idx="1"/>
          </p:nvPr>
        </p:nvSpPr>
        <p:spPr>
          <a:xfrm>
            <a:off x="683551" y="1318878"/>
            <a:ext cx="7772400" cy="4114800"/>
          </a:xfrm>
        </p:spPr>
        <p:txBody>
          <a:bodyPr>
            <a:noAutofit/>
          </a:bodyPr>
          <a:lstStyle/>
          <a:p>
            <a:pPr algn="just"/>
            <a:r>
              <a:rPr lang="it-IT" sz="1800" dirty="0" smtClean="0"/>
              <a:t>Gli indicatori sono uno strumento delicato, e ognuno di essi rappresenta un numero che può avere maggiore o minore significato, a seconda dell’importanza che gli si attribuisce e delle conoscenze di cui si dispone per darne interpretazione. </a:t>
            </a:r>
          </a:p>
          <a:p>
            <a:pPr algn="just"/>
            <a:endParaRPr lang="it-IT" sz="1800" dirty="0" smtClean="0"/>
          </a:p>
          <a:p>
            <a:pPr algn="just"/>
            <a:r>
              <a:rPr lang="it-IT" sz="1800" dirty="0" smtClean="0"/>
              <a:t>D’altro canto in una società sempre più orientata alla performance, gli indicatori rappresentano un dato prezioso. L’indicatore è l’unico mezzo di cui si dispone per dare una forma numerica a sforzi e risultati delle politiche economiche e sociali; di conseguenza sarebbe sbagliato negarne l’utilità o sottovalutarne l’uso.</a:t>
            </a:r>
          </a:p>
          <a:p>
            <a:pPr algn="just"/>
            <a:endParaRPr lang="it-IT" sz="1800" dirty="0" smtClean="0"/>
          </a:p>
          <a:p>
            <a:pPr marL="252000" algn="just">
              <a:lnSpc>
                <a:spcPct val="90000"/>
              </a:lnSpc>
            </a:pPr>
            <a:r>
              <a:rPr lang="it-IT" sz="1800" dirty="0"/>
              <a:t>Ogni dato statistico coglie una specifica porzione di realtà; un gran numero di dati può quindi garantire una discreta approssimazione della realtà, ma non può avere la pretesa di sostituirsi ad essa.</a:t>
            </a:r>
          </a:p>
          <a:p>
            <a:pPr marL="252000" algn="just">
              <a:lnSpc>
                <a:spcPct val="90000"/>
              </a:lnSpc>
            </a:pPr>
            <a:endParaRPr lang="it-IT" sz="1800" dirty="0"/>
          </a:p>
          <a:p>
            <a:pPr marL="252000" algn="just">
              <a:lnSpc>
                <a:spcPct val="90000"/>
              </a:lnSpc>
            </a:pPr>
            <a:r>
              <a:rPr lang="it-IT" sz="1800" dirty="0"/>
              <a:t>L’IBE non cerca di quantificare il benessere in senso assoluto, ma, fornendo un </a:t>
            </a:r>
            <a:r>
              <a:rPr lang="it-IT" sz="1800" i="1" dirty="0"/>
              <a:t>ranking</a:t>
            </a:r>
            <a:r>
              <a:rPr lang="it-IT" sz="1800" dirty="0"/>
              <a:t>, rende possibile comprendere quali Paesi possono godere di più importanti livelli di benessere, e desumere, dalle loro politiche, quali manovre suggerire ai decisori dei Paesi con un ampio gap rispetto ai primi.</a:t>
            </a:r>
          </a:p>
          <a:p>
            <a:pPr algn="just"/>
            <a:endParaRPr lang="it-IT" sz="1800" dirty="0"/>
          </a:p>
        </p:txBody>
      </p:sp>
      <p:sp>
        <p:nvSpPr>
          <p:cNvPr id="5" name="Segnaposto numero diapositiva 4"/>
          <p:cNvSpPr>
            <a:spLocks noGrp="1"/>
          </p:cNvSpPr>
          <p:nvPr>
            <p:ph type="sldNum" sz="quarter" idx="12"/>
          </p:nvPr>
        </p:nvSpPr>
        <p:spPr/>
        <p:txBody>
          <a:bodyPr/>
          <a:lstStyle/>
          <a:p>
            <a:fld id="{B007B441-5312-499D-93C3-6E37886527FA}" type="slidenum">
              <a:rPr lang="it-IT" smtClean="0"/>
              <a:pPr/>
              <a:t>53</a:t>
            </a:fld>
            <a:endParaRPr lang="it-IT"/>
          </a:p>
        </p:txBody>
      </p:sp>
      <p:grpSp>
        <p:nvGrpSpPr>
          <p:cNvPr id="7" name="Group 7"/>
          <p:cNvGrpSpPr>
            <a:grpSpLocks/>
          </p:cNvGrpSpPr>
          <p:nvPr/>
        </p:nvGrpSpPr>
        <p:grpSpPr bwMode="auto">
          <a:xfrm>
            <a:off x="26074" y="0"/>
            <a:ext cx="9132888" cy="6834188"/>
            <a:chOff x="1" y="-19"/>
            <a:chExt cx="5753" cy="4305"/>
          </a:xfrm>
        </p:grpSpPr>
        <p:pic>
          <p:nvPicPr>
            <p:cNvPr id="8" name="Picture 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 y="14"/>
              <a:ext cx="432" cy="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ttangolo 3"/>
            <p:cNvSpPr>
              <a:spLocks noChangeArrowheads="1"/>
            </p:cNvSpPr>
            <p:nvPr/>
          </p:nvSpPr>
          <p:spPr bwMode="auto">
            <a:xfrm>
              <a:off x="432" y="-19"/>
              <a:ext cx="5322" cy="364"/>
            </a:xfrm>
            <a:prstGeom prst="rect">
              <a:avLst/>
            </a:prstGeom>
            <a:solidFill>
              <a:srgbClr val="0070C0"/>
            </a:solidFill>
            <a:ln w="25400">
              <a:solidFill>
                <a:srgbClr val="993300"/>
              </a:solidFill>
              <a:miter lim="800000"/>
              <a:headEnd/>
              <a:tailEnd/>
            </a:ln>
          </p:spPr>
          <p:txBody>
            <a:bodyPr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algn="ctr" eaLnBrk="1" hangingPunct="1">
                <a:spcBef>
                  <a:spcPct val="0"/>
                </a:spcBef>
                <a:buFontTx/>
                <a:buNone/>
              </a:pPr>
              <a:r>
                <a:rPr lang="it-IT" altLang="it-IT" sz="2000" b="1">
                  <a:solidFill>
                    <a:schemeClr val="bg1"/>
                  </a:solidFill>
                  <a:latin typeface="Calibri" panose="020F0502020204030204" pitchFamily="34" charset="0"/>
                </a:rPr>
                <a:t>La Misurazione del Benessere nei paesi dell’Unione Europea</a:t>
              </a:r>
              <a:endParaRPr lang="it-IT" altLang="it-IT" sz="2000" b="1" dirty="0">
                <a:solidFill>
                  <a:schemeClr val="bg1"/>
                </a:solidFill>
                <a:latin typeface="Calibri" panose="020F0502020204030204" pitchFamily="34" charset="0"/>
              </a:endParaRPr>
            </a:p>
          </p:txBody>
        </p:sp>
        <p:sp>
          <p:nvSpPr>
            <p:cNvPr id="10" name="Rettangolo 3"/>
            <p:cNvSpPr>
              <a:spLocks noChangeArrowheads="1"/>
            </p:cNvSpPr>
            <p:nvPr/>
          </p:nvSpPr>
          <p:spPr bwMode="auto">
            <a:xfrm rot="5400000">
              <a:off x="-1753" y="2099"/>
              <a:ext cx="3941" cy="434"/>
            </a:xfrm>
            <a:prstGeom prst="rect">
              <a:avLst/>
            </a:prstGeom>
            <a:solidFill>
              <a:srgbClr val="0070C0"/>
            </a:solidFill>
            <a:ln w="25400">
              <a:solidFill>
                <a:srgbClr val="993300"/>
              </a:solidFill>
              <a:miter lim="800000"/>
              <a:headEnd/>
              <a:tailEnd/>
            </a:ln>
          </p:spPr>
          <p:txBody>
            <a:bodyPr rot="10800000" vert="eaVert"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it-IT" altLang="it-IT" sz="1200">
                <a:solidFill>
                  <a:srgbClr val="FFFFFF"/>
                </a:solidFill>
                <a:latin typeface="Calibri" panose="020F0502020204030204" pitchFamily="34" charset="0"/>
              </a:endParaRPr>
            </a:p>
          </p:txBody>
        </p:sp>
      </p:grpSp>
    </p:spTree>
    <p:extLst>
      <p:ext uri="{BB962C8B-B14F-4D97-AF65-F5344CB8AC3E}">
        <p14:creationId xmlns:p14="http://schemas.microsoft.com/office/powerpoint/2010/main" val="1343000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down)">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476672"/>
            <a:ext cx="8229600" cy="1008112"/>
          </a:xfrm>
        </p:spPr>
        <p:txBody>
          <a:bodyPr>
            <a:normAutofit/>
          </a:bodyPr>
          <a:lstStyle/>
          <a:p>
            <a:pPr algn="ctr"/>
            <a:r>
              <a:rPr lang="it-IT" sz="4000" dirty="0" smtClean="0"/>
              <a:t>Indicatore di Benessere Europeo</a:t>
            </a:r>
            <a:endParaRPr lang="it-IT" sz="4000" dirty="0"/>
          </a:p>
        </p:txBody>
      </p:sp>
      <p:sp>
        <p:nvSpPr>
          <p:cNvPr id="3" name="Segnaposto contenuto 2"/>
          <p:cNvSpPr>
            <a:spLocks noGrp="1"/>
          </p:cNvSpPr>
          <p:nvPr>
            <p:ph idx="1"/>
          </p:nvPr>
        </p:nvSpPr>
        <p:spPr>
          <a:xfrm>
            <a:off x="467544" y="2177480"/>
            <a:ext cx="8229600" cy="3627784"/>
          </a:xfrm>
        </p:spPr>
        <p:txBody>
          <a:bodyPr>
            <a:normAutofit lnSpcReduction="10000"/>
          </a:bodyPr>
          <a:lstStyle/>
          <a:p>
            <a:pPr>
              <a:lnSpc>
                <a:spcPct val="90000"/>
              </a:lnSpc>
            </a:pPr>
            <a:r>
              <a:rPr lang="it-IT" altLang="it-IT" sz="2800" b="1" dirty="0" smtClean="0"/>
              <a:t>Aspetti positivi</a:t>
            </a:r>
          </a:p>
          <a:p>
            <a:pPr lvl="1">
              <a:lnSpc>
                <a:spcPct val="90000"/>
              </a:lnSpc>
            </a:pPr>
            <a:r>
              <a:rPr lang="it-IT" altLang="it-IT" dirty="0" smtClean="0"/>
              <a:t>Confrontabilità </a:t>
            </a:r>
          </a:p>
          <a:p>
            <a:pPr lvl="1">
              <a:lnSpc>
                <a:spcPct val="90000"/>
              </a:lnSpc>
            </a:pPr>
            <a:r>
              <a:rPr lang="it-IT" altLang="it-IT" dirty="0" smtClean="0"/>
              <a:t>Accessibilità</a:t>
            </a:r>
          </a:p>
          <a:p>
            <a:pPr lvl="1">
              <a:lnSpc>
                <a:spcPct val="90000"/>
              </a:lnSpc>
            </a:pPr>
            <a:r>
              <a:rPr lang="it-IT" altLang="it-IT" dirty="0" smtClean="0"/>
              <a:t>Attendibilità dei dati </a:t>
            </a:r>
          </a:p>
          <a:p>
            <a:pPr lvl="1">
              <a:lnSpc>
                <a:spcPct val="90000"/>
              </a:lnSpc>
              <a:buNone/>
            </a:pPr>
            <a:endParaRPr lang="it-IT" altLang="it-IT" dirty="0" smtClean="0"/>
          </a:p>
          <a:p>
            <a:pPr>
              <a:lnSpc>
                <a:spcPct val="90000"/>
              </a:lnSpc>
            </a:pPr>
            <a:r>
              <a:rPr lang="it-IT" altLang="it-IT" sz="2800" b="1" dirty="0" smtClean="0"/>
              <a:t>Criticità</a:t>
            </a:r>
          </a:p>
          <a:p>
            <a:pPr lvl="1">
              <a:lnSpc>
                <a:spcPct val="90000"/>
              </a:lnSpc>
            </a:pPr>
            <a:r>
              <a:rPr lang="it-IT" altLang="it-IT" dirty="0" smtClean="0"/>
              <a:t>Disomogeneità nella disponibilità dei dati</a:t>
            </a:r>
          </a:p>
          <a:p>
            <a:pPr lvl="1">
              <a:lnSpc>
                <a:spcPct val="90000"/>
              </a:lnSpc>
            </a:pPr>
            <a:r>
              <a:rPr lang="it-IT" altLang="it-IT" dirty="0" smtClean="0"/>
              <a:t>Limitatezza a ciò che è misurabile</a:t>
            </a:r>
            <a:endParaRPr lang="it-IT" altLang="it-IT" sz="2800" dirty="0" smtClean="0"/>
          </a:p>
          <a:p>
            <a:pPr>
              <a:lnSpc>
                <a:spcPct val="90000"/>
              </a:lnSpc>
            </a:pPr>
            <a:endParaRPr lang="it-IT" altLang="it-IT" sz="2800" dirty="0" smtClean="0"/>
          </a:p>
          <a:p>
            <a:pPr lvl="1">
              <a:lnSpc>
                <a:spcPct val="90000"/>
              </a:lnSpc>
            </a:pPr>
            <a:endParaRPr lang="it-IT" altLang="it-IT" dirty="0" smtClean="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54</a:t>
            </a:fld>
            <a:endParaRPr lang="it-IT"/>
          </a:p>
        </p:txBody>
      </p:sp>
      <p:grpSp>
        <p:nvGrpSpPr>
          <p:cNvPr id="6" name="Group 7"/>
          <p:cNvGrpSpPr>
            <a:grpSpLocks/>
          </p:cNvGrpSpPr>
          <p:nvPr/>
        </p:nvGrpSpPr>
        <p:grpSpPr bwMode="auto">
          <a:xfrm>
            <a:off x="26074" y="0"/>
            <a:ext cx="9132888" cy="6834188"/>
            <a:chOff x="1" y="-19"/>
            <a:chExt cx="5753" cy="4305"/>
          </a:xfrm>
        </p:grpSpPr>
        <p:pic>
          <p:nvPicPr>
            <p:cNvPr id="7" name="Picture 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 y="14"/>
              <a:ext cx="432" cy="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ttangolo 3"/>
            <p:cNvSpPr>
              <a:spLocks noChangeArrowheads="1"/>
            </p:cNvSpPr>
            <p:nvPr/>
          </p:nvSpPr>
          <p:spPr bwMode="auto">
            <a:xfrm>
              <a:off x="432" y="-19"/>
              <a:ext cx="5322" cy="364"/>
            </a:xfrm>
            <a:prstGeom prst="rect">
              <a:avLst/>
            </a:prstGeom>
            <a:solidFill>
              <a:srgbClr val="0070C0"/>
            </a:solidFill>
            <a:ln w="25400">
              <a:solidFill>
                <a:srgbClr val="993300"/>
              </a:solidFill>
              <a:miter lim="800000"/>
              <a:headEnd/>
              <a:tailEnd/>
            </a:ln>
          </p:spPr>
          <p:txBody>
            <a:bodyPr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algn="ctr" eaLnBrk="1" hangingPunct="1">
                <a:spcBef>
                  <a:spcPct val="0"/>
                </a:spcBef>
                <a:buFontTx/>
                <a:buNone/>
              </a:pPr>
              <a:r>
                <a:rPr lang="it-IT" altLang="it-IT" sz="2000" b="1">
                  <a:solidFill>
                    <a:schemeClr val="bg1"/>
                  </a:solidFill>
                  <a:latin typeface="Calibri" panose="020F0502020204030204" pitchFamily="34" charset="0"/>
                </a:rPr>
                <a:t>La Misurazione del Benessere nei paesi dell’Unione Europea</a:t>
              </a:r>
              <a:endParaRPr lang="it-IT" altLang="it-IT" sz="2000" b="1" dirty="0">
                <a:solidFill>
                  <a:schemeClr val="bg1"/>
                </a:solidFill>
                <a:latin typeface="Calibri" panose="020F0502020204030204" pitchFamily="34" charset="0"/>
              </a:endParaRPr>
            </a:p>
          </p:txBody>
        </p:sp>
        <p:sp>
          <p:nvSpPr>
            <p:cNvPr id="9" name="Rettangolo 3"/>
            <p:cNvSpPr>
              <a:spLocks noChangeArrowheads="1"/>
            </p:cNvSpPr>
            <p:nvPr/>
          </p:nvSpPr>
          <p:spPr bwMode="auto">
            <a:xfrm rot="5400000">
              <a:off x="-1753" y="2099"/>
              <a:ext cx="3941" cy="434"/>
            </a:xfrm>
            <a:prstGeom prst="rect">
              <a:avLst/>
            </a:prstGeom>
            <a:solidFill>
              <a:srgbClr val="0070C0"/>
            </a:solidFill>
            <a:ln w="25400">
              <a:solidFill>
                <a:srgbClr val="993300"/>
              </a:solidFill>
              <a:miter lim="800000"/>
              <a:headEnd/>
              <a:tailEnd/>
            </a:ln>
          </p:spPr>
          <p:txBody>
            <a:bodyPr rot="10800000" vert="eaVert"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it-IT" altLang="it-IT" sz="1200">
                <a:solidFill>
                  <a:srgbClr val="FFFFFF"/>
                </a:solidFill>
                <a:latin typeface="Calibri" panose="020F0502020204030204" pitchFamily="34" charset="0"/>
              </a:endParaRPr>
            </a:p>
          </p:txBody>
        </p:sp>
      </p:grpSp>
    </p:spTree>
    <p:extLst>
      <p:ext uri="{BB962C8B-B14F-4D97-AF65-F5344CB8AC3E}">
        <p14:creationId xmlns:p14="http://schemas.microsoft.com/office/powerpoint/2010/main" val="2487582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ipe(down)">
                                      <p:cBhvr>
                                        <p:cTn id="15" dur="500"/>
                                        <p:tgtEl>
                                          <p:spTgt spid="3">
                                            <p:txEl>
                                              <p:pRg st="1" end="1"/>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wipe(down)">
                                      <p:cBhvr>
                                        <p:cTn id="18" dur="500"/>
                                        <p:tgtEl>
                                          <p:spTgt spid="3">
                                            <p:txEl>
                                              <p:pRg st="2" end="2"/>
                                            </p:txEl>
                                          </p:spTgt>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wipe(down)">
                                      <p:cBhvr>
                                        <p:cTn id="21" dur="5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wipe(down)">
                                      <p:cBhvr>
                                        <p:cTn id="26" dur="500"/>
                                        <p:tgtEl>
                                          <p:spTgt spid="3">
                                            <p:txEl>
                                              <p:pRg st="5" end="5"/>
                                            </p:txEl>
                                          </p:spTgt>
                                        </p:tgtEl>
                                      </p:cBhvr>
                                    </p:animEffect>
                                  </p:childTnLst>
                                </p:cTn>
                              </p:par>
                              <p:par>
                                <p:cTn id="27" presetID="22" presetClass="entr" presetSubtype="4"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wipe(down)">
                                      <p:cBhvr>
                                        <p:cTn id="29" dur="500"/>
                                        <p:tgtEl>
                                          <p:spTgt spid="3">
                                            <p:txEl>
                                              <p:pRg st="6" end="6"/>
                                            </p:txEl>
                                          </p:spTgt>
                                        </p:tgtEl>
                                      </p:cBhvr>
                                    </p:animEffect>
                                  </p:childTnLst>
                                </p:cTn>
                              </p:par>
                              <p:par>
                                <p:cTn id="30" presetID="22" presetClass="entr" presetSubtype="4" fill="hold" grpId="0"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wipe(down)">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332656"/>
            <a:ext cx="8229600" cy="1143000"/>
          </a:xfrm>
        </p:spPr>
        <p:txBody>
          <a:bodyPr>
            <a:normAutofit/>
          </a:bodyPr>
          <a:lstStyle/>
          <a:p>
            <a:pPr>
              <a:buNone/>
            </a:pPr>
            <a:r>
              <a:rPr lang="it-IT" sz="4000" dirty="0"/>
              <a:t>Possibili sviluppi </a:t>
            </a:r>
            <a:r>
              <a:rPr lang="it-IT" sz="4000" dirty="0" smtClean="0"/>
              <a:t>futuri</a:t>
            </a:r>
            <a:endParaRPr lang="it-IT" sz="4000" dirty="0"/>
          </a:p>
        </p:txBody>
      </p:sp>
      <p:sp>
        <p:nvSpPr>
          <p:cNvPr id="3" name="Segnaposto contenuto 2"/>
          <p:cNvSpPr>
            <a:spLocks noGrp="1"/>
          </p:cNvSpPr>
          <p:nvPr>
            <p:ph idx="1"/>
          </p:nvPr>
        </p:nvSpPr>
        <p:spPr/>
        <p:txBody>
          <a:bodyPr>
            <a:noAutofit/>
          </a:bodyPr>
          <a:lstStyle/>
          <a:p>
            <a:pPr algn="just">
              <a:buNone/>
            </a:pPr>
            <a:endParaRPr lang="it-IT" sz="1800" dirty="0" smtClean="0"/>
          </a:p>
          <a:p>
            <a:pPr algn="just"/>
            <a:r>
              <a:rPr lang="it-IT" sz="1800" dirty="0" smtClean="0"/>
              <a:t>Attribuzione coerente di differenti pesi alle dimensioni prese in considerazione, in modo da riflettere l’importanza relativa attribuita ad esse dai cittadini; anche se una valutazione completa in questo senso è difficile da raggiungere (</a:t>
            </a:r>
            <a:r>
              <a:rPr lang="it-IT" sz="1800" i="1" dirty="0" err="1" smtClean="0"/>
              <a:t>Integraded</a:t>
            </a:r>
            <a:r>
              <a:rPr lang="it-IT" sz="1800" i="1" dirty="0" smtClean="0"/>
              <a:t> </a:t>
            </a:r>
            <a:r>
              <a:rPr lang="it-IT" sz="1800" i="1" dirty="0" err="1" smtClean="0"/>
              <a:t>Household</a:t>
            </a:r>
            <a:r>
              <a:rPr lang="it-IT" sz="1800" i="1" dirty="0" smtClean="0"/>
              <a:t> </a:t>
            </a:r>
            <a:r>
              <a:rPr lang="it-IT" sz="1800" i="1" dirty="0" err="1" smtClean="0"/>
              <a:t>Survey</a:t>
            </a:r>
            <a:r>
              <a:rPr lang="it-IT" sz="1800" i="1" dirty="0" smtClean="0"/>
              <a:t> </a:t>
            </a:r>
            <a:r>
              <a:rPr lang="it-IT" sz="1800" dirty="0" smtClean="0"/>
              <a:t>dell’ONS);</a:t>
            </a:r>
          </a:p>
          <a:p>
            <a:pPr marL="0" indent="0" algn="just">
              <a:buNone/>
            </a:pPr>
            <a:endParaRPr lang="it-IT" sz="1800" dirty="0" smtClean="0"/>
          </a:p>
          <a:p>
            <a:pPr algn="just"/>
            <a:r>
              <a:rPr lang="it-IT" sz="1800" dirty="0" smtClean="0"/>
              <a:t> Sviluppo dell’Indicatore per macro-regioni Europee (NUTS 2), fortemente limitato tuttavia dalla scarsa disponibilità di dati in proposito. Potrebbe mettere in risalto situazioni come quella italiana (necessità, oltre che di dati, di importanti conoscenze).</a:t>
            </a:r>
            <a:endParaRPr lang="it-IT" sz="1800" dirty="0"/>
          </a:p>
        </p:txBody>
      </p:sp>
      <p:sp>
        <p:nvSpPr>
          <p:cNvPr id="5" name="Segnaposto numero diapositiva 4"/>
          <p:cNvSpPr>
            <a:spLocks noGrp="1"/>
          </p:cNvSpPr>
          <p:nvPr>
            <p:ph type="sldNum" sz="quarter" idx="12"/>
          </p:nvPr>
        </p:nvSpPr>
        <p:spPr/>
        <p:txBody>
          <a:bodyPr/>
          <a:lstStyle/>
          <a:p>
            <a:fld id="{B007B441-5312-499D-93C3-6E37886527FA}" type="slidenum">
              <a:rPr lang="it-IT" smtClean="0"/>
              <a:pPr/>
              <a:t>55</a:t>
            </a:fld>
            <a:endParaRPr lang="it-IT"/>
          </a:p>
        </p:txBody>
      </p:sp>
      <p:grpSp>
        <p:nvGrpSpPr>
          <p:cNvPr id="6" name="Group 7"/>
          <p:cNvGrpSpPr>
            <a:grpSpLocks/>
          </p:cNvGrpSpPr>
          <p:nvPr/>
        </p:nvGrpSpPr>
        <p:grpSpPr bwMode="auto">
          <a:xfrm>
            <a:off x="26074" y="0"/>
            <a:ext cx="9132888" cy="6834188"/>
            <a:chOff x="1" y="-19"/>
            <a:chExt cx="5753" cy="4305"/>
          </a:xfrm>
        </p:grpSpPr>
        <p:pic>
          <p:nvPicPr>
            <p:cNvPr id="7" name="Picture 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 y="14"/>
              <a:ext cx="432" cy="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ttangolo 3"/>
            <p:cNvSpPr>
              <a:spLocks noChangeArrowheads="1"/>
            </p:cNvSpPr>
            <p:nvPr/>
          </p:nvSpPr>
          <p:spPr bwMode="auto">
            <a:xfrm>
              <a:off x="432" y="-19"/>
              <a:ext cx="5322" cy="364"/>
            </a:xfrm>
            <a:prstGeom prst="rect">
              <a:avLst/>
            </a:prstGeom>
            <a:solidFill>
              <a:srgbClr val="0070C0"/>
            </a:solidFill>
            <a:ln w="25400">
              <a:solidFill>
                <a:srgbClr val="993300"/>
              </a:solidFill>
              <a:miter lim="800000"/>
              <a:headEnd/>
              <a:tailEnd/>
            </a:ln>
          </p:spPr>
          <p:txBody>
            <a:bodyPr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algn="ctr" eaLnBrk="1" hangingPunct="1">
                <a:spcBef>
                  <a:spcPct val="0"/>
                </a:spcBef>
                <a:buFontTx/>
                <a:buNone/>
              </a:pPr>
              <a:r>
                <a:rPr lang="it-IT" altLang="it-IT" sz="2000" b="1">
                  <a:solidFill>
                    <a:schemeClr val="bg1"/>
                  </a:solidFill>
                  <a:latin typeface="Calibri" panose="020F0502020204030204" pitchFamily="34" charset="0"/>
                </a:rPr>
                <a:t>La Misurazione del Benessere nei paesi dell’Unione Europea</a:t>
              </a:r>
              <a:endParaRPr lang="it-IT" altLang="it-IT" sz="2000" b="1" dirty="0">
                <a:solidFill>
                  <a:schemeClr val="bg1"/>
                </a:solidFill>
                <a:latin typeface="Calibri" panose="020F0502020204030204" pitchFamily="34" charset="0"/>
              </a:endParaRPr>
            </a:p>
          </p:txBody>
        </p:sp>
        <p:sp>
          <p:nvSpPr>
            <p:cNvPr id="9" name="Rettangolo 3"/>
            <p:cNvSpPr>
              <a:spLocks noChangeArrowheads="1"/>
            </p:cNvSpPr>
            <p:nvPr/>
          </p:nvSpPr>
          <p:spPr bwMode="auto">
            <a:xfrm rot="5400000">
              <a:off x="-1753" y="2099"/>
              <a:ext cx="3941" cy="434"/>
            </a:xfrm>
            <a:prstGeom prst="rect">
              <a:avLst/>
            </a:prstGeom>
            <a:solidFill>
              <a:srgbClr val="0070C0"/>
            </a:solidFill>
            <a:ln w="25400">
              <a:solidFill>
                <a:srgbClr val="993300"/>
              </a:solidFill>
              <a:miter lim="800000"/>
              <a:headEnd/>
              <a:tailEnd/>
            </a:ln>
          </p:spPr>
          <p:txBody>
            <a:bodyPr rot="10800000" vert="eaVert"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it-IT" altLang="it-IT" sz="1200">
                <a:solidFill>
                  <a:srgbClr val="FFFFFF"/>
                </a:solidFill>
                <a:latin typeface="Calibri" panose="020F0502020204030204" pitchFamily="34" charset="0"/>
              </a:endParaRPr>
            </a:p>
          </p:txBody>
        </p:sp>
      </p:grpSp>
    </p:spTree>
    <p:extLst>
      <p:ext uri="{BB962C8B-B14F-4D97-AF65-F5344CB8AC3E}">
        <p14:creationId xmlns:p14="http://schemas.microsoft.com/office/powerpoint/2010/main" val="1146570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836712"/>
            <a:ext cx="8229600" cy="794352"/>
          </a:xfrm>
        </p:spPr>
        <p:txBody>
          <a:bodyPr>
            <a:normAutofit/>
          </a:bodyPr>
          <a:lstStyle/>
          <a:p>
            <a:pPr>
              <a:buNone/>
            </a:pPr>
            <a:r>
              <a:rPr lang="it-IT" sz="4000" dirty="0"/>
              <a:t>Possibili sviluppi </a:t>
            </a:r>
            <a:r>
              <a:rPr lang="it-IT" sz="4000" dirty="0" smtClean="0"/>
              <a:t>futuri (2)</a:t>
            </a:r>
            <a:endParaRPr lang="it-IT" sz="4000" dirty="0"/>
          </a:p>
        </p:txBody>
      </p:sp>
      <p:sp>
        <p:nvSpPr>
          <p:cNvPr id="3" name="Segnaposto contenuto 2"/>
          <p:cNvSpPr>
            <a:spLocks noGrp="1"/>
          </p:cNvSpPr>
          <p:nvPr>
            <p:ph idx="1"/>
          </p:nvPr>
        </p:nvSpPr>
        <p:spPr/>
        <p:txBody>
          <a:bodyPr>
            <a:normAutofit/>
          </a:bodyPr>
          <a:lstStyle/>
          <a:p>
            <a:pPr>
              <a:spcBef>
                <a:spcPts val="600"/>
              </a:spcBef>
              <a:buNone/>
            </a:pPr>
            <a:r>
              <a:rPr lang="it-IT" sz="1800" dirty="0" smtClean="0"/>
              <a:t>Possibili sviluppi futuri:</a:t>
            </a:r>
          </a:p>
          <a:p>
            <a:pPr algn="just">
              <a:spcBef>
                <a:spcPts val="600"/>
              </a:spcBef>
            </a:pPr>
            <a:r>
              <a:rPr lang="it-IT" sz="1800" dirty="0" smtClean="0"/>
              <a:t>Migliorare l’aspetto riguardante l’equità: sebbene Paesi come Germania, Francia o Regno Unito siano inseriti nelle prime classi, le sacche di povertà al loro interno hanno dimensioni ancora notevoli. Verosimilmente esistono più persone che si trovano in situazioni di indigenza in uno solo di questi grandi Paesi, di quante ve ne siano in uno dei Paesi delle ultime tre classi, caratterizzati da punteggi peggiori.</a:t>
            </a:r>
          </a:p>
          <a:p>
            <a:pPr marL="0" indent="0" algn="just">
              <a:spcBef>
                <a:spcPts val="600"/>
              </a:spcBef>
              <a:buNone/>
            </a:pPr>
            <a:endParaRPr lang="it-IT" sz="1800" dirty="0" smtClean="0"/>
          </a:p>
          <a:p>
            <a:pPr algn="just">
              <a:spcBef>
                <a:spcPts val="600"/>
              </a:spcBef>
            </a:pPr>
            <a:r>
              <a:rPr lang="it-IT" sz="1800" dirty="0" smtClean="0"/>
              <a:t>Verificare la dimensione intertemporale, anche se la mancanza di serie storiche complete per alcune delle variabili può comportare difficoltà in proposito.</a:t>
            </a:r>
          </a:p>
          <a:p>
            <a:endParaRPr lang="it-IT" dirty="0" smtClean="0"/>
          </a:p>
          <a:p>
            <a:pPr>
              <a:buNone/>
            </a:pP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56</a:t>
            </a:fld>
            <a:endParaRPr lang="it-IT"/>
          </a:p>
        </p:txBody>
      </p:sp>
      <p:sp>
        <p:nvSpPr>
          <p:cNvPr id="6" name="Rettangolo 5"/>
          <p:cNvSpPr/>
          <p:nvPr/>
        </p:nvSpPr>
        <p:spPr>
          <a:xfrm rot="16200000">
            <a:off x="-1322454" y="3176223"/>
            <a:ext cx="3353739" cy="400110"/>
          </a:xfrm>
          <a:prstGeom prst="rect">
            <a:avLst/>
          </a:prstGeom>
        </p:spPr>
        <p:txBody>
          <a:bodyPr wrap="none">
            <a:spAutoFit/>
          </a:bodyPr>
          <a:lstStyle/>
          <a:p>
            <a:r>
              <a:rPr lang="it-IT" altLang="it-IT" sz="2000" b="1" dirty="0">
                <a:solidFill>
                  <a:schemeClr val="bg1"/>
                </a:solidFill>
                <a:latin typeface="Calibri" panose="020F0502020204030204" pitchFamily="34" charset="0"/>
              </a:rPr>
              <a:t>Riccardo Soliani - Enrico Ivaldi</a:t>
            </a:r>
            <a:endParaRPr lang="it-IT" sz="2000" dirty="0">
              <a:solidFill>
                <a:schemeClr val="bg1"/>
              </a:solidFill>
            </a:endParaRPr>
          </a:p>
        </p:txBody>
      </p:sp>
      <p:grpSp>
        <p:nvGrpSpPr>
          <p:cNvPr id="7" name="Group 7"/>
          <p:cNvGrpSpPr>
            <a:grpSpLocks/>
          </p:cNvGrpSpPr>
          <p:nvPr/>
        </p:nvGrpSpPr>
        <p:grpSpPr bwMode="auto">
          <a:xfrm>
            <a:off x="26074" y="0"/>
            <a:ext cx="9132888" cy="6834188"/>
            <a:chOff x="1" y="-19"/>
            <a:chExt cx="5753" cy="4305"/>
          </a:xfrm>
        </p:grpSpPr>
        <p:pic>
          <p:nvPicPr>
            <p:cNvPr id="8" name="Picture 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 y="14"/>
              <a:ext cx="432" cy="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ttangolo 3"/>
            <p:cNvSpPr>
              <a:spLocks noChangeArrowheads="1"/>
            </p:cNvSpPr>
            <p:nvPr/>
          </p:nvSpPr>
          <p:spPr bwMode="auto">
            <a:xfrm>
              <a:off x="432" y="-19"/>
              <a:ext cx="5322" cy="364"/>
            </a:xfrm>
            <a:prstGeom prst="rect">
              <a:avLst/>
            </a:prstGeom>
            <a:solidFill>
              <a:srgbClr val="0070C0"/>
            </a:solidFill>
            <a:ln w="25400">
              <a:solidFill>
                <a:srgbClr val="993300"/>
              </a:solidFill>
              <a:miter lim="800000"/>
              <a:headEnd/>
              <a:tailEnd/>
            </a:ln>
          </p:spPr>
          <p:txBody>
            <a:bodyPr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algn="ctr" eaLnBrk="1" hangingPunct="1">
                <a:spcBef>
                  <a:spcPct val="0"/>
                </a:spcBef>
                <a:buFontTx/>
                <a:buNone/>
              </a:pPr>
              <a:r>
                <a:rPr lang="it-IT" altLang="it-IT" sz="2000" b="1">
                  <a:solidFill>
                    <a:schemeClr val="bg1"/>
                  </a:solidFill>
                  <a:latin typeface="Calibri" panose="020F0502020204030204" pitchFamily="34" charset="0"/>
                </a:rPr>
                <a:t>La Misurazione del Benessere nei paesi dell’Unione Europea</a:t>
              </a:r>
              <a:endParaRPr lang="it-IT" altLang="it-IT" sz="2000" b="1" dirty="0">
                <a:solidFill>
                  <a:schemeClr val="bg1"/>
                </a:solidFill>
                <a:latin typeface="Calibri" panose="020F0502020204030204" pitchFamily="34" charset="0"/>
              </a:endParaRPr>
            </a:p>
          </p:txBody>
        </p:sp>
        <p:sp>
          <p:nvSpPr>
            <p:cNvPr id="10" name="Rettangolo 3"/>
            <p:cNvSpPr>
              <a:spLocks noChangeArrowheads="1"/>
            </p:cNvSpPr>
            <p:nvPr/>
          </p:nvSpPr>
          <p:spPr bwMode="auto">
            <a:xfrm rot="5400000">
              <a:off x="-1753" y="2099"/>
              <a:ext cx="3941" cy="434"/>
            </a:xfrm>
            <a:prstGeom prst="rect">
              <a:avLst/>
            </a:prstGeom>
            <a:solidFill>
              <a:srgbClr val="0070C0"/>
            </a:solidFill>
            <a:ln w="25400">
              <a:solidFill>
                <a:srgbClr val="993300"/>
              </a:solidFill>
              <a:miter lim="800000"/>
              <a:headEnd/>
              <a:tailEnd/>
            </a:ln>
          </p:spPr>
          <p:txBody>
            <a:bodyPr rot="10800000" vert="eaVert"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it-IT" altLang="it-IT" sz="1200">
                <a:solidFill>
                  <a:srgbClr val="FFFFFF"/>
                </a:solidFill>
                <a:latin typeface="Calibri" panose="020F0502020204030204" pitchFamily="34" charset="0"/>
              </a:endParaRPr>
            </a:p>
          </p:txBody>
        </p:sp>
      </p:grpSp>
    </p:spTree>
    <p:extLst>
      <p:ext uri="{BB962C8B-B14F-4D97-AF65-F5344CB8AC3E}">
        <p14:creationId xmlns:p14="http://schemas.microsoft.com/office/powerpoint/2010/main" val="363246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L’approccio di </a:t>
            </a:r>
            <a:r>
              <a:rPr lang="it-IT" dirty="0" err="1" smtClean="0"/>
              <a:t>Dasgupta</a:t>
            </a:r>
            <a:endParaRPr lang="it-IT" dirty="0"/>
          </a:p>
        </p:txBody>
      </p:sp>
      <p:sp>
        <p:nvSpPr>
          <p:cNvPr id="3" name="Segnaposto contenuto 2"/>
          <p:cNvSpPr>
            <a:spLocks noGrp="1"/>
          </p:cNvSpPr>
          <p:nvPr>
            <p:ph idx="1"/>
          </p:nvPr>
        </p:nvSpPr>
        <p:spPr/>
        <p:txBody>
          <a:bodyPr/>
          <a:lstStyle/>
          <a:p>
            <a:r>
              <a:rPr lang="it-IT" sz="2000" dirty="0"/>
              <a:t>La misurazione del benessere, nella concezione di </a:t>
            </a:r>
            <a:r>
              <a:rPr lang="it-IT" sz="2000" dirty="0" err="1"/>
              <a:t>Dasgupta</a:t>
            </a:r>
            <a:r>
              <a:rPr lang="it-IT" sz="2000" dirty="0"/>
              <a:t>, è importante, data la necessità di indicatori aggregati in grado di dare una descrizione delle attività economiche e sociali; essi infatti permettono di riassumere la situazione macro-economica di un paese, e stimare la componente reddituale del tenore di vita che un'economia è capace di sostenere. </a:t>
            </a:r>
            <a:endParaRPr lang="it-IT" sz="2000" dirty="0" smtClean="0"/>
          </a:p>
          <a:p>
            <a:r>
              <a:rPr lang="it-IT" sz="2000" dirty="0"/>
              <a:t>Misurando un indice di “qualità della vita”, composto da una serie di indicatori, è infatti possibile scegliere fra differenti opzioni di </a:t>
            </a:r>
            <a:r>
              <a:rPr lang="it-IT" sz="2000" i="1" dirty="0"/>
              <a:t>policy-</a:t>
            </a:r>
            <a:r>
              <a:rPr lang="it-IT" sz="2000" i="1" dirty="0" err="1"/>
              <a:t>making</a:t>
            </a:r>
            <a:r>
              <a:rPr lang="it-IT" sz="2000" dirty="0"/>
              <a:t>, rendendo l’intero processo valutativo in grado di sintetizzare interessi in conflitto tra loro. </a:t>
            </a:r>
            <a:endParaRPr lang="it-IT" sz="2000" dirty="0" smtClean="0"/>
          </a:p>
          <a:p>
            <a:r>
              <a:rPr lang="it-IT" sz="2000" dirty="0" smtClean="0"/>
              <a:t>E</a:t>
            </a:r>
            <a:r>
              <a:rPr lang="it-IT" sz="2000" dirty="0"/>
              <a:t>’ la multidimensionalità il tratto rilevante di questo percorso, poiché solo aggregando più grandezze con significato, portata e unità di misura differenti, si può approssimare la complessità del benessere. </a:t>
            </a:r>
          </a:p>
          <a:p>
            <a:endParaRPr lang="it-IT" dirty="0"/>
          </a:p>
        </p:txBody>
      </p:sp>
      <p:sp>
        <p:nvSpPr>
          <p:cNvPr id="4" name="Segnaposto numero diapositiva 3"/>
          <p:cNvSpPr>
            <a:spLocks noGrp="1"/>
          </p:cNvSpPr>
          <p:nvPr>
            <p:ph type="sldNum" sz="quarter" idx="12"/>
          </p:nvPr>
        </p:nvSpPr>
        <p:spPr/>
        <p:txBody>
          <a:bodyPr/>
          <a:lstStyle/>
          <a:p>
            <a:pPr>
              <a:defRPr/>
            </a:pPr>
            <a:fld id="{880DFACC-D2BC-45AC-A61F-F70DE1997CF3}" type="slidenum">
              <a:rPr lang="it-IT" smtClean="0"/>
              <a:pPr>
                <a:defRPr/>
              </a:pPr>
              <a:t>6</a:t>
            </a:fld>
            <a:endParaRPr lang="it-IT"/>
          </a:p>
        </p:txBody>
      </p:sp>
      <p:grpSp>
        <p:nvGrpSpPr>
          <p:cNvPr id="6" name="Group 7"/>
          <p:cNvGrpSpPr>
            <a:grpSpLocks/>
          </p:cNvGrpSpPr>
          <p:nvPr/>
        </p:nvGrpSpPr>
        <p:grpSpPr bwMode="auto">
          <a:xfrm>
            <a:off x="26074" y="0"/>
            <a:ext cx="9132888" cy="6834188"/>
            <a:chOff x="1" y="-19"/>
            <a:chExt cx="5753" cy="4305"/>
          </a:xfrm>
        </p:grpSpPr>
        <p:pic>
          <p:nvPicPr>
            <p:cNvPr id="7" name="Picture 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 y="14"/>
              <a:ext cx="432" cy="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ttangolo 3"/>
            <p:cNvSpPr>
              <a:spLocks noChangeArrowheads="1"/>
            </p:cNvSpPr>
            <p:nvPr/>
          </p:nvSpPr>
          <p:spPr bwMode="auto">
            <a:xfrm>
              <a:off x="432" y="-19"/>
              <a:ext cx="5322" cy="364"/>
            </a:xfrm>
            <a:prstGeom prst="rect">
              <a:avLst/>
            </a:prstGeom>
            <a:solidFill>
              <a:srgbClr val="0070C0"/>
            </a:solidFill>
            <a:ln w="25400">
              <a:solidFill>
                <a:srgbClr val="993300"/>
              </a:solidFill>
              <a:miter lim="800000"/>
              <a:headEnd/>
              <a:tailEnd/>
            </a:ln>
          </p:spPr>
          <p:txBody>
            <a:bodyPr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algn="ctr" eaLnBrk="1" hangingPunct="1">
                <a:spcBef>
                  <a:spcPct val="0"/>
                </a:spcBef>
                <a:buFontTx/>
                <a:buNone/>
              </a:pPr>
              <a:r>
                <a:rPr lang="it-IT" altLang="it-IT" sz="2000" b="1">
                  <a:solidFill>
                    <a:schemeClr val="bg1"/>
                  </a:solidFill>
                  <a:latin typeface="Calibri" panose="020F0502020204030204" pitchFamily="34" charset="0"/>
                </a:rPr>
                <a:t>La Misurazione del Benessere nei paesi dell’Unione Europea</a:t>
              </a:r>
              <a:endParaRPr lang="it-IT" altLang="it-IT" sz="2000" b="1" dirty="0">
                <a:solidFill>
                  <a:schemeClr val="bg1"/>
                </a:solidFill>
                <a:latin typeface="Calibri" panose="020F0502020204030204" pitchFamily="34" charset="0"/>
              </a:endParaRPr>
            </a:p>
          </p:txBody>
        </p:sp>
        <p:sp>
          <p:nvSpPr>
            <p:cNvPr id="9" name="Rettangolo 3"/>
            <p:cNvSpPr>
              <a:spLocks noChangeArrowheads="1"/>
            </p:cNvSpPr>
            <p:nvPr/>
          </p:nvSpPr>
          <p:spPr bwMode="auto">
            <a:xfrm rot="5400000">
              <a:off x="-1753" y="2099"/>
              <a:ext cx="3941" cy="434"/>
            </a:xfrm>
            <a:prstGeom prst="rect">
              <a:avLst/>
            </a:prstGeom>
            <a:solidFill>
              <a:srgbClr val="0070C0"/>
            </a:solidFill>
            <a:ln w="25400">
              <a:solidFill>
                <a:srgbClr val="993300"/>
              </a:solidFill>
              <a:miter lim="800000"/>
              <a:headEnd/>
              <a:tailEnd/>
            </a:ln>
          </p:spPr>
          <p:txBody>
            <a:bodyPr rot="10800000" vert="eaVert"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it-IT" altLang="it-IT" sz="1200">
                <a:solidFill>
                  <a:srgbClr val="FFFFFF"/>
                </a:solidFill>
                <a:latin typeface="Calibri" panose="020F0502020204030204" pitchFamily="34" charset="0"/>
              </a:endParaRPr>
            </a:p>
          </p:txBody>
        </p:sp>
      </p:grpSp>
      <p:grpSp>
        <p:nvGrpSpPr>
          <p:cNvPr id="10" name="Group 7"/>
          <p:cNvGrpSpPr>
            <a:grpSpLocks/>
          </p:cNvGrpSpPr>
          <p:nvPr/>
        </p:nvGrpSpPr>
        <p:grpSpPr bwMode="auto">
          <a:xfrm>
            <a:off x="26074" y="52388"/>
            <a:ext cx="688975" cy="6781800"/>
            <a:chOff x="1" y="14"/>
            <a:chExt cx="434" cy="4272"/>
          </a:xfrm>
        </p:grpSpPr>
        <p:pic>
          <p:nvPicPr>
            <p:cNvPr id="11" name="Picture 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 y="14"/>
              <a:ext cx="432" cy="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ttangolo 3"/>
            <p:cNvSpPr>
              <a:spLocks noChangeArrowheads="1"/>
            </p:cNvSpPr>
            <p:nvPr/>
          </p:nvSpPr>
          <p:spPr bwMode="auto">
            <a:xfrm rot="5400000">
              <a:off x="-1753" y="2099"/>
              <a:ext cx="3941" cy="434"/>
            </a:xfrm>
            <a:prstGeom prst="rect">
              <a:avLst/>
            </a:prstGeom>
            <a:solidFill>
              <a:srgbClr val="0070C0"/>
            </a:solidFill>
            <a:ln w="25400">
              <a:solidFill>
                <a:srgbClr val="993300"/>
              </a:solidFill>
              <a:miter lim="800000"/>
              <a:headEnd/>
              <a:tailEnd/>
            </a:ln>
          </p:spPr>
          <p:txBody>
            <a:bodyPr rot="10800000" vert="eaVert"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it-IT" altLang="it-IT" sz="1200">
                <a:solidFill>
                  <a:srgbClr val="FFFFFF"/>
                </a:solidFill>
                <a:latin typeface="Calibri" panose="020F0502020204030204" pitchFamily="34" charset="0"/>
              </a:endParaRPr>
            </a:p>
          </p:txBody>
        </p:sp>
      </p:grpSp>
    </p:spTree>
    <p:extLst>
      <p:ext uri="{BB962C8B-B14F-4D97-AF65-F5344CB8AC3E}">
        <p14:creationId xmlns:p14="http://schemas.microsoft.com/office/powerpoint/2010/main" val="20514934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L’approccio di </a:t>
            </a:r>
            <a:r>
              <a:rPr lang="it-IT" dirty="0" err="1" smtClean="0"/>
              <a:t>Dasgupta</a:t>
            </a:r>
            <a:r>
              <a:rPr lang="it-IT" dirty="0" smtClean="0"/>
              <a:t> (2)</a:t>
            </a:r>
            <a:endParaRPr lang="it-IT" dirty="0"/>
          </a:p>
        </p:txBody>
      </p:sp>
      <p:sp>
        <p:nvSpPr>
          <p:cNvPr id="3" name="Segnaposto contenuto 2"/>
          <p:cNvSpPr>
            <a:spLocks noGrp="1"/>
          </p:cNvSpPr>
          <p:nvPr>
            <p:ph idx="1"/>
          </p:nvPr>
        </p:nvSpPr>
        <p:spPr/>
        <p:txBody>
          <a:bodyPr/>
          <a:lstStyle/>
          <a:p>
            <a:r>
              <a:rPr lang="it-IT" sz="2000" dirty="0" smtClean="0"/>
              <a:t>Il </a:t>
            </a:r>
            <a:r>
              <a:rPr lang="it-IT" sz="2000" dirty="0"/>
              <a:t>concetto di benessere non va confuso con quello di felicità: una persona potrebbe essere felice, pur avendo una qualità della vita molto bassa</a:t>
            </a:r>
            <a:r>
              <a:rPr lang="it-IT" sz="2000" dirty="0" smtClean="0"/>
              <a:t>. </a:t>
            </a:r>
          </a:p>
          <a:p>
            <a:r>
              <a:rPr lang="it-IT" sz="2000" dirty="0" smtClean="0"/>
              <a:t>Quando </a:t>
            </a:r>
            <a:r>
              <a:rPr lang="it-IT" sz="2000" dirty="0"/>
              <a:t>si raggiungono livelli di reddito sufficientemente alti, il livello di felicità dipende sempre meno da esso, e si potrebbe parlare di “rendimenti decrescenti della felicità rispetto al reddito”. </a:t>
            </a:r>
            <a:endParaRPr lang="it-IT" sz="2000" dirty="0" smtClean="0"/>
          </a:p>
          <a:p>
            <a:r>
              <a:rPr lang="it-IT" sz="2000" dirty="0" smtClean="0"/>
              <a:t>Differenti </a:t>
            </a:r>
            <a:r>
              <a:rPr lang="it-IT" sz="2000" dirty="0"/>
              <a:t>ricerche svolte su Paesi occidentali, che mostrano come significativi incrementi di reddito pro-capite non si sono tradotti in incrementi di felicità [il già citato </a:t>
            </a:r>
            <a:r>
              <a:rPr lang="it-IT" sz="2000" dirty="0" err="1"/>
              <a:t>Easterlin</a:t>
            </a:r>
            <a:r>
              <a:rPr lang="it-IT" sz="2000" dirty="0"/>
              <a:t>, 1974; </a:t>
            </a:r>
            <a:r>
              <a:rPr lang="it-IT" sz="2000" dirty="0" err="1"/>
              <a:t>Scitovsky</a:t>
            </a:r>
            <a:r>
              <a:rPr lang="it-IT" sz="2000" dirty="0"/>
              <a:t>, 1976; Oswald, 1997], </a:t>
            </a:r>
            <a:r>
              <a:rPr lang="it-IT" sz="2000" dirty="0" smtClean="0"/>
              <a:t>tuttavia è </a:t>
            </a:r>
            <a:r>
              <a:rPr lang="it-IT" sz="2000" dirty="0"/>
              <a:t>altrettanto difficile credere che ragionando su società caratterizzate da bassi livelli di reddito, si possano trarre le medesime conclusioni.</a:t>
            </a:r>
          </a:p>
          <a:p>
            <a:endParaRPr lang="it-IT" dirty="0"/>
          </a:p>
        </p:txBody>
      </p:sp>
      <p:sp>
        <p:nvSpPr>
          <p:cNvPr id="4" name="Segnaposto numero diapositiva 3"/>
          <p:cNvSpPr>
            <a:spLocks noGrp="1"/>
          </p:cNvSpPr>
          <p:nvPr>
            <p:ph type="sldNum" sz="quarter" idx="12"/>
          </p:nvPr>
        </p:nvSpPr>
        <p:spPr/>
        <p:txBody>
          <a:bodyPr/>
          <a:lstStyle/>
          <a:p>
            <a:pPr>
              <a:defRPr/>
            </a:pPr>
            <a:fld id="{880DFACC-D2BC-45AC-A61F-F70DE1997CF3}" type="slidenum">
              <a:rPr lang="it-IT" smtClean="0"/>
              <a:pPr>
                <a:defRPr/>
              </a:pPr>
              <a:t>7</a:t>
            </a:fld>
            <a:endParaRPr lang="it-IT"/>
          </a:p>
        </p:txBody>
      </p:sp>
      <p:grpSp>
        <p:nvGrpSpPr>
          <p:cNvPr id="6" name="Group 7"/>
          <p:cNvGrpSpPr>
            <a:grpSpLocks/>
          </p:cNvGrpSpPr>
          <p:nvPr/>
        </p:nvGrpSpPr>
        <p:grpSpPr bwMode="auto">
          <a:xfrm>
            <a:off x="26074" y="0"/>
            <a:ext cx="9132888" cy="6834188"/>
            <a:chOff x="1" y="-19"/>
            <a:chExt cx="5753" cy="4305"/>
          </a:xfrm>
        </p:grpSpPr>
        <p:pic>
          <p:nvPicPr>
            <p:cNvPr id="7" name="Picture 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 y="14"/>
              <a:ext cx="432" cy="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ttangolo 3"/>
            <p:cNvSpPr>
              <a:spLocks noChangeArrowheads="1"/>
            </p:cNvSpPr>
            <p:nvPr/>
          </p:nvSpPr>
          <p:spPr bwMode="auto">
            <a:xfrm>
              <a:off x="432" y="-19"/>
              <a:ext cx="5322" cy="364"/>
            </a:xfrm>
            <a:prstGeom prst="rect">
              <a:avLst/>
            </a:prstGeom>
            <a:solidFill>
              <a:srgbClr val="0070C0"/>
            </a:solidFill>
            <a:ln w="25400">
              <a:solidFill>
                <a:srgbClr val="993300"/>
              </a:solidFill>
              <a:miter lim="800000"/>
              <a:headEnd/>
              <a:tailEnd/>
            </a:ln>
          </p:spPr>
          <p:txBody>
            <a:bodyPr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algn="ctr" eaLnBrk="1" hangingPunct="1">
                <a:spcBef>
                  <a:spcPct val="0"/>
                </a:spcBef>
                <a:buFontTx/>
                <a:buNone/>
              </a:pPr>
              <a:r>
                <a:rPr lang="it-IT" altLang="it-IT" sz="2000" b="1">
                  <a:solidFill>
                    <a:schemeClr val="bg1"/>
                  </a:solidFill>
                  <a:latin typeface="Calibri" panose="020F0502020204030204" pitchFamily="34" charset="0"/>
                </a:rPr>
                <a:t>La Misurazione del Benessere nei paesi dell’Unione Europea</a:t>
              </a:r>
              <a:endParaRPr lang="it-IT" altLang="it-IT" sz="2000" b="1" dirty="0">
                <a:solidFill>
                  <a:schemeClr val="bg1"/>
                </a:solidFill>
                <a:latin typeface="Calibri" panose="020F0502020204030204" pitchFamily="34" charset="0"/>
              </a:endParaRPr>
            </a:p>
          </p:txBody>
        </p:sp>
        <p:sp>
          <p:nvSpPr>
            <p:cNvPr id="9" name="Rettangolo 3"/>
            <p:cNvSpPr>
              <a:spLocks noChangeArrowheads="1"/>
            </p:cNvSpPr>
            <p:nvPr/>
          </p:nvSpPr>
          <p:spPr bwMode="auto">
            <a:xfrm rot="5400000">
              <a:off x="-1753" y="2099"/>
              <a:ext cx="3941" cy="434"/>
            </a:xfrm>
            <a:prstGeom prst="rect">
              <a:avLst/>
            </a:prstGeom>
            <a:solidFill>
              <a:srgbClr val="0070C0"/>
            </a:solidFill>
            <a:ln w="25400">
              <a:solidFill>
                <a:srgbClr val="993300"/>
              </a:solidFill>
              <a:miter lim="800000"/>
              <a:headEnd/>
              <a:tailEnd/>
            </a:ln>
          </p:spPr>
          <p:txBody>
            <a:bodyPr rot="10800000" vert="eaVert"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it-IT" altLang="it-IT" sz="1200">
                <a:solidFill>
                  <a:srgbClr val="FFFFFF"/>
                </a:solidFill>
                <a:latin typeface="Calibri" panose="020F0502020204030204" pitchFamily="34" charset="0"/>
              </a:endParaRPr>
            </a:p>
          </p:txBody>
        </p:sp>
      </p:grpSp>
      <p:grpSp>
        <p:nvGrpSpPr>
          <p:cNvPr id="10" name="Group 7"/>
          <p:cNvGrpSpPr>
            <a:grpSpLocks/>
          </p:cNvGrpSpPr>
          <p:nvPr/>
        </p:nvGrpSpPr>
        <p:grpSpPr bwMode="auto">
          <a:xfrm>
            <a:off x="26074" y="52388"/>
            <a:ext cx="688975" cy="6781800"/>
            <a:chOff x="1" y="14"/>
            <a:chExt cx="434" cy="4272"/>
          </a:xfrm>
        </p:grpSpPr>
        <p:pic>
          <p:nvPicPr>
            <p:cNvPr id="11" name="Picture 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 y="14"/>
              <a:ext cx="432" cy="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ttangolo 3"/>
            <p:cNvSpPr>
              <a:spLocks noChangeArrowheads="1"/>
            </p:cNvSpPr>
            <p:nvPr/>
          </p:nvSpPr>
          <p:spPr bwMode="auto">
            <a:xfrm rot="5400000">
              <a:off x="-1753" y="2099"/>
              <a:ext cx="3941" cy="434"/>
            </a:xfrm>
            <a:prstGeom prst="rect">
              <a:avLst/>
            </a:prstGeom>
            <a:solidFill>
              <a:srgbClr val="0070C0"/>
            </a:solidFill>
            <a:ln w="25400">
              <a:solidFill>
                <a:srgbClr val="993300"/>
              </a:solidFill>
              <a:miter lim="800000"/>
              <a:headEnd/>
              <a:tailEnd/>
            </a:ln>
          </p:spPr>
          <p:txBody>
            <a:bodyPr rot="10800000" vert="eaVert"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it-IT" altLang="it-IT" sz="1200">
                <a:solidFill>
                  <a:srgbClr val="FFFFFF"/>
                </a:solidFill>
                <a:latin typeface="Calibri" panose="020F0502020204030204" pitchFamily="34" charset="0"/>
              </a:endParaRPr>
            </a:p>
          </p:txBody>
        </p:sp>
      </p:grpSp>
    </p:spTree>
    <p:extLst>
      <p:ext uri="{BB962C8B-B14F-4D97-AF65-F5344CB8AC3E}">
        <p14:creationId xmlns:p14="http://schemas.microsoft.com/office/powerpoint/2010/main" val="13910226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600" dirty="0" smtClean="0"/>
              <a:t>Le misure del Benessere: </a:t>
            </a:r>
            <a:br>
              <a:rPr lang="it-IT" sz="3600" dirty="0" smtClean="0"/>
            </a:br>
            <a:r>
              <a:rPr lang="it-IT" sz="3600" dirty="0" smtClean="0"/>
              <a:t>gli indicatori sociali</a:t>
            </a:r>
            <a:endParaRPr lang="it-IT" sz="3600" dirty="0"/>
          </a:p>
        </p:txBody>
      </p:sp>
      <p:sp>
        <p:nvSpPr>
          <p:cNvPr id="3" name="Segnaposto contenuto 2"/>
          <p:cNvSpPr>
            <a:spLocks noGrp="1"/>
          </p:cNvSpPr>
          <p:nvPr>
            <p:ph idx="1"/>
          </p:nvPr>
        </p:nvSpPr>
        <p:spPr/>
        <p:txBody>
          <a:bodyPr/>
          <a:lstStyle/>
          <a:p>
            <a:pPr algn="just"/>
            <a:r>
              <a:rPr lang="it-IT" sz="2000" dirty="0"/>
              <a:t>“la definizione operativa, o parte della definizione operativa di uno qualsiasi dei concetti centrali per la generazione di un sistema di informazioni descrittive del sistema sociale”. </a:t>
            </a:r>
            <a:r>
              <a:rPr lang="it-IT" sz="2000" dirty="0" err="1"/>
              <a:t>Carlisle</a:t>
            </a:r>
            <a:r>
              <a:rPr lang="it-IT" sz="2000" dirty="0"/>
              <a:t> [1972</a:t>
            </a:r>
            <a:r>
              <a:rPr lang="it-IT" sz="2000" dirty="0" smtClean="0"/>
              <a:t>]</a:t>
            </a:r>
          </a:p>
          <a:p>
            <a:pPr algn="just"/>
            <a:r>
              <a:rPr lang="it-IT" sz="2000" dirty="0"/>
              <a:t>gli indicatori sociali sono misure di benessere sociale che forniscono una visione attuale delle condizioni sociali, e monitorano le tendenze in una serie di settori di interesse sociale, nel corso del tempo” [</a:t>
            </a:r>
            <a:r>
              <a:rPr lang="it-IT" sz="2000" dirty="0" err="1"/>
              <a:t>McEwin</a:t>
            </a:r>
            <a:r>
              <a:rPr lang="it-IT" sz="2000" dirty="0"/>
              <a:t>, 1995]; </a:t>
            </a:r>
            <a:endParaRPr lang="it-IT" sz="2000" dirty="0" smtClean="0"/>
          </a:p>
          <a:p>
            <a:pPr algn="just"/>
            <a:r>
              <a:rPr lang="it-IT" sz="2000" dirty="0" smtClean="0"/>
              <a:t>“</a:t>
            </a:r>
            <a:r>
              <a:rPr lang="it-IT" sz="2000" dirty="0"/>
              <a:t>gli indicatori sociali possono essere definiti come le statistiche che utilmente rispecchiano importanti condizioni sociali e che facilitano il processo di valutazione di tali condizioni e la loro evoluzione. Gli indicatori sociali sono utilizzati per identificare i problemi sociali che richiedono un’azione, per sviluppare le priorità e gli obiettivi per l'azione e la spesa, e per valutare l'efficacia dei programmi e delle politiche” [ONU, 1994].</a:t>
            </a:r>
          </a:p>
        </p:txBody>
      </p:sp>
      <p:sp>
        <p:nvSpPr>
          <p:cNvPr id="4" name="Segnaposto numero diapositiva 3"/>
          <p:cNvSpPr>
            <a:spLocks noGrp="1"/>
          </p:cNvSpPr>
          <p:nvPr>
            <p:ph type="sldNum" sz="quarter" idx="12"/>
          </p:nvPr>
        </p:nvSpPr>
        <p:spPr/>
        <p:txBody>
          <a:bodyPr/>
          <a:lstStyle/>
          <a:p>
            <a:pPr>
              <a:defRPr/>
            </a:pPr>
            <a:fld id="{880DFACC-D2BC-45AC-A61F-F70DE1997CF3}" type="slidenum">
              <a:rPr lang="it-IT" smtClean="0"/>
              <a:pPr>
                <a:defRPr/>
              </a:pPr>
              <a:t>8</a:t>
            </a:fld>
            <a:endParaRPr lang="it-IT"/>
          </a:p>
        </p:txBody>
      </p:sp>
      <p:grpSp>
        <p:nvGrpSpPr>
          <p:cNvPr id="6" name="Group 7"/>
          <p:cNvGrpSpPr>
            <a:grpSpLocks/>
          </p:cNvGrpSpPr>
          <p:nvPr/>
        </p:nvGrpSpPr>
        <p:grpSpPr bwMode="auto">
          <a:xfrm>
            <a:off x="26074" y="0"/>
            <a:ext cx="9132888" cy="6834188"/>
            <a:chOff x="1" y="-19"/>
            <a:chExt cx="5753" cy="4305"/>
          </a:xfrm>
        </p:grpSpPr>
        <p:pic>
          <p:nvPicPr>
            <p:cNvPr id="7" name="Picture 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 y="14"/>
              <a:ext cx="432" cy="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ttangolo 3"/>
            <p:cNvSpPr>
              <a:spLocks noChangeArrowheads="1"/>
            </p:cNvSpPr>
            <p:nvPr/>
          </p:nvSpPr>
          <p:spPr bwMode="auto">
            <a:xfrm>
              <a:off x="432" y="-19"/>
              <a:ext cx="5322" cy="364"/>
            </a:xfrm>
            <a:prstGeom prst="rect">
              <a:avLst/>
            </a:prstGeom>
            <a:solidFill>
              <a:srgbClr val="0070C0"/>
            </a:solidFill>
            <a:ln w="25400">
              <a:solidFill>
                <a:srgbClr val="993300"/>
              </a:solidFill>
              <a:miter lim="800000"/>
              <a:headEnd/>
              <a:tailEnd/>
            </a:ln>
          </p:spPr>
          <p:txBody>
            <a:bodyPr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algn="ctr" eaLnBrk="1" hangingPunct="1">
                <a:spcBef>
                  <a:spcPct val="0"/>
                </a:spcBef>
                <a:buFontTx/>
                <a:buNone/>
              </a:pPr>
              <a:r>
                <a:rPr lang="it-IT" altLang="it-IT" sz="2000" b="1">
                  <a:solidFill>
                    <a:schemeClr val="bg1"/>
                  </a:solidFill>
                  <a:latin typeface="Calibri" panose="020F0502020204030204" pitchFamily="34" charset="0"/>
                </a:rPr>
                <a:t>La Misurazione del Benessere nei paesi dell’Unione Europea</a:t>
              </a:r>
              <a:endParaRPr lang="it-IT" altLang="it-IT" sz="2000" b="1" dirty="0">
                <a:solidFill>
                  <a:schemeClr val="bg1"/>
                </a:solidFill>
                <a:latin typeface="Calibri" panose="020F0502020204030204" pitchFamily="34" charset="0"/>
              </a:endParaRPr>
            </a:p>
          </p:txBody>
        </p:sp>
        <p:sp>
          <p:nvSpPr>
            <p:cNvPr id="9" name="Rettangolo 3"/>
            <p:cNvSpPr>
              <a:spLocks noChangeArrowheads="1"/>
            </p:cNvSpPr>
            <p:nvPr/>
          </p:nvSpPr>
          <p:spPr bwMode="auto">
            <a:xfrm rot="5400000">
              <a:off x="-1753" y="2099"/>
              <a:ext cx="3941" cy="434"/>
            </a:xfrm>
            <a:prstGeom prst="rect">
              <a:avLst/>
            </a:prstGeom>
            <a:solidFill>
              <a:srgbClr val="0070C0"/>
            </a:solidFill>
            <a:ln w="25400">
              <a:solidFill>
                <a:srgbClr val="993300"/>
              </a:solidFill>
              <a:miter lim="800000"/>
              <a:headEnd/>
              <a:tailEnd/>
            </a:ln>
          </p:spPr>
          <p:txBody>
            <a:bodyPr rot="10800000" vert="eaVert"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it-IT" altLang="it-IT" sz="1200">
                <a:solidFill>
                  <a:srgbClr val="FFFFFF"/>
                </a:solidFill>
                <a:latin typeface="Calibri" panose="020F0502020204030204" pitchFamily="34" charset="0"/>
              </a:endParaRPr>
            </a:p>
          </p:txBody>
        </p:sp>
      </p:grpSp>
      <p:grpSp>
        <p:nvGrpSpPr>
          <p:cNvPr id="18" name="Group 7"/>
          <p:cNvGrpSpPr>
            <a:grpSpLocks/>
          </p:cNvGrpSpPr>
          <p:nvPr/>
        </p:nvGrpSpPr>
        <p:grpSpPr bwMode="auto">
          <a:xfrm>
            <a:off x="26074" y="52388"/>
            <a:ext cx="688975" cy="6781800"/>
            <a:chOff x="1" y="14"/>
            <a:chExt cx="434" cy="4272"/>
          </a:xfrm>
        </p:grpSpPr>
        <p:pic>
          <p:nvPicPr>
            <p:cNvPr id="19" name="Picture 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 y="14"/>
              <a:ext cx="432" cy="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Rettangolo 3"/>
            <p:cNvSpPr>
              <a:spLocks noChangeArrowheads="1"/>
            </p:cNvSpPr>
            <p:nvPr/>
          </p:nvSpPr>
          <p:spPr bwMode="auto">
            <a:xfrm rot="5400000">
              <a:off x="-1753" y="2099"/>
              <a:ext cx="3941" cy="434"/>
            </a:xfrm>
            <a:prstGeom prst="rect">
              <a:avLst/>
            </a:prstGeom>
            <a:solidFill>
              <a:srgbClr val="0070C0"/>
            </a:solidFill>
            <a:ln w="25400">
              <a:solidFill>
                <a:srgbClr val="993300"/>
              </a:solidFill>
              <a:miter lim="800000"/>
              <a:headEnd/>
              <a:tailEnd/>
            </a:ln>
          </p:spPr>
          <p:txBody>
            <a:bodyPr rot="10800000" vert="eaVert"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it-IT" altLang="it-IT" sz="1200">
                <a:solidFill>
                  <a:srgbClr val="FFFFFF"/>
                </a:solidFill>
                <a:latin typeface="Calibri" panose="020F0502020204030204" pitchFamily="34" charset="0"/>
              </a:endParaRPr>
            </a:p>
          </p:txBody>
        </p:sp>
      </p:grpSp>
    </p:spTree>
    <p:extLst>
      <p:ext uri="{BB962C8B-B14F-4D97-AF65-F5344CB8AC3E}">
        <p14:creationId xmlns:p14="http://schemas.microsoft.com/office/powerpoint/2010/main" val="32615802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Indicatori aggregati di </a:t>
            </a:r>
            <a:r>
              <a:rPr lang="it-IT" smtClean="0"/>
              <a:t>benessere</a:t>
            </a:r>
            <a:endParaRPr lang="it-IT"/>
          </a:p>
        </p:txBody>
      </p:sp>
      <p:sp>
        <p:nvSpPr>
          <p:cNvPr id="3" name="Segnaposto contenuto 2"/>
          <p:cNvSpPr>
            <a:spLocks noGrp="1"/>
          </p:cNvSpPr>
          <p:nvPr>
            <p:ph idx="1"/>
          </p:nvPr>
        </p:nvSpPr>
        <p:spPr>
          <a:xfrm>
            <a:off x="971600" y="1981200"/>
            <a:ext cx="7486600" cy="4114800"/>
          </a:xfrm>
        </p:spPr>
        <p:txBody>
          <a:bodyPr/>
          <a:lstStyle/>
          <a:p>
            <a:pPr marL="0" algn="just">
              <a:buNone/>
            </a:pPr>
            <a:r>
              <a:rPr lang="it-IT" sz="2400" dirty="0"/>
              <a:t>L’aggregazione dei dati, pur producendo una certa perdita informativa, risulta molto più utile per gli organi decisionali e l’opinione pubblica, rispetto ai set di indicatori, al fine di comprendere una certa realtà:</a:t>
            </a:r>
          </a:p>
          <a:p>
            <a:pPr algn="just"/>
            <a:r>
              <a:rPr lang="it-IT" sz="2400" dirty="0"/>
              <a:t>riassume problemi complessi o multidimensionali;</a:t>
            </a:r>
          </a:p>
          <a:p>
            <a:pPr algn="just"/>
            <a:r>
              <a:rPr lang="it-IT" sz="2400" dirty="0"/>
              <a:t>garantisce maggior facilità di interpretazione;</a:t>
            </a:r>
          </a:p>
          <a:p>
            <a:pPr algn="just"/>
            <a:r>
              <a:rPr lang="it-IT" sz="2400" dirty="0"/>
              <a:t>semplifica il compito di classificare i Paesi a proposito di questioni complesse;</a:t>
            </a:r>
          </a:p>
          <a:p>
            <a:pPr algn="just"/>
            <a:r>
              <a:rPr lang="it-IT" sz="2400" dirty="0"/>
              <a:t>agevola i confronti tra Paesi;</a:t>
            </a:r>
          </a:p>
          <a:p>
            <a:pPr algn="just"/>
            <a:r>
              <a:rPr lang="it-IT" sz="2400" dirty="0"/>
              <a:t>facilita i confronti intertemporali.</a:t>
            </a:r>
          </a:p>
          <a:p>
            <a:pPr marL="0" indent="0">
              <a:buNone/>
            </a:pPr>
            <a:endParaRPr lang="it-IT" dirty="0"/>
          </a:p>
        </p:txBody>
      </p:sp>
      <p:sp>
        <p:nvSpPr>
          <p:cNvPr id="4" name="Segnaposto numero diapositiva 3"/>
          <p:cNvSpPr>
            <a:spLocks noGrp="1"/>
          </p:cNvSpPr>
          <p:nvPr>
            <p:ph type="sldNum" sz="quarter" idx="12"/>
          </p:nvPr>
        </p:nvSpPr>
        <p:spPr/>
        <p:txBody>
          <a:bodyPr/>
          <a:lstStyle/>
          <a:p>
            <a:pPr>
              <a:defRPr/>
            </a:pPr>
            <a:fld id="{880DFACC-D2BC-45AC-A61F-F70DE1997CF3}" type="slidenum">
              <a:rPr lang="it-IT" smtClean="0"/>
              <a:pPr>
                <a:defRPr/>
              </a:pPr>
              <a:t>9</a:t>
            </a:fld>
            <a:endParaRPr lang="it-IT"/>
          </a:p>
        </p:txBody>
      </p:sp>
      <p:grpSp>
        <p:nvGrpSpPr>
          <p:cNvPr id="6" name="Group 7"/>
          <p:cNvGrpSpPr>
            <a:grpSpLocks/>
          </p:cNvGrpSpPr>
          <p:nvPr/>
        </p:nvGrpSpPr>
        <p:grpSpPr bwMode="auto">
          <a:xfrm>
            <a:off x="26074" y="0"/>
            <a:ext cx="9132888" cy="6834188"/>
            <a:chOff x="1" y="-19"/>
            <a:chExt cx="5753" cy="4305"/>
          </a:xfrm>
        </p:grpSpPr>
        <p:pic>
          <p:nvPicPr>
            <p:cNvPr id="7" name="Picture 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 y="14"/>
              <a:ext cx="432" cy="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ttangolo 3"/>
            <p:cNvSpPr>
              <a:spLocks noChangeArrowheads="1"/>
            </p:cNvSpPr>
            <p:nvPr/>
          </p:nvSpPr>
          <p:spPr bwMode="auto">
            <a:xfrm>
              <a:off x="432" y="-19"/>
              <a:ext cx="5322" cy="364"/>
            </a:xfrm>
            <a:prstGeom prst="rect">
              <a:avLst/>
            </a:prstGeom>
            <a:solidFill>
              <a:srgbClr val="0070C0"/>
            </a:solidFill>
            <a:ln w="25400">
              <a:solidFill>
                <a:srgbClr val="993300"/>
              </a:solidFill>
              <a:miter lim="800000"/>
              <a:headEnd/>
              <a:tailEnd/>
            </a:ln>
          </p:spPr>
          <p:txBody>
            <a:bodyPr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algn="ctr" eaLnBrk="1" hangingPunct="1">
                <a:spcBef>
                  <a:spcPct val="0"/>
                </a:spcBef>
                <a:buFontTx/>
                <a:buNone/>
              </a:pPr>
              <a:r>
                <a:rPr lang="it-IT" altLang="it-IT" sz="2000" b="1">
                  <a:solidFill>
                    <a:schemeClr val="bg1"/>
                  </a:solidFill>
                  <a:latin typeface="Calibri" panose="020F0502020204030204" pitchFamily="34" charset="0"/>
                </a:rPr>
                <a:t>La Misurazione del Benessere nei paesi dell’Unione Europea</a:t>
              </a:r>
              <a:endParaRPr lang="it-IT" altLang="it-IT" sz="2000" b="1" dirty="0">
                <a:solidFill>
                  <a:schemeClr val="bg1"/>
                </a:solidFill>
                <a:latin typeface="Calibri" panose="020F0502020204030204" pitchFamily="34" charset="0"/>
              </a:endParaRPr>
            </a:p>
          </p:txBody>
        </p:sp>
        <p:sp>
          <p:nvSpPr>
            <p:cNvPr id="9" name="Rettangolo 3"/>
            <p:cNvSpPr>
              <a:spLocks noChangeArrowheads="1"/>
            </p:cNvSpPr>
            <p:nvPr/>
          </p:nvSpPr>
          <p:spPr bwMode="auto">
            <a:xfrm rot="5400000">
              <a:off x="-1753" y="2099"/>
              <a:ext cx="3941" cy="434"/>
            </a:xfrm>
            <a:prstGeom prst="rect">
              <a:avLst/>
            </a:prstGeom>
            <a:solidFill>
              <a:srgbClr val="0070C0"/>
            </a:solidFill>
            <a:ln w="25400">
              <a:solidFill>
                <a:srgbClr val="993300"/>
              </a:solidFill>
              <a:miter lim="800000"/>
              <a:headEnd/>
              <a:tailEnd/>
            </a:ln>
          </p:spPr>
          <p:txBody>
            <a:bodyPr rot="10800000" vert="eaVert"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it-IT" altLang="it-IT" sz="1200">
                <a:solidFill>
                  <a:srgbClr val="FFFFFF"/>
                </a:solidFill>
                <a:latin typeface="Calibri" panose="020F0502020204030204" pitchFamily="34" charset="0"/>
              </a:endParaRPr>
            </a:p>
          </p:txBody>
        </p:sp>
      </p:grpSp>
      <p:grpSp>
        <p:nvGrpSpPr>
          <p:cNvPr id="10" name="Group 7"/>
          <p:cNvGrpSpPr>
            <a:grpSpLocks/>
          </p:cNvGrpSpPr>
          <p:nvPr/>
        </p:nvGrpSpPr>
        <p:grpSpPr bwMode="auto">
          <a:xfrm>
            <a:off x="26074" y="52388"/>
            <a:ext cx="688975" cy="6781800"/>
            <a:chOff x="1" y="14"/>
            <a:chExt cx="434" cy="4272"/>
          </a:xfrm>
        </p:grpSpPr>
        <p:pic>
          <p:nvPicPr>
            <p:cNvPr id="11" name="Picture 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 y="14"/>
              <a:ext cx="432" cy="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ttangolo 3"/>
            <p:cNvSpPr>
              <a:spLocks noChangeArrowheads="1"/>
            </p:cNvSpPr>
            <p:nvPr/>
          </p:nvSpPr>
          <p:spPr bwMode="auto">
            <a:xfrm rot="5400000">
              <a:off x="-1753" y="2099"/>
              <a:ext cx="3941" cy="434"/>
            </a:xfrm>
            <a:prstGeom prst="rect">
              <a:avLst/>
            </a:prstGeom>
            <a:solidFill>
              <a:srgbClr val="0070C0"/>
            </a:solidFill>
            <a:ln w="25400">
              <a:solidFill>
                <a:srgbClr val="993300"/>
              </a:solidFill>
              <a:miter lim="800000"/>
              <a:headEnd/>
              <a:tailEnd/>
            </a:ln>
          </p:spPr>
          <p:txBody>
            <a:bodyPr rot="10800000" vert="eaVert" anchor="ctr"/>
            <a:lstStyle>
              <a:lvl1pPr>
                <a:spcBef>
                  <a:spcPct val="20000"/>
                </a:spcBef>
                <a:buChar char="•"/>
                <a:defRPr sz="3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it-IT" altLang="it-IT" sz="1200">
                <a:solidFill>
                  <a:srgbClr val="FFFFFF"/>
                </a:solidFill>
                <a:latin typeface="Calibri" panose="020F0502020204030204" pitchFamily="34" charset="0"/>
              </a:endParaRPr>
            </a:p>
          </p:txBody>
        </p:sp>
      </p:grpSp>
    </p:spTree>
    <p:extLst>
      <p:ext uri="{BB962C8B-B14F-4D97-AF65-F5344CB8AC3E}">
        <p14:creationId xmlns:p14="http://schemas.microsoft.com/office/powerpoint/2010/main" val="3723489217"/>
      </p:ext>
    </p:extLst>
  </p:cSld>
  <p:clrMapOvr>
    <a:masterClrMapping/>
  </p:clrMapOvr>
</p:sld>
</file>

<file path=ppt/theme/theme1.xml><?xml version="1.0" encoding="utf-8"?>
<a:theme xmlns:a="http://schemas.openxmlformats.org/drawingml/2006/main" name="Struttura predefinita">
  <a:themeElements>
    <a:clrScheme name="Struttura predefinit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ruttura predefinit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it-IT"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it-IT"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Struttura predefinit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ruttura predefinit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ruttura predefinita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ruttura predefinit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ruttura predefinit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4698</TotalTime>
  <Words>10309</Words>
  <Application>Microsoft Office PowerPoint</Application>
  <PresentationFormat>Presentazione su schermo (4:3)</PresentationFormat>
  <Paragraphs>2227</Paragraphs>
  <Slides>56</Slides>
  <Notes>45</Notes>
  <HiddenSlides>0</HiddenSlides>
  <MMClips>0</MMClips>
  <ScaleCrop>false</ScaleCrop>
  <HeadingPairs>
    <vt:vector size="8" baseType="variant">
      <vt:variant>
        <vt:lpstr>Caratteri utilizzati</vt:lpstr>
      </vt:variant>
      <vt:variant>
        <vt:i4>5</vt:i4>
      </vt:variant>
      <vt:variant>
        <vt:lpstr>Tema</vt:lpstr>
      </vt:variant>
      <vt:variant>
        <vt:i4>1</vt:i4>
      </vt:variant>
      <vt:variant>
        <vt:lpstr>Server OLE incorporati</vt:lpstr>
      </vt:variant>
      <vt:variant>
        <vt:i4>1</vt:i4>
      </vt:variant>
      <vt:variant>
        <vt:lpstr>Titoli diapositive</vt:lpstr>
      </vt:variant>
      <vt:variant>
        <vt:i4>56</vt:i4>
      </vt:variant>
    </vt:vector>
  </HeadingPairs>
  <TitlesOfParts>
    <vt:vector size="63" baseType="lpstr">
      <vt:lpstr>ＭＳ Ｐゴシック</vt:lpstr>
      <vt:lpstr>Arial</vt:lpstr>
      <vt:lpstr>Calibri</vt:lpstr>
      <vt:lpstr>Times New Roman</vt:lpstr>
      <vt:lpstr>Wingdings</vt:lpstr>
      <vt:lpstr>Struttura predefinita</vt:lpstr>
      <vt:lpstr>Foglio di lavoro</vt:lpstr>
      <vt:lpstr>La Misurazione del Benessere nei paesi dell’Unione Europea    </vt:lpstr>
      <vt:lpstr>Il Benessere</vt:lpstr>
      <vt:lpstr>Il PIL come misura del benessere</vt:lpstr>
      <vt:lpstr>Limiti del PIL come misura di benessere</vt:lpstr>
      <vt:lpstr>Determinare il benessere:  due strade alternative</vt:lpstr>
      <vt:lpstr>L’approccio di Dasgupta</vt:lpstr>
      <vt:lpstr>L’approccio di Dasgupta (2)</vt:lpstr>
      <vt:lpstr>Le misure del Benessere:  gli indicatori sociali</vt:lpstr>
      <vt:lpstr>Indicatori aggregati di benessere</vt:lpstr>
      <vt:lpstr>Indicatori Multidimensionali di Benessere</vt:lpstr>
      <vt:lpstr>Fondamenti</vt:lpstr>
      <vt:lpstr>La proposta di indicatore</vt:lpstr>
      <vt:lpstr>L’Indicatore di Benessere Europeo</vt:lpstr>
      <vt:lpstr>Approcci di sviluppo</vt:lpstr>
      <vt:lpstr>L’Indicatore di Benessere Europeo</vt:lpstr>
      <vt:lpstr>Analisi dimensionale</vt:lpstr>
      <vt:lpstr>Analisi dimensionale (2)</vt:lpstr>
      <vt:lpstr>Analisi dimensionale (3)</vt:lpstr>
      <vt:lpstr>Una prima scelta: nessuna pesatura delle variabili o delle componenti</vt:lpstr>
      <vt:lpstr>Il modello utilizzato</vt:lpstr>
      <vt:lpstr>Metodo di aggregazione (2)</vt:lpstr>
      <vt:lpstr>Metodo di aggregazione (3)</vt:lpstr>
      <vt:lpstr>La componente «Salute»</vt:lpstr>
      <vt:lpstr>La componente «Salute»</vt:lpstr>
      <vt:lpstr>La componente «Istruzione»</vt:lpstr>
      <vt:lpstr>La componente «Istruzione»</vt:lpstr>
      <vt:lpstr>La componente «Lavoro e tempo di vita»</vt:lpstr>
      <vt:lpstr>La componente «Lavoro e tempi di vita»</vt:lpstr>
      <vt:lpstr>La componente «Benessere economico»</vt:lpstr>
      <vt:lpstr>La componente «Benessere economico»</vt:lpstr>
      <vt:lpstr>La componente «Relazioni sociali»</vt:lpstr>
      <vt:lpstr>La componente «Relazioni sociali»</vt:lpstr>
      <vt:lpstr>La componente «Politica e istituzioni»</vt:lpstr>
      <vt:lpstr>La componente «Politica e istituzioni»</vt:lpstr>
      <vt:lpstr>La componente «Sicurezza»</vt:lpstr>
      <vt:lpstr>La componente «Sicurezza»</vt:lpstr>
      <vt:lpstr>La componente «Benessere soggettivo»</vt:lpstr>
      <vt:lpstr>La componente «Benessere soggettivo»</vt:lpstr>
      <vt:lpstr>La componente «Ambiente»</vt:lpstr>
      <vt:lpstr>La componente «Ambiente»</vt:lpstr>
      <vt:lpstr>La componente «Ricerca e innovazione»</vt:lpstr>
      <vt:lpstr>La componente «Ricerca e innovazione»</vt:lpstr>
      <vt:lpstr>La componente «Qualità dei servizi»</vt:lpstr>
      <vt:lpstr>La componente «Qualità dei servizi»</vt:lpstr>
      <vt:lpstr>Il calcolo degli 11 indicatori parziali</vt:lpstr>
      <vt:lpstr>La componente «Salute»</vt:lpstr>
      <vt:lpstr>L’IBE</vt:lpstr>
      <vt:lpstr>Robustezza (2)</vt:lpstr>
      <vt:lpstr>Indicatore di Benessere Europeo</vt:lpstr>
      <vt:lpstr>Robustezza</vt:lpstr>
      <vt:lpstr>Robustezza (3)</vt:lpstr>
      <vt:lpstr>Confronto con altri indicatori</vt:lpstr>
      <vt:lpstr>Importanza degli indicatori</vt:lpstr>
      <vt:lpstr>Indicatore di Benessere Europeo</vt:lpstr>
      <vt:lpstr>Possibili sviluppi futuri</vt:lpstr>
      <vt:lpstr>Possibili sviluppi futuri (2)</vt:lpstr>
    </vt:vector>
  </TitlesOfParts>
  <Company>Giurisprudenza - Università di Genova.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funzione di produzione Cobb-Douglas in forma intensiva</dc:title>
  <dc:creator>Bruno Soro.</dc:creator>
  <cp:lastModifiedBy>Enrico Ivaldi</cp:lastModifiedBy>
  <cp:revision>351</cp:revision>
  <cp:lastPrinted>2001-11-15T08:48:56Z</cp:lastPrinted>
  <dcterms:created xsi:type="dcterms:W3CDTF">2014-01-31T09:30:12Z</dcterms:created>
  <dcterms:modified xsi:type="dcterms:W3CDTF">2019-12-09T09:30:41Z</dcterms:modified>
</cp:coreProperties>
</file>