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83" r:id="rId6"/>
    <p:sldId id="266" r:id="rId7"/>
    <p:sldId id="264" r:id="rId8"/>
    <p:sldId id="278" r:id="rId9"/>
    <p:sldId id="279" r:id="rId10"/>
    <p:sldId id="262" r:id="rId11"/>
    <p:sldId id="276" r:id="rId12"/>
    <p:sldId id="277" r:id="rId13"/>
    <p:sldId id="281" r:id="rId14"/>
    <p:sldId id="280" r:id="rId15"/>
    <p:sldId id="282" r:id="rId16"/>
    <p:sldId id="28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1724" autoAdjust="0"/>
  </p:normalViewPr>
  <p:slideViewPr>
    <p:cSldViewPr snapToGrid="0">
      <p:cViewPr varScale="1">
        <p:scale>
          <a:sx n="60" d="100"/>
          <a:sy n="60" d="100"/>
        </p:scale>
        <p:origin x="9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1D3E1-0651-4941-BC3E-41F7F2C07B44}" type="datetimeFigureOut">
              <a:rPr lang="it-IT" smtClean="0"/>
              <a:t>14/11/2019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35B2A-DEB6-4E5C-A52A-7F323FF44090}" type="slidenum">
              <a:rPr lang="it-IT" smtClean="0"/>
              <a:t>‹N›</a:t>
            </a:fld>
            <a:endParaRPr lang="it-IT"/>
          </a:p>
        </p:txBody>
      </p:sp>
    </p:spTree>
    <p:extLst>
      <p:ext uri="{BB962C8B-B14F-4D97-AF65-F5344CB8AC3E}">
        <p14:creationId xmlns:p14="http://schemas.microsoft.com/office/powerpoint/2010/main" val="148860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outerShdw blurRad="38100" dist="38100" dir="2700000" algn="tl">
                    <a:srgbClr val="000000">
                      <a:alpha val="43137"/>
                    </a:srgbClr>
                  </a:outerShdw>
                </a:effectLst>
                <a:latin typeface="+mn-lt"/>
                <a:ea typeface="+mn-ea"/>
                <a:cs typeface="+mn-cs"/>
              </a:rPr>
              <a:t>In the studies on country crises throughout time, the methods applied are different: e. g., the variable selections through the principal component analysis, which allows the reduction of variables to include in the index in a new mix of  “latent” variable rundowns, (Levy and Yoon 1996); the construction of a Country Risk index on the level of geographical areas (</a:t>
            </a:r>
            <a:r>
              <a:rPr lang="en-GB" sz="1200" kern="1200" dirty="0" err="1" smtClean="0">
                <a:solidFill>
                  <a:schemeClr val="tx1"/>
                </a:solidFill>
                <a:effectLst>
                  <a:outerShdw blurRad="38100" dist="38100" dir="2700000" algn="tl">
                    <a:srgbClr val="000000">
                      <a:alpha val="43137"/>
                    </a:srgbClr>
                  </a:outerShdw>
                </a:effectLst>
                <a:latin typeface="+mn-lt"/>
                <a:ea typeface="+mn-ea"/>
                <a:cs typeface="+mn-cs"/>
              </a:rPr>
              <a:t>Carment</a:t>
            </a:r>
            <a:r>
              <a:rPr lang="en-GB" sz="1200" kern="1200" dirty="0" smtClean="0">
                <a:solidFill>
                  <a:schemeClr val="tx1"/>
                </a:solidFill>
                <a:effectLst>
                  <a:outerShdw blurRad="38100" dist="38100" dir="2700000" algn="tl">
                    <a:srgbClr val="000000">
                      <a:alpha val="43137"/>
                    </a:srgbClr>
                  </a:outerShdw>
                </a:effectLst>
                <a:latin typeface="+mn-lt"/>
                <a:ea typeface="+mn-ea"/>
                <a:cs typeface="+mn-cs"/>
              </a:rPr>
              <a:t> 2001); the MHDIS (Multi-group Hierarchical Discrimination) analysis by </a:t>
            </a:r>
            <a:r>
              <a:rPr lang="en-GB" sz="1200" kern="1200" dirty="0" err="1" smtClean="0">
                <a:solidFill>
                  <a:schemeClr val="tx1"/>
                </a:solidFill>
                <a:effectLst>
                  <a:outerShdw blurRad="38100" dist="38100" dir="2700000" algn="tl">
                    <a:srgbClr val="000000">
                      <a:alpha val="43137"/>
                    </a:srgbClr>
                  </a:outerShdw>
                </a:effectLst>
                <a:latin typeface="+mn-lt"/>
                <a:ea typeface="+mn-ea"/>
                <a:cs typeface="+mn-cs"/>
              </a:rPr>
              <a:t>Doumpos</a:t>
            </a:r>
            <a:r>
              <a:rPr lang="en-GB" sz="1200" kern="1200" dirty="0" smtClean="0">
                <a:solidFill>
                  <a:schemeClr val="tx1"/>
                </a:solidFill>
                <a:effectLst>
                  <a:outerShdw blurRad="38100" dist="38100" dir="2700000" algn="tl">
                    <a:srgbClr val="000000">
                      <a:alpha val="43137"/>
                    </a:srgbClr>
                  </a:outerShdw>
                </a:effectLst>
                <a:latin typeface="+mn-lt"/>
                <a:ea typeface="+mn-ea"/>
                <a:cs typeface="+mn-cs"/>
              </a:rPr>
              <a:t> and </a:t>
            </a:r>
            <a:r>
              <a:rPr lang="en-GB" sz="1200" kern="1200" dirty="0" err="1" smtClean="0">
                <a:solidFill>
                  <a:schemeClr val="tx1"/>
                </a:solidFill>
                <a:effectLst>
                  <a:outerShdw blurRad="38100" dist="38100" dir="2700000" algn="tl">
                    <a:srgbClr val="000000">
                      <a:alpha val="43137"/>
                    </a:srgbClr>
                  </a:outerShdw>
                </a:effectLst>
                <a:latin typeface="+mn-lt"/>
                <a:ea typeface="+mn-ea"/>
                <a:cs typeface="+mn-cs"/>
              </a:rPr>
              <a:t>Zopounidis</a:t>
            </a:r>
            <a:r>
              <a:rPr lang="en-GB" sz="1200" kern="1200" dirty="0" smtClean="0">
                <a:solidFill>
                  <a:schemeClr val="tx1"/>
                </a:solidFill>
                <a:effectLst>
                  <a:outerShdw blurRad="38100" dist="38100" dir="2700000" algn="tl">
                    <a:srgbClr val="000000">
                      <a:alpha val="43137"/>
                    </a:srgbClr>
                  </a:outerShdw>
                </a:effectLst>
                <a:latin typeface="+mn-lt"/>
                <a:ea typeface="+mn-ea"/>
                <a:cs typeface="+mn-cs"/>
              </a:rPr>
              <a:t> (2002), which compares different analysis methods for developing countries; the two different models by Hammer et al. (2004): the first one based on multiple linear reversion, and the second that uses a logical analysis of data technique (LAD). </a:t>
            </a:r>
          </a:p>
          <a:p>
            <a:endParaRPr lang="it-IT" dirty="0"/>
          </a:p>
        </p:txBody>
      </p:sp>
      <p:sp>
        <p:nvSpPr>
          <p:cNvPr id="4" name="Segnaposto numero diapositiva 3"/>
          <p:cNvSpPr>
            <a:spLocks noGrp="1"/>
          </p:cNvSpPr>
          <p:nvPr>
            <p:ph type="sldNum" sz="quarter" idx="10"/>
          </p:nvPr>
        </p:nvSpPr>
        <p:spPr/>
        <p:txBody>
          <a:bodyPr/>
          <a:lstStyle/>
          <a:p>
            <a:fld id="{18F35B2A-DEB6-4E5C-A52A-7F323FF44090}" type="slidenum">
              <a:rPr lang="it-IT" smtClean="0"/>
              <a:t>4</a:t>
            </a:fld>
            <a:endParaRPr lang="it-IT"/>
          </a:p>
        </p:txBody>
      </p:sp>
    </p:spTree>
    <p:extLst>
      <p:ext uri="{BB962C8B-B14F-4D97-AF65-F5344CB8AC3E}">
        <p14:creationId xmlns:p14="http://schemas.microsoft.com/office/powerpoint/2010/main" val="1937241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874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8621AABD-2574-493D-93E8-ADCE04A23D04}" type="datetimeFigureOut">
              <a:rPr lang="it-IT" smtClean="0"/>
              <a:t>14/11/2019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12273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1209744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04829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582057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1234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1942674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4119098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77417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160860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621AABD-2574-493D-93E8-ADCE04A23D04}" type="datetimeFigureOut">
              <a:rPr lang="it-IT" smtClean="0"/>
              <a:t>14/11/2019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378823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621AABD-2574-493D-93E8-ADCE04A23D04}" type="datetimeFigureOut">
              <a:rPr lang="it-IT" smtClean="0"/>
              <a:t>14/11/2019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326161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621AABD-2574-493D-93E8-ADCE04A23D04}" type="datetimeFigureOut">
              <a:rPr lang="it-IT" smtClean="0"/>
              <a:t>14/11/2019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333923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621AABD-2574-493D-93E8-ADCE04A23D04}" type="datetimeFigureOut">
              <a:rPr lang="it-IT" smtClean="0"/>
              <a:t>14/11/2019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227110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1AABD-2574-493D-93E8-ADCE04A23D04}" type="datetimeFigureOut">
              <a:rPr lang="it-IT" smtClean="0"/>
              <a:t>14/11/2019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304776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8621AABD-2574-493D-93E8-ADCE04A23D04}" type="datetimeFigureOut">
              <a:rPr lang="it-IT" smtClean="0"/>
              <a:t>14/11/2019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113528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8621AABD-2574-493D-93E8-ADCE04A23D04}" type="datetimeFigureOut">
              <a:rPr lang="it-IT" smtClean="0"/>
              <a:t>14/11/2019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CABB19-4118-491C-9006-14C343742B0D}" type="slidenum">
              <a:rPr lang="it-IT" smtClean="0"/>
              <a:t>‹N›</a:t>
            </a:fld>
            <a:endParaRPr lang="it-IT"/>
          </a:p>
        </p:txBody>
      </p:sp>
    </p:spTree>
    <p:extLst>
      <p:ext uri="{BB962C8B-B14F-4D97-AF65-F5344CB8AC3E}">
        <p14:creationId xmlns:p14="http://schemas.microsoft.com/office/powerpoint/2010/main" val="405879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621AABD-2574-493D-93E8-ADCE04A23D04}" type="datetimeFigureOut">
              <a:rPr lang="it-IT" smtClean="0"/>
              <a:t>14/11/2019</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8CABB19-4118-491C-9006-14C343742B0D}" type="slidenum">
              <a:rPr lang="it-IT" smtClean="0"/>
              <a:t>‹N›</a:t>
            </a:fld>
            <a:endParaRPr lang="it-IT"/>
          </a:p>
        </p:txBody>
      </p:sp>
    </p:spTree>
    <p:extLst>
      <p:ext uri="{BB962C8B-B14F-4D97-AF65-F5344CB8AC3E}">
        <p14:creationId xmlns:p14="http://schemas.microsoft.com/office/powerpoint/2010/main" val="18785245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4562" y="1254015"/>
            <a:ext cx="8790670" cy="3508859"/>
          </a:xfrm>
        </p:spPr>
        <p:txBody>
          <a:bodyPr>
            <a:noAutofit/>
          </a:bodyPr>
          <a:lstStyle/>
          <a:p>
            <a:r>
              <a:rPr lang="en-US" sz="4000" b="1" dirty="0"/>
              <a:t>A proposal to measure country risk in OECD countries with MPI </a:t>
            </a:r>
            <a:r>
              <a:rPr lang="en-US" sz="4000" b="1" dirty="0" smtClean="0"/>
              <a:t>index</a:t>
            </a:r>
            <a:r>
              <a:rPr lang="it-IT" dirty="0"/>
              <a:t/>
            </a:r>
            <a:br>
              <a:rPr lang="it-IT" dirty="0"/>
            </a:br>
            <a:r>
              <a:rPr lang="it-IT" sz="3600" dirty="0" smtClean="0">
                <a:effectLst>
                  <a:outerShdw blurRad="38100" dist="38100" dir="2700000" algn="tl">
                    <a:srgbClr val="000000">
                      <a:alpha val="43137"/>
                    </a:srgbClr>
                  </a:outerShdw>
                </a:effectLst>
                <a:latin typeface="+mn-lt"/>
              </a:rPr>
              <a:t/>
            </a:r>
            <a:br>
              <a:rPr lang="it-IT" sz="3600" dirty="0" smtClean="0">
                <a:effectLst>
                  <a:outerShdw blurRad="38100" dist="38100" dir="2700000" algn="tl">
                    <a:srgbClr val="000000">
                      <a:alpha val="43137"/>
                    </a:srgbClr>
                  </a:outerShdw>
                </a:effectLst>
                <a:latin typeface="+mn-lt"/>
              </a:rPr>
            </a:br>
            <a:r>
              <a:rPr lang="it-IT" sz="1800" b="1" dirty="0">
                <a:effectLst>
                  <a:outerShdw blurRad="38100" dist="38100" dir="2700000" algn="tl">
                    <a:srgbClr val="000000">
                      <a:alpha val="43137"/>
                    </a:srgbClr>
                  </a:outerShdw>
                </a:effectLst>
                <a:latin typeface="+mn-lt"/>
              </a:rPr>
              <a:t>Enrico Ivaldi*, Carolina </a:t>
            </a:r>
            <a:r>
              <a:rPr lang="it-IT" sz="1800" b="1" dirty="0" err="1">
                <a:effectLst>
                  <a:outerShdw blurRad="38100" dist="38100" dir="2700000" algn="tl">
                    <a:srgbClr val="000000">
                      <a:alpha val="43137"/>
                    </a:srgbClr>
                  </a:outerShdw>
                </a:effectLst>
                <a:latin typeface="+mn-lt"/>
              </a:rPr>
              <a:t>Bruzzi</a:t>
            </a:r>
            <a:r>
              <a:rPr lang="it-IT" sz="1800" b="1" dirty="0">
                <a:effectLst>
                  <a:outerShdw blurRad="38100" dist="38100" dir="2700000" algn="tl">
                    <a:srgbClr val="000000">
                      <a:alpha val="43137"/>
                    </a:srgbClr>
                  </a:outerShdw>
                </a:effectLst>
                <a:latin typeface="+mn-lt"/>
              </a:rPr>
              <a:t>**, Riccardo </a:t>
            </a:r>
            <a:r>
              <a:rPr lang="it-IT" sz="1800" b="1" dirty="0" err="1">
                <a:effectLst>
                  <a:outerShdw blurRad="38100" dist="38100" dir="2700000" algn="tl">
                    <a:srgbClr val="000000">
                      <a:alpha val="43137"/>
                    </a:srgbClr>
                  </a:outerShdw>
                </a:effectLst>
                <a:latin typeface="+mn-lt"/>
              </a:rPr>
              <a:t>Soliani</a:t>
            </a:r>
            <a:r>
              <a:rPr lang="it-IT" sz="1800" b="1" dirty="0">
                <a:effectLst>
                  <a:outerShdw blurRad="38100" dist="38100" dir="2700000" algn="tl">
                    <a:srgbClr val="000000">
                      <a:alpha val="43137"/>
                    </a:srgbClr>
                  </a:outerShdw>
                </a:effectLst>
                <a:latin typeface="+mn-lt"/>
              </a:rPr>
              <a:t>*** Ilaria Parisi***, Pietro Stanislao Parisi***</a:t>
            </a:r>
            <a:r>
              <a:rPr lang="it-IT" sz="2400" b="1" dirty="0">
                <a:effectLst>
                  <a:outerShdw blurRad="38100" dist="38100" dir="2700000" algn="tl">
                    <a:srgbClr val="000000">
                      <a:alpha val="43137"/>
                    </a:srgbClr>
                  </a:outerShdw>
                </a:effectLst>
                <a:latin typeface="+mn-lt"/>
              </a:rPr>
              <a:t/>
            </a:r>
            <a:br>
              <a:rPr lang="it-IT" sz="2400" b="1" dirty="0">
                <a:effectLst>
                  <a:outerShdw blurRad="38100" dist="38100" dir="2700000" algn="tl">
                    <a:srgbClr val="000000">
                      <a:alpha val="43137"/>
                    </a:srgbClr>
                  </a:outerShdw>
                </a:effectLst>
                <a:latin typeface="+mn-lt"/>
              </a:rPr>
            </a:br>
            <a:r>
              <a:rPr lang="it-IT" sz="2400" b="1" dirty="0">
                <a:effectLst>
                  <a:outerShdw blurRad="38100" dist="38100" dir="2700000" algn="tl">
                    <a:srgbClr val="000000">
                      <a:alpha val="43137"/>
                    </a:srgbClr>
                  </a:outerShdw>
                </a:effectLst>
                <a:latin typeface="+mn-lt"/>
              </a:rPr>
              <a:t/>
            </a:r>
            <a:br>
              <a:rPr lang="it-IT" sz="2400" b="1" dirty="0">
                <a:effectLst>
                  <a:outerShdw blurRad="38100" dist="38100" dir="2700000" algn="tl">
                    <a:srgbClr val="000000">
                      <a:alpha val="43137"/>
                    </a:srgbClr>
                  </a:outerShdw>
                </a:effectLst>
                <a:latin typeface="+mn-lt"/>
              </a:rPr>
            </a:br>
            <a:r>
              <a:rPr lang="it-IT" sz="1100" b="1" dirty="0">
                <a:effectLst>
                  <a:outerShdw blurRad="38100" dist="38100" dir="2700000" algn="tl">
                    <a:srgbClr val="000000">
                      <a:alpha val="43137"/>
                    </a:srgbClr>
                  </a:outerShdw>
                </a:effectLst>
                <a:latin typeface="+mn-lt"/>
              </a:rPr>
              <a:t>* </a:t>
            </a:r>
            <a:r>
              <a:rPr lang="it-IT" sz="1100" b="1" dirty="0" err="1">
                <a:effectLst>
                  <a:outerShdw blurRad="38100" dist="38100" dir="2700000" algn="tl">
                    <a:srgbClr val="000000">
                      <a:alpha val="43137"/>
                    </a:srgbClr>
                  </a:outerShdw>
                </a:effectLst>
                <a:latin typeface="+mn-lt"/>
              </a:rPr>
              <a:t>University</a:t>
            </a:r>
            <a:r>
              <a:rPr lang="it-IT" sz="1100" b="1" dirty="0">
                <a:effectLst>
                  <a:outerShdw blurRad="38100" dist="38100" dir="2700000" algn="tl">
                    <a:srgbClr val="000000">
                      <a:alpha val="43137"/>
                    </a:srgbClr>
                  </a:outerShdw>
                </a:effectLst>
                <a:latin typeface="+mn-lt"/>
              </a:rPr>
              <a:t> of Genova, </a:t>
            </a:r>
            <a:r>
              <a:rPr lang="it-IT" sz="1100" b="1" dirty="0" err="1">
                <a:effectLst>
                  <a:outerShdw blurRad="38100" dist="38100" dir="2700000" algn="tl">
                    <a:srgbClr val="000000">
                      <a:alpha val="43137"/>
                    </a:srgbClr>
                  </a:outerShdw>
                </a:effectLst>
                <a:latin typeface="+mn-lt"/>
              </a:rPr>
              <a:t>Department</a:t>
            </a:r>
            <a:r>
              <a:rPr lang="it-IT" sz="1100" b="1" dirty="0">
                <a:effectLst>
                  <a:outerShdw blurRad="38100" dist="38100" dir="2700000" algn="tl">
                    <a:srgbClr val="000000">
                      <a:alpha val="43137"/>
                    </a:srgbClr>
                  </a:outerShdw>
                </a:effectLst>
                <a:latin typeface="+mn-lt"/>
              </a:rPr>
              <a:t> of </a:t>
            </a:r>
            <a:r>
              <a:rPr lang="it-IT" sz="1100" b="1" dirty="0" err="1">
                <a:effectLst>
                  <a:outerShdw blurRad="38100" dist="38100" dir="2700000" algn="tl">
                    <a:srgbClr val="000000">
                      <a:alpha val="43137"/>
                    </a:srgbClr>
                  </a:outerShdw>
                </a:effectLst>
                <a:latin typeface="+mn-lt"/>
              </a:rPr>
              <a:t>Political</a:t>
            </a:r>
            <a:r>
              <a:rPr lang="it-IT" sz="1100" b="1" dirty="0">
                <a:effectLst>
                  <a:outerShdw blurRad="38100" dist="38100" dir="2700000" algn="tl">
                    <a:srgbClr val="000000">
                      <a:alpha val="43137"/>
                    </a:srgbClr>
                  </a:outerShdw>
                </a:effectLst>
                <a:latin typeface="+mn-lt"/>
              </a:rPr>
              <a:t> </a:t>
            </a:r>
            <a:r>
              <a:rPr lang="it-IT" sz="1100" b="1" dirty="0" smtClean="0">
                <a:effectLst>
                  <a:outerShdw blurRad="38100" dist="38100" dir="2700000" algn="tl">
                    <a:srgbClr val="000000">
                      <a:alpha val="43137"/>
                    </a:srgbClr>
                  </a:outerShdw>
                </a:effectLst>
                <a:latin typeface="+mn-lt"/>
              </a:rPr>
              <a:t>Science </a:t>
            </a:r>
            <a:r>
              <a:rPr lang="it-IT" sz="1100" b="1" dirty="0">
                <a:effectLst>
                  <a:outerShdw blurRad="38100" dist="38100" dir="2700000" algn="tl">
                    <a:srgbClr val="000000">
                      <a:alpha val="43137"/>
                    </a:srgbClr>
                  </a:outerShdw>
                </a:effectLst>
                <a:latin typeface="+mn-lt"/>
              </a:rPr>
              <a:t>and Centro de </a:t>
            </a:r>
            <a:r>
              <a:rPr lang="it-IT" sz="1100" b="1" dirty="0" err="1">
                <a:effectLst>
                  <a:outerShdw blurRad="38100" dist="38100" dir="2700000" algn="tl">
                    <a:srgbClr val="000000">
                      <a:alpha val="43137"/>
                    </a:srgbClr>
                  </a:outerShdw>
                </a:effectLst>
                <a:latin typeface="+mn-lt"/>
              </a:rPr>
              <a:t>Investigaciones</a:t>
            </a:r>
            <a:r>
              <a:rPr lang="it-IT" sz="1100" b="1" dirty="0">
                <a:effectLst>
                  <a:outerShdw blurRad="38100" dist="38100" dir="2700000" algn="tl">
                    <a:srgbClr val="000000">
                      <a:alpha val="43137"/>
                    </a:srgbClr>
                  </a:outerShdw>
                </a:effectLst>
                <a:latin typeface="+mn-lt"/>
              </a:rPr>
              <a:t> en </a:t>
            </a:r>
            <a:r>
              <a:rPr lang="it-IT" sz="1100" b="1" dirty="0" err="1">
                <a:effectLst>
                  <a:outerShdw blurRad="38100" dist="38100" dir="2700000" algn="tl">
                    <a:srgbClr val="000000">
                      <a:alpha val="43137"/>
                    </a:srgbClr>
                  </a:outerShdw>
                </a:effectLst>
                <a:latin typeface="+mn-lt"/>
              </a:rPr>
              <a:t>Econometrìa</a:t>
            </a:r>
            <a:r>
              <a:rPr lang="it-IT" sz="1100" b="1" dirty="0">
                <a:effectLst>
                  <a:outerShdw blurRad="38100" dist="38100" dir="2700000" algn="tl">
                    <a:srgbClr val="000000">
                      <a:alpha val="43137"/>
                    </a:srgbClr>
                  </a:outerShdw>
                </a:effectLst>
                <a:latin typeface="+mn-lt"/>
              </a:rPr>
              <a:t>, </a:t>
            </a:r>
            <a:r>
              <a:rPr lang="it-IT" sz="1100" b="1" dirty="0" err="1">
                <a:effectLst>
                  <a:outerShdw blurRad="38100" dist="38100" dir="2700000" algn="tl">
                    <a:srgbClr val="000000">
                      <a:alpha val="43137"/>
                    </a:srgbClr>
                  </a:outerShdw>
                </a:effectLst>
                <a:latin typeface="+mn-lt"/>
              </a:rPr>
              <a:t>Universidad</a:t>
            </a:r>
            <a:r>
              <a:rPr lang="it-IT" sz="1100" b="1" dirty="0">
                <a:effectLst>
                  <a:outerShdw blurRad="38100" dist="38100" dir="2700000" algn="tl">
                    <a:srgbClr val="000000">
                      <a:alpha val="43137"/>
                    </a:srgbClr>
                  </a:outerShdw>
                </a:effectLst>
                <a:latin typeface="+mn-lt"/>
              </a:rPr>
              <a:t> de Buenos Aires, </a:t>
            </a:r>
            <a:r>
              <a:rPr lang="it-IT" sz="1100" b="1" dirty="0" smtClean="0">
                <a:effectLst>
                  <a:outerShdw blurRad="38100" dist="38100" dir="2700000" algn="tl">
                    <a:srgbClr val="000000">
                      <a:alpha val="43137"/>
                    </a:srgbClr>
                  </a:outerShdw>
                </a:effectLst>
                <a:latin typeface="+mn-lt"/>
              </a:rPr>
              <a:t>Argentina</a:t>
            </a:r>
            <a:br>
              <a:rPr lang="it-IT" sz="1100" b="1" dirty="0" smtClean="0">
                <a:effectLst>
                  <a:outerShdw blurRad="38100" dist="38100" dir="2700000" algn="tl">
                    <a:srgbClr val="000000">
                      <a:alpha val="43137"/>
                    </a:srgbClr>
                  </a:outerShdw>
                </a:effectLst>
                <a:latin typeface="+mn-lt"/>
              </a:rPr>
            </a:br>
            <a:r>
              <a:rPr lang="it-IT" sz="1100" b="1" dirty="0">
                <a:effectLst>
                  <a:outerShdw blurRad="38100" dist="38100" dir="2700000" algn="tl">
                    <a:srgbClr val="000000">
                      <a:alpha val="43137"/>
                    </a:srgbClr>
                  </a:outerShdw>
                </a:effectLst>
                <a:latin typeface="+mn-lt"/>
              </a:rPr>
              <a:t/>
            </a:r>
            <a:br>
              <a:rPr lang="it-IT" sz="1100" b="1" dirty="0">
                <a:effectLst>
                  <a:outerShdw blurRad="38100" dist="38100" dir="2700000" algn="tl">
                    <a:srgbClr val="000000">
                      <a:alpha val="43137"/>
                    </a:srgbClr>
                  </a:outerShdw>
                </a:effectLst>
                <a:latin typeface="+mn-lt"/>
              </a:rPr>
            </a:br>
            <a:r>
              <a:rPr lang="it-IT" sz="1100" b="1" dirty="0">
                <a:effectLst>
                  <a:outerShdw blurRad="38100" dist="38100" dir="2700000" algn="tl">
                    <a:srgbClr val="000000">
                      <a:alpha val="43137"/>
                    </a:srgbClr>
                  </a:outerShdw>
                </a:effectLst>
                <a:latin typeface="+mn-lt"/>
              </a:rPr>
              <a:t>** </a:t>
            </a:r>
            <a:r>
              <a:rPr lang="it-IT" sz="1100" b="1" dirty="0" err="1">
                <a:effectLst>
                  <a:outerShdw blurRad="38100" dist="38100" dir="2700000" algn="tl">
                    <a:srgbClr val="000000">
                      <a:alpha val="43137"/>
                    </a:srgbClr>
                  </a:outerShdw>
                </a:effectLst>
                <a:latin typeface="+mn-lt"/>
              </a:rPr>
              <a:t>University</a:t>
            </a:r>
            <a:r>
              <a:rPr lang="it-IT" sz="1100" b="1" dirty="0">
                <a:effectLst>
                  <a:outerShdw blurRad="38100" dist="38100" dir="2700000" algn="tl">
                    <a:srgbClr val="000000">
                      <a:alpha val="43137"/>
                    </a:srgbClr>
                  </a:outerShdw>
                </a:effectLst>
                <a:latin typeface="+mn-lt"/>
              </a:rPr>
              <a:t> of Genova, </a:t>
            </a:r>
            <a:r>
              <a:rPr lang="it-IT" sz="1100" b="1" dirty="0" err="1">
                <a:effectLst>
                  <a:outerShdw blurRad="38100" dist="38100" dir="2700000" algn="tl">
                    <a:srgbClr val="000000">
                      <a:alpha val="43137"/>
                    </a:srgbClr>
                  </a:outerShdw>
                </a:effectLst>
                <a:latin typeface="+mn-lt"/>
              </a:rPr>
              <a:t>Department</a:t>
            </a:r>
            <a:r>
              <a:rPr lang="it-IT" sz="1100" b="1" dirty="0">
                <a:effectLst>
                  <a:outerShdw blurRad="38100" dist="38100" dir="2700000" algn="tl">
                    <a:srgbClr val="000000">
                      <a:alpha val="43137"/>
                    </a:srgbClr>
                  </a:outerShdw>
                </a:effectLst>
                <a:latin typeface="+mn-lt"/>
              </a:rPr>
              <a:t> of </a:t>
            </a:r>
            <a:r>
              <a:rPr lang="it-IT" sz="1100" b="1" dirty="0" err="1">
                <a:effectLst>
                  <a:outerShdw blurRad="38100" dist="38100" dir="2700000" algn="tl">
                    <a:srgbClr val="000000">
                      <a:alpha val="43137"/>
                    </a:srgbClr>
                  </a:outerShdw>
                </a:effectLst>
                <a:latin typeface="+mn-lt"/>
              </a:rPr>
              <a:t>Political</a:t>
            </a:r>
            <a:r>
              <a:rPr lang="it-IT" sz="1100" b="1" dirty="0">
                <a:effectLst>
                  <a:outerShdw blurRad="38100" dist="38100" dir="2700000" algn="tl">
                    <a:srgbClr val="000000">
                      <a:alpha val="43137"/>
                    </a:srgbClr>
                  </a:outerShdw>
                </a:effectLst>
                <a:latin typeface="+mn-lt"/>
              </a:rPr>
              <a:t> Science and </a:t>
            </a:r>
            <a:r>
              <a:rPr lang="it-IT" sz="1100" b="1" dirty="0" err="1">
                <a:effectLst>
                  <a:outerShdw blurRad="38100" dist="38100" dir="2700000" algn="tl">
                    <a:srgbClr val="000000">
                      <a:alpha val="43137"/>
                    </a:srgbClr>
                  </a:outerShdw>
                </a:effectLst>
                <a:latin typeface="+mn-lt"/>
              </a:rPr>
              <a:t>PhD</a:t>
            </a:r>
            <a:r>
              <a:rPr lang="it-IT" sz="1100" b="1" dirty="0">
                <a:effectLst>
                  <a:outerShdw blurRad="38100" dist="38100" dir="2700000" algn="tl">
                    <a:srgbClr val="000000">
                      <a:alpha val="43137"/>
                    </a:srgbClr>
                  </a:outerShdw>
                </a:effectLst>
                <a:latin typeface="+mn-lt"/>
              </a:rPr>
              <a:t> in </a:t>
            </a:r>
            <a:r>
              <a:rPr lang="it-IT" sz="1100" b="1" dirty="0" err="1" smtClean="0">
                <a:effectLst>
                  <a:outerShdw blurRad="38100" dist="38100" dir="2700000" algn="tl">
                    <a:srgbClr val="000000">
                      <a:alpha val="43137"/>
                    </a:srgbClr>
                  </a:outerShdw>
                </a:effectLst>
                <a:latin typeface="+mn-lt"/>
              </a:rPr>
              <a:t>Economics</a:t>
            </a:r>
            <a:r>
              <a:rPr lang="it-IT" sz="1100" b="1" dirty="0" smtClean="0">
                <a:effectLst>
                  <a:outerShdw blurRad="38100" dist="38100" dir="2700000" algn="tl">
                    <a:srgbClr val="000000">
                      <a:alpha val="43137"/>
                    </a:srgbClr>
                  </a:outerShdw>
                </a:effectLst>
                <a:latin typeface="+mn-lt"/>
              </a:rPr>
              <a:t/>
            </a:r>
            <a:br>
              <a:rPr lang="it-IT" sz="1100" b="1" dirty="0" smtClean="0">
                <a:effectLst>
                  <a:outerShdw blurRad="38100" dist="38100" dir="2700000" algn="tl">
                    <a:srgbClr val="000000">
                      <a:alpha val="43137"/>
                    </a:srgbClr>
                  </a:outerShdw>
                </a:effectLst>
                <a:latin typeface="+mn-lt"/>
              </a:rPr>
            </a:br>
            <a:r>
              <a:rPr lang="it-IT" sz="1100" b="1" dirty="0">
                <a:effectLst>
                  <a:outerShdw blurRad="38100" dist="38100" dir="2700000" algn="tl">
                    <a:srgbClr val="000000">
                      <a:alpha val="43137"/>
                    </a:srgbClr>
                  </a:outerShdw>
                </a:effectLst>
                <a:latin typeface="+mn-lt"/>
              </a:rPr>
              <a:t/>
            </a:r>
            <a:br>
              <a:rPr lang="it-IT" sz="1100" b="1" dirty="0">
                <a:effectLst>
                  <a:outerShdw blurRad="38100" dist="38100" dir="2700000" algn="tl">
                    <a:srgbClr val="000000">
                      <a:alpha val="43137"/>
                    </a:srgbClr>
                  </a:outerShdw>
                </a:effectLst>
                <a:latin typeface="+mn-lt"/>
              </a:rPr>
            </a:br>
            <a:r>
              <a:rPr lang="it-IT" sz="1100" b="1" dirty="0">
                <a:effectLst>
                  <a:outerShdw blurRad="38100" dist="38100" dir="2700000" algn="tl">
                    <a:srgbClr val="000000">
                      <a:alpha val="43137"/>
                    </a:srgbClr>
                  </a:outerShdw>
                </a:effectLst>
                <a:latin typeface="+mn-lt"/>
              </a:rPr>
              <a:t>*** </a:t>
            </a:r>
            <a:r>
              <a:rPr lang="it-IT" sz="1100" b="1" dirty="0" err="1">
                <a:effectLst>
                  <a:outerShdw blurRad="38100" dist="38100" dir="2700000" algn="tl">
                    <a:srgbClr val="000000">
                      <a:alpha val="43137"/>
                    </a:srgbClr>
                  </a:outerShdw>
                </a:effectLst>
                <a:latin typeface="+mn-lt"/>
              </a:rPr>
              <a:t>University</a:t>
            </a:r>
            <a:r>
              <a:rPr lang="it-IT" sz="1100" b="1" dirty="0">
                <a:effectLst>
                  <a:outerShdw blurRad="38100" dist="38100" dir="2700000" algn="tl">
                    <a:srgbClr val="000000">
                      <a:alpha val="43137"/>
                    </a:srgbClr>
                  </a:outerShdw>
                </a:effectLst>
                <a:latin typeface="+mn-lt"/>
              </a:rPr>
              <a:t> of Genova, </a:t>
            </a:r>
            <a:r>
              <a:rPr lang="it-IT" sz="1100" b="1" dirty="0" err="1">
                <a:effectLst>
                  <a:outerShdw blurRad="38100" dist="38100" dir="2700000" algn="tl">
                    <a:srgbClr val="000000">
                      <a:alpha val="43137"/>
                    </a:srgbClr>
                  </a:outerShdw>
                </a:effectLst>
                <a:latin typeface="+mn-lt"/>
              </a:rPr>
              <a:t>Department</a:t>
            </a:r>
            <a:r>
              <a:rPr lang="it-IT" sz="1100" b="1" dirty="0">
                <a:effectLst>
                  <a:outerShdw blurRad="38100" dist="38100" dir="2700000" algn="tl">
                    <a:srgbClr val="000000">
                      <a:alpha val="43137"/>
                    </a:srgbClr>
                  </a:outerShdw>
                </a:effectLst>
                <a:latin typeface="+mn-lt"/>
              </a:rPr>
              <a:t> of </a:t>
            </a:r>
            <a:r>
              <a:rPr lang="it-IT" sz="1100" b="1" dirty="0" err="1">
                <a:effectLst>
                  <a:outerShdw blurRad="38100" dist="38100" dir="2700000" algn="tl">
                    <a:srgbClr val="000000">
                      <a:alpha val="43137"/>
                    </a:srgbClr>
                  </a:outerShdw>
                </a:effectLst>
                <a:latin typeface="+mn-lt"/>
              </a:rPr>
              <a:t>Political</a:t>
            </a:r>
            <a:r>
              <a:rPr lang="it-IT" sz="1100" b="1" dirty="0">
                <a:effectLst>
                  <a:outerShdw blurRad="38100" dist="38100" dir="2700000" algn="tl">
                    <a:srgbClr val="000000">
                      <a:alpha val="43137"/>
                    </a:srgbClr>
                  </a:outerShdw>
                </a:effectLst>
                <a:latin typeface="+mn-lt"/>
              </a:rPr>
              <a:t> Science </a:t>
            </a:r>
            <a:endParaRPr lang="it-IT" sz="3600" dirty="0">
              <a:latin typeface="+mn-lt"/>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3349" y="4494426"/>
            <a:ext cx="1209076" cy="1595981"/>
          </a:xfrm>
          <a:prstGeom prst="rect">
            <a:avLst/>
          </a:prstGeom>
        </p:spPr>
      </p:pic>
    </p:spTree>
    <p:extLst>
      <p:ext uri="{BB962C8B-B14F-4D97-AF65-F5344CB8AC3E}">
        <p14:creationId xmlns:p14="http://schemas.microsoft.com/office/powerpoint/2010/main" val="500219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a:spLocks noGrp="1"/>
          </p:cNvSpPr>
          <p:nvPr>
            <p:ph type="title"/>
          </p:nvPr>
        </p:nvSpPr>
        <p:spPr>
          <a:xfrm>
            <a:off x="486504" y="113041"/>
            <a:ext cx="8534400" cy="1507067"/>
          </a:xfrm>
        </p:spPr>
        <p:txBody>
          <a:bodyPr>
            <a:normAutofit/>
          </a:bodyPr>
          <a:lstStyle/>
          <a:p>
            <a:r>
              <a:rPr lang="en-US" dirty="0" err="1">
                <a:latin typeface="Times New Roman" panose="02020603050405020304" pitchFamily="18" charset="0"/>
                <a:ea typeface="Times New Roman" panose="02020603050405020304" pitchFamily="18" charset="0"/>
                <a:cs typeface="Calibri" panose="020F0502020204030204" pitchFamily="34" charset="0"/>
              </a:rPr>
              <a:t>Mazziotta</a:t>
            </a:r>
            <a:r>
              <a:rPr lang="en-US" dirty="0">
                <a:latin typeface="Times New Roman" panose="02020603050405020304" pitchFamily="18" charset="0"/>
                <a:ea typeface="Times New Roman" panose="02020603050405020304" pitchFamily="18" charset="0"/>
                <a:cs typeface="Calibri" panose="020F0502020204030204" pitchFamily="34" charset="0"/>
              </a:rPr>
              <a:t> Pareto Index (MPI</a:t>
            </a:r>
            <a:r>
              <a:rPr lang="en-US" dirty="0" smtClean="0">
                <a:latin typeface="Times New Roman" panose="02020603050405020304" pitchFamily="18" charset="0"/>
                <a:ea typeface="Times New Roman" panose="02020603050405020304" pitchFamily="18" charset="0"/>
                <a:cs typeface="Calibri" panose="020F0502020204030204" pitchFamily="34" charset="0"/>
              </a:rPr>
              <a:t>) (I)</a:t>
            </a:r>
            <a:endParaRPr lang="it-IT" b="1" dirty="0"/>
          </a:p>
        </p:txBody>
      </p:sp>
      <p:sp>
        <p:nvSpPr>
          <p:cNvPr id="2" name="Rettangolo 1"/>
          <p:cNvSpPr/>
          <p:nvPr/>
        </p:nvSpPr>
        <p:spPr>
          <a:xfrm>
            <a:off x="486504" y="2294401"/>
            <a:ext cx="9111049" cy="3477875"/>
          </a:xfrm>
          <a:prstGeom prst="rect">
            <a:avLst/>
          </a:prstGeom>
        </p:spPr>
        <p:txBody>
          <a:bodyPr wrap="square">
            <a:spAutoFit/>
          </a:bodyPr>
          <a:lstStyle/>
          <a:p>
            <a:pPr marL="342900" indent="-342900" algn="just">
              <a:buFont typeface="Wingdings" panose="05000000000000000000" pitchFamily="2" charset="2"/>
              <a:buChar char="Ø"/>
            </a:pPr>
            <a:r>
              <a:rPr lang="en-US" sz="2000" dirty="0" smtClean="0">
                <a:effectLst>
                  <a:outerShdw blurRad="38100" dist="38100" dir="2700000" algn="tl">
                    <a:srgbClr val="000000">
                      <a:alpha val="43137"/>
                    </a:srgbClr>
                  </a:outerShdw>
                </a:effectLst>
                <a:latin typeface="+mj-lt"/>
              </a:rPr>
              <a:t>We </a:t>
            </a:r>
            <a:r>
              <a:rPr lang="en-US" sz="2000" dirty="0">
                <a:effectLst>
                  <a:outerShdw blurRad="38100" dist="38100" dir="2700000" algn="tl">
                    <a:srgbClr val="000000">
                      <a:alpha val="43137"/>
                    </a:srgbClr>
                  </a:outerShdw>
                </a:effectLst>
                <a:latin typeface="+mj-lt"/>
              </a:rPr>
              <a:t>propose a non-compensatory </a:t>
            </a:r>
            <a:r>
              <a:rPr lang="en-US" sz="2000" dirty="0" smtClean="0">
                <a:effectLst>
                  <a:outerShdw blurRad="38100" dist="38100" dir="2700000" algn="tl">
                    <a:srgbClr val="000000">
                      <a:alpha val="43137"/>
                    </a:srgbClr>
                  </a:outerShdw>
                </a:effectLst>
                <a:latin typeface="+mj-lt"/>
              </a:rPr>
              <a:t>methodology: </a:t>
            </a:r>
            <a:r>
              <a:rPr lang="en-US" sz="2000" dirty="0">
                <a:effectLst>
                  <a:outerShdw blurRad="38100" dist="38100" dir="2700000" algn="tl">
                    <a:srgbClr val="000000">
                      <a:alpha val="43137"/>
                    </a:srgbClr>
                  </a:outerShdw>
                </a:effectLst>
                <a:latin typeface="+mj-lt"/>
              </a:rPr>
              <a:t>the </a:t>
            </a:r>
            <a:r>
              <a:rPr lang="en-US" sz="2000" dirty="0" err="1">
                <a:solidFill>
                  <a:srgbClr val="FF0000"/>
                </a:solidFill>
                <a:effectLst>
                  <a:outerShdw blurRad="38100" dist="38100" dir="2700000" algn="tl">
                    <a:srgbClr val="000000">
                      <a:alpha val="43137"/>
                    </a:srgbClr>
                  </a:outerShdw>
                </a:effectLst>
                <a:latin typeface="+mj-lt"/>
              </a:rPr>
              <a:t>Mazziotta</a:t>
            </a:r>
            <a:r>
              <a:rPr lang="en-US" sz="2000" dirty="0">
                <a:solidFill>
                  <a:srgbClr val="FF0000"/>
                </a:solidFill>
                <a:effectLst>
                  <a:outerShdw blurRad="38100" dist="38100" dir="2700000" algn="tl">
                    <a:srgbClr val="000000">
                      <a:alpha val="43137"/>
                    </a:srgbClr>
                  </a:outerShdw>
                </a:effectLst>
                <a:latin typeface="+mj-lt"/>
              </a:rPr>
              <a:t> Pareto Index (MPI</a:t>
            </a:r>
            <a:r>
              <a:rPr lang="en-US" sz="2000" dirty="0" smtClean="0">
                <a:solidFill>
                  <a:srgbClr val="FF0000"/>
                </a:solidFill>
                <a:effectLst>
                  <a:outerShdw blurRad="38100" dist="38100" dir="2700000" algn="tl">
                    <a:srgbClr val="000000">
                      <a:alpha val="43137"/>
                    </a:srgbClr>
                  </a:outerShdw>
                </a:effectLst>
                <a:latin typeface="+mj-lt"/>
              </a:rPr>
              <a:t>)</a:t>
            </a:r>
            <a:endParaRPr lang="en-US" sz="2000" dirty="0">
              <a:effectLst>
                <a:outerShdw blurRad="38100" dist="38100" dir="2700000" algn="tl">
                  <a:srgbClr val="000000">
                    <a:alpha val="43137"/>
                  </a:srgbClr>
                </a:outerShdw>
              </a:effectLst>
              <a:latin typeface="+mj-lt"/>
            </a:endParaRPr>
          </a:p>
          <a:p>
            <a:pPr marL="342900" indent="-342900" algn="just">
              <a:buFont typeface="Wingdings" panose="05000000000000000000" pitchFamily="2" charset="2"/>
              <a:buChar char="Ø"/>
            </a:pPr>
            <a:r>
              <a:rPr lang="en-US" sz="2000" dirty="0">
                <a:effectLst>
                  <a:outerShdw blurRad="38100" dist="38100" dir="2700000" algn="tl">
                    <a:srgbClr val="000000">
                      <a:alpha val="43137"/>
                    </a:srgbClr>
                  </a:outerShdw>
                </a:effectLst>
                <a:latin typeface="+mj-lt"/>
              </a:rPr>
              <a:t>It assumes the ‘‘non-substitutability’’ of the </a:t>
            </a:r>
            <a:r>
              <a:rPr lang="en-US" sz="2000" dirty="0" smtClean="0">
                <a:effectLst>
                  <a:outerShdw blurRad="38100" dist="38100" dir="2700000" algn="tl">
                    <a:srgbClr val="000000">
                      <a:alpha val="43137"/>
                    </a:srgbClr>
                  </a:outerShdw>
                </a:effectLst>
                <a:latin typeface="+mj-lt"/>
              </a:rPr>
              <a:t>dimensions:</a:t>
            </a:r>
          </a:p>
          <a:p>
            <a:pPr marL="342900" indent="-342900" algn="just">
              <a:buFont typeface="Wingdings" panose="05000000000000000000" pitchFamily="2" charset="2"/>
              <a:buChar char="Ø"/>
            </a:pPr>
            <a:r>
              <a:rPr lang="en-US" sz="2000" dirty="0" smtClean="0">
                <a:effectLst>
                  <a:outerShdw blurRad="38100" dist="38100" dir="2700000" algn="tl">
                    <a:srgbClr val="000000">
                      <a:alpha val="43137"/>
                    </a:srgbClr>
                  </a:outerShdw>
                </a:effectLst>
                <a:latin typeface="+mj-lt"/>
              </a:rPr>
              <a:t>the </a:t>
            </a:r>
            <a:r>
              <a:rPr lang="en-US" sz="2000" dirty="0">
                <a:effectLst>
                  <a:outerShdw blurRad="38100" dist="38100" dir="2700000" algn="tl">
                    <a:srgbClr val="000000">
                      <a:alpha val="43137"/>
                    </a:srgbClr>
                  </a:outerShdw>
                </a:effectLst>
                <a:latin typeface="+mj-lt"/>
              </a:rPr>
              <a:t>same </a:t>
            </a:r>
            <a:r>
              <a:rPr lang="en-US" sz="2000" dirty="0" smtClean="0">
                <a:effectLst>
                  <a:outerShdw blurRad="38100" dist="38100" dir="2700000" algn="tl">
                    <a:srgbClr val="000000">
                      <a:alpha val="43137"/>
                    </a:srgbClr>
                  </a:outerShdw>
                </a:effectLst>
                <a:latin typeface="+mj-lt"/>
              </a:rPr>
              <a:t>importance</a:t>
            </a:r>
          </a:p>
          <a:p>
            <a:pPr marL="342900" indent="-342900" algn="just">
              <a:buFont typeface="Wingdings" panose="05000000000000000000" pitchFamily="2" charset="2"/>
              <a:buChar char="Ø"/>
            </a:pPr>
            <a:r>
              <a:rPr lang="en-US" sz="2000" dirty="0" smtClean="0">
                <a:effectLst>
                  <a:outerShdw blurRad="38100" dist="38100" dir="2700000" algn="tl">
                    <a:srgbClr val="000000">
                      <a:alpha val="43137"/>
                    </a:srgbClr>
                  </a:outerShdw>
                </a:effectLst>
                <a:latin typeface="+mj-lt"/>
              </a:rPr>
              <a:t>no </a:t>
            </a:r>
            <a:r>
              <a:rPr lang="en-US" sz="2000" dirty="0">
                <a:effectLst>
                  <a:outerShdw blurRad="38100" dist="38100" dir="2700000" algn="tl">
                    <a:srgbClr val="000000">
                      <a:alpha val="43137"/>
                    </a:srgbClr>
                  </a:outerShdw>
                </a:effectLst>
                <a:latin typeface="+mj-lt"/>
              </a:rPr>
              <a:t>compensation </a:t>
            </a:r>
            <a:r>
              <a:rPr lang="en-US" sz="2000" dirty="0" smtClean="0">
                <a:effectLst>
                  <a:outerShdw blurRad="38100" dist="38100" dir="2700000" algn="tl">
                    <a:srgbClr val="000000">
                      <a:alpha val="43137"/>
                    </a:srgbClr>
                  </a:outerShdw>
                </a:effectLst>
                <a:latin typeface="+mj-lt"/>
              </a:rPr>
              <a:t>among them</a:t>
            </a:r>
          </a:p>
          <a:p>
            <a:pPr algn="just"/>
            <a:endParaRPr lang="en-US" sz="2000" dirty="0" smtClean="0">
              <a:effectLst>
                <a:outerShdw blurRad="38100" dist="38100" dir="2700000" algn="tl">
                  <a:srgbClr val="000000">
                    <a:alpha val="43137"/>
                  </a:srgbClr>
                </a:outerShdw>
              </a:effectLst>
              <a:latin typeface="+mj-lt"/>
            </a:endParaRPr>
          </a:p>
          <a:p>
            <a:pPr marL="342900" indent="-342900" algn="just">
              <a:buFont typeface="Wingdings" panose="05000000000000000000" pitchFamily="2" charset="2"/>
              <a:buChar char="Ø"/>
            </a:pPr>
            <a:r>
              <a:rPr lang="en-GB" sz="2000" dirty="0" smtClean="0">
                <a:effectLst>
                  <a:outerShdw blurRad="38100" dist="38100" dir="2700000" algn="tl">
                    <a:srgbClr val="000000">
                      <a:alpha val="43137"/>
                    </a:srgbClr>
                  </a:outerShdw>
                </a:effectLst>
                <a:latin typeface="+mj-lt"/>
              </a:rPr>
              <a:t>Not </a:t>
            </a:r>
            <a:r>
              <a:rPr lang="en-GB" sz="2000" dirty="0">
                <a:effectLst>
                  <a:outerShdw blurRad="38100" dist="38100" dir="2700000" algn="tl">
                    <a:srgbClr val="000000">
                      <a:alpha val="43137"/>
                    </a:srgbClr>
                  </a:outerShdw>
                </a:effectLst>
                <a:latin typeface="+mj-lt"/>
              </a:rPr>
              <a:t>only does it consider quantitative variables, but also qualitative elements, which play there a key </a:t>
            </a:r>
            <a:r>
              <a:rPr lang="en-GB" sz="2000" dirty="0" smtClean="0">
                <a:effectLst>
                  <a:outerShdw blurRad="38100" dist="38100" dir="2700000" algn="tl">
                    <a:srgbClr val="000000">
                      <a:alpha val="43137"/>
                    </a:srgbClr>
                  </a:outerShdw>
                </a:effectLst>
                <a:latin typeface="+mj-lt"/>
              </a:rPr>
              <a:t>role</a:t>
            </a:r>
          </a:p>
          <a:p>
            <a:pPr marL="342900" indent="-342900" algn="just">
              <a:buFont typeface="Wingdings" panose="05000000000000000000" pitchFamily="2" charset="2"/>
              <a:buChar char="Ø"/>
            </a:pPr>
            <a:r>
              <a:rPr lang="en-US" sz="2000" dirty="0" smtClean="0">
                <a:effectLst>
                  <a:outerShdw blurRad="38100" dist="38100" dir="2700000" algn="tl">
                    <a:srgbClr val="000000">
                      <a:alpha val="43137"/>
                    </a:srgbClr>
                  </a:outerShdw>
                </a:effectLst>
                <a:latin typeface="+mj-lt"/>
              </a:rPr>
              <a:t>Even though </a:t>
            </a:r>
            <a:r>
              <a:rPr lang="en-US" sz="2000" dirty="0">
                <a:effectLst>
                  <a:outerShdw blurRad="38100" dist="38100" dir="2700000" algn="tl">
                    <a:srgbClr val="000000">
                      <a:alpha val="43137"/>
                    </a:srgbClr>
                  </a:outerShdw>
                </a:effectLst>
                <a:latin typeface="+mj-lt"/>
              </a:rPr>
              <a:t>based on a small number of variables, the MPI can </a:t>
            </a:r>
            <a:r>
              <a:rPr lang="en-US" sz="2000" dirty="0" smtClean="0">
                <a:effectLst>
                  <a:outerShdw blurRad="38100" dist="38100" dir="2700000" algn="tl">
                    <a:srgbClr val="000000">
                      <a:alpha val="43137"/>
                    </a:srgbClr>
                  </a:outerShdw>
                </a:effectLst>
                <a:latin typeface="+mj-lt"/>
              </a:rPr>
              <a:t>assess </a:t>
            </a:r>
            <a:r>
              <a:rPr lang="en-US" sz="2000" dirty="0">
                <a:effectLst>
                  <a:outerShdw blurRad="38100" dist="38100" dir="2700000" algn="tl">
                    <a:srgbClr val="000000">
                      <a:alpha val="43137"/>
                    </a:srgbClr>
                  </a:outerShdw>
                </a:effectLst>
                <a:latin typeface="+mj-lt"/>
              </a:rPr>
              <a:t>quite correctly the pre-figurative “latent dimensions” of the CR in the short </a:t>
            </a:r>
            <a:r>
              <a:rPr lang="en-US" sz="2000" dirty="0" smtClean="0">
                <a:effectLst>
                  <a:outerShdw blurRad="38100" dist="38100" dir="2700000" algn="tl">
                    <a:srgbClr val="000000">
                      <a:alpha val="43137"/>
                    </a:srgbClr>
                  </a:outerShdw>
                </a:effectLst>
                <a:latin typeface="+mj-lt"/>
              </a:rPr>
              <a:t>run</a:t>
            </a:r>
            <a:endParaRPr lang="it-IT" sz="2000" dirty="0">
              <a:effectLst>
                <a:outerShdw blurRad="38100" dist="38100" dir="2700000" algn="tl">
                  <a:srgbClr val="000000">
                    <a:alpha val="43137"/>
                  </a:srgbClr>
                </a:outerShdw>
              </a:effectLst>
              <a:latin typeface="+mj-lt"/>
            </a:endParaRPr>
          </a:p>
        </p:txBody>
      </p:sp>
      <p:sp>
        <p:nvSpPr>
          <p:cNvPr id="6" name="Rettangolo 5"/>
          <p:cNvSpPr/>
          <p:nvPr/>
        </p:nvSpPr>
        <p:spPr>
          <a:xfrm>
            <a:off x="486504" y="1371071"/>
            <a:ext cx="8871680" cy="707886"/>
          </a:xfrm>
          <a:prstGeom prst="rect">
            <a:avLst/>
          </a:prstGeom>
        </p:spPr>
        <p:txBody>
          <a:bodyPr wrap="square">
            <a:spAutoFit/>
          </a:bodyPr>
          <a:lstStyle/>
          <a:p>
            <a:pPr marL="342900" indent="-342900" algn="just">
              <a:spcAft>
                <a:spcPts val="0"/>
              </a:spcAft>
              <a:buFont typeface="Wingdings" panose="05000000000000000000" pitchFamily="2" charset="2"/>
              <a:buChar char="Ø"/>
            </a:pPr>
            <a:r>
              <a:rPr lang="en-GB" sz="2000" dirty="0" smtClean="0">
                <a:effectLst>
                  <a:outerShdw blurRad="38100" dist="38100" dir="2700000" algn="tl">
                    <a:srgbClr val="000000">
                      <a:alpha val="43137"/>
                    </a:srgbClr>
                  </a:outerShdw>
                </a:effectLst>
                <a:latin typeface="+mj-lt"/>
              </a:rPr>
              <a:t>After the selection …</a:t>
            </a:r>
          </a:p>
          <a:p>
            <a:pPr marL="342900" indent="-342900" algn="just">
              <a:spcAft>
                <a:spcPts val="0"/>
              </a:spcAft>
              <a:buFont typeface="Wingdings" panose="05000000000000000000" pitchFamily="2" charset="2"/>
              <a:buChar char="Ø"/>
            </a:pPr>
            <a:r>
              <a:rPr lang="en-GB" sz="2000" dirty="0" smtClean="0">
                <a:solidFill>
                  <a:srgbClr val="FF0000"/>
                </a:solidFill>
                <a:effectLst>
                  <a:outerShdw blurRad="38100" dist="38100" dir="2700000" algn="tl">
                    <a:srgbClr val="000000">
                      <a:alpha val="43137"/>
                    </a:srgbClr>
                  </a:outerShdw>
                </a:effectLst>
                <a:latin typeface="+mj-lt"/>
              </a:rPr>
              <a:t>Aggregation</a:t>
            </a:r>
            <a:r>
              <a:rPr lang="en-GB" sz="2000" dirty="0" smtClean="0">
                <a:effectLst>
                  <a:outerShdw blurRad="38100" dist="38100" dir="2700000" algn="tl">
                    <a:srgbClr val="000000">
                      <a:alpha val="43137"/>
                    </a:srgbClr>
                  </a:outerShdw>
                </a:effectLst>
                <a:latin typeface="+mj-lt"/>
              </a:rPr>
              <a:t> to obtain a </a:t>
            </a:r>
            <a:r>
              <a:rPr lang="en-GB" sz="2000" dirty="0" smtClean="0">
                <a:solidFill>
                  <a:srgbClr val="FF0000"/>
                </a:solidFill>
                <a:effectLst>
                  <a:outerShdw blurRad="38100" dist="38100" dir="2700000" algn="tl">
                    <a:srgbClr val="000000">
                      <a:alpha val="43137"/>
                    </a:srgbClr>
                  </a:outerShdw>
                </a:effectLst>
                <a:latin typeface="+mj-lt"/>
              </a:rPr>
              <a:t>Country </a:t>
            </a:r>
            <a:r>
              <a:rPr lang="en-GB" sz="2000" dirty="0">
                <a:solidFill>
                  <a:srgbClr val="FF0000"/>
                </a:solidFill>
                <a:effectLst>
                  <a:outerShdw blurRad="38100" dist="38100" dir="2700000" algn="tl">
                    <a:srgbClr val="000000">
                      <a:alpha val="43137"/>
                    </a:srgbClr>
                  </a:outerShdw>
                </a:effectLst>
                <a:latin typeface="+mj-lt"/>
              </a:rPr>
              <a:t>Risk Index (CRI</a:t>
            </a:r>
            <a:r>
              <a:rPr lang="en-GB" sz="2000" dirty="0" smtClean="0">
                <a:solidFill>
                  <a:srgbClr val="FF0000"/>
                </a:solidFill>
                <a:effectLst>
                  <a:outerShdw blurRad="38100" dist="38100" dir="2700000" algn="tl">
                    <a:srgbClr val="000000">
                      <a:alpha val="43137"/>
                    </a:srgbClr>
                  </a:outerShdw>
                </a:effectLst>
                <a:latin typeface="+mj-lt"/>
              </a:rPr>
              <a:t>)</a:t>
            </a:r>
            <a:r>
              <a:rPr lang="en-GB" sz="2000" dirty="0" smtClean="0">
                <a:effectLst>
                  <a:outerShdw blurRad="38100" dist="38100" dir="2700000" algn="tl">
                    <a:srgbClr val="000000">
                      <a:alpha val="43137"/>
                    </a:srgbClr>
                  </a:outerShdw>
                </a:effectLst>
                <a:latin typeface="+mj-lt"/>
              </a:rPr>
              <a:t>  </a:t>
            </a:r>
            <a:endParaRPr lang="it-IT"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673302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a:spLocks noGrp="1"/>
          </p:cNvSpPr>
          <p:nvPr>
            <p:ph type="title"/>
          </p:nvPr>
        </p:nvSpPr>
        <p:spPr>
          <a:xfrm>
            <a:off x="486504" y="113041"/>
            <a:ext cx="8534400" cy="1507067"/>
          </a:xfrm>
        </p:spPr>
        <p:txBody>
          <a:bodyPr>
            <a:normAutofit/>
          </a:bodyPr>
          <a:lstStyle/>
          <a:p>
            <a:r>
              <a:rPr lang="en-US" dirty="0" err="1">
                <a:latin typeface="Times New Roman" panose="02020603050405020304" pitchFamily="18" charset="0"/>
                <a:ea typeface="Times New Roman" panose="02020603050405020304" pitchFamily="18" charset="0"/>
                <a:cs typeface="Calibri" panose="020F0502020204030204" pitchFamily="34" charset="0"/>
              </a:rPr>
              <a:t>Mazziotta</a:t>
            </a:r>
            <a:r>
              <a:rPr lang="en-US" dirty="0">
                <a:latin typeface="Times New Roman" panose="02020603050405020304" pitchFamily="18" charset="0"/>
                <a:ea typeface="Times New Roman" panose="02020603050405020304" pitchFamily="18" charset="0"/>
                <a:cs typeface="Calibri" panose="020F0502020204030204" pitchFamily="34" charset="0"/>
              </a:rPr>
              <a:t> Pareto Index (MPI</a:t>
            </a:r>
            <a:r>
              <a:rPr lang="en-US" dirty="0" smtClean="0">
                <a:latin typeface="Times New Roman" panose="02020603050405020304" pitchFamily="18" charset="0"/>
                <a:ea typeface="Times New Roman" panose="02020603050405020304" pitchFamily="18" charset="0"/>
                <a:cs typeface="Calibri" panose="020F0502020204030204" pitchFamily="34" charset="0"/>
              </a:rPr>
              <a:t>) (II)</a:t>
            </a:r>
            <a:endParaRPr lang="it-IT" b="1" dirty="0"/>
          </a:p>
        </p:txBody>
      </p:sp>
      <p:pic>
        <p:nvPicPr>
          <p:cNvPr id="4" name="Immagine 3"/>
          <p:cNvPicPr>
            <a:picLocks noChangeAspect="1"/>
          </p:cNvPicPr>
          <p:nvPr/>
        </p:nvPicPr>
        <p:blipFill>
          <a:blip r:embed="rId2"/>
          <a:stretch>
            <a:fillRect/>
          </a:stretch>
        </p:blipFill>
        <p:spPr>
          <a:xfrm>
            <a:off x="708454" y="1295794"/>
            <a:ext cx="4779619" cy="5221494"/>
          </a:xfrm>
          <a:prstGeom prst="rect">
            <a:avLst/>
          </a:prstGeom>
        </p:spPr>
      </p:pic>
      <p:sp>
        <p:nvSpPr>
          <p:cNvPr id="5" name="Rettangolo 4"/>
          <p:cNvSpPr/>
          <p:nvPr/>
        </p:nvSpPr>
        <p:spPr>
          <a:xfrm>
            <a:off x="5832390" y="1584367"/>
            <a:ext cx="6096000" cy="3702745"/>
          </a:xfrm>
          <a:prstGeom prst="rect">
            <a:avLst/>
          </a:prstGeom>
        </p:spPr>
        <p:txBody>
          <a:bodyPr>
            <a:spAutoFit/>
          </a:bodyPr>
          <a:lstStyle/>
          <a:p>
            <a:pPr algn="just">
              <a:lnSpc>
                <a:spcPct val="115000"/>
              </a:lnSpc>
              <a:spcAft>
                <a:spcPts val="800"/>
              </a:spcAft>
            </a:pPr>
            <a:r>
              <a:rPr lang="en-GB" sz="2000" dirty="0" smtClean="0">
                <a:effectLst>
                  <a:outerShdw blurRad="38100" dist="38100" dir="2700000" algn="tl">
                    <a:srgbClr val="000000">
                      <a:alpha val="43137"/>
                    </a:srgbClr>
                  </a:outerShdw>
                </a:effectLst>
                <a:latin typeface="+mj-lt"/>
              </a:rPr>
              <a:t>We have </a:t>
            </a:r>
            <a:r>
              <a:rPr lang="en-GB" sz="2000" dirty="0">
                <a:effectLst>
                  <a:outerShdw blurRad="38100" dist="38100" dir="2700000" algn="tl">
                    <a:srgbClr val="000000">
                      <a:alpha val="43137"/>
                    </a:srgbClr>
                  </a:outerShdw>
                </a:effectLst>
                <a:latin typeface="+mj-lt"/>
              </a:rPr>
              <a:t>transformed the indicators into distributions with average 100 and average squared deviation 10 in a common scale, thus excluding the effects of the unit of measure of each indicator. </a:t>
            </a:r>
            <a:endParaRPr lang="en-GB" sz="2000" dirty="0" smtClean="0">
              <a:effectLst>
                <a:outerShdw blurRad="38100" dist="38100" dir="2700000" algn="tl">
                  <a:srgbClr val="000000">
                    <a:alpha val="43137"/>
                  </a:srgbClr>
                </a:outerShdw>
              </a:effectLst>
              <a:latin typeface="+mj-lt"/>
            </a:endParaRPr>
          </a:p>
          <a:p>
            <a:pPr algn="just">
              <a:lnSpc>
                <a:spcPct val="115000"/>
              </a:lnSpc>
              <a:spcAft>
                <a:spcPts val="800"/>
              </a:spcAft>
            </a:pPr>
            <a:r>
              <a:rPr lang="en-GB" sz="2000" dirty="0" smtClean="0">
                <a:effectLst>
                  <a:outerShdw blurRad="38100" dist="38100" dir="2700000" algn="tl">
                    <a:srgbClr val="000000">
                      <a:alpha val="43137"/>
                    </a:srgbClr>
                  </a:outerShdw>
                </a:effectLst>
                <a:latin typeface="+mj-lt"/>
              </a:rPr>
              <a:t>This </a:t>
            </a:r>
            <a:r>
              <a:rPr lang="en-GB" sz="2000" dirty="0">
                <a:effectLst>
                  <a:outerShdw blurRad="38100" dist="38100" dir="2700000" algn="tl">
                    <a:srgbClr val="000000">
                      <a:alpha val="43137"/>
                    </a:srgbClr>
                  </a:outerShdw>
                </a:effectLst>
                <a:latin typeface="+mj-lt"/>
              </a:rPr>
              <a:t>type of standardization also enjoys the "dual" property, i.e. it keeps variability between the units unchanged, regardless of the correlation between the indicators and the phenomenon to be measured.</a:t>
            </a:r>
            <a:endParaRPr lang="it-IT"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628343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a:spLocks noGrp="1"/>
          </p:cNvSpPr>
          <p:nvPr>
            <p:ph type="title"/>
          </p:nvPr>
        </p:nvSpPr>
        <p:spPr>
          <a:xfrm>
            <a:off x="486504" y="113041"/>
            <a:ext cx="8534400" cy="1507067"/>
          </a:xfrm>
        </p:spPr>
        <p:txBody>
          <a:bodyPr>
            <a:normAutofit/>
          </a:bodyPr>
          <a:lstStyle/>
          <a:p>
            <a:r>
              <a:rPr lang="en-US" dirty="0" err="1">
                <a:latin typeface="Times New Roman" panose="02020603050405020304" pitchFamily="18" charset="0"/>
                <a:ea typeface="Times New Roman" panose="02020603050405020304" pitchFamily="18" charset="0"/>
                <a:cs typeface="Calibri" panose="020F0502020204030204" pitchFamily="34" charset="0"/>
              </a:rPr>
              <a:t>Mazziotta</a:t>
            </a:r>
            <a:r>
              <a:rPr lang="en-US" dirty="0">
                <a:latin typeface="Times New Roman" panose="02020603050405020304" pitchFamily="18" charset="0"/>
                <a:ea typeface="Times New Roman" panose="02020603050405020304" pitchFamily="18" charset="0"/>
                <a:cs typeface="Calibri" panose="020F0502020204030204" pitchFamily="34" charset="0"/>
              </a:rPr>
              <a:t> Pareto Index (MPI</a:t>
            </a:r>
            <a:r>
              <a:rPr lang="en-US" dirty="0" smtClean="0">
                <a:latin typeface="Times New Roman" panose="02020603050405020304" pitchFamily="18" charset="0"/>
                <a:ea typeface="Times New Roman" panose="02020603050405020304" pitchFamily="18" charset="0"/>
                <a:cs typeface="Calibri" panose="020F0502020204030204" pitchFamily="34" charset="0"/>
              </a:rPr>
              <a:t>) (III)</a:t>
            </a:r>
            <a:endParaRPr lang="it-IT" b="1" dirty="0"/>
          </a:p>
        </p:txBody>
      </p:sp>
      <p:pic>
        <p:nvPicPr>
          <p:cNvPr id="2" name="Immagine 1"/>
          <p:cNvPicPr>
            <a:picLocks noChangeAspect="1"/>
          </p:cNvPicPr>
          <p:nvPr/>
        </p:nvPicPr>
        <p:blipFill>
          <a:blip r:embed="rId2"/>
          <a:stretch>
            <a:fillRect/>
          </a:stretch>
        </p:blipFill>
        <p:spPr>
          <a:xfrm>
            <a:off x="635601" y="1813225"/>
            <a:ext cx="5467350" cy="3857625"/>
          </a:xfrm>
          <a:prstGeom prst="rect">
            <a:avLst/>
          </a:prstGeom>
        </p:spPr>
      </p:pic>
      <mc:AlternateContent xmlns:mc="http://schemas.openxmlformats.org/markup-compatibility/2006" xmlns:a14="http://schemas.microsoft.com/office/drawing/2010/main">
        <mc:Choice Requires="a14">
          <p:sp>
            <p:nvSpPr>
              <p:cNvPr id="3" name="Rettangolo 2"/>
              <p:cNvSpPr/>
              <p:nvPr/>
            </p:nvSpPr>
            <p:spPr>
              <a:xfrm>
                <a:off x="6318422" y="1927842"/>
                <a:ext cx="5098995" cy="3058273"/>
              </a:xfrm>
              <a:prstGeom prst="rect">
                <a:avLst/>
              </a:prstGeom>
              <a:solidFill>
                <a:schemeClr val="accent1">
                  <a:lumMod val="20000"/>
                  <a:lumOff val="80000"/>
                </a:schemeClr>
              </a:solidFill>
            </p:spPr>
            <p:txBody>
              <a:bodyPr wrap="square">
                <a:spAutoFit/>
              </a:bodyPr>
              <a:lstStyle/>
              <a:p>
                <a:pPr algn="just">
                  <a:lnSpc>
                    <a:spcPct val="115000"/>
                  </a:lnSpc>
                  <a:spcAft>
                    <a:spcPts val="800"/>
                  </a:spcAft>
                </a:pPr>
                <a:r>
                  <a:rPr lang="en-GB" sz="2000" dirty="0" smtClean="0">
                    <a:effectLst>
                      <a:outerShdw blurRad="38100" dist="38100" dir="2700000" algn="tl">
                        <a:srgbClr val="000000">
                          <a:alpha val="43137"/>
                        </a:srgbClr>
                      </a:outerShdw>
                    </a:effectLst>
                    <a:latin typeface="+mj-lt"/>
                  </a:rPr>
                  <a:t>Through the coefficient of variation, this index allows to assign penalties to the units of analysis that have unbalanced variability with respect to the average. </a:t>
                </a:r>
                <a:endParaRPr lang="en-GB" sz="2000" dirty="0">
                  <a:effectLst>
                    <a:outerShdw blurRad="38100" dist="38100" dir="2700000" algn="tl">
                      <a:srgbClr val="000000">
                        <a:alpha val="43137"/>
                      </a:srgbClr>
                    </a:outerShdw>
                  </a:effectLst>
                  <a:latin typeface="+mj-lt"/>
                </a:endParaRPr>
              </a:p>
              <a:p>
                <a:pPr algn="just">
                  <a:lnSpc>
                    <a:spcPct val="115000"/>
                  </a:lnSpc>
                  <a:spcAft>
                    <a:spcPts val="800"/>
                  </a:spcAft>
                </a:pPr>
                <a:r>
                  <a:rPr lang="en-GB" sz="2000" dirty="0">
                    <a:effectLst>
                      <a:outerShdw blurRad="38100" dist="38100" dir="2700000" algn="tl">
                        <a:srgbClr val="000000">
                          <a:alpha val="43137"/>
                        </a:srgbClr>
                      </a:outerShdw>
                    </a:effectLst>
                    <a:latin typeface="+mj-lt"/>
                  </a:rPr>
                  <a:t>In fact, </a:t>
                </a:r>
                <a14:m>
                  <m:oMath xmlns:m="http://schemas.openxmlformats.org/officeDocument/2006/math">
                    <m:sSub>
                      <m:sSubPr>
                        <m:ctrlPr>
                          <a:rPr lang="it-IT" sz="2000" i="1">
                            <a:effectLst>
                              <a:outerShdw blurRad="38100" dist="38100" dir="2700000" algn="tl">
                                <a:srgbClr val="000000">
                                  <a:alpha val="43137"/>
                                </a:srgbClr>
                              </a:outerShdw>
                            </a:effectLst>
                            <a:latin typeface="Cambria Math" panose="02040503050406030204" pitchFamily="18" charset="0"/>
                          </a:rPr>
                        </m:ctrlPr>
                      </m:sSubPr>
                      <m:e>
                        <m:r>
                          <a:rPr lang="it-IT" sz="2000">
                            <a:effectLst>
                              <a:outerShdw blurRad="38100" dist="38100" dir="2700000" algn="tl">
                                <a:srgbClr val="000000">
                                  <a:alpha val="43137"/>
                                </a:srgbClr>
                              </a:outerShdw>
                            </a:effectLst>
                            <a:latin typeface="Cambria Math" panose="02040503050406030204" pitchFamily="18" charset="0"/>
                          </a:rPr>
                          <m:t>𝐶𝑉</m:t>
                        </m:r>
                      </m:e>
                      <m:sub>
                        <m:sSub>
                          <m:sSubPr>
                            <m:ctrlPr>
                              <a:rPr lang="it-IT" sz="2000" i="1">
                                <a:effectLst>
                                  <a:outerShdw blurRad="38100" dist="38100" dir="2700000" algn="tl">
                                    <a:srgbClr val="000000">
                                      <a:alpha val="43137"/>
                                    </a:srgbClr>
                                  </a:outerShdw>
                                </a:effectLst>
                                <a:latin typeface="Cambria Math" panose="02040503050406030204" pitchFamily="18" charset="0"/>
                              </a:rPr>
                            </m:ctrlPr>
                          </m:sSubPr>
                          <m:e>
                            <m:r>
                              <a:rPr lang="it-IT" sz="2000">
                                <a:effectLst>
                                  <a:outerShdw blurRad="38100" dist="38100" dir="2700000" algn="tl">
                                    <a:srgbClr val="000000">
                                      <a:alpha val="43137"/>
                                    </a:srgbClr>
                                  </a:outerShdw>
                                </a:effectLst>
                                <a:latin typeface="Cambria Math" panose="02040503050406030204" pitchFamily="18" charset="0"/>
                              </a:rPr>
                              <m:t>𝒛</m:t>
                            </m:r>
                          </m:e>
                          <m:sub>
                            <m:r>
                              <a:rPr lang="it-IT" sz="2000">
                                <a:effectLst>
                                  <a:outerShdw blurRad="38100" dist="38100" dir="2700000" algn="tl">
                                    <a:srgbClr val="000000">
                                      <a:alpha val="43137"/>
                                    </a:srgbClr>
                                  </a:outerShdw>
                                </a:effectLst>
                                <a:latin typeface="Cambria Math" panose="02040503050406030204" pitchFamily="18" charset="0"/>
                              </a:rPr>
                              <m:t>𝒊</m:t>
                            </m:r>
                          </m:sub>
                        </m:sSub>
                      </m:sub>
                    </m:sSub>
                  </m:oMath>
                </a14:m>
                <a:r>
                  <a:rPr lang="en-GB" sz="2000" dirty="0">
                    <a:effectLst>
                      <a:outerShdw blurRad="38100" dist="38100" dir="2700000" algn="tl">
                        <a:srgbClr val="000000">
                          <a:alpha val="43137"/>
                        </a:srgbClr>
                      </a:outerShdw>
                    </a:effectLst>
                    <a:latin typeface="+mj-lt"/>
                  </a:rPr>
                  <a:t>= 0 when the values of the indicators are equal and therefore the MPI coincides with the arithmetic mean of the indicators</a:t>
                </a:r>
                <a:r>
                  <a:rPr lang="en-GB" sz="2000" dirty="0" smtClean="0">
                    <a:effectLst>
                      <a:outerShdw blurRad="38100" dist="38100" dir="2700000" algn="tl">
                        <a:srgbClr val="000000">
                          <a:alpha val="43137"/>
                        </a:srgbClr>
                      </a:outerShdw>
                    </a:effectLst>
                    <a:latin typeface="+mj-lt"/>
                  </a:rPr>
                  <a:t>.</a:t>
                </a:r>
                <a:endParaRPr lang="it-IT" sz="2000" dirty="0">
                  <a:effectLst>
                    <a:outerShdw blurRad="38100" dist="38100" dir="2700000" algn="tl">
                      <a:srgbClr val="000000">
                        <a:alpha val="43137"/>
                      </a:srgbClr>
                    </a:outerShdw>
                  </a:effectLst>
                  <a:latin typeface="+mj-lt"/>
                </a:endParaRPr>
              </a:p>
            </p:txBody>
          </p:sp>
        </mc:Choice>
        <mc:Fallback xmlns="">
          <p:sp>
            <p:nvSpPr>
              <p:cNvPr id="3" name="Rettangolo 2"/>
              <p:cNvSpPr>
                <a:spLocks noRot="1" noChangeAspect="1" noMove="1" noResize="1" noEditPoints="1" noAdjustHandles="1" noChangeArrowheads="1" noChangeShapeType="1" noTextEdit="1"/>
              </p:cNvSpPr>
              <p:nvPr/>
            </p:nvSpPr>
            <p:spPr>
              <a:xfrm>
                <a:off x="6318422" y="1927842"/>
                <a:ext cx="5098995" cy="3058273"/>
              </a:xfrm>
              <a:prstGeom prst="rect">
                <a:avLst/>
              </a:prstGeom>
              <a:blipFill>
                <a:blip r:embed="rId3"/>
                <a:stretch>
                  <a:fillRect l="-1314" t="-797" r="-1792" b="-2390"/>
                </a:stretch>
              </a:blipFill>
            </p:spPr>
            <p:txBody>
              <a:bodyPr/>
              <a:lstStyle/>
              <a:p>
                <a:r>
                  <a:rPr lang="it-IT">
                    <a:noFill/>
                  </a:rPr>
                  <a:t> </a:t>
                </a:r>
              </a:p>
            </p:txBody>
          </p:sp>
        </mc:Fallback>
      </mc:AlternateContent>
    </p:spTree>
    <p:extLst>
      <p:ext uri="{BB962C8B-B14F-4D97-AF65-F5344CB8AC3E}">
        <p14:creationId xmlns:p14="http://schemas.microsoft.com/office/powerpoint/2010/main" val="677662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223" y="-109381"/>
            <a:ext cx="8534400" cy="1507067"/>
          </a:xfrm>
        </p:spPr>
        <p:txBody>
          <a:bodyPr/>
          <a:lstStyle/>
          <a:p>
            <a:r>
              <a:rPr lang="it-IT" b="1" dirty="0" smtClean="0"/>
              <a:t>CLASS </a:t>
            </a:r>
            <a:r>
              <a:rPr lang="it-IT" b="1" dirty="0" err="1" smtClean="0"/>
              <a:t>Aggregation</a:t>
            </a:r>
            <a:endParaRPr lang="it-IT" b="1" dirty="0"/>
          </a:p>
        </p:txBody>
      </p:sp>
      <p:sp>
        <p:nvSpPr>
          <p:cNvPr id="4" name="Rettangolo 3"/>
          <p:cNvSpPr/>
          <p:nvPr/>
        </p:nvSpPr>
        <p:spPr>
          <a:xfrm>
            <a:off x="338222" y="2624667"/>
            <a:ext cx="3253474" cy="3170099"/>
          </a:xfrm>
          <a:prstGeom prst="rect">
            <a:avLst/>
          </a:prstGeom>
        </p:spPr>
        <p:txBody>
          <a:bodyPr wrap="square">
            <a:spAutoFit/>
          </a:bodyPr>
          <a:lstStyle/>
          <a:p>
            <a:pPr>
              <a:spcAft>
                <a:spcPts val="800"/>
              </a:spcAft>
            </a:pPr>
            <a:r>
              <a:rPr lang="en-GB" sz="2000" dirty="0">
                <a:effectLst>
                  <a:outerShdw blurRad="38100" dist="38100" dir="2700000" algn="tl">
                    <a:srgbClr val="000000">
                      <a:alpha val="43137"/>
                    </a:srgbClr>
                  </a:outerShdw>
                </a:effectLst>
                <a:latin typeface="+mj-lt"/>
              </a:rPr>
              <a:t>To complete the analysis, </a:t>
            </a:r>
            <a:r>
              <a:rPr lang="en-GB" sz="2000" dirty="0" smtClean="0">
                <a:effectLst>
                  <a:outerShdw blurRad="38100" dist="38100" dir="2700000" algn="tl">
                    <a:srgbClr val="000000">
                      <a:alpha val="43137"/>
                    </a:srgbClr>
                  </a:outerShdw>
                </a:effectLst>
                <a:latin typeface="+mj-lt"/>
              </a:rPr>
              <a:t>we divide the </a:t>
            </a:r>
            <a:r>
              <a:rPr lang="en-GB" sz="2000" dirty="0">
                <a:effectLst>
                  <a:outerShdw blurRad="38100" dist="38100" dir="2700000" algn="tl">
                    <a:srgbClr val="000000">
                      <a:alpha val="43137"/>
                    </a:srgbClr>
                  </a:outerShdw>
                </a:effectLst>
                <a:latin typeface="+mj-lt"/>
              </a:rPr>
              <a:t>countries in </a:t>
            </a:r>
            <a:r>
              <a:rPr lang="en-GB" sz="2000" dirty="0" smtClean="0">
                <a:effectLst>
                  <a:outerShdw blurRad="38100" dist="38100" dir="2700000" algn="tl">
                    <a:srgbClr val="000000">
                      <a:alpha val="43137"/>
                    </a:srgbClr>
                  </a:outerShdw>
                </a:effectLst>
                <a:latin typeface="+mj-lt"/>
              </a:rPr>
              <a:t>classes, </a:t>
            </a:r>
            <a:r>
              <a:rPr lang="en-GB" sz="2000" dirty="0">
                <a:effectLst>
                  <a:outerShdw blurRad="38100" dist="38100" dir="2700000" algn="tl">
                    <a:srgbClr val="000000">
                      <a:alpha val="43137"/>
                    </a:srgbClr>
                  </a:outerShdw>
                </a:effectLst>
                <a:latin typeface="+mj-lt"/>
              </a:rPr>
              <a:t>to </a:t>
            </a:r>
            <a:r>
              <a:rPr lang="en-GB" sz="2000" dirty="0" smtClean="0">
                <a:effectLst>
                  <a:outerShdw blurRad="38100" dist="38100" dir="2700000" algn="tl">
                    <a:srgbClr val="000000">
                      <a:alpha val="43137"/>
                    </a:srgbClr>
                  </a:outerShdw>
                </a:effectLst>
                <a:latin typeface="+mj-lt"/>
              </a:rPr>
              <a:t>make easier </a:t>
            </a:r>
            <a:r>
              <a:rPr lang="en-GB" sz="2000" dirty="0">
                <a:effectLst>
                  <a:outerShdw blurRad="38100" dist="38100" dir="2700000" algn="tl">
                    <a:srgbClr val="000000">
                      <a:alpha val="43137"/>
                    </a:srgbClr>
                  </a:outerShdw>
                </a:effectLst>
                <a:latin typeface="+mj-lt"/>
              </a:rPr>
              <a:t>the comparison between the two </a:t>
            </a:r>
            <a:r>
              <a:rPr lang="en-GB" sz="2000" dirty="0" smtClean="0">
                <a:effectLst>
                  <a:outerShdw blurRad="38100" dist="38100" dir="2700000" algn="tl">
                    <a:srgbClr val="000000">
                      <a:alpha val="43137"/>
                    </a:srgbClr>
                  </a:outerShdw>
                </a:effectLst>
                <a:latin typeface="+mj-lt"/>
              </a:rPr>
              <a:t>indices. We apply </a:t>
            </a:r>
            <a:r>
              <a:rPr lang="en-GB" sz="2000" dirty="0">
                <a:effectLst>
                  <a:outerShdw blurRad="38100" dist="38100" dir="2700000" algn="tl">
                    <a:srgbClr val="000000">
                      <a:alpha val="43137"/>
                    </a:srgbClr>
                  </a:outerShdw>
                </a:effectLst>
                <a:latin typeface="+mj-lt"/>
              </a:rPr>
              <a:t>a cluster </a:t>
            </a:r>
            <a:r>
              <a:rPr lang="en-GB" sz="2000" dirty="0" smtClean="0">
                <a:effectLst>
                  <a:outerShdw blurRad="38100" dist="38100" dir="2700000" algn="tl">
                    <a:srgbClr val="000000">
                      <a:alpha val="43137"/>
                    </a:srgbClr>
                  </a:outerShdw>
                </a:effectLst>
                <a:latin typeface="+mj-lt"/>
              </a:rPr>
              <a:t>analysis (</a:t>
            </a:r>
            <a:r>
              <a:rPr lang="en-GB" sz="2000" dirty="0" err="1">
                <a:effectLst>
                  <a:outerShdw blurRad="38100" dist="38100" dir="2700000" algn="tl">
                    <a:srgbClr val="000000">
                      <a:alpha val="43137"/>
                    </a:srgbClr>
                  </a:outerShdw>
                </a:effectLst>
                <a:latin typeface="+mj-lt"/>
              </a:rPr>
              <a:t>Nardo</a:t>
            </a:r>
            <a:r>
              <a:rPr lang="en-GB" sz="2000" dirty="0">
                <a:effectLst>
                  <a:outerShdw blurRad="38100" dist="38100" dir="2700000" algn="tl">
                    <a:srgbClr val="000000">
                      <a:alpha val="43137"/>
                    </a:srgbClr>
                  </a:outerShdw>
                </a:effectLst>
                <a:latin typeface="+mj-lt"/>
              </a:rPr>
              <a:t>, </a:t>
            </a:r>
            <a:r>
              <a:rPr lang="en-GB" sz="2000" dirty="0" err="1">
                <a:effectLst>
                  <a:outerShdw blurRad="38100" dist="38100" dir="2700000" algn="tl">
                    <a:srgbClr val="000000">
                      <a:alpha val="43137"/>
                    </a:srgbClr>
                  </a:outerShdw>
                </a:effectLst>
                <a:latin typeface="+mj-lt"/>
              </a:rPr>
              <a:t>Saisana</a:t>
            </a:r>
            <a:r>
              <a:rPr lang="en-GB" sz="2000" dirty="0">
                <a:effectLst>
                  <a:outerShdw blurRad="38100" dist="38100" dir="2700000" algn="tl">
                    <a:srgbClr val="000000">
                      <a:alpha val="43137"/>
                    </a:srgbClr>
                  </a:outerShdw>
                </a:effectLst>
                <a:latin typeface="+mj-lt"/>
              </a:rPr>
              <a:t>, </a:t>
            </a:r>
            <a:r>
              <a:rPr lang="en-GB" sz="2000" dirty="0" err="1">
                <a:effectLst>
                  <a:outerShdw blurRad="38100" dist="38100" dir="2700000" algn="tl">
                    <a:srgbClr val="000000">
                      <a:alpha val="43137"/>
                    </a:srgbClr>
                  </a:outerShdw>
                </a:effectLst>
                <a:latin typeface="+mj-lt"/>
              </a:rPr>
              <a:t>Tarantola</a:t>
            </a:r>
            <a:r>
              <a:rPr lang="en-GB" sz="2000" dirty="0">
                <a:effectLst>
                  <a:outerShdw blurRad="38100" dist="38100" dir="2700000" algn="tl">
                    <a:srgbClr val="000000">
                      <a:alpha val="43137"/>
                    </a:srgbClr>
                  </a:outerShdw>
                </a:effectLst>
                <a:latin typeface="+mj-lt"/>
              </a:rPr>
              <a:t>, Hoffman, &amp; </a:t>
            </a:r>
            <a:r>
              <a:rPr lang="en-GB" sz="2000" dirty="0" err="1">
                <a:effectLst>
                  <a:outerShdw blurRad="38100" dist="38100" dir="2700000" algn="tl">
                    <a:srgbClr val="000000">
                      <a:alpha val="43137"/>
                    </a:srgbClr>
                  </a:outerShdw>
                </a:effectLst>
                <a:latin typeface="+mj-lt"/>
              </a:rPr>
              <a:t>Giovannini</a:t>
            </a:r>
            <a:r>
              <a:rPr lang="en-GB" sz="2000" dirty="0">
                <a:effectLst>
                  <a:outerShdw blurRad="38100" dist="38100" dir="2700000" algn="tl">
                    <a:srgbClr val="000000">
                      <a:alpha val="43137"/>
                    </a:srgbClr>
                  </a:outerShdw>
                </a:effectLst>
                <a:latin typeface="+mj-lt"/>
              </a:rPr>
              <a:t>, 2005</a:t>
            </a:r>
            <a:r>
              <a:rPr lang="en-GB" sz="2000" dirty="0" smtClean="0">
                <a:effectLst>
                  <a:outerShdw blurRad="38100" dist="38100" dir="2700000" algn="tl">
                    <a:srgbClr val="000000">
                      <a:alpha val="43137"/>
                    </a:srgbClr>
                  </a:outerShdw>
                </a:effectLst>
                <a:latin typeface="+mj-lt"/>
              </a:rPr>
              <a:t>)</a:t>
            </a:r>
            <a:endParaRPr lang="it-IT" sz="2000" dirty="0">
              <a:effectLst>
                <a:outerShdw blurRad="38100" dist="38100" dir="2700000" algn="tl">
                  <a:srgbClr val="000000">
                    <a:alpha val="43137"/>
                  </a:srgbClr>
                </a:outerShdw>
              </a:effectLst>
              <a:latin typeface="+mj-lt"/>
            </a:endParaRPr>
          </a:p>
        </p:txBody>
      </p:sp>
      <p:pic>
        <p:nvPicPr>
          <p:cNvPr id="5" name="Immagine 4"/>
          <p:cNvPicPr>
            <a:picLocks noChangeAspect="1"/>
          </p:cNvPicPr>
          <p:nvPr/>
        </p:nvPicPr>
        <p:blipFill>
          <a:blip r:embed="rId2"/>
          <a:stretch>
            <a:fillRect/>
          </a:stretch>
        </p:blipFill>
        <p:spPr>
          <a:xfrm>
            <a:off x="9020620" y="243920"/>
            <a:ext cx="2520591" cy="6447056"/>
          </a:xfrm>
          <a:prstGeom prst="rect">
            <a:avLst/>
          </a:prstGeom>
        </p:spPr>
      </p:pic>
      <p:pic>
        <p:nvPicPr>
          <p:cNvPr id="6" name="Immagine 5"/>
          <p:cNvPicPr/>
          <p:nvPr/>
        </p:nvPicPr>
        <p:blipFill>
          <a:blip r:embed="rId3" cstate="print"/>
          <a:stretch>
            <a:fillRect/>
          </a:stretch>
        </p:blipFill>
        <p:spPr>
          <a:xfrm>
            <a:off x="3744097" y="2560138"/>
            <a:ext cx="3669957" cy="3409602"/>
          </a:xfrm>
          <a:prstGeom prst="rect">
            <a:avLst/>
          </a:prstGeom>
        </p:spPr>
      </p:pic>
      <p:sp>
        <p:nvSpPr>
          <p:cNvPr id="7" name="Rettangolo 6"/>
          <p:cNvSpPr/>
          <p:nvPr/>
        </p:nvSpPr>
        <p:spPr>
          <a:xfrm>
            <a:off x="338222" y="1117600"/>
            <a:ext cx="7075831" cy="923330"/>
          </a:xfrm>
          <a:prstGeom prst="rect">
            <a:avLst/>
          </a:prstGeom>
          <a:solidFill>
            <a:schemeClr val="accent3">
              <a:lumMod val="20000"/>
              <a:lumOff val="80000"/>
            </a:schemeClr>
          </a:solidFill>
        </p:spPr>
        <p:txBody>
          <a:bodyPr wrap="square">
            <a:spAutoFit/>
          </a:bodyPr>
          <a:lstStyle/>
          <a:p>
            <a:pPr algn="just">
              <a:spcAft>
                <a:spcPts val="800"/>
              </a:spcAft>
            </a:pPr>
            <a:r>
              <a:rPr lang="en-US" dirty="0">
                <a:solidFill>
                  <a:schemeClr val="accent6">
                    <a:lumMod val="60000"/>
                    <a:lumOff val="40000"/>
                  </a:schemeClr>
                </a:solidFill>
                <a:effectLst>
                  <a:outerShdw blurRad="38100" dist="38100" dir="2700000" algn="tl">
                    <a:srgbClr val="000000">
                      <a:alpha val="43137"/>
                    </a:srgbClr>
                  </a:outerShdw>
                </a:effectLst>
                <a:latin typeface="+mj-lt"/>
              </a:rPr>
              <a:t>The scores have been reckoned and the rankings set up. The index places </a:t>
            </a:r>
            <a:r>
              <a:rPr lang="en-US" dirty="0" smtClean="0">
                <a:solidFill>
                  <a:schemeClr val="accent6">
                    <a:lumMod val="60000"/>
                    <a:lumOff val="40000"/>
                  </a:schemeClr>
                </a:solidFill>
                <a:effectLst>
                  <a:outerShdw blurRad="38100" dist="38100" dir="2700000" algn="tl">
                    <a:srgbClr val="000000">
                      <a:alpha val="43137"/>
                    </a:srgbClr>
                  </a:outerShdw>
                </a:effectLst>
                <a:latin typeface="+mj-lt"/>
              </a:rPr>
              <a:t>107.50 </a:t>
            </a:r>
            <a:r>
              <a:rPr lang="en-US" dirty="0">
                <a:solidFill>
                  <a:schemeClr val="accent6">
                    <a:lumMod val="60000"/>
                    <a:lumOff val="40000"/>
                  </a:schemeClr>
                </a:solidFill>
                <a:effectLst>
                  <a:outerShdw blurRad="38100" dist="38100" dir="2700000" algn="tl">
                    <a:srgbClr val="000000">
                      <a:alpha val="43137"/>
                    </a:srgbClr>
                  </a:outerShdw>
                </a:effectLst>
                <a:latin typeface="+mj-lt"/>
              </a:rPr>
              <a:t>for </a:t>
            </a:r>
            <a:r>
              <a:rPr lang="en-US" dirty="0" smtClean="0">
                <a:solidFill>
                  <a:schemeClr val="accent6">
                    <a:lumMod val="60000"/>
                    <a:lumOff val="40000"/>
                  </a:schemeClr>
                </a:solidFill>
                <a:effectLst>
                  <a:outerShdw blurRad="38100" dist="38100" dir="2700000" algn="tl">
                    <a:srgbClr val="000000">
                      <a:alpha val="43137"/>
                    </a:srgbClr>
                  </a:outerShdw>
                </a:effectLst>
                <a:latin typeface="+mj-lt"/>
              </a:rPr>
              <a:t>Switzerland (the </a:t>
            </a:r>
            <a:r>
              <a:rPr lang="en-US" dirty="0">
                <a:solidFill>
                  <a:schemeClr val="accent6">
                    <a:lumMod val="60000"/>
                    <a:lumOff val="40000"/>
                  </a:schemeClr>
                </a:solidFill>
                <a:effectLst>
                  <a:outerShdw blurRad="38100" dist="38100" dir="2700000" algn="tl">
                    <a:srgbClr val="000000">
                      <a:alpha val="43137"/>
                    </a:srgbClr>
                  </a:outerShdw>
                </a:effectLst>
                <a:latin typeface="+mj-lt"/>
              </a:rPr>
              <a:t>lowest </a:t>
            </a:r>
            <a:r>
              <a:rPr lang="en-US" dirty="0" smtClean="0">
                <a:solidFill>
                  <a:schemeClr val="accent6">
                    <a:lumMod val="60000"/>
                    <a:lumOff val="40000"/>
                  </a:schemeClr>
                </a:solidFill>
                <a:effectLst>
                  <a:outerShdw blurRad="38100" dist="38100" dir="2700000" algn="tl">
                    <a:srgbClr val="000000">
                      <a:alpha val="43137"/>
                    </a:srgbClr>
                  </a:outerShdw>
                </a:effectLst>
                <a:latin typeface="+mj-lt"/>
              </a:rPr>
              <a:t>CR) and </a:t>
            </a:r>
            <a:r>
              <a:rPr lang="en-US" dirty="0">
                <a:solidFill>
                  <a:schemeClr val="accent6">
                    <a:lumMod val="60000"/>
                    <a:lumOff val="40000"/>
                  </a:schemeClr>
                </a:solidFill>
                <a:effectLst>
                  <a:outerShdw blurRad="38100" dist="38100" dir="2700000" algn="tl">
                    <a:srgbClr val="000000">
                      <a:alpha val="43137"/>
                    </a:srgbClr>
                  </a:outerShdw>
                </a:effectLst>
                <a:latin typeface="+mj-lt"/>
              </a:rPr>
              <a:t>90,28 </a:t>
            </a:r>
            <a:r>
              <a:rPr lang="en-US" dirty="0" smtClean="0">
                <a:solidFill>
                  <a:schemeClr val="accent6">
                    <a:lumMod val="60000"/>
                    <a:lumOff val="40000"/>
                  </a:schemeClr>
                </a:solidFill>
                <a:effectLst>
                  <a:outerShdw blurRad="38100" dist="38100" dir="2700000" algn="tl">
                    <a:srgbClr val="000000">
                      <a:alpha val="43137"/>
                    </a:srgbClr>
                  </a:outerShdw>
                </a:effectLst>
                <a:latin typeface="+mj-lt"/>
              </a:rPr>
              <a:t>for Greece</a:t>
            </a:r>
            <a:r>
              <a:rPr lang="en-US" dirty="0">
                <a:solidFill>
                  <a:schemeClr val="accent6">
                    <a:lumMod val="60000"/>
                    <a:lumOff val="40000"/>
                  </a:schemeClr>
                </a:solidFill>
                <a:effectLst>
                  <a:outerShdw blurRad="38100" dist="38100" dir="2700000" algn="tl">
                    <a:srgbClr val="000000">
                      <a:alpha val="43137"/>
                    </a:srgbClr>
                  </a:outerShdw>
                </a:effectLst>
                <a:latin typeface="+mj-lt"/>
              </a:rPr>
              <a:t>, which shows the highest CR.</a:t>
            </a:r>
            <a:endParaRPr lang="it-IT" dirty="0">
              <a:solidFill>
                <a:schemeClr val="accent6">
                  <a:lumMod val="60000"/>
                  <a:lumOff val="4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448619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223" y="-109381"/>
            <a:ext cx="8534400" cy="1507067"/>
          </a:xfrm>
        </p:spPr>
        <p:txBody>
          <a:bodyPr/>
          <a:lstStyle/>
          <a:p>
            <a:r>
              <a:rPr lang="it-IT" b="1" dirty="0" err="1" smtClean="0"/>
              <a:t>Discussion</a:t>
            </a:r>
            <a:endParaRPr lang="it-IT" b="1" dirty="0"/>
          </a:p>
        </p:txBody>
      </p:sp>
      <p:sp>
        <p:nvSpPr>
          <p:cNvPr id="5" name="Rettangolo 4"/>
          <p:cNvSpPr/>
          <p:nvPr/>
        </p:nvSpPr>
        <p:spPr>
          <a:xfrm>
            <a:off x="551935" y="1050487"/>
            <a:ext cx="10313773" cy="923330"/>
          </a:xfrm>
          <a:prstGeom prst="rect">
            <a:avLst/>
          </a:prstGeom>
        </p:spPr>
        <p:txBody>
          <a:bodyPr wrap="square">
            <a:spAutoFit/>
          </a:bodyPr>
          <a:lstStyle/>
          <a:p>
            <a:pPr algn="just">
              <a:spcAft>
                <a:spcPts val="600"/>
              </a:spcAft>
            </a:pPr>
            <a:r>
              <a:rPr lang="en-GB" dirty="0">
                <a:effectLst>
                  <a:outerShdw blurRad="38100" dist="38100" dir="2700000" algn="tl">
                    <a:srgbClr val="000000">
                      <a:alpha val="43137"/>
                    </a:srgbClr>
                  </a:outerShdw>
                </a:effectLst>
                <a:latin typeface="+mj-lt"/>
              </a:rPr>
              <a:t>Our indicator classifies the </a:t>
            </a:r>
            <a:r>
              <a:rPr lang="en-GB" dirty="0" err="1">
                <a:effectLst>
                  <a:outerShdw blurRad="38100" dist="38100" dir="2700000" algn="tl">
                    <a:srgbClr val="000000">
                      <a:alpha val="43137"/>
                    </a:srgbClr>
                  </a:outerShdw>
                </a:effectLst>
                <a:latin typeface="+mj-lt"/>
              </a:rPr>
              <a:t>Ocse</a:t>
            </a:r>
            <a:r>
              <a:rPr lang="en-GB" dirty="0">
                <a:effectLst>
                  <a:outerShdw blurRad="38100" dist="38100" dir="2700000" algn="tl">
                    <a:srgbClr val="000000">
                      <a:alpha val="43137"/>
                    </a:srgbClr>
                  </a:outerShdw>
                </a:effectLst>
                <a:latin typeface="+mj-lt"/>
              </a:rPr>
              <a:t> countries into six main groups, according to their high or low country risk. Looking at the entire classification, we have results partly </a:t>
            </a:r>
            <a:r>
              <a:rPr lang="en-GB" dirty="0" smtClean="0">
                <a:effectLst>
                  <a:outerShdw blurRad="38100" dist="38100" dir="2700000" algn="tl">
                    <a:srgbClr val="000000">
                      <a:alpha val="43137"/>
                    </a:srgbClr>
                  </a:outerShdw>
                </a:effectLst>
                <a:latin typeface="+mj-lt"/>
              </a:rPr>
              <a:t>as expected, </a:t>
            </a:r>
            <a:r>
              <a:rPr lang="en-GB" dirty="0">
                <a:effectLst>
                  <a:outerShdw blurRad="38100" dist="38100" dir="2700000" algn="tl">
                    <a:srgbClr val="000000">
                      <a:alpha val="43137"/>
                    </a:srgbClr>
                  </a:outerShdw>
                </a:effectLst>
                <a:latin typeface="+mj-lt"/>
              </a:rPr>
              <a:t>but partly in contrast with historical tendencies or the rating based on a single criterion</a:t>
            </a:r>
            <a:endParaRPr lang="it-IT" dirty="0">
              <a:effectLst>
                <a:outerShdw blurRad="38100" dist="38100" dir="2700000" algn="tl">
                  <a:srgbClr val="000000">
                    <a:alpha val="43137"/>
                  </a:srgbClr>
                </a:outerShdw>
              </a:effectLst>
              <a:latin typeface="+mj-lt"/>
            </a:endParaRPr>
          </a:p>
        </p:txBody>
      </p:sp>
      <p:sp>
        <p:nvSpPr>
          <p:cNvPr id="6" name="Rettangolo 5"/>
          <p:cNvSpPr/>
          <p:nvPr/>
        </p:nvSpPr>
        <p:spPr>
          <a:xfrm>
            <a:off x="7978552" y="2420315"/>
            <a:ext cx="3921682" cy="4478149"/>
          </a:xfrm>
          <a:prstGeom prst="rect">
            <a:avLst/>
          </a:prstGeom>
        </p:spPr>
        <p:txBody>
          <a:bodyPr wrap="square">
            <a:spAutoFit/>
          </a:bodyPr>
          <a:lstStyle/>
          <a:p>
            <a:pPr algn="just">
              <a:spcAft>
                <a:spcPts val="600"/>
              </a:spcAft>
            </a:pPr>
            <a:r>
              <a:rPr lang="en-GB" sz="1400" dirty="0" smtClean="0">
                <a:effectLst>
                  <a:outerShdw blurRad="38100" dist="38100" dir="2700000" algn="tl">
                    <a:srgbClr val="000000">
                      <a:alpha val="43137"/>
                    </a:srgbClr>
                  </a:outerShdw>
                </a:effectLst>
                <a:latin typeface="+mj-lt"/>
              </a:rPr>
              <a:t>Also </a:t>
            </a:r>
            <a:r>
              <a:rPr lang="en-GB" sz="1400" dirty="0">
                <a:effectLst>
                  <a:outerShdw blurRad="38100" dist="38100" dir="2700000" algn="tl">
                    <a:srgbClr val="000000">
                      <a:alpha val="43137"/>
                    </a:srgbClr>
                  </a:outerShdw>
                </a:effectLst>
                <a:latin typeface="+mj-lt"/>
              </a:rPr>
              <a:t>the fourth group is heterogeneous</a:t>
            </a:r>
          </a:p>
          <a:p>
            <a:pPr algn="just">
              <a:spcAft>
                <a:spcPts val="600"/>
              </a:spcAft>
            </a:pPr>
            <a:r>
              <a:rPr lang="en-GB" sz="1400" dirty="0">
                <a:effectLst>
                  <a:outerShdw blurRad="38100" dist="38100" dir="2700000" algn="tl">
                    <a:srgbClr val="000000">
                      <a:alpha val="43137"/>
                    </a:srgbClr>
                  </a:outerShdw>
                </a:effectLst>
                <a:latin typeface="+mj-lt"/>
              </a:rPr>
              <a:t>In the fifth class there are big countries of the UE, together with Poland and Portugal, and, out of Europe, Chile, Turkey and Japan. Political instability, crime, social and territorial inequality, public debt, unemployment, slump in household consumption affect more or less all of them</a:t>
            </a:r>
          </a:p>
          <a:p>
            <a:pPr algn="just">
              <a:spcAft>
                <a:spcPts val="600"/>
              </a:spcAft>
            </a:pPr>
            <a:r>
              <a:rPr lang="en-GB" sz="1400" dirty="0">
                <a:effectLst>
                  <a:outerShdw blurRad="38100" dist="38100" dir="2700000" algn="tl">
                    <a:srgbClr val="000000">
                      <a:alpha val="43137"/>
                    </a:srgbClr>
                  </a:outerShdw>
                </a:effectLst>
                <a:latin typeface="+mj-lt"/>
              </a:rPr>
              <a:t>Finally, Greece is at the last level. It has been experiencing recession and unemployment and also environmental crisis (a problem which receive less attention). In 2010, when the country neared bankruptcy, the debt with Europe and IMF soared, triggering internal political tension and the concrete risk of </a:t>
            </a:r>
            <a:r>
              <a:rPr lang="en-GB" sz="1400" dirty="0" err="1">
                <a:effectLst>
                  <a:outerShdw blurRad="38100" dist="38100" dir="2700000" algn="tl">
                    <a:srgbClr val="000000">
                      <a:alpha val="43137"/>
                    </a:srgbClr>
                  </a:outerShdw>
                </a:effectLst>
                <a:latin typeface="+mj-lt"/>
              </a:rPr>
              <a:t>Grexit</a:t>
            </a:r>
            <a:r>
              <a:rPr lang="en-GB" sz="1400" dirty="0">
                <a:effectLst>
                  <a:outerShdw blurRad="38100" dist="38100" dir="2700000" algn="tl">
                    <a:srgbClr val="000000">
                      <a:alpha val="43137"/>
                    </a:srgbClr>
                  </a:outerShdw>
                </a:effectLst>
                <a:latin typeface="+mj-lt"/>
              </a:rPr>
              <a:t> from UE.</a:t>
            </a:r>
            <a:endParaRPr lang="it-IT" sz="1400" dirty="0">
              <a:effectLst>
                <a:outerShdw blurRad="38100" dist="38100" dir="2700000" algn="tl">
                  <a:srgbClr val="000000">
                    <a:alpha val="43137"/>
                  </a:srgbClr>
                </a:outerShdw>
              </a:effectLst>
              <a:latin typeface="+mj-lt"/>
            </a:endParaRPr>
          </a:p>
          <a:p>
            <a:endParaRPr lang="en-GB" sz="1600" dirty="0">
              <a:latin typeface="Times New Roman" panose="02020603050405020304" pitchFamily="18" charset="0"/>
              <a:ea typeface="Times New Roman" panose="02020603050405020304" pitchFamily="18" charset="0"/>
            </a:endParaRPr>
          </a:p>
          <a:p>
            <a:endParaRPr lang="it-IT" sz="1600" dirty="0">
              <a:latin typeface="Times New Roman" panose="02020603050405020304" pitchFamily="18" charset="0"/>
              <a:ea typeface="Times New Roman" panose="02020603050405020304" pitchFamily="18" charset="0"/>
            </a:endParaRPr>
          </a:p>
        </p:txBody>
      </p:sp>
      <p:pic>
        <p:nvPicPr>
          <p:cNvPr id="8" name="Immagine 7"/>
          <p:cNvPicPr>
            <a:picLocks noChangeAspect="1"/>
          </p:cNvPicPr>
          <p:nvPr/>
        </p:nvPicPr>
        <p:blipFill>
          <a:blip r:embed="rId2"/>
          <a:stretch>
            <a:fillRect/>
          </a:stretch>
        </p:blipFill>
        <p:spPr>
          <a:xfrm>
            <a:off x="551935" y="2295090"/>
            <a:ext cx="2194619" cy="2638296"/>
          </a:xfrm>
          <a:prstGeom prst="rect">
            <a:avLst/>
          </a:prstGeom>
        </p:spPr>
      </p:pic>
      <p:pic>
        <p:nvPicPr>
          <p:cNvPr id="9" name="Immagine 8"/>
          <p:cNvPicPr>
            <a:picLocks noChangeAspect="1"/>
          </p:cNvPicPr>
          <p:nvPr/>
        </p:nvPicPr>
        <p:blipFill>
          <a:blip r:embed="rId3"/>
          <a:stretch>
            <a:fillRect/>
          </a:stretch>
        </p:blipFill>
        <p:spPr>
          <a:xfrm>
            <a:off x="5642361" y="2541482"/>
            <a:ext cx="2126477" cy="3225289"/>
          </a:xfrm>
          <a:prstGeom prst="rect">
            <a:avLst/>
          </a:prstGeom>
        </p:spPr>
      </p:pic>
      <p:sp>
        <p:nvSpPr>
          <p:cNvPr id="10" name="Rettangolo 9"/>
          <p:cNvSpPr/>
          <p:nvPr/>
        </p:nvSpPr>
        <p:spPr>
          <a:xfrm>
            <a:off x="2866767" y="2420315"/>
            <a:ext cx="2215978" cy="3908762"/>
          </a:xfrm>
          <a:prstGeom prst="rect">
            <a:avLst/>
          </a:prstGeom>
        </p:spPr>
        <p:txBody>
          <a:bodyPr wrap="square">
            <a:spAutoFit/>
          </a:bodyPr>
          <a:lstStyle/>
          <a:p>
            <a:pPr algn="just">
              <a:spcAft>
                <a:spcPts val="600"/>
              </a:spcAft>
            </a:pPr>
            <a:r>
              <a:rPr lang="en-GB" sz="1400" dirty="0">
                <a:effectLst>
                  <a:outerShdw blurRad="38100" dist="38100" dir="2700000" algn="tl">
                    <a:srgbClr val="000000">
                      <a:alpha val="43137"/>
                    </a:srgbClr>
                  </a:outerShdw>
                </a:effectLst>
              </a:rPr>
              <a:t>In the first class we have a couple of countries with high standards of living and efficient and stable markets. </a:t>
            </a:r>
          </a:p>
          <a:p>
            <a:pPr algn="just">
              <a:spcAft>
                <a:spcPts val="600"/>
              </a:spcAft>
            </a:pPr>
            <a:r>
              <a:rPr lang="en-GB" sz="1400" dirty="0">
                <a:effectLst>
                  <a:outerShdw blurRad="38100" dist="38100" dir="2700000" algn="tl">
                    <a:srgbClr val="000000">
                      <a:alpha val="43137"/>
                    </a:srgbClr>
                  </a:outerShdw>
                </a:effectLst>
              </a:rPr>
              <a:t>The second class includes countries scarcely affected by the financial crisis. </a:t>
            </a:r>
          </a:p>
          <a:p>
            <a:pPr algn="just">
              <a:spcAft>
                <a:spcPts val="600"/>
              </a:spcAft>
            </a:pPr>
            <a:r>
              <a:rPr lang="en-GB" sz="1400" dirty="0">
                <a:effectLst>
                  <a:outerShdw blurRad="38100" dist="38100" dir="2700000" algn="tl">
                    <a:srgbClr val="000000">
                      <a:alpha val="43137"/>
                    </a:srgbClr>
                  </a:outerShdw>
                </a:effectLst>
              </a:rPr>
              <a:t>In the third class there are emerging countries and solid rich states, which have been affected by the crisis and have reduced their export. </a:t>
            </a:r>
          </a:p>
        </p:txBody>
      </p:sp>
      <p:pic>
        <p:nvPicPr>
          <p:cNvPr id="11" name="Immagine 10"/>
          <p:cNvPicPr>
            <a:picLocks noChangeAspect="1"/>
          </p:cNvPicPr>
          <p:nvPr/>
        </p:nvPicPr>
        <p:blipFill>
          <a:blip r:embed="rId4"/>
          <a:stretch>
            <a:fillRect/>
          </a:stretch>
        </p:blipFill>
        <p:spPr>
          <a:xfrm>
            <a:off x="5535418" y="2245222"/>
            <a:ext cx="2339955" cy="296260"/>
          </a:xfrm>
          <a:prstGeom prst="rect">
            <a:avLst/>
          </a:prstGeom>
        </p:spPr>
      </p:pic>
    </p:spTree>
    <p:extLst>
      <p:ext uri="{BB962C8B-B14F-4D97-AF65-F5344CB8AC3E}">
        <p14:creationId xmlns:p14="http://schemas.microsoft.com/office/powerpoint/2010/main" val="4208727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a:spLocks noGrp="1"/>
          </p:cNvSpPr>
          <p:nvPr>
            <p:ph type="title"/>
          </p:nvPr>
        </p:nvSpPr>
        <p:spPr>
          <a:xfrm>
            <a:off x="486504" y="113041"/>
            <a:ext cx="8534400" cy="1507067"/>
          </a:xfrm>
        </p:spPr>
        <p:txBody>
          <a:bodyPr>
            <a:normAutofit/>
          </a:bodyPr>
          <a:lstStyle/>
          <a:p>
            <a:r>
              <a:rPr lang="en-US" b="1" dirty="0" smtClean="0"/>
              <a:t>Conclusions (I)</a:t>
            </a:r>
            <a:endParaRPr lang="it-IT" b="1" dirty="0"/>
          </a:p>
        </p:txBody>
      </p:sp>
      <p:sp>
        <p:nvSpPr>
          <p:cNvPr id="4" name="Rettangolo 3"/>
          <p:cNvSpPr/>
          <p:nvPr/>
        </p:nvSpPr>
        <p:spPr>
          <a:xfrm>
            <a:off x="693350" y="1508549"/>
            <a:ext cx="10717427" cy="4616648"/>
          </a:xfrm>
          <a:prstGeom prst="rect">
            <a:avLst/>
          </a:prstGeom>
        </p:spPr>
        <p:txBody>
          <a:bodyPr wrap="square">
            <a:spAutoFit/>
          </a:bodyPr>
          <a:lstStyle/>
          <a:p>
            <a:pPr marL="342900" indent="-342900">
              <a:buFont typeface="Wingdings" panose="05000000000000000000" pitchFamily="2" charset="2"/>
              <a:buChar char="Ø"/>
            </a:pPr>
            <a:r>
              <a:rPr lang="en-GB" sz="2400" dirty="0">
                <a:effectLst>
                  <a:outerShdw blurRad="38100" dist="38100" dir="2700000" algn="tl">
                    <a:srgbClr val="000000">
                      <a:alpha val="43137"/>
                    </a:srgbClr>
                  </a:outerShdw>
                </a:effectLst>
              </a:rPr>
              <a:t>Country-level </a:t>
            </a:r>
            <a:r>
              <a:rPr lang="en-GB" sz="2400" dirty="0" smtClean="0">
                <a:effectLst>
                  <a:outerShdw blurRad="38100" dist="38100" dir="2700000" algn="tl">
                    <a:srgbClr val="000000">
                      <a:alpha val="43137"/>
                    </a:srgbClr>
                  </a:outerShdw>
                </a:effectLst>
              </a:rPr>
              <a:t>risk, often </a:t>
            </a:r>
            <a:r>
              <a:rPr lang="en-GB" sz="2400" dirty="0">
                <a:effectLst>
                  <a:outerShdw blurRad="38100" dist="38100" dir="2700000" algn="tl">
                    <a:srgbClr val="000000">
                      <a:alpha val="43137"/>
                    </a:srgbClr>
                  </a:outerShdw>
                </a:effectLst>
              </a:rPr>
              <a:t>complex, </a:t>
            </a:r>
            <a:r>
              <a:rPr lang="en-GB" sz="2400" dirty="0" smtClean="0">
                <a:effectLst>
                  <a:outerShdw blurRad="38100" dist="38100" dir="2700000" algn="tl">
                    <a:srgbClr val="000000">
                      <a:alpha val="43137"/>
                    </a:srgbClr>
                  </a:outerShdw>
                </a:effectLst>
              </a:rPr>
              <a:t>integrated </a:t>
            </a:r>
            <a:r>
              <a:rPr lang="en-GB" sz="2400" dirty="0">
                <a:effectLst>
                  <a:outerShdw blurRad="38100" dist="38100" dir="2700000" algn="tl">
                    <a:srgbClr val="000000">
                      <a:alpha val="43137"/>
                    </a:srgbClr>
                  </a:outerShdw>
                </a:effectLst>
              </a:rPr>
              <a:t>and fast changing, together with </a:t>
            </a:r>
            <a:r>
              <a:rPr lang="en-GB" sz="2400" dirty="0" smtClean="0">
                <a:effectLst>
                  <a:outerShdw blurRad="38100" dist="38100" dir="2700000" algn="tl">
                    <a:srgbClr val="000000">
                      <a:alpha val="43137"/>
                    </a:srgbClr>
                  </a:outerShdw>
                </a:effectLst>
              </a:rPr>
              <a:t>its </a:t>
            </a:r>
            <a:r>
              <a:rPr lang="en-GB" sz="2400" dirty="0">
                <a:effectLst>
                  <a:outerShdw blurRad="38100" dist="38100" dir="2700000" algn="tl">
                    <a:srgbClr val="000000">
                      <a:alpha val="43137"/>
                    </a:srgbClr>
                  </a:outerShdw>
                </a:effectLst>
              </a:rPr>
              <a:t>cumulative impacts </a:t>
            </a:r>
            <a:r>
              <a:rPr lang="en-GB" sz="2400" dirty="0" smtClean="0">
                <a:effectLst>
                  <a:outerShdw blurRad="38100" dist="38100" dir="2700000" algn="tl">
                    <a:srgbClr val="000000">
                      <a:alpha val="43137"/>
                    </a:srgbClr>
                  </a:outerShdw>
                </a:effectLst>
              </a:rPr>
              <a:t>represents  a real vexing challenge </a:t>
            </a:r>
            <a:r>
              <a:rPr lang="en-GB" sz="2400" dirty="0">
                <a:effectLst>
                  <a:outerShdw blurRad="38100" dist="38100" dir="2700000" algn="tl">
                    <a:srgbClr val="000000">
                      <a:alpha val="43137"/>
                    </a:srgbClr>
                  </a:outerShdw>
                </a:effectLst>
              </a:rPr>
              <a:t>for </a:t>
            </a:r>
            <a:r>
              <a:rPr lang="en-GB" sz="2400" dirty="0" smtClean="0">
                <a:effectLst>
                  <a:outerShdw blurRad="38100" dist="38100" dir="2700000" algn="tl">
                    <a:srgbClr val="000000">
                      <a:alpha val="43137"/>
                    </a:srgbClr>
                  </a:outerShdw>
                </a:effectLst>
              </a:rPr>
              <a:t>businessmen, </a:t>
            </a:r>
            <a:r>
              <a:rPr lang="en-GB" sz="2400" dirty="0">
                <a:effectLst>
                  <a:outerShdw blurRad="38100" dist="38100" dir="2700000" algn="tl">
                    <a:srgbClr val="000000">
                      <a:alpha val="43137"/>
                    </a:srgbClr>
                  </a:outerShdw>
                </a:effectLst>
              </a:rPr>
              <a:t>governmental bodies, NGOs, and other types of organizations, as well as for researchers and students</a:t>
            </a:r>
          </a:p>
          <a:p>
            <a:pPr marL="342900" indent="-342900">
              <a:buFont typeface="Wingdings" panose="05000000000000000000" pitchFamily="2" charset="2"/>
              <a:buChar char="Ø"/>
            </a:pPr>
            <a:endParaRPr lang="en-GB" sz="2400" dirty="0">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en-GB" sz="2400" dirty="0">
                <a:effectLst>
                  <a:outerShdw blurRad="38100" dist="38100" dir="2700000" algn="tl">
                    <a:srgbClr val="000000">
                      <a:alpha val="43137"/>
                    </a:srgbClr>
                  </a:outerShdw>
                </a:effectLst>
              </a:rPr>
              <a:t>Our proposed index can help to </a:t>
            </a:r>
            <a:r>
              <a:rPr lang="en-GB" sz="2400" dirty="0" smtClean="0">
                <a:effectLst>
                  <a:outerShdw blurRad="38100" dist="38100" dir="2700000" algn="tl">
                    <a:srgbClr val="000000">
                      <a:alpha val="43137"/>
                    </a:srgbClr>
                  </a:outerShdw>
                </a:effectLst>
              </a:rPr>
              <a:t>find </a:t>
            </a:r>
            <a:r>
              <a:rPr lang="en-GB" sz="2400" dirty="0">
                <a:effectLst>
                  <a:outerShdw blurRad="38100" dist="38100" dir="2700000" algn="tl">
                    <a:srgbClr val="000000">
                      <a:alpha val="43137"/>
                    </a:srgbClr>
                  </a:outerShdw>
                </a:effectLst>
              </a:rPr>
              <a:t>the existence of potential risks for the </a:t>
            </a:r>
            <a:r>
              <a:rPr lang="en-GB" sz="2400" dirty="0" smtClean="0">
                <a:effectLst>
                  <a:outerShdw blurRad="38100" dist="38100" dir="2700000" algn="tl">
                    <a:srgbClr val="000000">
                      <a:alpha val="43137"/>
                    </a:srgbClr>
                  </a:outerShdw>
                </a:effectLst>
              </a:rPr>
              <a:t>operators, </a:t>
            </a:r>
            <a:r>
              <a:rPr lang="en-US" sz="2400" dirty="0">
                <a:solidFill>
                  <a:srgbClr val="FFFFFF"/>
                </a:solidFill>
                <a:latin typeface="Century Gothic" panose="020B0502020202020204" pitchFamily="34" charset="0"/>
              </a:rPr>
              <a:t>on the basis of a limited number of variables</a:t>
            </a:r>
            <a:r>
              <a:rPr lang="en-GB" sz="2400" dirty="0" smtClean="0">
                <a:effectLst>
                  <a:outerShdw blurRad="38100" dist="38100" dir="2700000" algn="tl">
                    <a:srgbClr val="000000">
                      <a:alpha val="43137"/>
                    </a:srgbClr>
                  </a:outerShdw>
                </a:effectLst>
              </a:rPr>
              <a:t>. Thus operators will </a:t>
            </a:r>
            <a:r>
              <a:rPr lang="en-GB" sz="2400" dirty="0">
                <a:effectLst>
                  <a:outerShdw blurRad="38100" dist="38100" dir="2700000" algn="tl">
                    <a:srgbClr val="000000">
                      <a:alpha val="43137"/>
                    </a:srgbClr>
                  </a:outerShdw>
                </a:effectLst>
              </a:rPr>
              <a:t>be </a:t>
            </a:r>
            <a:r>
              <a:rPr lang="en-GB" sz="2400" dirty="0" smtClean="0">
                <a:effectLst>
                  <a:outerShdw blurRad="38100" dist="38100" dir="2700000" algn="tl">
                    <a:srgbClr val="000000">
                      <a:alpha val="43137"/>
                    </a:srgbClr>
                  </a:outerShdw>
                </a:effectLst>
              </a:rPr>
              <a:t>able </a:t>
            </a:r>
            <a:r>
              <a:rPr lang="en-GB" sz="2400" dirty="0">
                <a:effectLst>
                  <a:outerShdw blurRad="38100" dist="38100" dir="2700000" algn="tl">
                    <a:srgbClr val="000000">
                      <a:alpha val="43137"/>
                    </a:srgbClr>
                  </a:outerShdw>
                </a:effectLst>
              </a:rPr>
              <a:t>to formulate a better quantitative and qualitative estimate of the ongoing events over a short period</a:t>
            </a:r>
          </a:p>
          <a:p>
            <a:endParaRPr lang="en-GB" sz="2400" dirty="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endParaRPr lang="en-GB" dirty="0" smtClean="0">
              <a:latin typeface="Times New Roman" panose="02020603050405020304" pitchFamily="18" charset="0"/>
            </a:endParaRPr>
          </a:p>
          <a:p>
            <a:endParaRPr lang="it-IT" dirty="0"/>
          </a:p>
        </p:txBody>
      </p:sp>
    </p:spTree>
    <p:extLst>
      <p:ext uri="{BB962C8B-B14F-4D97-AF65-F5344CB8AC3E}">
        <p14:creationId xmlns:p14="http://schemas.microsoft.com/office/powerpoint/2010/main" val="2130353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704308" y="368300"/>
            <a:ext cx="9767889" cy="6489700"/>
          </a:xfrm>
        </p:spPr>
        <p:txBody>
          <a:bodyPr>
            <a:normAutofit/>
          </a:bodyPr>
          <a:lstStyle/>
          <a:p>
            <a:pPr marL="0" indent="0">
              <a:buNone/>
            </a:pPr>
            <a:r>
              <a:rPr lang="en-US" sz="3600" b="1" dirty="0" smtClean="0">
                <a:solidFill>
                  <a:srgbClr val="FFFFFF"/>
                </a:solidFill>
                <a:latin typeface="Century Gothic" panose="020B0502020202020204" pitchFamily="34" charset="0"/>
              </a:rPr>
              <a:t>CONCLUSIONS (II)</a:t>
            </a:r>
          </a:p>
          <a:p>
            <a:pPr marL="0" indent="0">
              <a:buNone/>
            </a:pPr>
            <a:endParaRPr lang="en-US" sz="3600" b="1" dirty="0">
              <a:solidFill>
                <a:srgbClr val="FFFFFF"/>
              </a:solidFill>
              <a:latin typeface="Century Gothic" panose="020B0502020202020204" pitchFamily="34" charset="0"/>
            </a:endParaRPr>
          </a:p>
          <a:p>
            <a:r>
              <a:rPr lang="en-US" sz="2600" dirty="0">
                <a:solidFill>
                  <a:srgbClr val="FFFFFF"/>
                </a:solidFill>
                <a:latin typeface="Century Gothic" panose="020B0502020202020204" pitchFamily="34" charset="0"/>
              </a:rPr>
              <a:t>Measuring the Country Risk is a continuous work in progress. The proposed index sheds light particularly on the risk linked to political and economic </a:t>
            </a:r>
            <a:r>
              <a:rPr lang="en-US" sz="2600" dirty="0" smtClean="0">
                <a:solidFill>
                  <a:srgbClr val="FFFFFF"/>
                </a:solidFill>
                <a:latin typeface="Century Gothic" panose="020B0502020202020204" pitchFamily="34" charset="0"/>
              </a:rPr>
              <a:t>conditions</a:t>
            </a:r>
          </a:p>
          <a:p>
            <a:r>
              <a:rPr lang="en-US" sz="2600" dirty="0" smtClean="0">
                <a:solidFill>
                  <a:srgbClr val="FFFFFF"/>
                </a:solidFill>
                <a:latin typeface="Century Gothic" panose="020B0502020202020204" pitchFamily="34" charset="0"/>
              </a:rPr>
              <a:t>CRI assesses </a:t>
            </a:r>
            <a:r>
              <a:rPr lang="en-US" sz="2600" dirty="0">
                <a:solidFill>
                  <a:srgbClr val="FFFFFF"/>
                </a:solidFill>
                <a:latin typeface="Century Gothic" panose="020B0502020202020204" pitchFamily="34" charset="0"/>
              </a:rPr>
              <a:t>international country risk ratings comparatively, and </a:t>
            </a:r>
            <a:r>
              <a:rPr lang="en-US" sz="2600" dirty="0" smtClean="0">
                <a:solidFill>
                  <a:srgbClr val="FFFFFF"/>
                </a:solidFill>
                <a:latin typeface="Century Gothic" panose="020B0502020202020204" pitchFamily="34" charset="0"/>
              </a:rPr>
              <a:t>singles </a:t>
            </a:r>
            <a:r>
              <a:rPr lang="en-US" sz="2600" dirty="0">
                <a:solidFill>
                  <a:srgbClr val="FFFFFF"/>
                </a:solidFill>
                <a:latin typeface="Century Gothic" panose="020B0502020202020204" pitchFamily="34" charset="0"/>
              </a:rPr>
              <a:t>out the relevance of economic, financial and political </a:t>
            </a:r>
            <a:r>
              <a:rPr lang="en-US" sz="2600" dirty="0" smtClean="0">
                <a:solidFill>
                  <a:srgbClr val="FFFFFF"/>
                </a:solidFill>
                <a:latin typeface="Century Gothic" panose="020B0502020202020204" pitchFamily="34" charset="0"/>
              </a:rPr>
              <a:t>risks </a:t>
            </a:r>
            <a:r>
              <a:rPr lang="en-US" sz="2600" dirty="0">
                <a:solidFill>
                  <a:srgbClr val="FFFFFF"/>
                </a:solidFill>
                <a:latin typeface="Century Gothic" panose="020B0502020202020204" pitchFamily="34" charset="0"/>
              </a:rPr>
              <a:t>as components of a general risk rating.</a:t>
            </a:r>
            <a:endParaRPr lang="it-IT" sz="2600" dirty="0">
              <a:solidFill>
                <a:srgbClr val="FFFFFF"/>
              </a:solidFill>
              <a:latin typeface="Century Gothic" panose="020B0502020202020204" pitchFamily="34" charset="0"/>
            </a:endParaRPr>
          </a:p>
          <a:p>
            <a:pPr marL="0" indent="0">
              <a:buNone/>
            </a:pPr>
            <a:endParaRPr lang="en-US" sz="3600" b="1" dirty="0" smtClean="0">
              <a:solidFill>
                <a:srgbClr val="FFFFFF"/>
              </a:solidFill>
              <a:latin typeface="Century Gothic" panose="020B0502020202020204" pitchFamily="34" charset="0"/>
            </a:endParaRPr>
          </a:p>
          <a:p>
            <a:pPr marL="0" indent="0">
              <a:buNone/>
            </a:pPr>
            <a:endParaRPr lang="en-US" sz="3600" b="1" dirty="0" smtClean="0">
              <a:solidFill>
                <a:srgbClr val="FFFFFF"/>
              </a:solidFill>
              <a:latin typeface="Century Gothic" panose="020B0502020202020204" pitchFamily="34" charset="0"/>
            </a:endParaRPr>
          </a:p>
          <a:p>
            <a:endParaRPr lang="it-IT" dirty="0"/>
          </a:p>
        </p:txBody>
      </p:sp>
    </p:spTree>
    <p:extLst>
      <p:ext uri="{BB962C8B-B14F-4D97-AF65-F5344CB8AC3E}">
        <p14:creationId xmlns:p14="http://schemas.microsoft.com/office/powerpoint/2010/main" val="107782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8883" y="0"/>
            <a:ext cx="8534400" cy="1507067"/>
          </a:xfrm>
        </p:spPr>
        <p:txBody>
          <a:bodyPr/>
          <a:lstStyle/>
          <a:p>
            <a:r>
              <a:rPr lang="it-IT" b="1" dirty="0" smtClean="0"/>
              <a:t>Country </a:t>
            </a:r>
            <a:r>
              <a:rPr lang="it-IT" b="1" dirty="0" err="1" smtClean="0"/>
              <a:t>Risk</a:t>
            </a:r>
            <a:endParaRPr lang="it-IT" b="1" dirty="0"/>
          </a:p>
        </p:txBody>
      </p:sp>
      <p:sp>
        <p:nvSpPr>
          <p:cNvPr id="3" name="Segnaposto contenuto 2"/>
          <p:cNvSpPr>
            <a:spLocks noGrp="1"/>
          </p:cNvSpPr>
          <p:nvPr>
            <p:ph idx="1"/>
          </p:nvPr>
        </p:nvSpPr>
        <p:spPr>
          <a:xfrm>
            <a:off x="228600" y="1358901"/>
            <a:ext cx="9842499" cy="3905994"/>
          </a:xfrm>
        </p:spPr>
        <p:txBody>
          <a:bodyPr>
            <a:noAutofit/>
          </a:bodyPr>
          <a:lstStyle/>
          <a:p>
            <a:pPr algn="ctr">
              <a:lnSpc>
                <a:spcPct val="150000"/>
              </a:lnSpc>
              <a:spcBef>
                <a:spcPts val="1800"/>
              </a:spcBef>
              <a:spcAft>
                <a:spcPts val="1800"/>
              </a:spcAft>
              <a:buFont typeface="Wingdings" panose="05000000000000000000" pitchFamily="2" charset="2"/>
              <a:buChar char="Ø"/>
            </a:pPr>
            <a:r>
              <a:rPr lang="en-GB" sz="2400" dirty="0">
                <a:solidFill>
                  <a:schemeClr val="tx1"/>
                </a:solidFill>
                <a:effectLst>
                  <a:outerShdw blurRad="38100" dist="38100" dir="2700000" algn="tl">
                    <a:srgbClr val="000000">
                      <a:alpha val="43137"/>
                    </a:srgbClr>
                  </a:outerShdw>
                </a:effectLst>
                <a:latin typeface="+mj-lt"/>
              </a:rPr>
              <a:t>Country Risk covers a mix of </a:t>
            </a:r>
            <a:r>
              <a:rPr lang="en-GB" sz="2400" dirty="0" smtClean="0">
                <a:solidFill>
                  <a:schemeClr val="tx1"/>
                </a:solidFill>
                <a:effectLst>
                  <a:outerShdw blurRad="38100" dist="38100" dir="2700000" algn="tl">
                    <a:srgbClr val="000000">
                      <a:alpha val="43137"/>
                    </a:srgbClr>
                  </a:outerShdw>
                </a:effectLst>
                <a:latin typeface="+mj-lt"/>
              </a:rPr>
              <a:t>risks</a:t>
            </a:r>
          </a:p>
          <a:p>
            <a:pPr algn="ctr">
              <a:lnSpc>
                <a:spcPct val="150000"/>
              </a:lnSpc>
              <a:spcBef>
                <a:spcPts val="1800"/>
              </a:spcBef>
              <a:spcAft>
                <a:spcPts val="1800"/>
              </a:spcAft>
              <a:buFont typeface="Wingdings" panose="05000000000000000000" pitchFamily="2" charset="2"/>
              <a:buChar char="Ø"/>
            </a:pPr>
            <a:r>
              <a:rPr lang="en-GB" sz="2400" dirty="0" smtClean="0">
                <a:solidFill>
                  <a:schemeClr val="tx1"/>
                </a:solidFill>
                <a:effectLst>
                  <a:outerShdw blurRad="38100" dist="38100" dir="2700000" algn="tl">
                    <a:srgbClr val="000000">
                      <a:alpha val="43137"/>
                    </a:srgbClr>
                  </a:outerShdw>
                </a:effectLst>
                <a:latin typeface="+mj-lt"/>
              </a:rPr>
              <a:t>They emerge when financial or commercial exchange flows arise, or investments are made in a foreign country </a:t>
            </a:r>
          </a:p>
          <a:p>
            <a:pPr algn="ctr">
              <a:buFont typeface="Wingdings" panose="05000000000000000000" pitchFamily="2" charset="2"/>
              <a:buChar char="Ø"/>
            </a:pPr>
            <a:r>
              <a:rPr lang="en-GB" sz="2400" dirty="0" smtClean="0">
                <a:solidFill>
                  <a:srgbClr val="FFFFFF"/>
                </a:solidFill>
                <a:latin typeface="Century Gothic" panose="020B0502020202020204" pitchFamily="34" charset="0"/>
              </a:rPr>
              <a:t>They </a:t>
            </a:r>
            <a:r>
              <a:rPr lang="en-GB" sz="2400" dirty="0">
                <a:solidFill>
                  <a:srgbClr val="FFFFFF"/>
                </a:solidFill>
                <a:latin typeface="Century Gothic" panose="020B0502020202020204" pitchFamily="34" charset="0"/>
              </a:rPr>
              <a:t>may reveal </a:t>
            </a:r>
            <a:r>
              <a:rPr lang="en-GB" sz="2400" dirty="0" smtClean="0">
                <a:solidFill>
                  <a:srgbClr val="FFFFFF"/>
                </a:solidFill>
                <a:latin typeface="Century Gothic" panose="020B0502020202020204" pitchFamily="34" charset="0"/>
              </a:rPr>
              <a:t>unsustainable </a:t>
            </a:r>
            <a:r>
              <a:rPr lang="en-GB" sz="2400" dirty="0" smtClean="0">
                <a:solidFill>
                  <a:schemeClr val="tx1"/>
                </a:solidFill>
                <a:effectLst>
                  <a:outerShdw blurRad="38100" dist="38100" dir="2700000" algn="tl">
                    <a:srgbClr val="000000">
                      <a:alpha val="43137"/>
                    </a:srgbClr>
                  </a:outerShdw>
                </a:effectLst>
                <a:latin typeface="+mj-lt"/>
              </a:rPr>
              <a:t>(</a:t>
            </a:r>
            <a:r>
              <a:rPr lang="en-GB" sz="2400" dirty="0">
                <a:solidFill>
                  <a:schemeClr val="tx1"/>
                </a:solidFill>
                <a:effectLst>
                  <a:outerShdw blurRad="38100" dist="38100" dir="2700000" algn="tl">
                    <a:srgbClr val="000000">
                      <a:alpha val="43137"/>
                    </a:srgbClr>
                  </a:outerShdw>
                </a:effectLst>
                <a:latin typeface="+mj-lt"/>
              </a:rPr>
              <a:t>Ivaldi 2013). </a:t>
            </a:r>
            <a:endParaRPr lang="it-IT" sz="2400" dirty="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816603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9455" y="121278"/>
            <a:ext cx="8534400" cy="1507067"/>
          </a:xfrm>
        </p:spPr>
        <p:txBody>
          <a:bodyPr/>
          <a:lstStyle/>
          <a:p>
            <a:r>
              <a:rPr lang="it-IT" b="1" dirty="0" err="1" smtClean="0"/>
              <a:t>Different</a:t>
            </a:r>
            <a:r>
              <a:rPr lang="it-IT" b="1" dirty="0" smtClean="0"/>
              <a:t> </a:t>
            </a:r>
            <a:r>
              <a:rPr lang="it-IT" b="1" dirty="0" err="1" smtClean="0"/>
              <a:t>Approach</a:t>
            </a:r>
            <a:endParaRPr lang="it-IT" b="1" dirty="0"/>
          </a:p>
        </p:txBody>
      </p:sp>
      <p:sp>
        <p:nvSpPr>
          <p:cNvPr id="3" name="Segnaposto contenuto 2"/>
          <p:cNvSpPr>
            <a:spLocks noGrp="1"/>
          </p:cNvSpPr>
          <p:nvPr>
            <p:ph idx="1"/>
          </p:nvPr>
        </p:nvSpPr>
        <p:spPr>
          <a:xfrm>
            <a:off x="840730" y="1628345"/>
            <a:ext cx="8874769" cy="4287339"/>
          </a:xfrm>
        </p:spPr>
        <p:txBody>
          <a:bodyPr>
            <a:noAutofit/>
          </a:bodyPr>
          <a:lstStyle/>
          <a:p>
            <a:pPr algn="just">
              <a:spcBef>
                <a:spcPts val="2400"/>
              </a:spcBef>
            </a:pPr>
            <a:r>
              <a:rPr lang="en-GB" sz="2400" dirty="0">
                <a:solidFill>
                  <a:schemeClr val="tx1"/>
                </a:solidFill>
                <a:effectLst>
                  <a:outerShdw blurRad="38100" dist="38100" dir="2700000" algn="tl">
                    <a:srgbClr val="000000">
                      <a:alpha val="43137"/>
                    </a:srgbClr>
                  </a:outerShdw>
                </a:effectLst>
                <a:latin typeface="+mj-lt"/>
              </a:rPr>
              <a:t>In the 1960s and 1970s </a:t>
            </a:r>
            <a:r>
              <a:rPr lang="en-GB" sz="2400" dirty="0" smtClean="0">
                <a:solidFill>
                  <a:schemeClr val="tx1"/>
                </a:solidFill>
                <a:effectLst>
                  <a:outerShdw blurRad="38100" dist="38100" dir="2700000" algn="tl">
                    <a:srgbClr val="000000">
                      <a:alpha val="43137"/>
                    </a:srgbClr>
                  </a:outerShdw>
                </a:effectLst>
                <a:latin typeface="+mj-lt"/>
              </a:rPr>
              <a:t>Country Risk </a:t>
            </a:r>
            <a:r>
              <a:rPr lang="en-GB" sz="2400" dirty="0">
                <a:solidFill>
                  <a:schemeClr val="tx1"/>
                </a:solidFill>
                <a:effectLst>
                  <a:outerShdw blurRad="38100" dist="38100" dir="2700000" algn="tl">
                    <a:srgbClr val="000000">
                      <a:alpha val="43137"/>
                    </a:srgbClr>
                  </a:outerShdw>
                </a:effectLst>
                <a:latin typeface="+mj-lt"/>
              </a:rPr>
              <a:t>was calculate only on qualitative types of </a:t>
            </a:r>
            <a:r>
              <a:rPr lang="en-GB" sz="2400" dirty="0" smtClean="0">
                <a:solidFill>
                  <a:schemeClr val="tx1"/>
                </a:solidFill>
                <a:effectLst>
                  <a:outerShdw blurRad="38100" dist="38100" dir="2700000" algn="tl">
                    <a:srgbClr val="000000">
                      <a:alpha val="43137"/>
                    </a:srgbClr>
                  </a:outerShdw>
                </a:effectLst>
                <a:latin typeface="+mj-lt"/>
              </a:rPr>
              <a:t>analyses </a:t>
            </a:r>
          </a:p>
          <a:p>
            <a:pPr algn="just">
              <a:spcBef>
                <a:spcPts val="2400"/>
              </a:spcBef>
            </a:pPr>
            <a:r>
              <a:rPr lang="en-GB" sz="2400" dirty="0" smtClean="0">
                <a:solidFill>
                  <a:schemeClr val="tx1"/>
                </a:solidFill>
                <a:effectLst>
                  <a:outerShdw blurRad="38100" dist="38100" dir="2700000" algn="tl">
                    <a:srgbClr val="000000">
                      <a:alpha val="43137"/>
                    </a:srgbClr>
                  </a:outerShdw>
                </a:effectLst>
                <a:latin typeface="+mj-lt"/>
              </a:rPr>
              <a:t>From </a:t>
            </a:r>
            <a:r>
              <a:rPr lang="en-GB" sz="2400" dirty="0">
                <a:solidFill>
                  <a:schemeClr val="tx1"/>
                </a:solidFill>
                <a:effectLst>
                  <a:outerShdw blurRad="38100" dist="38100" dir="2700000" algn="tl">
                    <a:srgbClr val="000000">
                      <a:alpha val="43137"/>
                    </a:srgbClr>
                  </a:outerShdw>
                </a:effectLst>
                <a:latin typeface="+mj-lt"/>
              </a:rPr>
              <a:t>the 1980s the </a:t>
            </a:r>
            <a:r>
              <a:rPr lang="en-GB" sz="2400" dirty="0" smtClean="0">
                <a:solidFill>
                  <a:schemeClr val="tx1"/>
                </a:solidFill>
                <a:effectLst>
                  <a:outerShdw blurRad="38100" dist="38100" dir="2700000" algn="tl">
                    <a:srgbClr val="000000">
                      <a:alpha val="43137"/>
                    </a:srgbClr>
                  </a:outerShdw>
                </a:effectLst>
                <a:latin typeface="+mj-lt"/>
              </a:rPr>
              <a:t>analyses </a:t>
            </a:r>
            <a:r>
              <a:rPr lang="en-GB" sz="2400" dirty="0">
                <a:solidFill>
                  <a:schemeClr val="tx1"/>
                </a:solidFill>
                <a:effectLst>
                  <a:outerShdw blurRad="38100" dist="38100" dir="2700000" algn="tl">
                    <a:srgbClr val="000000">
                      <a:alpha val="43137"/>
                    </a:srgbClr>
                  </a:outerShdw>
                </a:effectLst>
                <a:latin typeface="+mj-lt"/>
              </a:rPr>
              <a:t>have become markedly quantitative, to forecast default danger or financial </a:t>
            </a:r>
            <a:r>
              <a:rPr lang="en-GB" sz="2400" dirty="0" smtClean="0">
                <a:solidFill>
                  <a:schemeClr val="tx1"/>
                </a:solidFill>
                <a:effectLst>
                  <a:outerShdw blurRad="38100" dist="38100" dir="2700000" algn="tl">
                    <a:srgbClr val="000000">
                      <a:alpha val="43137"/>
                    </a:srgbClr>
                  </a:outerShdw>
                </a:effectLst>
                <a:latin typeface="+mj-lt"/>
              </a:rPr>
              <a:t>crisis</a:t>
            </a:r>
            <a:endParaRPr lang="en-GB" sz="2400" dirty="0">
              <a:solidFill>
                <a:schemeClr val="tx1"/>
              </a:solidFill>
              <a:effectLst>
                <a:outerShdw blurRad="38100" dist="38100" dir="2700000" algn="tl">
                  <a:srgbClr val="000000">
                    <a:alpha val="43137"/>
                  </a:srgbClr>
                </a:outerShdw>
              </a:effectLst>
              <a:latin typeface="+mj-lt"/>
            </a:endParaRPr>
          </a:p>
          <a:p>
            <a:pPr algn="just">
              <a:spcBef>
                <a:spcPts val="2400"/>
              </a:spcBef>
            </a:pPr>
            <a:r>
              <a:rPr lang="en-US" sz="2400" dirty="0" smtClean="0">
                <a:solidFill>
                  <a:schemeClr val="tx1"/>
                </a:solidFill>
                <a:effectLst>
                  <a:outerShdw blurRad="38100" dist="38100" dir="2700000" algn="tl">
                    <a:srgbClr val="000000">
                      <a:alpha val="43137"/>
                    </a:srgbClr>
                  </a:outerShdw>
                </a:effectLst>
                <a:latin typeface="+mj-lt"/>
              </a:rPr>
              <a:t>Now </a:t>
            </a:r>
            <a:r>
              <a:rPr lang="en-US" sz="2400" dirty="0" smtClean="0">
                <a:solidFill>
                  <a:srgbClr val="FF0000"/>
                </a:solidFill>
                <a:effectLst>
                  <a:outerShdw blurRad="38100" dist="38100" dir="2700000" algn="tl">
                    <a:srgbClr val="000000">
                      <a:alpha val="43137"/>
                    </a:srgbClr>
                  </a:outerShdw>
                </a:effectLst>
                <a:latin typeface="+mj-lt"/>
              </a:rPr>
              <a:t>MULTIDIMENSIONAL APPROACH</a:t>
            </a:r>
            <a:r>
              <a:rPr lang="en-US" sz="2400" dirty="0" smtClean="0">
                <a:solidFill>
                  <a:schemeClr val="tx1"/>
                </a:solidFill>
                <a:effectLst>
                  <a:outerShdw blurRad="38100" dist="38100" dir="2700000" algn="tl">
                    <a:srgbClr val="000000">
                      <a:alpha val="43137"/>
                    </a:srgbClr>
                  </a:outerShdw>
                </a:effectLst>
                <a:latin typeface="+mj-lt"/>
              </a:rPr>
              <a:t>:</a:t>
            </a:r>
          </a:p>
          <a:p>
            <a:pPr algn="just">
              <a:spcBef>
                <a:spcPts val="2400"/>
              </a:spcBef>
            </a:pPr>
            <a:r>
              <a:rPr lang="en-US" sz="2400" dirty="0">
                <a:solidFill>
                  <a:schemeClr val="tx1"/>
                </a:solidFill>
                <a:effectLst>
                  <a:outerShdw blurRad="38100" dist="38100" dir="2700000" algn="tl">
                    <a:srgbClr val="000000">
                      <a:alpha val="43137"/>
                    </a:srgbClr>
                  </a:outerShdw>
                </a:effectLst>
                <a:latin typeface="+mj-lt"/>
              </a:rPr>
              <a:t>M</a:t>
            </a:r>
            <a:r>
              <a:rPr lang="en-US" sz="2400" dirty="0" smtClean="0">
                <a:solidFill>
                  <a:schemeClr val="tx1"/>
                </a:solidFill>
                <a:effectLst>
                  <a:outerShdw blurRad="38100" dist="38100" dir="2700000" algn="tl">
                    <a:srgbClr val="000000">
                      <a:alpha val="43137"/>
                    </a:srgbClr>
                  </a:outerShdw>
                </a:effectLst>
                <a:latin typeface="+mj-lt"/>
              </a:rPr>
              <a:t>acroeconomic fragility and geopolitical risks (Meldrum 2000)</a:t>
            </a:r>
            <a:endParaRPr lang="it-IT" sz="2400" dirty="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85255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6504" y="113041"/>
            <a:ext cx="8534400" cy="1507067"/>
          </a:xfrm>
        </p:spPr>
        <p:txBody>
          <a:bodyPr>
            <a:normAutofit/>
          </a:bodyPr>
          <a:lstStyle/>
          <a:p>
            <a:r>
              <a:rPr lang="it-IT" b="1" dirty="0" err="1" smtClean="0"/>
              <a:t>Different</a:t>
            </a:r>
            <a:r>
              <a:rPr lang="it-IT" b="1" dirty="0" smtClean="0"/>
              <a:t> </a:t>
            </a:r>
            <a:r>
              <a:rPr lang="it-IT" b="1" dirty="0" err="1" smtClean="0"/>
              <a:t>methods</a:t>
            </a:r>
            <a:endParaRPr lang="it-IT" b="1" dirty="0"/>
          </a:p>
        </p:txBody>
      </p:sp>
      <p:sp>
        <p:nvSpPr>
          <p:cNvPr id="3" name="Segnaposto contenuto 2"/>
          <p:cNvSpPr>
            <a:spLocks noGrp="1"/>
          </p:cNvSpPr>
          <p:nvPr>
            <p:ph idx="1"/>
          </p:nvPr>
        </p:nvSpPr>
        <p:spPr>
          <a:xfrm>
            <a:off x="978243" y="1270000"/>
            <a:ext cx="10515600" cy="4950496"/>
          </a:xfrm>
        </p:spPr>
        <p:txBody>
          <a:bodyPr>
            <a:normAutofit lnSpcReduction="10000"/>
          </a:bodyPr>
          <a:lstStyle/>
          <a:p>
            <a:pPr algn="just">
              <a:lnSpc>
                <a:spcPct val="120000"/>
              </a:lnSpc>
            </a:pPr>
            <a:r>
              <a:rPr lang="en-GB" sz="2400" dirty="0">
                <a:solidFill>
                  <a:schemeClr val="tx1"/>
                </a:solidFill>
                <a:effectLst>
                  <a:outerShdw blurRad="38100" dist="38100" dir="2700000" algn="tl">
                    <a:srgbClr val="000000">
                      <a:alpha val="43137"/>
                    </a:srgbClr>
                  </a:outerShdw>
                </a:effectLst>
                <a:latin typeface="+mj-lt"/>
              </a:rPr>
              <a:t>In the studies on country crises throughout time, the methods applied are </a:t>
            </a:r>
            <a:r>
              <a:rPr lang="en-GB" sz="2400" dirty="0" smtClean="0">
                <a:solidFill>
                  <a:schemeClr val="tx1"/>
                </a:solidFill>
                <a:effectLst>
                  <a:outerShdw blurRad="38100" dist="38100" dir="2700000" algn="tl">
                    <a:srgbClr val="000000">
                      <a:alpha val="43137"/>
                    </a:srgbClr>
                  </a:outerShdw>
                </a:effectLst>
                <a:latin typeface="+mj-lt"/>
              </a:rPr>
              <a:t>different, e. g.: </a:t>
            </a:r>
          </a:p>
          <a:p>
            <a:pPr algn="just">
              <a:lnSpc>
                <a:spcPct val="120000"/>
              </a:lnSpc>
            </a:pPr>
            <a:r>
              <a:rPr lang="en-GB" sz="2400" dirty="0">
                <a:solidFill>
                  <a:schemeClr val="tx1"/>
                </a:solidFill>
                <a:effectLst>
                  <a:outerShdw blurRad="38100" dist="38100" dir="2700000" algn="tl">
                    <a:srgbClr val="000000">
                      <a:alpha val="43137"/>
                    </a:srgbClr>
                  </a:outerShdw>
                </a:effectLst>
                <a:latin typeface="+mj-lt"/>
              </a:rPr>
              <a:t>V</a:t>
            </a:r>
            <a:r>
              <a:rPr lang="en-GB" sz="2400" dirty="0" smtClean="0">
                <a:solidFill>
                  <a:schemeClr val="tx1"/>
                </a:solidFill>
                <a:effectLst>
                  <a:outerShdw blurRad="38100" dist="38100" dir="2700000" algn="tl">
                    <a:srgbClr val="000000">
                      <a:alpha val="43137"/>
                    </a:srgbClr>
                  </a:outerShdw>
                </a:effectLst>
                <a:latin typeface="+mj-lt"/>
              </a:rPr>
              <a:t>ariable </a:t>
            </a:r>
            <a:r>
              <a:rPr lang="en-GB" sz="2400" dirty="0">
                <a:solidFill>
                  <a:schemeClr val="tx1"/>
                </a:solidFill>
                <a:effectLst>
                  <a:outerShdw blurRad="38100" dist="38100" dir="2700000" algn="tl">
                    <a:srgbClr val="000000">
                      <a:alpha val="43137"/>
                    </a:srgbClr>
                  </a:outerShdw>
                </a:effectLst>
                <a:latin typeface="+mj-lt"/>
              </a:rPr>
              <a:t>selections through the principal component analysis, which allows the reduction of variables to include in the index in a new mix of  “latent” variable rundowns, (Levy and Yoon 1996</a:t>
            </a:r>
            <a:r>
              <a:rPr lang="en-GB" sz="2400" dirty="0" smtClean="0">
                <a:solidFill>
                  <a:schemeClr val="tx1"/>
                </a:solidFill>
                <a:effectLst>
                  <a:outerShdw blurRad="38100" dist="38100" dir="2700000" algn="tl">
                    <a:srgbClr val="000000">
                      <a:alpha val="43137"/>
                    </a:srgbClr>
                  </a:outerShdw>
                </a:effectLst>
                <a:latin typeface="+mj-lt"/>
              </a:rPr>
              <a:t>)  </a:t>
            </a:r>
          </a:p>
          <a:p>
            <a:pPr algn="just">
              <a:lnSpc>
                <a:spcPct val="120000"/>
              </a:lnSpc>
            </a:pPr>
            <a:r>
              <a:rPr lang="en-GB" sz="2400" dirty="0" smtClean="0">
                <a:solidFill>
                  <a:schemeClr val="tx1"/>
                </a:solidFill>
                <a:effectLst>
                  <a:outerShdw blurRad="38100" dist="38100" dir="2700000" algn="tl">
                    <a:srgbClr val="000000">
                      <a:alpha val="43137"/>
                    </a:srgbClr>
                  </a:outerShdw>
                </a:effectLst>
                <a:latin typeface="+mj-lt"/>
              </a:rPr>
              <a:t>Construction </a:t>
            </a:r>
            <a:r>
              <a:rPr lang="en-GB" sz="2400" dirty="0">
                <a:solidFill>
                  <a:schemeClr val="tx1"/>
                </a:solidFill>
                <a:effectLst>
                  <a:outerShdw blurRad="38100" dist="38100" dir="2700000" algn="tl">
                    <a:srgbClr val="000000">
                      <a:alpha val="43137"/>
                    </a:srgbClr>
                  </a:outerShdw>
                </a:effectLst>
                <a:latin typeface="+mj-lt"/>
              </a:rPr>
              <a:t>of a </a:t>
            </a:r>
            <a:r>
              <a:rPr lang="en-GB" sz="2400" dirty="0" smtClean="0">
                <a:solidFill>
                  <a:schemeClr val="tx1"/>
                </a:solidFill>
                <a:effectLst>
                  <a:outerShdw blurRad="38100" dist="38100" dir="2700000" algn="tl">
                    <a:srgbClr val="000000">
                      <a:alpha val="43137"/>
                    </a:srgbClr>
                  </a:outerShdw>
                </a:effectLst>
                <a:latin typeface="+mj-lt"/>
              </a:rPr>
              <a:t>Country Risk </a:t>
            </a:r>
            <a:r>
              <a:rPr lang="en-GB" sz="2400" dirty="0">
                <a:solidFill>
                  <a:schemeClr val="tx1"/>
                </a:solidFill>
                <a:effectLst>
                  <a:outerShdw blurRad="38100" dist="38100" dir="2700000" algn="tl">
                    <a:srgbClr val="000000">
                      <a:alpha val="43137"/>
                    </a:srgbClr>
                  </a:outerShdw>
                </a:effectLst>
                <a:latin typeface="+mj-lt"/>
              </a:rPr>
              <a:t>index on the level of geographical areas (</a:t>
            </a:r>
            <a:r>
              <a:rPr lang="en-GB" sz="2400" dirty="0" err="1">
                <a:solidFill>
                  <a:schemeClr val="tx1"/>
                </a:solidFill>
                <a:effectLst>
                  <a:outerShdw blurRad="38100" dist="38100" dir="2700000" algn="tl">
                    <a:srgbClr val="000000">
                      <a:alpha val="43137"/>
                    </a:srgbClr>
                  </a:outerShdw>
                </a:effectLst>
                <a:latin typeface="+mj-lt"/>
              </a:rPr>
              <a:t>Carment</a:t>
            </a:r>
            <a:r>
              <a:rPr lang="en-GB" sz="2400" dirty="0">
                <a:solidFill>
                  <a:schemeClr val="tx1"/>
                </a:solidFill>
                <a:effectLst>
                  <a:outerShdw blurRad="38100" dist="38100" dir="2700000" algn="tl">
                    <a:srgbClr val="000000">
                      <a:alpha val="43137"/>
                    </a:srgbClr>
                  </a:outerShdw>
                </a:effectLst>
                <a:latin typeface="+mj-lt"/>
              </a:rPr>
              <a:t> 2001</a:t>
            </a:r>
            <a:r>
              <a:rPr lang="en-GB" sz="2400" dirty="0" smtClean="0">
                <a:solidFill>
                  <a:schemeClr val="tx1"/>
                </a:solidFill>
                <a:effectLst>
                  <a:outerShdw blurRad="38100" dist="38100" dir="2700000" algn="tl">
                    <a:srgbClr val="000000">
                      <a:alpha val="43137"/>
                    </a:srgbClr>
                  </a:outerShdw>
                </a:effectLst>
                <a:latin typeface="+mj-lt"/>
              </a:rPr>
              <a:t>)</a:t>
            </a:r>
          </a:p>
          <a:p>
            <a:pPr algn="just">
              <a:lnSpc>
                <a:spcPct val="120000"/>
              </a:lnSpc>
            </a:pPr>
            <a:r>
              <a:rPr lang="en-GB" sz="2400" dirty="0" smtClean="0">
                <a:solidFill>
                  <a:schemeClr val="tx1"/>
                </a:solidFill>
                <a:effectLst>
                  <a:outerShdw blurRad="38100" dist="38100" dir="2700000" algn="tl">
                    <a:srgbClr val="000000">
                      <a:alpha val="43137"/>
                    </a:srgbClr>
                  </a:outerShdw>
                </a:effectLst>
                <a:latin typeface="+mj-lt"/>
              </a:rPr>
              <a:t>MHDIS </a:t>
            </a:r>
            <a:r>
              <a:rPr lang="en-GB" sz="2400" dirty="0">
                <a:solidFill>
                  <a:schemeClr val="tx1"/>
                </a:solidFill>
                <a:effectLst>
                  <a:outerShdw blurRad="38100" dist="38100" dir="2700000" algn="tl">
                    <a:srgbClr val="000000">
                      <a:alpha val="43137"/>
                    </a:srgbClr>
                  </a:outerShdw>
                </a:effectLst>
                <a:latin typeface="+mj-lt"/>
              </a:rPr>
              <a:t>(Multi-group Hierarchical Discrimination) analysis by </a:t>
            </a:r>
            <a:r>
              <a:rPr lang="en-GB" sz="2400" dirty="0" err="1">
                <a:solidFill>
                  <a:schemeClr val="tx1"/>
                </a:solidFill>
                <a:effectLst>
                  <a:outerShdw blurRad="38100" dist="38100" dir="2700000" algn="tl">
                    <a:srgbClr val="000000">
                      <a:alpha val="43137"/>
                    </a:srgbClr>
                  </a:outerShdw>
                </a:effectLst>
                <a:latin typeface="+mj-lt"/>
              </a:rPr>
              <a:t>Doumpos</a:t>
            </a:r>
            <a:r>
              <a:rPr lang="en-GB" sz="2400" dirty="0">
                <a:solidFill>
                  <a:schemeClr val="tx1"/>
                </a:solidFill>
                <a:effectLst>
                  <a:outerShdw blurRad="38100" dist="38100" dir="2700000" algn="tl">
                    <a:srgbClr val="000000">
                      <a:alpha val="43137"/>
                    </a:srgbClr>
                  </a:outerShdw>
                </a:effectLst>
                <a:latin typeface="+mj-lt"/>
              </a:rPr>
              <a:t> and </a:t>
            </a:r>
            <a:r>
              <a:rPr lang="en-GB" sz="2400" dirty="0" err="1">
                <a:solidFill>
                  <a:schemeClr val="tx1"/>
                </a:solidFill>
                <a:effectLst>
                  <a:outerShdw blurRad="38100" dist="38100" dir="2700000" algn="tl">
                    <a:srgbClr val="000000">
                      <a:alpha val="43137"/>
                    </a:srgbClr>
                  </a:outerShdw>
                </a:effectLst>
                <a:latin typeface="+mj-lt"/>
              </a:rPr>
              <a:t>Zopounidis</a:t>
            </a:r>
            <a:r>
              <a:rPr lang="en-GB" sz="2400" dirty="0">
                <a:solidFill>
                  <a:schemeClr val="tx1"/>
                </a:solidFill>
                <a:effectLst>
                  <a:outerShdw blurRad="38100" dist="38100" dir="2700000" algn="tl">
                    <a:srgbClr val="000000">
                      <a:alpha val="43137"/>
                    </a:srgbClr>
                  </a:outerShdw>
                </a:effectLst>
                <a:latin typeface="+mj-lt"/>
              </a:rPr>
              <a:t> (2002), which compares different analysis methods for developing </a:t>
            </a:r>
            <a:r>
              <a:rPr lang="en-GB" sz="2400" dirty="0" smtClean="0">
                <a:solidFill>
                  <a:schemeClr val="tx1"/>
                </a:solidFill>
                <a:effectLst>
                  <a:outerShdw blurRad="38100" dist="38100" dir="2700000" algn="tl">
                    <a:srgbClr val="000000">
                      <a:alpha val="43137"/>
                    </a:srgbClr>
                  </a:outerShdw>
                </a:effectLst>
                <a:latin typeface="+mj-lt"/>
              </a:rPr>
              <a:t>countries</a:t>
            </a:r>
          </a:p>
          <a:p>
            <a:endParaRPr lang="it-IT" dirty="0"/>
          </a:p>
        </p:txBody>
      </p:sp>
    </p:spTree>
    <p:extLst>
      <p:ext uri="{BB962C8B-B14F-4D97-AF65-F5344CB8AC3E}">
        <p14:creationId xmlns:p14="http://schemas.microsoft.com/office/powerpoint/2010/main" val="584372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154546"/>
            <a:ext cx="8534400" cy="5615189"/>
          </a:xfrm>
        </p:spPr>
        <p:txBody>
          <a:bodyPr>
            <a:normAutofit/>
          </a:bodyPr>
          <a:lstStyle/>
          <a:p>
            <a:pPr marL="0" indent="0" algn="just">
              <a:buSzPts val="1300"/>
              <a:buNone/>
            </a:pPr>
            <a:r>
              <a:rPr lang="en-US" sz="3600" dirty="0" smtClean="0">
                <a:solidFill>
                  <a:srgbClr val="FFFFFF"/>
                </a:solidFill>
                <a:latin typeface="Century Gothic" panose="020B0502020202020204" pitchFamily="34" charset="0"/>
              </a:rPr>
              <a:t>DIFFERENT METHODS</a:t>
            </a:r>
            <a:endParaRPr lang="en-US" sz="3600" dirty="0">
              <a:solidFill>
                <a:srgbClr val="FFFFFF"/>
              </a:solidFill>
              <a:latin typeface="Century Gothic" panose="020B0502020202020204" pitchFamily="34" charset="0"/>
            </a:endParaRPr>
          </a:p>
          <a:p>
            <a:pPr algn="just">
              <a:buSzPts val="1300"/>
            </a:pPr>
            <a:endParaRPr lang="en-US" dirty="0" smtClean="0">
              <a:solidFill>
                <a:srgbClr val="FFFFFF"/>
              </a:solidFill>
              <a:latin typeface="Century Gothic" panose="020B0502020202020204" pitchFamily="34" charset="0"/>
            </a:endParaRPr>
          </a:p>
          <a:p>
            <a:pPr algn="just">
              <a:buSzPts val="1300"/>
            </a:pPr>
            <a:r>
              <a:rPr lang="en-US" sz="2400" dirty="0" smtClean="0">
                <a:solidFill>
                  <a:srgbClr val="FFFFFF"/>
                </a:solidFill>
                <a:latin typeface="Century Gothic" panose="020B0502020202020204" pitchFamily="34" charset="0"/>
              </a:rPr>
              <a:t>Two </a:t>
            </a:r>
            <a:r>
              <a:rPr lang="en-US" sz="2400" dirty="0">
                <a:solidFill>
                  <a:srgbClr val="FFFFFF"/>
                </a:solidFill>
                <a:latin typeface="Century Gothic" panose="020B0502020202020204" pitchFamily="34" charset="0"/>
              </a:rPr>
              <a:t>different models by Hammer et al. (2004): the first one based on multiple linear reversion, and the second that uses a logical analysis of data technique (LAD</a:t>
            </a:r>
            <a:r>
              <a:rPr lang="en-US" sz="2400" dirty="0" smtClean="0">
                <a:solidFill>
                  <a:srgbClr val="FFFFFF"/>
                </a:solidFill>
                <a:latin typeface="Century Gothic" panose="020B0502020202020204" pitchFamily="34" charset="0"/>
              </a:rPr>
              <a:t>)</a:t>
            </a:r>
            <a:endParaRPr lang="en-US" sz="2400" dirty="0">
              <a:solidFill>
                <a:srgbClr val="FFFFFF"/>
              </a:solidFill>
              <a:latin typeface="Century Gothic" panose="020B0502020202020204" pitchFamily="34" charset="0"/>
            </a:endParaRPr>
          </a:p>
          <a:p>
            <a:pPr>
              <a:buSzPts val="1300"/>
            </a:pPr>
            <a:r>
              <a:rPr lang="en-US" sz="2400" dirty="0" err="1">
                <a:solidFill>
                  <a:srgbClr val="FFFFFF"/>
                </a:solidFill>
                <a:latin typeface="Century Gothic" panose="020B0502020202020204" pitchFamily="34" charset="0"/>
              </a:rPr>
              <a:t>Nath</a:t>
            </a:r>
            <a:r>
              <a:rPr lang="en-US" sz="2400" dirty="0">
                <a:solidFill>
                  <a:srgbClr val="FFFFFF"/>
                </a:solidFill>
                <a:latin typeface="Century Gothic" panose="020B0502020202020204" pitchFamily="34" charset="0"/>
              </a:rPr>
              <a:t> (2008) argues for the necessity to enlarge the field of analysis, create more fitting models, and face new </a:t>
            </a:r>
            <a:r>
              <a:rPr lang="en-US" sz="2400" dirty="0" smtClean="0">
                <a:solidFill>
                  <a:srgbClr val="FFFFFF"/>
                </a:solidFill>
                <a:latin typeface="Century Gothic" panose="020B0502020202020204" pitchFamily="34" charset="0"/>
              </a:rPr>
              <a:t>challenges</a:t>
            </a:r>
          </a:p>
          <a:p>
            <a:pPr>
              <a:buSzPts val="1300"/>
            </a:pPr>
            <a:r>
              <a:rPr lang="en-US" sz="2400" dirty="0" err="1" smtClean="0">
                <a:solidFill>
                  <a:srgbClr val="FFFFFF"/>
                </a:solidFill>
                <a:latin typeface="Century Gothic" panose="020B0502020202020204" pitchFamily="34" charset="0"/>
              </a:rPr>
              <a:t>Cukier</a:t>
            </a:r>
            <a:r>
              <a:rPr lang="en-US" sz="2400" dirty="0" smtClean="0">
                <a:solidFill>
                  <a:srgbClr val="FFFFFF"/>
                </a:solidFill>
                <a:latin typeface="Century Gothic" panose="020B0502020202020204" pitchFamily="34" charset="0"/>
              </a:rPr>
              <a:t> </a:t>
            </a:r>
            <a:r>
              <a:rPr lang="en-US" sz="2400" dirty="0">
                <a:solidFill>
                  <a:srgbClr val="FFFFFF"/>
                </a:solidFill>
                <a:latin typeface="Century Gothic" panose="020B0502020202020204" pitchFamily="34" charset="0"/>
              </a:rPr>
              <a:t>and Mayer-</a:t>
            </a:r>
            <a:r>
              <a:rPr lang="en-US" sz="2400" dirty="0" err="1">
                <a:solidFill>
                  <a:srgbClr val="FFFFFF"/>
                </a:solidFill>
                <a:latin typeface="Century Gothic" panose="020B0502020202020204" pitchFamily="34" charset="0"/>
              </a:rPr>
              <a:t>Schoenberger</a:t>
            </a:r>
            <a:r>
              <a:rPr lang="en-US" sz="2400" dirty="0">
                <a:solidFill>
                  <a:srgbClr val="FFFFFF"/>
                </a:solidFill>
                <a:latin typeface="Century Gothic" panose="020B0502020202020204" pitchFamily="34" charset="0"/>
              </a:rPr>
              <a:t> (2013) underline the new researchers’ ability of using “big data</a:t>
            </a:r>
            <a:r>
              <a:rPr lang="en-US" sz="2400" dirty="0" smtClean="0">
                <a:solidFill>
                  <a:srgbClr val="FFFFFF"/>
                </a:solidFill>
                <a:latin typeface="Century Gothic" panose="020B0502020202020204" pitchFamily="34" charset="0"/>
              </a:rPr>
              <a:t>”</a:t>
            </a:r>
            <a:endParaRPr lang="it-IT" sz="2400" dirty="0">
              <a:solidFill>
                <a:srgbClr val="FFFFFF"/>
              </a:solidFill>
              <a:latin typeface="Century Gothic" panose="020B0502020202020204" pitchFamily="34" charset="0"/>
            </a:endParaRPr>
          </a:p>
          <a:p>
            <a:endParaRPr lang="it-IT" dirty="0"/>
          </a:p>
        </p:txBody>
      </p:sp>
    </p:spTree>
    <p:extLst>
      <p:ext uri="{BB962C8B-B14F-4D97-AF65-F5344CB8AC3E}">
        <p14:creationId xmlns:p14="http://schemas.microsoft.com/office/powerpoint/2010/main" val="315118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2320" y="0"/>
            <a:ext cx="8534400" cy="1507067"/>
          </a:xfrm>
        </p:spPr>
        <p:txBody>
          <a:bodyPr/>
          <a:lstStyle/>
          <a:p>
            <a:r>
              <a:rPr lang="it-IT" b="1" dirty="0" err="1" smtClean="0"/>
              <a:t>Variable</a:t>
            </a:r>
            <a:r>
              <a:rPr lang="it-IT" b="1" dirty="0" smtClean="0"/>
              <a:t> </a:t>
            </a:r>
            <a:r>
              <a:rPr lang="it-IT" b="1" dirty="0" err="1" smtClean="0"/>
              <a:t>selection</a:t>
            </a:r>
            <a:r>
              <a:rPr lang="it-IT" b="1" dirty="0" smtClean="0"/>
              <a:t> (i)</a:t>
            </a:r>
            <a:endParaRPr lang="it-IT" b="1" dirty="0"/>
          </a:p>
        </p:txBody>
      </p:sp>
      <p:sp>
        <p:nvSpPr>
          <p:cNvPr id="3" name="Segnaposto contenuto 2"/>
          <p:cNvSpPr>
            <a:spLocks noGrp="1"/>
          </p:cNvSpPr>
          <p:nvPr>
            <p:ph idx="1"/>
          </p:nvPr>
        </p:nvSpPr>
        <p:spPr>
          <a:xfrm>
            <a:off x="651072" y="1288954"/>
            <a:ext cx="10515600" cy="4653421"/>
          </a:xfrm>
        </p:spPr>
        <p:txBody>
          <a:bodyPr>
            <a:normAutofit/>
          </a:bodyPr>
          <a:lstStyle/>
          <a:p>
            <a:pPr algn="just"/>
            <a:r>
              <a:rPr lang="en-GB" sz="2400" dirty="0" smtClean="0">
                <a:solidFill>
                  <a:schemeClr val="tx1"/>
                </a:solidFill>
                <a:effectLst>
                  <a:outerShdw blurRad="38100" dist="38100" dir="2700000" algn="tl">
                    <a:srgbClr val="000000">
                      <a:alpha val="43137"/>
                    </a:srgbClr>
                  </a:outerShdw>
                </a:effectLst>
                <a:latin typeface="+mj-lt"/>
              </a:rPr>
              <a:t>We construct </a:t>
            </a:r>
            <a:r>
              <a:rPr lang="en-GB" sz="2400" dirty="0">
                <a:solidFill>
                  <a:schemeClr val="tx1"/>
                </a:solidFill>
                <a:effectLst>
                  <a:outerShdw blurRad="38100" dist="38100" dir="2700000" algn="tl">
                    <a:srgbClr val="000000">
                      <a:alpha val="43137"/>
                    </a:srgbClr>
                  </a:outerShdw>
                </a:effectLst>
                <a:latin typeface="+mj-lt"/>
              </a:rPr>
              <a:t>an index based on </a:t>
            </a:r>
            <a:r>
              <a:rPr lang="en-GB" sz="2400" dirty="0">
                <a:solidFill>
                  <a:srgbClr val="FF0000"/>
                </a:solidFill>
                <a:effectLst>
                  <a:outerShdw blurRad="38100" dist="38100" dir="2700000" algn="tl">
                    <a:srgbClr val="000000">
                      <a:alpha val="43137"/>
                    </a:srgbClr>
                  </a:outerShdw>
                </a:effectLst>
                <a:latin typeface="+mj-lt"/>
              </a:rPr>
              <a:t>currently available data</a:t>
            </a:r>
            <a:r>
              <a:rPr lang="en-GB" sz="2400" dirty="0">
                <a:solidFill>
                  <a:schemeClr val="tx1"/>
                </a:solidFill>
                <a:effectLst>
                  <a:outerShdw blurRad="38100" dist="38100" dir="2700000" algn="tl">
                    <a:srgbClr val="000000">
                      <a:alpha val="43137"/>
                    </a:srgbClr>
                  </a:outerShdw>
                </a:effectLst>
                <a:latin typeface="+mj-lt"/>
              </a:rPr>
              <a:t>, which do not require ad hoc </a:t>
            </a:r>
            <a:r>
              <a:rPr lang="en-GB" sz="2400" dirty="0" smtClean="0">
                <a:solidFill>
                  <a:schemeClr val="tx1"/>
                </a:solidFill>
                <a:effectLst>
                  <a:outerShdw blurRad="38100" dist="38100" dir="2700000" algn="tl">
                    <a:srgbClr val="000000">
                      <a:alpha val="43137"/>
                    </a:srgbClr>
                  </a:outerShdw>
                </a:effectLst>
                <a:latin typeface="+mj-lt"/>
              </a:rPr>
              <a:t>surveys and come </a:t>
            </a:r>
            <a:r>
              <a:rPr lang="en-US" sz="2400" dirty="0">
                <a:solidFill>
                  <a:srgbClr val="FFFFFF"/>
                </a:solidFill>
                <a:latin typeface="Century Gothic" panose="020B0502020202020204" pitchFamily="34" charset="0"/>
              </a:rPr>
              <a:t>directly from certified sources (</a:t>
            </a:r>
            <a:r>
              <a:rPr lang="en-US" sz="2400" dirty="0" err="1">
                <a:solidFill>
                  <a:srgbClr val="FFFFFF"/>
                </a:solidFill>
                <a:latin typeface="Century Gothic" panose="020B0502020202020204" pitchFamily="34" charset="0"/>
              </a:rPr>
              <a:t>Jarman</a:t>
            </a:r>
            <a:r>
              <a:rPr lang="en-US" sz="2400" dirty="0">
                <a:solidFill>
                  <a:srgbClr val="FFFFFF"/>
                </a:solidFill>
                <a:latin typeface="Century Gothic" panose="020B0502020202020204" pitchFamily="34" charset="0"/>
              </a:rPr>
              <a:t> 1983, 1984; Forrest and Gordon, 1993; Gordon and </a:t>
            </a:r>
            <a:r>
              <a:rPr lang="en-US" sz="2400" dirty="0" err="1">
                <a:solidFill>
                  <a:srgbClr val="FFFFFF"/>
                </a:solidFill>
                <a:latin typeface="Century Gothic" panose="020B0502020202020204" pitchFamily="34" charset="0"/>
              </a:rPr>
              <a:t>Pantazis</a:t>
            </a:r>
            <a:r>
              <a:rPr lang="en-US" sz="2400" dirty="0">
                <a:solidFill>
                  <a:srgbClr val="FFFFFF"/>
                </a:solidFill>
                <a:latin typeface="Century Gothic" panose="020B0502020202020204" pitchFamily="34" charset="0"/>
              </a:rPr>
              <a:t> 1997, Townsend </a:t>
            </a:r>
            <a:r>
              <a:rPr lang="en-US" sz="2400" dirty="0" smtClean="0">
                <a:solidFill>
                  <a:srgbClr val="FFFFFF"/>
                </a:solidFill>
                <a:latin typeface="Century Gothic" panose="020B0502020202020204" pitchFamily="34" charset="0"/>
              </a:rPr>
              <a:t>1987)</a:t>
            </a:r>
            <a:endParaRPr lang="en-GB" sz="2400" dirty="0" smtClean="0">
              <a:solidFill>
                <a:schemeClr val="tx1"/>
              </a:solidFill>
              <a:effectLst>
                <a:outerShdw blurRad="38100" dist="38100" dir="2700000" algn="tl">
                  <a:srgbClr val="000000">
                    <a:alpha val="43137"/>
                  </a:srgbClr>
                </a:outerShdw>
              </a:effectLst>
              <a:latin typeface="+mj-lt"/>
            </a:endParaRPr>
          </a:p>
          <a:p>
            <a:pPr algn="just"/>
            <a:r>
              <a:rPr lang="en-GB" sz="2400" dirty="0" smtClean="0">
                <a:solidFill>
                  <a:schemeClr val="tx1"/>
                </a:solidFill>
                <a:effectLst>
                  <a:outerShdw blurRad="38100" dist="38100" dir="2700000" algn="tl">
                    <a:srgbClr val="000000">
                      <a:alpha val="43137"/>
                    </a:srgbClr>
                  </a:outerShdw>
                </a:effectLst>
                <a:latin typeface="+mj-lt"/>
              </a:rPr>
              <a:t>… In order to skip additional </a:t>
            </a:r>
            <a:r>
              <a:rPr lang="en-GB" sz="2400" dirty="0">
                <a:solidFill>
                  <a:schemeClr val="tx1"/>
                </a:solidFill>
                <a:effectLst>
                  <a:outerShdw blurRad="38100" dist="38100" dir="2700000" algn="tl">
                    <a:srgbClr val="000000">
                      <a:alpha val="43137"/>
                    </a:srgbClr>
                  </a:outerShdw>
                </a:effectLst>
                <a:latin typeface="+mj-lt"/>
              </a:rPr>
              <a:t>costs </a:t>
            </a:r>
            <a:r>
              <a:rPr lang="en-GB" sz="2400" dirty="0" smtClean="0">
                <a:solidFill>
                  <a:schemeClr val="tx1"/>
                </a:solidFill>
                <a:effectLst>
                  <a:outerShdw blurRad="38100" dist="38100" dir="2700000" algn="tl">
                    <a:srgbClr val="000000">
                      <a:alpha val="43137"/>
                    </a:srgbClr>
                  </a:outerShdw>
                </a:effectLst>
                <a:latin typeface="+mj-lt"/>
              </a:rPr>
              <a:t>and </a:t>
            </a:r>
            <a:r>
              <a:rPr lang="en-GB" sz="2400" dirty="0">
                <a:solidFill>
                  <a:schemeClr val="tx1"/>
                </a:solidFill>
                <a:effectLst>
                  <a:outerShdw blurRad="38100" dist="38100" dir="2700000" algn="tl">
                    <a:srgbClr val="000000">
                      <a:alpha val="43137"/>
                    </a:srgbClr>
                  </a:outerShdw>
                </a:effectLst>
                <a:latin typeface="+mj-lt"/>
              </a:rPr>
              <a:t>update indexes </a:t>
            </a:r>
            <a:r>
              <a:rPr lang="en-GB" sz="2400" dirty="0" smtClean="0">
                <a:solidFill>
                  <a:schemeClr val="tx1"/>
                </a:solidFill>
                <a:effectLst>
                  <a:outerShdw blurRad="38100" dist="38100" dir="2700000" algn="tl">
                    <a:srgbClr val="000000">
                      <a:alpha val="43137"/>
                    </a:srgbClr>
                  </a:outerShdw>
                </a:effectLst>
                <a:latin typeface="+mj-lt"/>
              </a:rPr>
              <a:t>simply </a:t>
            </a:r>
            <a:r>
              <a:rPr lang="en-GB" sz="2400" dirty="0">
                <a:solidFill>
                  <a:schemeClr val="tx1"/>
                </a:solidFill>
                <a:effectLst>
                  <a:outerShdw blurRad="38100" dist="38100" dir="2700000" algn="tl">
                    <a:srgbClr val="000000">
                      <a:alpha val="43137"/>
                    </a:srgbClr>
                  </a:outerShdw>
                </a:effectLst>
                <a:latin typeface="+mj-lt"/>
              </a:rPr>
              <a:t>and </a:t>
            </a:r>
            <a:r>
              <a:rPr lang="en-GB" sz="2400" dirty="0" smtClean="0">
                <a:solidFill>
                  <a:schemeClr val="tx1"/>
                </a:solidFill>
                <a:effectLst>
                  <a:outerShdw blurRad="38100" dist="38100" dir="2700000" algn="tl">
                    <a:srgbClr val="000000">
                      <a:alpha val="43137"/>
                    </a:srgbClr>
                  </a:outerShdw>
                </a:effectLst>
                <a:latin typeface="+mj-lt"/>
              </a:rPr>
              <a:t>continuously</a:t>
            </a:r>
          </a:p>
          <a:p>
            <a:pPr algn="just"/>
            <a:r>
              <a:rPr lang="en-GB" sz="2400" dirty="0" smtClean="0">
                <a:solidFill>
                  <a:schemeClr val="tx1"/>
                </a:solidFill>
                <a:effectLst>
                  <a:outerShdw blurRad="38100" dist="38100" dir="2700000" algn="tl">
                    <a:srgbClr val="000000">
                      <a:alpha val="43137"/>
                    </a:srgbClr>
                  </a:outerShdw>
                </a:effectLst>
                <a:latin typeface="+mj-lt"/>
              </a:rPr>
              <a:t>To </a:t>
            </a:r>
            <a:r>
              <a:rPr lang="en-GB" sz="2400" dirty="0">
                <a:solidFill>
                  <a:schemeClr val="tx1"/>
                </a:solidFill>
                <a:effectLst>
                  <a:outerShdw blurRad="38100" dist="38100" dir="2700000" algn="tl">
                    <a:srgbClr val="000000">
                      <a:alpha val="43137"/>
                    </a:srgbClr>
                  </a:outerShdw>
                </a:effectLst>
                <a:latin typeface="+mj-lt"/>
              </a:rPr>
              <a:t>define the field of research, we have done a first test on data supplied by official research bodies and statistical institutions (Ivaldi and </a:t>
            </a:r>
            <a:r>
              <a:rPr lang="en-GB" sz="2400" dirty="0" err="1">
                <a:solidFill>
                  <a:schemeClr val="tx1"/>
                </a:solidFill>
                <a:effectLst>
                  <a:outerShdw blurRad="38100" dist="38100" dir="2700000" algn="tl">
                    <a:srgbClr val="000000">
                      <a:alpha val="43137"/>
                    </a:srgbClr>
                  </a:outerShdw>
                </a:effectLst>
                <a:latin typeface="+mj-lt"/>
              </a:rPr>
              <a:t>Testi</a:t>
            </a:r>
            <a:r>
              <a:rPr lang="en-GB" sz="2400" dirty="0">
                <a:solidFill>
                  <a:schemeClr val="tx1"/>
                </a:solidFill>
                <a:effectLst>
                  <a:outerShdw blurRad="38100" dist="38100" dir="2700000" algn="tl">
                    <a:srgbClr val="000000">
                      <a:alpha val="43137"/>
                    </a:srgbClr>
                  </a:outerShdw>
                </a:effectLst>
                <a:latin typeface="+mj-lt"/>
              </a:rPr>
              <a:t> 2010). </a:t>
            </a:r>
          </a:p>
        </p:txBody>
      </p:sp>
    </p:spTree>
    <p:extLst>
      <p:ext uri="{BB962C8B-B14F-4D97-AF65-F5344CB8AC3E}">
        <p14:creationId xmlns:p14="http://schemas.microsoft.com/office/powerpoint/2010/main" val="3977514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223" y="-109381"/>
            <a:ext cx="8534400" cy="1507067"/>
          </a:xfrm>
        </p:spPr>
        <p:txBody>
          <a:bodyPr/>
          <a:lstStyle/>
          <a:p>
            <a:r>
              <a:rPr lang="it-IT" b="1" dirty="0" err="1" smtClean="0"/>
              <a:t>Variable</a:t>
            </a:r>
            <a:r>
              <a:rPr lang="it-IT" b="1" dirty="0" smtClean="0"/>
              <a:t> </a:t>
            </a:r>
            <a:r>
              <a:rPr lang="it-IT" b="1" dirty="0" err="1"/>
              <a:t>selection</a:t>
            </a:r>
            <a:r>
              <a:rPr lang="it-IT" b="1" dirty="0"/>
              <a:t> (</a:t>
            </a:r>
            <a:r>
              <a:rPr lang="it-IT" b="1" dirty="0" err="1" smtClean="0"/>
              <a:t>iI</a:t>
            </a:r>
            <a:r>
              <a:rPr lang="it-IT" b="1" dirty="0" smtClean="0"/>
              <a:t>)</a:t>
            </a:r>
            <a:endParaRPr lang="it-IT" b="1" dirty="0"/>
          </a:p>
        </p:txBody>
      </p:sp>
      <p:pic>
        <p:nvPicPr>
          <p:cNvPr id="5" name="Immagine 4"/>
          <p:cNvPicPr>
            <a:picLocks noChangeAspect="1"/>
          </p:cNvPicPr>
          <p:nvPr/>
        </p:nvPicPr>
        <p:blipFill>
          <a:blip r:embed="rId2"/>
          <a:stretch>
            <a:fillRect/>
          </a:stretch>
        </p:blipFill>
        <p:spPr>
          <a:xfrm>
            <a:off x="652977" y="1397686"/>
            <a:ext cx="5514975" cy="3924300"/>
          </a:xfrm>
          <a:prstGeom prst="rect">
            <a:avLst/>
          </a:prstGeom>
        </p:spPr>
      </p:pic>
      <p:sp>
        <p:nvSpPr>
          <p:cNvPr id="6" name="Rettangolo 5"/>
          <p:cNvSpPr/>
          <p:nvPr/>
        </p:nvSpPr>
        <p:spPr>
          <a:xfrm>
            <a:off x="6482706" y="1899245"/>
            <a:ext cx="5077323" cy="2246769"/>
          </a:xfrm>
          <a:prstGeom prst="rect">
            <a:avLst/>
          </a:prstGeom>
        </p:spPr>
        <p:txBody>
          <a:bodyPr wrap="square">
            <a:spAutoFit/>
          </a:bodyPr>
          <a:lstStyle/>
          <a:p>
            <a:pPr algn="just">
              <a:spcBef>
                <a:spcPts val="1200"/>
              </a:spcBef>
              <a:spcAft>
                <a:spcPts val="1200"/>
              </a:spcAft>
            </a:pPr>
            <a:r>
              <a:rPr lang="en-GB" sz="2000" dirty="0">
                <a:effectLst>
                  <a:outerShdw blurRad="38100" dist="38100" dir="2700000" algn="tl">
                    <a:srgbClr val="000000">
                      <a:alpha val="43137"/>
                    </a:srgbClr>
                  </a:outerShdw>
                </a:effectLst>
                <a:latin typeface="+mj-lt"/>
              </a:rPr>
              <a:t>The study </a:t>
            </a:r>
            <a:r>
              <a:rPr lang="en-GB" sz="2000" dirty="0" smtClean="0">
                <a:effectLst>
                  <a:outerShdw blurRad="38100" dist="38100" dir="2700000" algn="tl">
                    <a:srgbClr val="000000">
                      <a:alpha val="43137"/>
                    </a:srgbClr>
                  </a:outerShdw>
                </a:effectLst>
                <a:latin typeface="+mj-lt"/>
              </a:rPr>
              <a:t>concentrates </a:t>
            </a:r>
            <a:r>
              <a:rPr lang="en-GB" sz="2000" dirty="0">
                <a:effectLst>
                  <a:outerShdw blurRad="38100" dist="38100" dir="2700000" algn="tl">
                    <a:srgbClr val="000000">
                      <a:alpha val="43137"/>
                    </a:srgbClr>
                  </a:outerShdw>
                </a:effectLst>
                <a:latin typeface="+mj-lt"/>
              </a:rPr>
              <a:t>on a mix of variables </a:t>
            </a:r>
            <a:r>
              <a:rPr lang="en-GB" sz="2000" dirty="0" smtClean="0">
                <a:effectLst>
                  <a:outerShdw blurRad="38100" dist="38100" dir="2700000" algn="tl">
                    <a:srgbClr val="000000">
                      <a:alpha val="43137"/>
                    </a:srgbClr>
                  </a:outerShdw>
                </a:effectLst>
                <a:latin typeface="+mj-lt"/>
              </a:rPr>
              <a:t>consistent </a:t>
            </a:r>
            <a:r>
              <a:rPr lang="en-GB" sz="2000" dirty="0">
                <a:effectLst>
                  <a:outerShdw blurRad="38100" dist="38100" dir="2700000" algn="tl">
                    <a:srgbClr val="000000">
                      <a:alpha val="43137"/>
                    </a:srgbClr>
                  </a:outerShdw>
                </a:effectLst>
                <a:latin typeface="+mj-lt"/>
              </a:rPr>
              <a:t>with </a:t>
            </a:r>
            <a:r>
              <a:rPr lang="en-GB" sz="2000" dirty="0" smtClean="0">
                <a:effectLst>
                  <a:outerShdw blurRad="38100" dist="38100" dir="2700000" algn="tl">
                    <a:srgbClr val="000000">
                      <a:alpha val="43137"/>
                    </a:srgbClr>
                  </a:outerShdw>
                </a:effectLst>
                <a:latin typeface="+mj-lt"/>
              </a:rPr>
              <a:t>most </a:t>
            </a:r>
            <a:r>
              <a:rPr lang="en-GB" sz="2000" dirty="0">
                <a:effectLst>
                  <a:outerShdw blurRad="38100" dist="38100" dir="2700000" algn="tl">
                    <a:srgbClr val="000000">
                      <a:alpha val="43137"/>
                    </a:srgbClr>
                  </a:outerShdw>
                </a:effectLst>
                <a:latin typeface="+mj-lt"/>
              </a:rPr>
              <a:t>of literature (Levy and Yoon </a:t>
            </a:r>
            <a:r>
              <a:rPr lang="en-GB" sz="2000" dirty="0" smtClean="0">
                <a:effectLst>
                  <a:outerShdw blurRad="38100" dist="38100" dir="2700000" algn="tl">
                    <a:srgbClr val="000000">
                      <a:alpha val="43137"/>
                    </a:srgbClr>
                  </a:outerShdw>
                </a:effectLst>
                <a:latin typeface="+mj-lt"/>
              </a:rPr>
              <a:t>1996, </a:t>
            </a:r>
            <a:r>
              <a:rPr lang="en-GB" sz="2000" dirty="0" err="1" smtClean="0">
                <a:effectLst>
                  <a:outerShdw blurRad="38100" dist="38100" dir="2700000" algn="tl">
                    <a:srgbClr val="000000">
                      <a:alpha val="43137"/>
                    </a:srgbClr>
                  </a:outerShdw>
                </a:effectLst>
                <a:latin typeface="+mj-lt"/>
              </a:rPr>
              <a:t>Carment</a:t>
            </a:r>
            <a:r>
              <a:rPr lang="en-GB" sz="2000" dirty="0" smtClean="0">
                <a:effectLst>
                  <a:outerShdw blurRad="38100" dist="38100" dir="2700000" algn="tl">
                    <a:srgbClr val="000000">
                      <a:alpha val="43137"/>
                    </a:srgbClr>
                  </a:outerShdw>
                </a:effectLst>
                <a:latin typeface="+mj-lt"/>
              </a:rPr>
              <a:t> </a:t>
            </a:r>
            <a:r>
              <a:rPr lang="en-GB" sz="2000" dirty="0">
                <a:effectLst>
                  <a:outerShdw blurRad="38100" dist="38100" dir="2700000" algn="tl">
                    <a:srgbClr val="000000">
                      <a:alpha val="43137"/>
                    </a:srgbClr>
                  </a:outerShdw>
                </a:effectLst>
                <a:latin typeface="+mj-lt"/>
              </a:rPr>
              <a:t>2001, </a:t>
            </a:r>
            <a:r>
              <a:rPr lang="en-GB" sz="2000" dirty="0" err="1">
                <a:effectLst>
                  <a:outerShdw blurRad="38100" dist="38100" dir="2700000" algn="tl">
                    <a:srgbClr val="000000">
                      <a:alpha val="43137"/>
                    </a:srgbClr>
                  </a:outerShdw>
                </a:effectLst>
                <a:latin typeface="+mj-lt"/>
              </a:rPr>
              <a:t>Doumpos</a:t>
            </a:r>
            <a:r>
              <a:rPr lang="en-GB" sz="2000" dirty="0">
                <a:effectLst>
                  <a:outerShdw blurRad="38100" dist="38100" dir="2700000" algn="tl">
                    <a:srgbClr val="000000">
                      <a:alpha val="43137"/>
                    </a:srgbClr>
                  </a:outerShdw>
                </a:effectLst>
                <a:latin typeface="+mj-lt"/>
              </a:rPr>
              <a:t> et al. 2001, Hammer et al. 2004; </a:t>
            </a:r>
            <a:r>
              <a:rPr lang="en-GB" sz="2000" dirty="0" err="1">
                <a:effectLst>
                  <a:outerShdw blurRad="38100" dist="38100" dir="2700000" algn="tl">
                    <a:srgbClr val="000000">
                      <a:alpha val="43137"/>
                    </a:srgbClr>
                  </a:outerShdw>
                </a:effectLst>
                <a:latin typeface="+mj-lt"/>
              </a:rPr>
              <a:t>Doumpos</a:t>
            </a:r>
            <a:r>
              <a:rPr lang="en-GB" sz="2000" dirty="0">
                <a:effectLst>
                  <a:outerShdw blurRad="38100" dist="38100" dir="2700000" algn="tl">
                    <a:srgbClr val="000000">
                      <a:alpha val="43137"/>
                    </a:srgbClr>
                  </a:outerShdw>
                </a:effectLst>
                <a:latin typeface="+mj-lt"/>
              </a:rPr>
              <a:t> and </a:t>
            </a:r>
            <a:r>
              <a:rPr lang="en-GB" sz="2000" dirty="0" err="1">
                <a:effectLst>
                  <a:outerShdw blurRad="38100" dist="38100" dir="2700000" algn="tl">
                    <a:srgbClr val="000000">
                      <a:alpha val="43137"/>
                    </a:srgbClr>
                  </a:outerShdw>
                </a:effectLst>
                <a:latin typeface="+mj-lt"/>
              </a:rPr>
              <a:t>Zopounidis</a:t>
            </a:r>
            <a:r>
              <a:rPr lang="en-GB" sz="2000" dirty="0">
                <a:effectLst>
                  <a:outerShdw blurRad="38100" dist="38100" dir="2700000" algn="tl">
                    <a:srgbClr val="000000">
                      <a:alpha val="43137"/>
                    </a:srgbClr>
                  </a:outerShdw>
                </a:effectLst>
                <a:latin typeface="+mj-lt"/>
              </a:rPr>
              <a:t> 2002</a:t>
            </a:r>
            <a:r>
              <a:rPr lang="en-GB" sz="2000" dirty="0" smtClean="0">
                <a:effectLst>
                  <a:outerShdw blurRad="38100" dist="38100" dir="2700000" algn="tl">
                    <a:srgbClr val="000000">
                      <a:alpha val="43137"/>
                    </a:srgbClr>
                  </a:outerShdw>
                </a:effectLst>
                <a:latin typeface="+mj-lt"/>
              </a:rPr>
              <a:t>;, </a:t>
            </a:r>
            <a:r>
              <a:rPr lang="en-GB" sz="2000" dirty="0">
                <a:effectLst>
                  <a:outerShdw blurRad="38100" dist="38100" dir="2700000" algn="tl">
                    <a:srgbClr val="000000">
                      <a:alpha val="43137"/>
                    </a:srgbClr>
                  </a:outerShdw>
                </a:effectLst>
                <a:latin typeface="+mj-lt"/>
              </a:rPr>
              <a:t>Ivaldi and Di </a:t>
            </a:r>
            <a:r>
              <a:rPr lang="en-GB" sz="2000" dirty="0" err="1">
                <a:effectLst>
                  <a:outerShdw blurRad="38100" dist="38100" dir="2700000" algn="tl">
                    <a:srgbClr val="000000">
                      <a:alpha val="43137"/>
                    </a:srgbClr>
                  </a:outerShdw>
                </a:effectLst>
                <a:latin typeface="+mj-lt"/>
              </a:rPr>
              <a:t>Gennaro</a:t>
            </a:r>
            <a:r>
              <a:rPr lang="en-GB" sz="2000" dirty="0">
                <a:effectLst>
                  <a:outerShdw blurRad="38100" dist="38100" dir="2700000" algn="tl">
                    <a:srgbClr val="000000">
                      <a:alpha val="43137"/>
                    </a:srgbClr>
                  </a:outerShdw>
                </a:effectLst>
                <a:latin typeface="+mj-lt"/>
              </a:rPr>
              <a:t> 2011)</a:t>
            </a:r>
            <a:endParaRPr lang="it-IT"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776392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223" y="-109381"/>
            <a:ext cx="8534400" cy="1507067"/>
          </a:xfrm>
        </p:spPr>
        <p:txBody>
          <a:bodyPr/>
          <a:lstStyle/>
          <a:p>
            <a:r>
              <a:rPr lang="it-IT" b="1" dirty="0" err="1" smtClean="0"/>
              <a:t>Variable</a:t>
            </a:r>
            <a:r>
              <a:rPr lang="it-IT" b="1" dirty="0" smtClean="0"/>
              <a:t> </a:t>
            </a:r>
            <a:r>
              <a:rPr lang="it-IT" b="1" dirty="0" err="1"/>
              <a:t>selection</a:t>
            </a:r>
            <a:r>
              <a:rPr lang="it-IT" b="1" dirty="0"/>
              <a:t> (</a:t>
            </a:r>
            <a:r>
              <a:rPr lang="it-IT" b="1" dirty="0" err="1" smtClean="0"/>
              <a:t>iII</a:t>
            </a:r>
            <a:r>
              <a:rPr lang="it-IT" b="1" dirty="0" smtClean="0"/>
              <a:t>)</a:t>
            </a:r>
            <a:endParaRPr lang="it-IT" b="1" dirty="0"/>
          </a:p>
        </p:txBody>
      </p:sp>
      <p:sp>
        <p:nvSpPr>
          <p:cNvPr id="3" name="Rettangolo 2"/>
          <p:cNvSpPr/>
          <p:nvPr/>
        </p:nvSpPr>
        <p:spPr>
          <a:xfrm>
            <a:off x="338223" y="1397686"/>
            <a:ext cx="6096000" cy="707886"/>
          </a:xfrm>
          <a:prstGeom prst="rect">
            <a:avLst/>
          </a:prstGeom>
        </p:spPr>
        <p:txBody>
          <a:bodyPr>
            <a:spAutoFit/>
          </a:bodyPr>
          <a:lstStyle/>
          <a:p>
            <a:pPr algn="just"/>
            <a:r>
              <a:rPr lang="en-GB" sz="2000" dirty="0">
                <a:effectLst>
                  <a:outerShdw blurRad="38100" dist="38100" dir="2700000" algn="tl">
                    <a:srgbClr val="000000">
                      <a:alpha val="43137"/>
                    </a:srgbClr>
                  </a:outerShdw>
                </a:effectLst>
                <a:latin typeface="+mj-lt"/>
              </a:rPr>
              <a:t>To select </a:t>
            </a:r>
            <a:r>
              <a:rPr lang="en-GB" sz="2000" dirty="0" smtClean="0">
                <a:effectLst>
                  <a:outerShdw blurRad="38100" dist="38100" dir="2700000" algn="tl">
                    <a:srgbClr val="000000">
                      <a:alpha val="43137"/>
                    </a:srgbClr>
                  </a:outerShdw>
                </a:effectLst>
                <a:latin typeface="+mj-lt"/>
              </a:rPr>
              <a:t>indicators, </a:t>
            </a:r>
            <a:r>
              <a:rPr lang="en-GB" sz="2000" dirty="0">
                <a:effectLst>
                  <a:outerShdw blurRad="38100" dist="38100" dir="2700000" algn="tl">
                    <a:srgbClr val="000000">
                      <a:alpha val="43137"/>
                    </a:srgbClr>
                  </a:outerShdw>
                </a:effectLst>
                <a:latin typeface="+mj-lt"/>
              </a:rPr>
              <a:t>principal component analysis (PCA) has been applied. </a:t>
            </a:r>
            <a:endParaRPr lang="it-IT" sz="2000" dirty="0">
              <a:effectLst>
                <a:outerShdw blurRad="38100" dist="38100" dir="2700000" algn="tl">
                  <a:srgbClr val="000000">
                    <a:alpha val="43137"/>
                  </a:srgbClr>
                </a:outerShdw>
              </a:effectLst>
              <a:latin typeface="+mj-lt"/>
            </a:endParaRPr>
          </a:p>
        </p:txBody>
      </p:sp>
      <p:pic>
        <p:nvPicPr>
          <p:cNvPr id="6" name="Immagine 5"/>
          <p:cNvPicPr>
            <a:picLocks noChangeAspect="1"/>
          </p:cNvPicPr>
          <p:nvPr/>
        </p:nvPicPr>
        <p:blipFill>
          <a:blip r:embed="rId2"/>
          <a:stretch>
            <a:fillRect/>
          </a:stretch>
        </p:blipFill>
        <p:spPr>
          <a:xfrm>
            <a:off x="6638281" y="397089"/>
            <a:ext cx="5324475" cy="6162675"/>
          </a:xfrm>
          <a:prstGeom prst="rect">
            <a:avLst/>
          </a:prstGeom>
        </p:spPr>
      </p:pic>
      <p:pic>
        <p:nvPicPr>
          <p:cNvPr id="7" name="Immagine 6"/>
          <p:cNvPicPr>
            <a:picLocks noChangeAspect="1"/>
          </p:cNvPicPr>
          <p:nvPr/>
        </p:nvPicPr>
        <p:blipFill>
          <a:blip r:embed="rId3"/>
          <a:stretch>
            <a:fillRect/>
          </a:stretch>
        </p:blipFill>
        <p:spPr>
          <a:xfrm>
            <a:off x="338223" y="2315604"/>
            <a:ext cx="3819525" cy="1847850"/>
          </a:xfrm>
          <a:prstGeom prst="rect">
            <a:avLst/>
          </a:prstGeom>
        </p:spPr>
      </p:pic>
      <p:sp>
        <p:nvSpPr>
          <p:cNvPr id="8" name="Rettangolo 7"/>
          <p:cNvSpPr/>
          <p:nvPr/>
        </p:nvSpPr>
        <p:spPr>
          <a:xfrm>
            <a:off x="280086" y="4985605"/>
            <a:ext cx="6096000" cy="1015663"/>
          </a:xfrm>
          <a:prstGeom prst="rect">
            <a:avLst/>
          </a:prstGeom>
        </p:spPr>
        <p:txBody>
          <a:bodyPr>
            <a:spAutoFit/>
          </a:bodyPr>
          <a:lstStyle/>
          <a:p>
            <a:pPr algn="just"/>
            <a:r>
              <a:rPr lang="en-GB" sz="2000" dirty="0">
                <a:effectLst>
                  <a:outerShdw blurRad="38100" dist="38100" dir="2700000" algn="tl">
                    <a:srgbClr val="000000">
                      <a:alpha val="43137"/>
                    </a:srgbClr>
                  </a:outerShdw>
                </a:effectLst>
                <a:latin typeface="+mj-lt"/>
              </a:rPr>
              <a:t>Since the second component explains just 62% of the variance we take into account all </a:t>
            </a:r>
            <a:r>
              <a:rPr lang="en-GB" sz="2000" dirty="0" smtClean="0">
                <a:effectLst>
                  <a:outerShdw blurRad="38100" dist="38100" dir="2700000" algn="tl">
                    <a:srgbClr val="000000">
                      <a:alpha val="43137"/>
                    </a:srgbClr>
                  </a:outerShdw>
                </a:effectLst>
                <a:latin typeface="+mj-lt"/>
              </a:rPr>
              <a:t>three components, without excluding </a:t>
            </a:r>
            <a:r>
              <a:rPr lang="en-GB" sz="2000" dirty="0">
                <a:effectLst>
                  <a:outerShdw blurRad="38100" dist="38100" dir="2700000" algn="tl">
                    <a:srgbClr val="000000">
                      <a:alpha val="43137"/>
                    </a:srgbClr>
                  </a:outerShdw>
                </a:effectLst>
                <a:latin typeface="+mj-lt"/>
              </a:rPr>
              <a:t>any variable</a:t>
            </a:r>
            <a:endParaRPr lang="it-IT"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150810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223" y="-109381"/>
            <a:ext cx="11087658" cy="1507067"/>
          </a:xfrm>
        </p:spPr>
        <p:txBody>
          <a:bodyPr/>
          <a:lstStyle/>
          <a:p>
            <a:r>
              <a:rPr lang="it-IT" b="1" dirty="0" smtClean="0"/>
              <a:t>Construction of THE Index: </a:t>
            </a:r>
            <a:r>
              <a:rPr lang="it-IT" b="1" dirty="0" err="1" smtClean="0"/>
              <a:t>Weight</a:t>
            </a:r>
            <a:endParaRPr lang="it-IT" b="1" dirty="0"/>
          </a:p>
        </p:txBody>
      </p:sp>
      <p:sp>
        <p:nvSpPr>
          <p:cNvPr id="3" name="Rettangolo 2"/>
          <p:cNvSpPr/>
          <p:nvPr/>
        </p:nvSpPr>
        <p:spPr>
          <a:xfrm>
            <a:off x="428367" y="1642069"/>
            <a:ext cx="11121081" cy="1938992"/>
          </a:xfrm>
          <a:prstGeom prst="rect">
            <a:avLst/>
          </a:prstGeom>
        </p:spPr>
        <p:txBody>
          <a:bodyPr wrap="square">
            <a:spAutoFit/>
          </a:bodyPr>
          <a:lstStyle/>
          <a:p>
            <a:pPr algn="just">
              <a:spcAft>
                <a:spcPts val="0"/>
              </a:spcAft>
            </a:pPr>
            <a:r>
              <a:rPr lang="en-GB" sz="2000" dirty="0">
                <a:effectLst>
                  <a:outerShdw blurRad="38100" dist="38100" dir="2700000" algn="tl">
                    <a:srgbClr val="000000">
                      <a:alpha val="43137"/>
                    </a:srgbClr>
                  </a:outerShdw>
                </a:effectLst>
                <a:latin typeface="+mj-lt"/>
              </a:rPr>
              <a:t>Although </a:t>
            </a:r>
            <a:r>
              <a:rPr lang="en-GB" sz="2000" dirty="0" smtClean="0">
                <a:effectLst>
                  <a:outerShdw blurRad="38100" dist="38100" dir="2700000" algn="tl">
                    <a:srgbClr val="000000">
                      <a:alpha val="43137"/>
                    </a:srgbClr>
                  </a:outerShdw>
                </a:effectLst>
                <a:latin typeface="+mj-lt"/>
              </a:rPr>
              <a:t>to </a:t>
            </a:r>
            <a:r>
              <a:rPr lang="en-GB" sz="2000" dirty="0">
                <a:effectLst>
                  <a:outerShdw blurRad="38100" dist="38100" dir="2700000" algn="tl">
                    <a:srgbClr val="000000">
                      <a:alpha val="43137"/>
                    </a:srgbClr>
                  </a:outerShdw>
                </a:effectLst>
                <a:latin typeface="+mj-lt"/>
              </a:rPr>
              <a:t>assign different weights to the various factors </a:t>
            </a:r>
            <a:r>
              <a:rPr lang="en-GB" sz="2000" dirty="0" smtClean="0">
                <a:effectLst>
                  <a:outerShdw blurRad="38100" dist="38100" dir="2700000" algn="tl">
                    <a:srgbClr val="000000">
                      <a:alpha val="43137"/>
                    </a:srgbClr>
                  </a:outerShdw>
                </a:effectLst>
                <a:latin typeface="+mj-lt"/>
              </a:rPr>
              <a:t>considered could appear attractive, in fact no </a:t>
            </a:r>
            <a:r>
              <a:rPr lang="en-GB" sz="2000" dirty="0">
                <a:effectLst>
                  <a:outerShdw blurRad="38100" dist="38100" dir="2700000" algn="tl">
                    <a:srgbClr val="000000">
                      <a:alpha val="43137"/>
                    </a:srgbClr>
                  </a:outerShdw>
                </a:effectLst>
                <a:latin typeface="+mj-lt"/>
              </a:rPr>
              <a:t>reliable basis for doing this </a:t>
            </a:r>
            <a:r>
              <a:rPr lang="en-GB" sz="2000" dirty="0" smtClean="0">
                <a:effectLst>
                  <a:outerShdw blurRad="38100" dist="38100" dir="2700000" algn="tl">
                    <a:srgbClr val="000000">
                      <a:alpha val="43137"/>
                    </a:srgbClr>
                  </a:outerShdw>
                </a:effectLst>
                <a:latin typeface="+mj-lt"/>
              </a:rPr>
              <a:t>does it exist </a:t>
            </a:r>
            <a:r>
              <a:rPr lang="en-GB" sz="2000" dirty="0">
                <a:effectLst>
                  <a:outerShdw blurRad="38100" dist="38100" dir="2700000" algn="tl">
                    <a:srgbClr val="000000">
                      <a:alpha val="43137"/>
                    </a:srgbClr>
                  </a:outerShdw>
                </a:effectLst>
                <a:latin typeface="+mj-lt"/>
              </a:rPr>
              <a:t>(Myer &amp; Jencks, 1989, </a:t>
            </a:r>
            <a:r>
              <a:rPr lang="en-GB" sz="2000" dirty="0" err="1">
                <a:effectLst>
                  <a:outerShdw blurRad="38100" dist="38100" dir="2700000" algn="tl">
                    <a:srgbClr val="000000">
                      <a:alpha val="43137"/>
                    </a:srgbClr>
                  </a:outerShdw>
                </a:effectLst>
                <a:latin typeface="+mj-lt"/>
              </a:rPr>
              <a:t>Testi</a:t>
            </a:r>
            <a:r>
              <a:rPr lang="en-GB" sz="2000" dirty="0">
                <a:effectLst>
                  <a:outerShdw blurRad="38100" dist="38100" dir="2700000" algn="tl">
                    <a:srgbClr val="000000">
                      <a:alpha val="43137"/>
                    </a:srgbClr>
                  </a:outerShdw>
                </a:effectLst>
                <a:latin typeface="+mj-lt"/>
              </a:rPr>
              <a:t> and Ivaldi 2009). </a:t>
            </a:r>
            <a:endParaRPr lang="en-GB" sz="2000" dirty="0" smtClean="0">
              <a:effectLst>
                <a:outerShdw blurRad="38100" dist="38100" dir="2700000" algn="tl">
                  <a:srgbClr val="000000">
                    <a:alpha val="43137"/>
                  </a:srgbClr>
                </a:outerShdw>
              </a:effectLst>
              <a:latin typeface="+mj-lt"/>
            </a:endParaRPr>
          </a:p>
          <a:p>
            <a:pPr algn="just">
              <a:spcAft>
                <a:spcPts val="0"/>
              </a:spcAft>
            </a:pPr>
            <a:endParaRPr lang="en-GB" sz="2000" dirty="0">
              <a:effectLst>
                <a:outerShdw blurRad="38100" dist="38100" dir="2700000" algn="tl">
                  <a:srgbClr val="000000">
                    <a:alpha val="43137"/>
                  </a:srgbClr>
                </a:outerShdw>
              </a:effectLst>
              <a:latin typeface="+mj-lt"/>
            </a:endParaRPr>
          </a:p>
          <a:p>
            <a:pPr algn="just">
              <a:spcAft>
                <a:spcPts val="0"/>
              </a:spcAft>
            </a:pPr>
            <a:r>
              <a:rPr lang="en-GB" sz="2000" dirty="0" smtClean="0">
                <a:effectLst>
                  <a:outerShdw blurRad="38100" dist="38100" dir="2700000" algn="tl">
                    <a:srgbClr val="000000">
                      <a:alpha val="43137"/>
                    </a:srgbClr>
                  </a:outerShdw>
                </a:effectLst>
                <a:latin typeface="+mj-lt"/>
              </a:rPr>
              <a:t>However</a:t>
            </a:r>
            <a:r>
              <a:rPr lang="en-GB" sz="2000" dirty="0">
                <a:effectLst>
                  <a:outerShdw blurRad="38100" dist="38100" dir="2700000" algn="tl">
                    <a:srgbClr val="000000">
                      <a:alpha val="43137"/>
                    </a:srgbClr>
                  </a:outerShdw>
                </a:effectLst>
                <a:latin typeface="+mj-lt"/>
              </a:rPr>
              <a:t>, </a:t>
            </a:r>
            <a:r>
              <a:rPr lang="en-GB" sz="2000" dirty="0" smtClean="0">
                <a:effectLst>
                  <a:outerShdw blurRad="38100" dist="38100" dir="2700000" algn="tl">
                    <a:srgbClr val="000000">
                      <a:alpha val="43137"/>
                    </a:srgbClr>
                  </a:outerShdw>
                </a:effectLst>
                <a:latin typeface="+mj-lt"/>
              </a:rPr>
              <a:t>even equal </a:t>
            </a:r>
            <a:r>
              <a:rPr lang="en-GB" sz="2000" dirty="0">
                <a:effectLst>
                  <a:outerShdw blurRad="38100" dist="38100" dir="2700000" algn="tl">
                    <a:srgbClr val="000000">
                      <a:alpha val="43137"/>
                    </a:srgbClr>
                  </a:outerShdw>
                </a:effectLst>
                <a:latin typeface="+mj-lt"/>
              </a:rPr>
              <a:t>weighting makes an implicit assumption on the weights being equal (</a:t>
            </a:r>
            <a:r>
              <a:rPr lang="en-GB" sz="2000" dirty="0" err="1">
                <a:effectLst>
                  <a:outerShdw blurRad="38100" dist="38100" dir="2700000" algn="tl">
                    <a:srgbClr val="000000">
                      <a:alpha val="43137"/>
                    </a:srgbClr>
                  </a:outerShdw>
                </a:effectLst>
                <a:latin typeface="+mj-lt"/>
              </a:rPr>
              <a:t>Nardo</a:t>
            </a:r>
            <a:r>
              <a:rPr lang="en-GB" sz="2000" dirty="0">
                <a:effectLst>
                  <a:outerShdw blurRad="38100" dist="38100" dir="2700000" algn="tl">
                    <a:srgbClr val="000000">
                      <a:alpha val="43137"/>
                    </a:srgbClr>
                  </a:outerShdw>
                </a:effectLst>
                <a:latin typeface="+mj-lt"/>
              </a:rPr>
              <a:t>, </a:t>
            </a:r>
            <a:r>
              <a:rPr lang="en-GB" sz="2000" dirty="0" err="1">
                <a:effectLst>
                  <a:outerShdw blurRad="38100" dist="38100" dir="2700000" algn="tl">
                    <a:srgbClr val="000000">
                      <a:alpha val="43137"/>
                    </a:srgbClr>
                  </a:outerShdw>
                </a:effectLst>
                <a:latin typeface="+mj-lt"/>
              </a:rPr>
              <a:t>Saisana</a:t>
            </a:r>
            <a:r>
              <a:rPr lang="en-GB" sz="2000" dirty="0">
                <a:effectLst>
                  <a:outerShdw blurRad="38100" dist="38100" dir="2700000" algn="tl">
                    <a:srgbClr val="000000">
                      <a:alpha val="43137"/>
                    </a:srgbClr>
                  </a:outerShdw>
                </a:effectLst>
                <a:latin typeface="+mj-lt"/>
              </a:rPr>
              <a:t>, </a:t>
            </a:r>
            <a:r>
              <a:rPr lang="en-GB" sz="2000" dirty="0" err="1">
                <a:effectLst>
                  <a:outerShdw blurRad="38100" dist="38100" dir="2700000" algn="tl">
                    <a:srgbClr val="000000">
                      <a:alpha val="43137"/>
                    </a:srgbClr>
                  </a:outerShdw>
                </a:effectLst>
                <a:latin typeface="+mj-lt"/>
              </a:rPr>
              <a:t>Tarantola</a:t>
            </a:r>
            <a:r>
              <a:rPr lang="en-GB" sz="2000" dirty="0">
                <a:effectLst>
                  <a:outerShdw blurRad="38100" dist="38100" dir="2700000" algn="tl">
                    <a:srgbClr val="000000">
                      <a:alpha val="43137"/>
                    </a:srgbClr>
                  </a:outerShdw>
                </a:effectLst>
                <a:latin typeface="+mj-lt"/>
              </a:rPr>
              <a:t>, Hoffman, &amp; </a:t>
            </a:r>
            <a:r>
              <a:rPr lang="en-GB" sz="2000" dirty="0" err="1">
                <a:effectLst>
                  <a:outerShdw blurRad="38100" dist="38100" dir="2700000" algn="tl">
                    <a:srgbClr val="000000">
                      <a:alpha val="43137"/>
                    </a:srgbClr>
                  </a:outerShdw>
                </a:effectLst>
                <a:latin typeface="+mj-lt"/>
              </a:rPr>
              <a:t>Giovannini</a:t>
            </a:r>
            <a:r>
              <a:rPr lang="en-GB" sz="2000" dirty="0">
                <a:effectLst>
                  <a:outerShdw blurRad="38100" dist="38100" dir="2700000" algn="tl">
                    <a:srgbClr val="000000">
                      <a:alpha val="43137"/>
                    </a:srgbClr>
                  </a:outerShdw>
                </a:effectLst>
                <a:latin typeface="+mj-lt"/>
              </a:rPr>
              <a:t>, 2005). </a:t>
            </a:r>
            <a:endParaRPr lang="it-IT"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31353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781</TotalTime>
  <Words>1326</Words>
  <Application>Microsoft Office PowerPoint</Application>
  <PresentationFormat>Widescreen</PresentationFormat>
  <Paragraphs>73</Paragraphs>
  <Slides>16</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Calibri</vt:lpstr>
      <vt:lpstr>Cambria Math</vt:lpstr>
      <vt:lpstr>Century Gothic</vt:lpstr>
      <vt:lpstr>Times New Roman</vt:lpstr>
      <vt:lpstr>Wingdings</vt:lpstr>
      <vt:lpstr>Wingdings 3</vt:lpstr>
      <vt:lpstr>Sezione</vt:lpstr>
      <vt:lpstr>A proposal to measure country risk in OECD countries with MPI index  Enrico Ivaldi*, Carolina Bruzzi**, Riccardo Soliani*** Ilaria Parisi***, Pietro Stanislao Parisi***  * University of Genova, Department of Political Science and Centro de Investigaciones en Econometrìa, Universidad de Buenos Aires, Argentina  ** University of Genova, Department of Political Science and PhD in Economics  *** University of Genova, Department of Political Science </vt:lpstr>
      <vt:lpstr>Country Risk</vt:lpstr>
      <vt:lpstr>Different Approach</vt:lpstr>
      <vt:lpstr>Different methods</vt:lpstr>
      <vt:lpstr>Presentazione standard di PowerPoint</vt:lpstr>
      <vt:lpstr>Variable selection (i)</vt:lpstr>
      <vt:lpstr>Variable selection (iI)</vt:lpstr>
      <vt:lpstr>Variable selection (iII)</vt:lpstr>
      <vt:lpstr>Construction of THE Index: Weight</vt:lpstr>
      <vt:lpstr>Mazziotta Pareto Index (MPI) (I)</vt:lpstr>
      <vt:lpstr>Mazziotta Pareto Index (MPI) (II)</vt:lpstr>
      <vt:lpstr>Mazziotta Pareto Index (MPI) (III)</vt:lpstr>
      <vt:lpstr>CLASS Aggregation</vt:lpstr>
      <vt:lpstr>Discussion</vt:lpstr>
      <vt:lpstr>Conclusions (I)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indicatore non compensativo per l’individuazione del Country Risk nei Paesi UE</dc:title>
  <dc:creator>Parisi</dc:creator>
  <cp:lastModifiedBy>enrico.ivaldi@unige.it</cp:lastModifiedBy>
  <cp:revision>61</cp:revision>
  <dcterms:created xsi:type="dcterms:W3CDTF">2018-03-07T14:13:39Z</dcterms:created>
  <dcterms:modified xsi:type="dcterms:W3CDTF">2019-11-14T13:24:01Z</dcterms:modified>
</cp:coreProperties>
</file>