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7"/>
  </p:notesMasterIdLst>
  <p:sldIdLst>
    <p:sldId id="257" r:id="rId2"/>
    <p:sldId id="258" r:id="rId3"/>
    <p:sldId id="260" r:id="rId4"/>
    <p:sldId id="259" r:id="rId5"/>
    <p:sldId id="261" r:id="rId6"/>
    <p:sldId id="262" r:id="rId7"/>
    <p:sldId id="263" r:id="rId8"/>
    <p:sldId id="273" r:id="rId9"/>
    <p:sldId id="274" r:id="rId10"/>
    <p:sldId id="275" r:id="rId11"/>
    <p:sldId id="278" r:id="rId12"/>
    <p:sldId id="276" r:id="rId13"/>
    <p:sldId id="277" r:id="rId14"/>
    <p:sldId id="279" r:id="rId15"/>
    <p:sldId id="280" r:id="rId16"/>
    <p:sldId id="281" r:id="rId17"/>
    <p:sldId id="283" r:id="rId18"/>
    <p:sldId id="282" r:id="rId19"/>
    <p:sldId id="284" r:id="rId20"/>
    <p:sldId id="285" r:id="rId21"/>
    <p:sldId id="286" r:id="rId22"/>
    <p:sldId id="287" r:id="rId23"/>
    <p:sldId id="288" r:id="rId24"/>
    <p:sldId id="289" r:id="rId25"/>
    <p:sldId id="290" r:id="rId26"/>
    <p:sldId id="291" r:id="rId27"/>
    <p:sldId id="292" r:id="rId28"/>
    <p:sldId id="293" r:id="rId29"/>
    <p:sldId id="337" r:id="rId30"/>
    <p:sldId id="338" r:id="rId31"/>
    <p:sldId id="298" r:id="rId32"/>
    <p:sldId id="300" r:id="rId33"/>
    <p:sldId id="269" r:id="rId34"/>
    <p:sldId id="299"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25" r:id="rId56"/>
    <p:sldId id="326" r:id="rId57"/>
    <p:sldId id="360" r:id="rId58"/>
    <p:sldId id="361" r:id="rId59"/>
    <p:sldId id="362" r:id="rId60"/>
    <p:sldId id="363" r:id="rId61"/>
    <p:sldId id="364" r:id="rId62"/>
    <p:sldId id="365" r:id="rId63"/>
    <p:sldId id="366" r:id="rId64"/>
    <p:sldId id="367" r:id="rId65"/>
    <p:sldId id="368" r:id="rId66"/>
    <p:sldId id="369" r:id="rId67"/>
    <p:sldId id="370" r:id="rId68"/>
    <p:sldId id="371" r:id="rId69"/>
    <p:sldId id="372" r:id="rId70"/>
    <p:sldId id="373" r:id="rId71"/>
    <p:sldId id="374" r:id="rId72"/>
    <p:sldId id="375" r:id="rId73"/>
    <p:sldId id="376" r:id="rId74"/>
    <p:sldId id="377" r:id="rId75"/>
    <p:sldId id="378" r:id="rId76"/>
    <p:sldId id="379" r:id="rId77"/>
    <p:sldId id="380" r:id="rId78"/>
    <p:sldId id="381" r:id="rId79"/>
    <p:sldId id="382" r:id="rId80"/>
    <p:sldId id="383" r:id="rId81"/>
    <p:sldId id="384" r:id="rId82"/>
    <p:sldId id="385" r:id="rId83"/>
    <p:sldId id="386" r:id="rId84"/>
    <p:sldId id="387" r:id="rId85"/>
    <p:sldId id="388" r:id="rId86"/>
    <p:sldId id="389" r:id="rId87"/>
    <p:sldId id="390" r:id="rId88"/>
    <p:sldId id="391" r:id="rId89"/>
    <p:sldId id="392" r:id="rId90"/>
    <p:sldId id="393" r:id="rId91"/>
    <p:sldId id="394" r:id="rId92"/>
    <p:sldId id="395" r:id="rId93"/>
    <p:sldId id="396" r:id="rId94"/>
    <p:sldId id="397" r:id="rId95"/>
    <p:sldId id="327" r:id="rId96"/>
    <p:sldId id="328" r:id="rId97"/>
    <p:sldId id="329" r:id="rId98"/>
    <p:sldId id="330" r:id="rId99"/>
    <p:sldId id="331" r:id="rId100"/>
    <p:sldId id="332" r:id="rId101"/>
    <p:sldId id="333" r:id="rId102"/>
    <p:sldId id="334" r:id="rId103"/>
    <p:sldId id="398" r:id="rId104"/>
    <p:sldId id="399" r:id="rId105"/>
    <p:sldId id="400" r:id="rId10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37" autoAdjust="0"/>
    <p:restoredTop sz="75517" autoAdjust="0"/>
  </p:normalViewPr>
  <p:slideViewPr>
    <p:cSldViewPr snapToGrid="0" snapToObjects="1" showGuides="1">
      <p:cViewPr varScale="1">
        <p:scale>
          <a:sx n="55" d="100"/>
          <a:sy n="55" d="100"/>
        </p:scale>
        <p:origin x="1260" y="78"/>
      </p:cViewPr>
      <p:guideLst>
        <p:guide orient="horz" pos="2159"/>
        <p:guide pos="28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A9AD7C-7090-714D-97D0-459441F30915}" type="datetimeFigureOut">
              <a:rPr lang="it-IT" smtClean="0"/>
              <a:t>02/12/2019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C76E2-5BF2-7B4B-9DE7-E38959A806E9}" type="slidenum">
              <a:rPr lang="it-IT" smtClean="0"/>
              <a:t>‹N›</a:t>
            </a:fld>
            <a:endParaRPr lang="it-IT"/>
          </a:p>
        </p:txBody>
      </p:sp>
    </p:spTree>
    <p:extLst>
      <p:ext uri="{BB962C8B-B14F-4D97-AF65-F5344CB8AC3E}">
        <p14:creationId xmlns:p14="http://schemas.microsoft.com/office/powerpoint/2010/main" val="1534843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a:t>
            </a:fld>
            <a:endParaRPr lang="it-IT"/>
          </a:p>
        </p:txBody>
      </p:sp>
    </p:spTree>
    <p:extLst>
      <p:ext uri="{BB962C8B-B14F-4D97-AF65-F5344CB8AC3E}">
        <p14:creationId xmlns:p14="http://schemas.microsoft.com/office/powerpoint/2010/main" val="382074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58</a:t>
            </a:fld>
            <a:endParaRPr lang="it-IT"/>
          </a:p>
        </p:txBody>
      </p:sp>
    </p:spTree>
    <p:extLst>
      <p:ext uri="{BB962C8B-B14F-4D97-AF65-F5344CB8AC3E}">
        <p14:creationId xmlns:p14="http://schemas.microsoft.com/office/powerpoint/2010/main" val="3510253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59</a:t>
            </a:fld>
            <a:endParaRPr lang="it-IT"/>
          </a:p>
        </p:txBody>
      </p:sp>
    </p:spTree>
    <p:extLst>
      <p:ext uri="{BB962C8B-B14F-4D97-AF65-F5344CB8AC3E}">
        <p14:creationId xmlns:p14="http://schemas.microsoft.com/office/powerpoint/2010/main" val="360015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60</a:t>
            </a:fld>
            <a:endParaRPr lang="it-IT"/>
          </a:p>
        </p:txBody>
      </p:sp>
    </p:spTree>
    <p:extLst>
      <p:ext uri="{BB962C8B-B14F-4D97-AF65-F5344CB8AC3E}">
        <p14:creationId xmlns:p14="http://schemas.microsoft.com/office/powerpoint/2010/main" val="332194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61</a:t>
            </a:fld>
            <a:endParaRPr lang="it-IT"/>
          </a:p>
        </p:txBody>
      </p:sp>
    </p:spTree>
    <p:extLst>
      <p:ext uri="{BB962C8B-B14F-4D97-AF65-F5344CB8AC3E}">
        <p14:creationId xmlns:p14="http://schemas.microsoft.com/office/powerpoint/2010/main" val="4258681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62</a:t>
            </a:fld>
            <a:endParaRPr lang="it-IT"/>
          </a:p>
        </p:txBody>
      </p:sp>
    </p:spTree>
    <p:extLst>
      <p:ext uri="{BB962C8B-B14F-4D97-AF65-F5344CB8AC3E}">
        <p14:creationId xmlns:p14="http://schemas.microsoft.com/office/powerpoint/2010/main" val="796277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63</a:t>
            </a:fld>
            <a:endParaRPr lang="it-IT"/>
          </a:p>
        </p:txBody>
      </p:sp>
    </p:spTree>
    <p:extLst>
      <p:ext uri="{BB962C8B-B14F-4D97-AF65-F5344CB8AC3E}">
        <p14:creationId xmlns:p14="http://schemas.microsoft.com/office/powerpoint/2010/main" val="2902715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64</a:t>
            </a:fld>
            <a:endParaRPr lang="it-IT"/>
          </a:p>
        </p:txBody>
      </p:sp>
    </p:spTree>
    <p:extLst>
      <p:ext uri="{BB962C8B-B14F-4D97-AF65-F5344CB8AC3E}">
        <p14:creationId xmlns:p14="http://schemas.microsoft.com/office/powerpoint/2010/main" val="3076943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65</a:t>
            </a:fld>
            <a:endParaRPr lang="it-IT"/>
          </a:p>
        </p:txBody>
      </p:sp>
    </p:spTree>
    <p:extLst>
      <p:ext uri="{BB962C8B-B14F-4D97-AF65-F5344CB8AC3E}">
        <p14:creationId xmlns:p14="http://schemas.microsoft.com/office/powerpoint/2010/main" val="1377981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66</a:t>
            </a:fld>
            <a:endParaRPr lang="it-IT"/>
          </a:p>
        </p:txBody>
      </p:sp>
    </p:spTree>
    <p:extLst>
      <p:ext uri="{BB962C8B-B14F-4D97-AF65-F5344CB8AC3E}">
        <p14:creationId xmlns:p14="http://schemas.microsoft.com/office/powerpoint/2010/main" val="3376561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67</a:t>
            </a:fld>
            <a:endParaRPr lang="it-IT"/>
          </a:p>
        </p:txBody>
      </p:sp>
    </p:spTree>
    <p:extLst>
      <p:ext uri="{BB962C8B-B14F-4D97-AF65-F5344CB8AC3E}">
        <p14:creationId xmlns:p14="http://schemas.microsoft.com/office/powerpoint/2010/main" val="231222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2</a:t>
            </a:fld>
            <a:endParaRPr lang="it-IT"/>
          </a:p>
        </p:txBody>
      </p:sp>
    </p:spTree>
    <p:extLst>
      <p:ext uri="{BB962C8B-B14F-4D97-AF65-F5344CB8AC3E}">
        <p14:creationId xmlns:p14="http://schemas.microsoft.com/office/powerpoint/2010/main" val="2377764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68</a:t>
            </a:fld>
            <a:endParaRPr lang="it-IT"/>
          </a:p>
        </p:txBody>
      </p:sp>
    </p:spTree>
    <p:extLst>
      <p:ext uri="{BB962C8B-B14F-4D97-AF65-F5344CB8AC3E}">
        <p14:creationId xmlns:p14="http://schemas.microsoft.com/office/powerpoint/2010/main" val="3360138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69</a:t>
            </a:fld>
            <a:endParaRPr lang="it-IT"/>
          </a:p>
        </p:txBody>
      </p:sp>
    </p:spTree>
    <p:extLst>
      <p:ext uri="{BB962C8B-B14F-4D97-AF65-F5344CB8AC3E}">
        <p14:creationId xmlns:p14="http://schemas.microsoft.com/office/powerpoint/2010/main" val="74427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70</a:t>
            </a:fld>
            <a:endParaRPr lang="it-IT"/>
          </a:p>
        </p:txBody>
      </p:sp>
    </p:spTree>
    <p:extLst>
      <p:ext uri="{BB962C8B-B14F-4D97-AF65-F5344CB8AC3E}">
        <p14:creationId xmlns:p14="http://schemas.microsoft.com/office/powerpoint/2010/main" val="2939479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71</a:t>
            </a:fld>
            <a:endParaRPr lang="it-IT"/>
          </a:p>
        </p:txBody>
      </p:sp>
    </p:spTree>
    <p:extLst>
      <p:ext uri="{BB962C8B-B14F-4D97-AF65-F5344CB8AC3E}">
        <p14:creationId xmlns:p14="http://schemas.microsoft.com/office/powerpoint/2010/main" val="2886746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72</a:t>
            </a:fld>
            <a:endParaRPr lang="it-IT"/>
          </a:p>
        </p:txBody>
      </p:sp>
    </p:spTree>
    <p:extLst>
      <p:ext uri="{BB962C8B-B14F-4D97-AF65-F5344CB8AC3E}">
        <p14:creationId xmlns:p14="http://schemas.microsoft.com/office/powerpoint/2010/main" val="3743755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73</a:t>
            </a:fld>
            <a:endParaRPr lang="it-IT"/>
          </a:p>
        </p:txBody>
      </p:sp>
    </p:spTree>
    <p:extLst>
      <p:ext uri="{BB962C8B-B14F-4D97-AF65-F5344CB8AC3E}">
        <p14:creationId xmlns:p14="http://schemas.microsoft.com/office/powerpoint/2010/main" val="2429143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74</a:t>
            </a:fld>
            <a:endParaRPr lang="it-IT"/>
          </a:p>
        </p:txBody>
      </p:sp>
    </p:spTree>
    <p:extLst>
      <p:ext uri="{BB962C8B-B14F-4D97-AF65-F5344CB8AC3E}">
        <p14:creationId xmlns:p14="http://schemas.microsoft.com/office/powerpoint/2010/main" val="23505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75</a:t>
            </a:fld>
            <a:endParaRPr lang="it-IT"/>
          </a:p>
        </p:txBody>
      </p:sp>
    </p:spTree>
    <p:extLst>
      <p:ext uri="{BB962C8B-B14F-4D97-AF65-F5344CB8AC3E}">
        <p14:creationId xmlns:p14="http://schemas.microsoft.com/office/powerpoint/2010/main" val="2826734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76</a:t>
            </a:fld>
            <a:endParaRPr lang="it-IT"/>
          </a:p>
        </p:txBody>
      </p:sp>
    </p:spTree>
    <p:extLst>
      <p:ext uri="{BB962C8B-B14F-4D97-AF65-F5344CB8AC3E}">
        <p14:creationId xmlns:p14="http://schemas.microsoft.com/office/powerpoint/2010/main" val="1676950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77</a:t>
            </a:fld>
            <a:endParaRPr lang="it-IT"/>
          </a:p>
        </p:txBody>
      </p:sp>
    </p:spTree>
    <p:extLst>
      <p:ext uri="{BB962C8B-B14F-4D97-AF65-F5344CB8AC3E}">
        <p14:creationId xmlns:p14="http://schemas.microsoft.com/office/powerpoint/2010/main" val="234122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6</a:t>
            </a:fld>
            <a:endParaRPr lang="it-IT"/>
          </a:p>
        </p:txBody>
      </p:sp>
    </p:spTree>
    <p:extLst>
      <p:ext uri="{BB962C8B-B14F-4D97-AF65-F5344CB8AC3E}">
        <p14:creationId xmlns:p14="http://schemas.microsoft.com/office/powerpoint/2010/main" val="3214526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78</a:t>
            </a:fld>
            <a:endParaRPr lang="it-IT"/>
          </a:p>
        </p:txBody>
      </p:sp>
    </p:spTree>
    <p:extLst>
      <p:ext uri="{BB962C8B-B14F-4D97-AF65-F5344CB8AC3E}">
        <p14:creationId xmlns:p14="http://schemas.microsoft.com/office/powerpoint/2010/main" val="745446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79</a:t>
            </a:fld>
            <a:endParaRPr lang="it-IT"/>
          </a:p>
        </p:txBody>
      </p:sp>
    </p:spTree>
    <p:extLst>
      <p:ext uri="{BB962C8B-B14F-4D97-AF65-F5344CB8AC3E}">
        <p14:creationId xmlns:p14="http://schemas.microsoft.com/office/powerpoint/2010/main" val="3755664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80</a:t>
            </a:fld>
            <a:endParaRPr lang="it-IT"/>
          </a:p>
        </p:txBody>
      </p:sp>
    </p:spTree>
    <p:extLst>
      <p:ext uri="{BB962C8B-B14F-4D97-AF65-F5344CB8AC3E}">
        <p14:creationId xmlns:p14="http://schemas.microsoft.com/office/powerpoint/2010/main" val="2456076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81</a:t>
            </a:fld>
            <a:endParaRPr lang="it-IT"/>
          </a:p>
        </p:txBody>
      </p:sp>
    </p:spTree>
    <p:extLst>
      <p:ext uri="{BB962C8B-B14F-4D97-AF65-F5344CB8AC3E}">
        <p14:creationId xmlns:p14="http://schemas.microsoft.com/office/powerpoint/2010/main" val="1298790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82</a:t>
            </a:fld>
            <a:endParaRPr lang="it-IT"/>
          </a:p>
        </p:txBody>
      </p:sp>
    </p:spTree>
    <p:extLst>
      <p:ext uri="{BB962C8B-B14F-4D97-AF65-F5344CB8AC3E}">
        <p14:creationId xmlns:p14="http://schemas.microsoft.com/office/powerpoint/2010/main" val="1459511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83</a:t>
            </a:fld>
            <a:endParaRPr lang="it-IT"/>
          </a:p>
        </p:txBody>
      </p:sp>
    </p:spTree>
    <p:extLst>
      <p:ext uri="{BB962C8B-B14F-4D97-AF65-F5344CB8AC3E}">
        <p14:creationId xmlns:p14="http://schemas.microsoft.com/office/powerpoint/2010/main" val="241958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84</a:t>
            </a:fld>
            <a:endParaRPr lang="it-IT"/>
          </a:p>
        </p:txBody>
      </p:sp>
    </p:spTree>
    <p:extLst>
      <p:ext uri="{BB962C8B-B14F-4D97-AF65-F5344CB8AC3E}">
        <p14:creationId xmlns:p14="http://schemas.microsoft.com/office/powerpoint/2010/main" val="3608762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85</a:t>
            </a:fld>
            <a:endParaRPr lang="it-IT"/>
          </a:p>
        </p:txBody>
      </p:sp>
    </p:spTree>
    <p:extLst>
      <p:ext uri="{BB962C8B-B14F-4D97-AF65-F5344CB8AC3E}">
        <p14:creationId xmlns:p14="http://schemas.microsoft.com/office/powerpoint/2010/main" val="2512526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86</a:t>
            </a:fld>
            <a:endParaRPr lang="it-IT"/>
          </a:p>
        </p:txBody>
      </p:sp>
    </p:spTree>
    <p:extLst>
      <p:ext uri="{BB962C8B-B14F-4D97-AF65-F5344CB8AC3E}">
        <p14:creationId xmlns:p14="http://schemas.microsoft.com/office/powerpoint/2010/main" val="3738937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87</a:t>
            </a:fld>
            <a:endParaRPr lang="it-IT"/>
          </a:p>
        </p:txBody>
      </p:sp>
    </p:spTree>
    <p:extLst>
      <p:ext uri="{BB962C8B-B14F-4D97-AF65-F5344CB8AC3E}">
        <p14:creationId xmlns:p14="http://schemas.microsoft.com/office/powerpoint/2010/main" val="175911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9</a:t>
            </a:fld>
            <a:endParaRPr lang="it-IT"/>
          </a:p>
        </p:txBody>
      </p:sp>
    </p:spTree>
    <p:extLst>
      <p:ext uri="{BB962C8B-B14F-4D97-AF65-F5344CB8AC3E}">
        <p14:creationId xmlns:p14="http://schemas.microsoft.com/office/powerpoint/2010/main" val="3729306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88</a:t>
            </a:fld>
            <a:endParaRPr lang="it-IT"/>
          </a:p>
        </p:txBody>
      </p:sp>
    </p:spTree>
    <p:extLst>
      <p:ext uri="{BB962C8B-B14F-4D97-AF65-F5344CB8AC3E}">
        <p14:creationId xmlns:p14="http://schemas.microsoft.com/office/powerpoint/2010/main" val="214608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89</a:t>
            </a:fld>
            <a:endParaRPr lang="it-IT"/>
          </a:p>
        </p:txBody>
      </p:sp>
    </p:spTree>
    <p:extLst>
      <p:ext uri="{BB962C8B-B14F-4D97-AF65-F5344CB8AC3E}">
        <p14:creationId xmlns:p14="http://schemas.microsoft.com/office/powerpoint/2010/main" val="2650833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90</a:t>
            </a:fld>
            <a:endParaRPr lang="it-IT"/>
          </a:p>
        </p:txBody>
      </p:sp>
    </p:spTree>
    <p:extLst>
      <p:ext uri="{BB962C8B-B14F-4D97-AF65-F5344CB8AC3E}">
        <p14:creationId xmlns:p14="http://schemas.microsoft.com/office/powerpoint/2010/main" val="827183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91</a:t>
            </a:fld>
            <a:endParaRPr lang="it-IT"/>
          </a:p>
        </p:txBody>
      </p:sp>
    </p:spTree>
    <p:extLst>
      <p:ext uri="{BB962C8B-B14F-4D97-AF65-F5344CB8AC3E}">
        <p14:creationId xmlns:p14="http://schemas.microsoft.com/office/powerpoint/2010/main" val="2143191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92</a:t>
            </a:fld>
            <a:endParaRPr lang="it-IT"/>
          </a:p>
        </p:txBody>
      </p:sp>
    </p:spTree>
    <p:extLst>
      <p:ext uri="{BB962C8B-B14F-4D97-AF65-F5344CB8AC3E}">
        <p14:creationId xmlns:p14="http://schemas.microsoft.com/office/powerpoint/2010/main" val="1426696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93</a:t>
            </a:fld>
            <a:endParaRPr lang="it-IT"/>
          </a:p>
        </p:txBody>
      </p:sp>
    </p:spTree>
    <p:extLst>
      <p:ext uri="{BB962C8B-B14F-4D97-AF65-F5344CB8AC3E}">
        <p14:creationId xmlns:p14="http://schemas.microsoft.com/office/powerpoint/2010/main" val="836489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94</a:t>
            </a:fld>
            <a:endParaRPr lang="it-IT"/>
          </a:p>
        </p:txBody>
      </p:sp>
    </p:spTree>
    <p:extLst>
      <p:ext uri="{BB962C8B-B14F-4D97-AF65-F5344CB8AC3E}">
        <p14:creationId xmlns:p14="http://schemas.microsoft.com/office/powerpoint/2010/main" val="2373175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95</a:t>
            </a:fld>
            <a:endParaRPr lang="it-IT"/>
          </a:p>
        </p:txBody>
      </p:sp>
    </p:spTree>
    <p:extLst>
      <p:ext uri="{BB962C8B-B14F-4D97-AF65-F5344CB8AC3E}">
        <p14:creationId xmlns:p14="http://schemas.microsoft.com/office/powerpoint/2010/main" val="990380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96</a:t>
            </a:fld>
            <a:endParaRPr lang="it-IT"/>
          </a:p>
        </p:txBody>
      </p:sp>
    </p:spTree>
    <p:extLst>
      <p:ext uri="{BB962C8B-B14F-4D97-AF65-F5344CB8AC3E}">
        <p14:creationId xmlns:p14="http://schemas.microsoft.com/office/powerpoint/2010/main" val="31656955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97</a:t>
            </a:fld>
            <a:endParaRPr lang="it-IT"/>
          </a:p>
        </p:txBody>
      </p:sp>
    </p:spTree>
    <p:extLst>
      <p:ext uri="{BB962C8B-B14F-4D97-AF65-F5344CB8AC3E}">
        <p14:creationId xmlns:p14="http://schemas.microsoft.com/office/powerpoint/2010/main" val="1729759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11</a:t>
            </a:fld>
            <a:endParaRPr lang="it-IT"/>
          </a:p>
        </p:txBody>
      </p:sp>
    </p:spTree>
    <p:extLst>
      <p:ext uri="{BB962C8B-B14F-4D97-AF65-F5344CB8AC3E}">
        <p14:creationId xmlns:p14="http://schemas.microsoft.com/office/powerpoint/2010/main" val="4953627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98</a:t>
            </a:fld>
            <a:endParaRPr lang="it-IT"/>
          </a:p>
        </p:txBody>
      </p:sp>
    </p:spTree>
    <p:extLst>
      <p:ext uri="{BB962C8B-B14F-4D97-AF65-F5344CB8AC3E}">
        <p14:creationId xmlns:p14="http://schemas.microsoft.com/office/powerpoint/2010/main" val="11828616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99</a:t>
            </a:fld>
            <a:endParaRPr lang="it-IT"/>
          </a:p>
        </p:txBody>
      </p:sp>
    </p:spTree>
    <p:extLst>
      <p:ext uri="{BB962C8B-B14F-4D97-AF65-F5344CB8AC3E}">
        <p14:creationId xmlns:p14="http://schemas.microsoft.com/office/powerpoint/2010/main" val="20464551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100</a:t>
            </a:fld>
            <a:endParaRPr lang="it-IT"/>
          </a:p>
        </p:txBody>
      </p:sp>
    </p:spTree>
    <p:extLst>
      <p:ext uri="{BB962C8B-B14F-4D97-AF65-F5344CB8AC3E}">
        <p14:creationId xmlns:p14="http://schemas.microsoft.com/office/powerpoint/2010/main" val="24133524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101</a:t>
            </a:fld>
            <a:endParaRPr lang="it-IT"/>
          </a:p>
        </p:txBody>
      </p:sp>
    </p:spTree>
    <p:extLst>
      <p:ext uri="{BB962C8B-B14F-4D97-AF65-F5344CB8AC3E}">
        <p14:creationId xmlns:p14="http://schemas.microsoft.com/office/powerpoint/2010/main" val="23144190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102</a:t>
            </a:fld>
            <a:endParaRPr lang="it-IT"/>
          </a:p>
        </p:txBody>
      </p:sp>
    </p:spTree>
    <p:extLst>
      <p:ext uri="{BB962C8B-B14F-4D97-AF65-F5344CB8AC3E}">
        <p14:creationId xmlns:p14="http://schemas.microsoft.com/office/powerpoint/2010/main" val="24595451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103</a:t>
            </a:fld>
            <a:endParaRPr lang="it-IT"/>
          </a:p>
        </p:txBody>
      </p:sp>
    </p:spTree>
    <p:extLst>
      <p:ext uri="{BB962C8B-B14F-4D97-AF65-F5344CB8AC3E}">
        <p14:creationId xmlns:p14="http://schemas.microsoft.com/office/powerpoint/2010/main" val="42704533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104</a:t>
            </a:fld>
            <a:endParaRPr lang="it-IT"/>
          </a:p>
        </p:txBody>
      </p:sp>
    </p:spTree>
    <p:extLst>
      <p:ext uri="{BB962C8B-B14F-4D97-AF65-F5344CB8AC3E}">
        <p14:creationId xmlns:p14="http://schemas.microsoft.com/office/powerpoint/2010/main" val="39725927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105</a:t>
            </a:fld>
            <a:endParaRPr lang="it-IT"/>
          </a:p>
        </p:txBody>
      </p:sp>
    </p:spTree>
    <p:extLst>
      <p:ext uri="{BB962C8B-B14F-4D97-AF65-F5344CB8AC3E}">
        <p14:creationId xmlns:p14="http://schemas.microsoft.com/office/powerpoint/2010/main" val="28788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21</a:t>
            </a:fld>
            <a:endParaRPr lang="it-IT"/>
          </a:p>
        </p:txBody>
      </p:sp>
    </p:spTree>
    <p:extLst>
      <p:ext uri="{BB962C8B-B14F-4D97-AF65-F5344CB8AC3E}">
        <p14:creationId xmlns:p14="http://schemas.microsoft.com/office/powerpoint/2010/main" val="16274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32</a:t>
            </a:fld>
            <a:endParaRPr lang="it-IT"/>
          </a:p>
        </p:txBody>
      </p:sp>
    </p:spTree>
    <p:extLst>
      <p:ext uri="{BB962C8B-B14F-4D97-AF65-F5344CB8AC3E}">
        <p14:creationId xmlns:p14="http://schemas.microsoft.com/office/powerpoint/2010/main" val="235326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37</a:t>
            </a:fld>
            <a:endParaRPr lang="it-IT"/>
          </a:p>
        </p:txBody>
      </p:sp>
    </p:spTree>
    <p:extLst>
      <p:ext uri="{BB962C8B-B14F-4D97-AF65-F5344CB8AC3E}">
        <p14:creationId xmlns:p14="http://schemas.microsoft.com/office/powerpoint/2010/main" val="253661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latin typeface="Arial" panose="020B0604020202020204" pitchFamily="34" charset="0"/>
                <a:cs typeface="Arial" panose="020B0604020202020204" pitchFamily="34" charset="0"/>
              </a:rPr>
              <a:t>La nostra vita di tutti i giorni è costellata da considerazioni di natura probabilistica, anche se non necessariamente formalizzate come tali. </a:t>
            </a:r>
          </a:p>
          <a:p>
            <a:pPr algn="just"/>
            <a:r>
              <a:rPr lang="it-IT" dirty="0" smtClean="0">
                <a:latin typeface="Arial" panose="020B0604020202020204" pitchFamily="34" charset="0"/>
                <a:cs typeface="Arial" panose="020B0604020202020204" pitchFamily="34" charset="0"/>
              </a:rPr>
              <a:t>Sia che abbiamo o non abbiamo competenze matematiche, spesso valutiamo e confrontiamo le probabilità, a volte senza rendercene conto, soprattutto quando si prendono decisioni.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Sono esempi di ciò la valutazione, nell’uscire di casa la mattina, della possibilità che piova o meno nel corso della giornata (per decidere se prendere o no l’ombrello), la rinuncia a partecipare ad una gara o un concorso “perché non ho possibilità di farcela”, le previsioni del tipo “la Juventus ha ormai vinto al 90% il campionato”.</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In tutte le situazioni di incertezza, si tende in sostanza a dare una “misura” dell’incertezza che, sia pur indicata con vari termini, esprime il significato intuitivo della “probabilità”. </a:t>
            </a:r>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57</a:t>
            </a:fld>
            <a:endParaRPr lang="it-IT"/>
          </a:p>
        </p:txBody>
      </p:sp>
    </p:spTree>
    <p:extLst>
      <p:ext uri="{BB962C8B-B14F-4D97-AF65-F5344CB8AC3E}">
        <p14:creationId xmlns:p14="http://schemas.microsoft.com/office/powerpoint/2010/main" val="224459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02/12/2019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259419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02/12/2019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174147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02/12/2019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3753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02/12/2019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33058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F932A30B-5EF6-0F4C-BCDE-F7A18F9D324C}" type="datetimeFigureOut">
              <a:rPr lang="it-IT" smtClean="0"/>
              <a:t>02/12/2019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50654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932A30B-5EF6-0F4C-BCDE-F7A18F9D324C}" type="datetimeFigureOut">
              <a:rPr lang="it-IT" smtClean="0"/>
              <a:t>02/12/2019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57098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932A30B-5EF6-0F4C-BCDE-F7A18F9D324C}" type="datetimeFigureOut">
              <a:rPr lang="it-IT" smtClean="0"/>
              <a:t>02/12/2019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93692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F932A30B-5EF6-0F4C-BCDE-F7A18F9D324C}" type="datetimeFigureOut">
              <a:rPr lang="it-IT" smtClean="0"/>
              <a:t>02/12/2019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78317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932A30B-5EF6-0F4C-BCDE-F7A18F9D324C}" type="datetimeFigureOut">
              <a:rPr lang="it-IT" smtClean="0"/>
              <a:t>02/12/2019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243224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32A30B-5EF6-0F4C-BCDE-F7A18F9D324C}" type="datetimeFigureOut">
              <a:rPr lang="it-IT" smtClean="0"/>
              <a:t>02/12/2019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119478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32A30B-5EF6-0F4C-BCDE-F7A18F9D324C}" type="datetimeFigureOut">
              <a:rPr lang="it-IT" smtClean="0"/>
              <a:t>02/12/2019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66991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2A30B-5EF6-0F4C-BCDE-F7A18F9D324C}" type="datetimeFigureOut">
              <a:rPr lang="it-IT" smtClean="0"/>
              <a:t>02/12/2019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26F7-4E86-CB4A-B11E-787A40C7FBC8}" type="slidenum">
              <a:rPr lang="it-IT" smtClean="0"/>
              <a:t>‹N›</a:t>
            </a:fld>
            <a:endParaRPr lang="it-IT"/>
          </a:p>
        </p:txBody>
      </p:sp>
    </p:spTree>
    <p:extLst>
      <p:ext uri="{BB962C8B-B14F-4D97-AF65-F5344CB8AC3E}">
        <p14:creationId xmlns:p14="http://schemas.microsoft.com/office/powerpoint/2010/main" val="2940554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1.png"/></Relationships>
</file>

<file path=ppt/slides/_rels/slide10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97.png"/><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8.emf"/><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840.pn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860.pn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8" Type="http://schemas.openxmlformats.org/officeDocument/2006/relationships/image" Target="../media/image102.emf"/><Relationship Id="rId3" Type="http://schemas.openxmlformats.org/officeDocument/2006/relationships/image" Target="../media/image3.emf"/><Relationship Id="rId7" Type="http://schemas.openxmlformats.org/officeDocument/2006/relationships/image" Target="../media/image101.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88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3.emf"/><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NUL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NUL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3.pn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NUL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NUL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emf"/><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1.emf"/><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72.emf"/><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77.pn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0.pn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60.png"/><Relationship Id="rId5" Type="http://schemas.openxmlformats.org/officeDocument/2006/relationships/image" Target="../media/image81.pn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00.png"/><Relationship Id="rId5" Type="http://schemas.openxmlformats.org/officeDocument/2006/relationships/image" Target="../media/image2.png"/><Relationship Id="rId4" Type="http://schemas.openxmlformats.org/officeDocument/2006/relationships/image" Target="../media/image3.emf"/></Relationships>
</file>

<file path=ppt/slides/_rels/slide8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10.pn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86.pn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3.emf"/><Relationship Id="rId7" Type="http://schemas.openxmlformats.org/officeDocument/2006/relationships/image" Target="../media/image470.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60.png"/><Relationship Id="rId5" Type="http://schemas.openxmlformats.org/officeDocument/2006/relationships/image" Target="../media/image89.pn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10.png"/><Relationship Id="rId5" Type="http://schemas.openxmlformats.org/officeDocument/2006/relationships/image" Target="../media/image450.pn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680.pn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690.pn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95.png"/><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91.pn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92.pn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3.emf"/><Relationship Id="rId7" Type="http://schemas.openxmlformats.org/officeDocument/2006/relationships/image" Target="NUL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media/image93.pn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NUL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885950"/>
            <a:ext cx="9157744" cy="49720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598714" y="2983951"/>
            <a:ext cx="8338457" cy="1200329"/>
          </a:xfrm>
          <a:prstGeom prst="rect">
            <a:avLst/>
          </a:prstGeom>
          <a:noFill/>
        </p:spPr>
        <p:txBody>
          <a:bodyPr wrap="square" rtlCol="0">
            <a:spAutoFit/>
          </a:bodyPr>
          <a:lstStyle/>
          <a:p>
            <a:pPr algn="ctr"/>
            <a:r>
              <a:rPr lang="it-IT" sz="2400" b="1" dirty="0" smtClean="0">
                <a:solidFill>
                  <a:schemeClr val="bg1"/>
                </a:solidFill>
              </a:rPr>
              <a:t>La probabilità: </a:t>
            </a:r>
          </a:p>
          <a:p>
            <a:pPr algn="ctr"/>
            <a:r>
              <a:rPr lang="it-IT" sz="2400" b="1" dirty="0" smtClean="0">
                <a:solidFill>
                  <a:schemeClr val="bg1"/>
                </a:solidFill>
              </a:rPr>
              <a:t>eventi, definizioni, assiomi e leggi fondamentali</a:t>
            </a:r>
          </a:p>
          <a:p>
            <a:pPr algn="ctr"/>
            <a:r>
              <a:rPr lang="it-IT" sz="2400" b="1" dirty="0" smtClean="0">
                <a:solidFill>
                  <a:schemeClr val="bg1"/>
                </a:solidFill>
              </a:rPr>
              <a:t>La V.C. Normale</a:t>
            </a:r>
            <a:endParaRPr lang="it-IT" sz="2400" b="1" dirty="0">
              <a:solidFill>
                <a:schemeClr val="bg1"/>
              </a:solidFill>
            </a:endParaRPr>
          </a:p>
        </p:txBody>
      </p:sp>
      <p:sp>
        <p:nvSpPr>
          <p:cNvPr id="4" name="Rettangolo 3"/>
          <p:cNvSpPr/>
          <p:nvPr/>
        </p:nvSpPr>
        <p:spPr>
          <a:xfrm>
            <a:off x="-1" y="0"/>
            <a:ext cx="9157745" cy="188595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ttangolo 19"/>
          <p:cNvSpPr/>
          <p:nvPr/>
        </p:nvSpPr>
        <p:spPr>
          <a:xfrm>
            <a:off x="0" y="6497674"/>
            <a:ext cx="9265735" cy="360326"/>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3102316" y="6497674"/>
            <a:ext cx="2929843" cy="307777"/>
          </a:xfrm>
          <a:prstGeom prst="rect">
            <a:avLst/>
          </a:prstGeom>
          <a:noFill/>
        </p:spPr>
        <p:txBody>
          <a:bodyPr wrap="square" rtlCol="0">
            <a:spAutoFit/>
          </a:bodyPr>
          <a:lstStyle/>
          <a:p>
            <a:pPr algn="ctr"/>
            <a:r>
              <a:rPr lang="it-IT" sz="1400" dirty="0" smtClean="0">
                <a:solidFill>
                  <a:schemeClr val="bg1"/>
                </a:solidFill>
              </a:rPr>
              <a:t>Prof. Enrico Ivaldi</a:t>
            </a:r>
            <a:endParaRPr lang="it-IT" sz="1400" dirty="0">
              <a:solidFill>
                <a:schemeClr val="bg1"/>
              </a:solidFill>
            </a:endParaRPr>
          </a:p>
        </p:txBody>
      </p:sp>
      <p:pic>
        <p:nvPicPr>
          <p:cNvPr id="7" name="Immagine 6"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230899"/>
            <a:ext cx="2432050" cy="1282601"/>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5447" y="230899"/>
            <a:ext cx="1408804" cy="1408804"/>
          </a:xfrm>
          <a:prstGeom prst="rect">
            <a:avLst/>
          </a:prstGeom>
        </p:spPr>
      </p:pic>
    </p:spTree>
    <p:extLst>
      <p:ext uri="{BB962C8B-B14F-4D97-AF65-F5344CB8AC3E}">
        <p14:creationId xmlns:p14="http://schemas.microsoft.com/office/powerpoint/2010/main" val="137667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364244" y="1504242"/>
                <a:ext cx="8443803" cy="4612417"/>
              </a:xfrm>
              <a:prstGeom prst="rect">
                <a:avLst/>
              </a:prstGeom>
            </p:spPr>
            <p:txBody>
              <a:bodyPr wrap="square">
                <a:spAutoFit/>
              </a:bodyPr>
              <a:lstStyle/>
              <a:p>
                <a:pPr algn="just">
                  <a:lnSpc>
                    <a:spcPct val="150000"/>
                  </a:lnSpc>
                  <a:spcAft>
                    <a:spcPts val="0"/>
                  </a:spcAft>
                </a:pPr>
                <a:r>
                  <a:rPr lang="it-IT" b="1" i="1" dirty="0">
                    <a:latin typeface="Arial" panose="020B0604020202020204" pitchFamily="34" charset="0"/>
                    <a:ea typeface="Times New Roman" panose="02020603050405020304" pitchFamily="18" charset="0"/>
                    <a:cs typeface="Times New Roman" panose="02020603050405020304" pitchFamily="18" charset="0"/>
                  </a:rPr>
                  <a:t>Esempio: </a:t>
                </a:r>
                <a:r>
                  <a:rPr lang="it-IT" i="1" dirty="0">
                    <a:latin typeface="Arial" panose="020B0604020202020204" pitchFamily="34" charset="0"/>
                    <a:ea typeface="Times New Roman" panose="02020603050405020304" pitchFamily="18" charset="0"/>
                    <a:cs typeface="Times New Roman" panose="02020603050405020304" pitchFamily="18" charset="0"/>
                  </a:rPr>
                  <a:t>in molti giochi di ruolo si utilizza un poliedro regolare a 20 facce. Con che probabilità si presenterà la faccia contrassegnata dal numero 20? E con che probabilità si presenterà una faccia pari?</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i="1" dirty="0">
                    <a:latin typeface="Arial" panose="020B0604020202020204" pitchFamily="34" charset="0"/>
                    <a:ea typeface="Times New Roman" panose="02020603050405020304" pitchFamily="18" charset="0"/>
                    <a:cs typeface="Times New Roman" panose="02020603050405020304" pitchFamily="18"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Calibri" panose="020F0502020204030204" pitchFamily="34" charset="0"/>
                          <a:cs typeface="Times New Roman" panose="02020603050405020304" pitchFamily="18" charset="0"/>
                        </a:rPr>
                        <m:t>𝑃</m:t>
                      </m:r>
                      <m:d>
                        <m:dPr>
                          <m:ctrlPr>
                            <a:rPr lang="it-IT" i="1">
                              <a:latin typeface="Cambria Math" panose="02040503050406030204" pitchFamily="18" charset="0"/>
                              <a:ea typeface="Calibri" panose="020F0502020204030204" pitchFamily="34" charset="0"/>
                              <a:cs typeface="Times New Roman" panose="02020603050405020304" pitchFamily="18" charset="0"/>
                            </a:rPr>
                          </m:ctrlPr>
                        </m:dPr>
                        <m:e>
                          <m:r>
                            <a:rPr lang="it-IT" i="1">
                              <a:latin typeface="Cambria Math" panose="02040503050406030204" pitchFamily="18" charset="0"/>
                              <a:ea typeface="Calibri" panose="020F0502020204030204" pitchFamily="34" charset="0"/>
                              <a:cs typeface="Times New Roman" panose="02020603050405020304" pitchFamily="18" charset="0"/>
                            </a:rPr>
                            <m:t>𝐸</m:t>
                          </m:r>
                          <m:r>
                            <a:rPr lang="it-IT" i="1">
                              <a:latin typeface="Cambria Math" panose="02040503050406030204" pitchFamily="18" charset="0"/>
                              <a:ea typeface="Calibri" panose="020F0502020204030204" pitchFamily="34" charset="0"/>
                              <a:cs typeface="Times New Roman" panose="02020603050405020304" pitchFamily="18" charset="0"/>
                            </a:rPr>
                            <m:t>=20</m:t>
                          </m:r>
                        </m:e>
                      </m:d>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i="1">
                              <a:latin typeface="Cambria Math" panose="02040503050406030204" pitchFamily="18" charset="0"/>
                              <a:ea typeface="Calibri" panose="020F0502020204030204" pitchFamily="34" charset="0"/>
                              <a:cs typeface="Times New Roman" panose="02020603050405020304" pitchFamily="18" charset="0"/>
                            </a:rPr>
                            <m:t>1</m:t>
                          </m:r>
                        </m:num>
                        <m:den>
                          <m:r>
                            <a:rPr lang="it-IT" i="1">
                              <a:latin typeface="Cambria Math" panose="02040503050406030204" pitchFamily="18" charset="0"/>
                              <a:ea typeface="Calibri" panose="020F0502020204030204" pitchFamily="34" charset="0"/>
                              <a:cs typeface="Times New Roman" panose="02020603050405020304" pitchFamily="18" charset="0"/>
                            </a:rPr>
                            <m:t>20</m:t>
                          </m:r>
                        </m:den>
                      </m:f>
                      <m:r>
                        <a:rPr lang="it-IT" i="1">
                          <a:latin typeface="Cambria Math" panose="02040503050406030204" pitchFamily="18" charset="0"/>
                          <a:ea typeface="Times New Roman" panose="02020603050405020304" pitchFamily="18" charset="0"/>
                          <a:cs typeface="Times New Roman" panose="02020603050405020304" pitchFamily="18" charset="0"/>
                        </a:rPr>
                        <m:t>=0,05</m:t>
                      </m:r>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Se, nella medesima </a:t>
                </a:r>
                <a:r>
                  <a:rPr lang="it-IT" i="1" dirty="0">
                    <a:latin typeface="Arial" panose="020B0604020202020204" pitchFamily="34" charset="0"/>
                    <a:ea typeface="Times New Roman" panose="02020603050405020304" pitchFamily="18" charset="0"/>
                    <a:cs typeface="Times New Roman" panose="02020603050405020304" pitchFamily="18" charset="0"/>
                  </a:rPr>
                  <a:t>prova</a:t>
                </a:r>
                <a:r>
                  <a:rPr lang="it-IT" dirty="0">
                    <a:latin typeface="Arial" panose="020B0604020202020204" pitchFamily="34" charset="0"/>
                    <a:ea typeface="Times New Roman" panose="02020603050405020304" pitchFamily="18" charset="0"/>
                    <a:cs typeface="Times New Roman" panose="02020603050405020304" pitchFamily="18" charset="0"/>
                  </a:rPr>
                  <a:t>, avessimo definito </a:t>
                </a:r>
                <a:r>
                  <a:rPr lang="it-IT" i="1" dirty="0">
                    <a:latin typeface="Arial" panose="020B0604020202020204" pitchFamily="34" charset="0"/>
                    <a:ea typeface="Times New Roman" panose="02020603050405020304" pitchFamily="18" charset="0"/>
                    <a:cs typeface="Times New Roman" panose="02020603050405020304" pitchFamily="18" charset="0"/>
                  </a:rPr>
                  <a:t>l’evento E</a:t>
                </a:r>
                <a:r>
                  <a:rPr lang="it-IT" dirty="0">
                    <a:latin typeface="Arial" panose="020B0604020202020204" pitchFamily="34" charset="0"/>
                    <a:ea typeface="Times New Roman" panose="02020603050405020304" pitchFamily="18" charset="0"/>
                    <a:cs typeface="Times New Roman" panose="02020603050405020304" pitchFamily="18" charset="0"/>
                  </a:rPr>
                  <a:t> come “il presentarsi di una faccia con numero pari”, i casi favorevoli a </a:t>
                </a:r>
                <a:r>
                  <a:rPr lang="it-IT" i="1" dirty="0">
                    <a:latin typeface="Arial" panose="020B0604020202020204" pitchFamily="34" charset="0"/>
                    <a:ea typeface="Times New Roman" panose="02020603050405020304" pitchFamily="18" charset="0"/>
                    <a:cs typeface="Times New Roman" panose="02020603050405020304" pitchFamily="18" charset="0"/>
                  </a:rPr>
                  <a:t>E</a:t>
                </a:r>
                <a:r>
                  <a:rPr lang="it-IT" dirty="0">
                    <a:latin typeface="Arial" panose="020B0604020202020204" pitchFamily="34" charset="0"/>
                    <a:ea typeface="Times New Roman" panose="02020603050405020304" pitchFamily="18" charset="0"/>
                    <a:cs typeface="Times New Roman" panose="02020603050405020304" pitchFamily="18" charset="0"/>
                  </a:rPr>
                  <a:t> sarebbero stati 10 (i numeri 2, 4, 6, 8, 10, 12, 14, 16, 18, 20) e la relativa probabilità sarebbe stata espressa dal rapporto </a:t>
                </a:r>
                <a14:m>
                  <m:oMath xmlns:m="http://schemas.openxmlformats.org/officeDocument/2006/math">
                    <m:f>
                      <m:fPr>
                        <m:type m:val="lin"/>
                        <m:ctrlPr>
                          <a:rPr lang="it-IT" i="1">
                            <a:latin typeface="Cambria Math" panose="02040503050406030204" pitchFamily="18" charset="0"/>
                            <a:ea typeface="Calibri" panose="020F0502020204030204" pitchFamily="34" charset="0"/>
                            <a:cs typeface="Times New Roman" panose="02020603050405020304" pitchFamily="18" charset="0"/>
                          </a:rPr>
                        </m:ctrlPr>
                      </m:fPr>
                      <m:num>
                        <m:r>
                          <a:rPr lang="it-IT" i="1">
                            <a:latin typeface="Cambria Math" panose="02040503050406030204" pitchFamily="18" charset="0"/>
                            <a:ea typeface="Calibri" panose="020F0502020204030204" pitchFamily="34" charset="0"/>
                            <a:cs typeface="Times New Roman" panose="02020603050405020304" pitchFamily="18" charset="0"/>
                          </a:rPr>
                          <m:t>10</m:t>
                        </m:r>
                      </m:num>
                      <m:den>
                        <m:r>
                          <a:rPr lang="it-IT" i="1">
                            <a:latin typeface="Cambria Math" panose="02040503050406030204" pitchFamily="18" charset="0"/>
                            <a:ea typeface="Calibri" panose="020F0502020204030204" pitchFamily="34" charset="0"/>
                            <a:cs typeface="Times New Roman" panose="02020603050405020304" pitchFamily="18" charset="0"/>
                          </a:rPr>
                          <m:t>20</m:t>
                        </m:r>
                      </m:den>
                    </m:f>
                    <m:r>
                      <a:rPr lang="it-IT" i="1">
                        <a:latin typeface="Cambria Math" panose="02040503050406030204" pitchFamily="18" charset="0"/>
                        <a:ea typeface="Calibri" panose="020F0502020204030204" pitchFamily="34" charset="0"/>
                        <a:cs typeface="Times New Roman" panose="02020603050405020304" pitchFamily="18" charset="0"/>
                      </a:rPr>
                      <m:t>=1/2</m:t>
                    </m:r>
                  </m:oMath>
                </a14:m>
                <a:r>
                  <a:rPr lang="it-IT" dirty="0">
                    <a:latin typeface="Arial" panose="020B0604020202020204" pitchFamily="34" charset="0"/>
                    <a:ea typeface="Times New Roman" panose="02020603050405020304" pitchFamily="18" charset="0"/>
                    <a:cs typeface="Times New Roman" panose="02020603050405020304" pitchFamily="18" charset="0"/>
                  </a:rPr>
                  <a:t>.</a:t>
                </a:r>
              </a:p>
            </p:txBody>
          </p:sp>
        </mc:Choice>
        <mc:Fallback xmlns="">
          <p:sp>
            <p:nvSpPr>
              <p:cNvPr id="4" name="Rettangolo 3"/>
              <p:cNvSpPr>
                <a:spLocks noRot="1" noChangeAspect="1" noMove="1" noResize="1" noEditPoints="1" noAdjustHandles="1" noChangeArrowheads="1" noChangeShapeType="1" noTextEdit="1"/>
              </p:cNvSpPr>
              <p:nvPr/>
            </p:nvSpPr>
            <p:spPr>
              <a:xfrm>
                <a:off x="364244" y="1504242"/>
                <a:ext cx="8443803" cy="4612417"/>
              </a:xfrm>
              <a:prstGeom prst="rect">
                <a:avLst/>
              </a:prstGeom>
              <a:blipFill>
                <a:blip r:embed="rId4"/>
                <a:stretch>
                  <a:fillRect l="-650" r="-578" b="-12434"/>
                </a:stretch>
              </a:blipFill>
            </p:spPr>
            <p:txBody>
              <a:bodyPr/>
              <a:lstStyle/>
              <a:p>
                <a:r>
                  <a:rPr lang="it-IT">
                    <a:noFill/>
                  </a:rPr>
                  <a:t> </a:t>
                </a:r>
              </a:p>
            </p:txBody>
          </p:sp>
        </mc:Fallback>
      </mc:AlternateContent>
      <p:pic>
        <p:nvPicPr>
          <p:cNvPr id="13" name="Immagine 12"/>
          <p:cNvPicPr>
            <a:picLocks noChangeAspect="1"/>
          </p:cNvPicPr>
          <p:nvPr/>
        </p:nvPicPr>
        <p:blipFill>
          <a:blip r:embed="rId5">
            <a:duotone>
              <a:schemeClr val="bg2">
                <a:shade val="45000"/>
                <a:satMod val="135000"/>
              </a:schemeClr>
              <a:prstClr val="white"/>
            </a:duotone>
          </a:blip>
          <a:stretch>
            <a:fillRect/>
          </a:stretch>
        </p:blipFill>
        <p:spPr>
          <a:xfrm rot="18230852">
            <a:off x="6898929" y="2947404"/>
            <a:ext cx="1261861" cy="1247664"/>
          </a:xfrm>
          <a:prstGeom prst="rect">
            <a:avLst/>
          </a:prstGeom>
        </p:spPr>
      </p:pic>
    </p:spTree>
    <p:extLst>
      <p:ext uri="{BB962C8B-B14F-4D97-AF65-F5344CB8AC3E}">
        <p14:creationId xmlns:p14="http://schemas.microsoft.com/office/powerpoint/2010/main" val="36553323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La variabile casuale Normale o Gaussiana</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631371" y="1296936"/>
                <a:ext cx="7478486" cy="5152629"/>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Il calcolo della funzione di densità risulta molto complicato dal punto di vista analitico, necessitando di sviluppare il seguente integrale: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𝑎</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𝑋</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𝑏</m:t>
                          </m:r>
                        </m:e>
                      </m:d>
                      <m:r>
                        <a:rPr lang="it-IT" i="1">
                          <a:latin typeface="Cambria Math" panose="02040503050406030204" pitchFamily="18" charset="0"/>
                          <a:ea typeface="Times New Roman" panose="02020603050405020304" pitchFamily="18" charset="0"/>
                          <a:cs typeface="Arial" panose="020B0604020202020204" pitchFamily="34" charset="0"/>
                        </a:rPr>
                        <m:t>=</m:t>
                      </m:r>
                      <m:nary>
                        <m:naryPr>
                          <m:limLoc m:val="subSup"/>
                          <m:ctrlPr>
                            <a:rPr lang="it-IT" i="1">
                              <a:latin typeface="Cambria Math" panose="02040503050406030204" pitchFamily="18" charset="0"/>
                              <a:ea typeface="Times New Roman" panose="02020603050405020304" pitchFamily="18" charset="0"/>
                              <a:cs typeface="Arial" panose="020B0604020202020204" pitchFamily="34" charset="0"/>
                            </a:rPr>
                          </m:ctrlPr>
                        </m:naryPr>
                        <m:sub>
                          <m:r>
                            <a:rPr lang="it-IT" i="1">
                              <a:latin typeface="Cambria Math" panose="02040503050406030204" pitchFamily="18" charset="0"/>
                              <a:ea typeface="Times New Roman" panose="02020603050405020304" pitchFamily="18" charset="0"/>
                              <a:cs typeface="Arial" panose="020B0604020202020204" pitchFamily="34" charset="0"/>
                            </a:rPr>
                            <m:t>𝑎</m:t>
                          </m:r>
                        </m:sub>
                        <m:sup>
                          <m:r>
                            <a:rPr lang="it-IT" i="1">
                              <a:latin typeface="Cambria Math" panose="02040503050406030204" pitchFamily="18" charset="0"/>
                              <a:ea typeface="Times New Roman" panose="02020603050405020304" pitchFamily="18" charset="0"/>
                              <a:cs typeface="Arial" panose="020B0604020202020204" pitchFamily="34" charset="0"/>
                            </a:rPr>
                            <m:t>𝑏</m:t>
                          </m:r>
                        </m:sup>
                        <m:e>
                          <m:r>
                            <a:rPr lang="it-IT" i="1">
                              <a:latin typeface="Cambria Math" panose="02040503050406030204" pitchFamily="18" charset="0"/>
                              <a:ea typeface="Times New Roman" panose="02020603050405020304" pitchFamily="18" charset="0"/>
                              <a:cs typeface="Arial" panose="020B0604020202020204" pitchFamily="34" charset="0"/>
                            </a:rPr>
                            <m:t>𝑓</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𝑥</m:t>
                              </m:r>
                            </m:e>
                          </m:d>
                          <m:r>
                            <a:rPr lang="it-IT" i="1">
                              <a:latin typeface="Cambria Math" panose="02040503050406030204" pitchFamily="18" charset="0"/>
                              <a:ea typeface="Times New Roman" panose="02020603050405020304" pitchFamily="18" charset="0"/>
                              <a:cs typeface="Arial" panose="020B0604020202020204" pitchFamily="34" charset="0"/>
                            </a:rPr>
                            <m:t>𝑑𝑥</m:t>
                          </m:r>
                        </m:e>
                      </m:nary>
                      <m:r>
                        <a:rPr lang="it-IT" i="1">
                          <a:latin typeface="Cambria Math" panose="02040503050406030204" pitchFamily="18" charset="0"/>
                          <a:ea typeface="Times New Roman" panose="02020603050405020304" pitchFamily="18" charset="0"/>
                          <a:cs typeface="Arial" panose="020B0604020202020204" pitchFamily="34" charset="0"/>
                        </a:rPr>
                        <m:t>=</m:t>
                      </m:r>
                      <m:nary>
                        <m:naryPr>
                          <m:limLoc m:val="subSup"/>
                          <m:ctrlPr>
                            <a:rPr lang="it-IT" i="1">
                              <a:latin typeface="Cambria Math" panose="02040503050406030204" pitchFamily="18" charset="0"/>
                              <a:ea typeface="Times New Roman" panose="02020603050405020304" pitchFamily="18" charset="0"/>
                              <a:cs typeface="Arial" panose="020B0604020202020204" pitchFamily="34" charset="0"/>
                            </a:rPr>
                          </m:ctrlPr>
                        </m:naryPr>
                        <m:sub>
                          <m:r>
                            <a:rPr lang="it-IT" i="1">
                              <a:latin typeface="Cambria Math" panose="02040503050406030204" pitchFamily="18" charset="0"/>
                              <a:ea typeface="Times New Roman" panose="02020603050405020304" pitchFamily="18" charset="0"/>
                              <a:cs typeface="Arial" panose="020B0604020202020204" pitchFamily="34" charset="0"/>
                            </a:rPr>
                            <m:t>𝑎</m:t>
                          </m:r>
                        </m:sub>
                        <m:sup>
                          <m:r>
                            <a:rPr lang="it-IT" i="1">
                              <a:latin typeface="Cambria Math" panose="02040503050406030204" pitchFamily="18" charset="0"/>
                              <a:ea typeface="Times New Roman" panose="02020603050405020304" pitchFamily="18" charset="0"/>
                              <a:cs typeface="Arial" panose="020B0604020202020204" pitchFamily="34" charset="0"/>
                            </a:rPr>
                            <m:t>𝑏</m:t>
                          </m:r>
                        </m:sup>
                        <m:e>
                          <m:f>
                            <m:fPr>
                              <m:ctrlPr>
                                <a:rPr lang="it-IT" i="1">
                                  <a:latin typeface="Cambria Math" panose="02040503050406030204" pitchFamily="18" charset="0"/>
                                  <a:ea typeface="Times New Roman" panose="02020603050405020304" pitchFamily="18" charset="0"/>
                                  <a:cs typeface="Arial" panose="020B0604020202020204" pitchFamily="34" charset="0"/>
                                </a:rPr>
                              </m:ctrlPr>
                            </m:fPr>
                            <m:num>
                              <m:r>
                                <a:rPr lang="it-IT" i="1">
                                  <a:latin typeface="Cambria Math" panose="02040503050406030204" pitchFamily="18" charset="0"/>
                                  <a:ea typeface="Times New Roman" panose="02020603050405020304" pitchFamily="18" charset="0"/>
                                  <a:cs typeface="Arial" panose="020B0604020202020204" pitchFamily="34" charset="0"/>
                                </a:rPr>
                                <m:t>1</m:t>
                              </m:r>
                            </m:num>
                            <m:den>
                              <m:r>
                                <a:rPr lang="it-IT" i="1">
                                  <a:latin typeface="Cambria Math" panose="02040503050406030204" pitchFamily="18" charset="0"/>
                                  <a:ea typeface="Times New Roman" panose="02020603050405020304" pitchFamily="18" charset="0"/>
                                  <a:cs typeface="Arial" panose="020B0604020202020204" pitchFamily="34" charset="0"/>
                                </a:rPr>
                                <m:t>𝜎</m:t>
                              </m:r>
                              <m:rad>
                                <m:radPr>
                                  <m:degHide m:val="on"/>
                                  <m:ctrlPr>
                                    <a:rPr lang="it-IT" i="1">
                                      <a:latin typeface="Cambria Math" panose="02040503050406030204" pitchFamily="18" charset="0"/>
                                      <a:ea typeface="Times New Roman" panose="02020603050405020304" pitchFamily="18" charset="0"/>
                                      <a:cs typeface="Arial" panose="020B0604020202020204" pitchFamily="34" charset="0"/>
                                    </a:rPr>
                                  </m:ctrlPr>
                                </m:radPr>
                                <m:deg/>
                                <m:e>
                                  <m:r>
                                    <a:rPr lang="it-IT" i="1">
                                      <a:latin typeface="Cambria Math" panose="02040503050406030204" pitchFamily="18" charset="0"/>
                                      <a:ea typeface="Times New Roman" panose="02020603050405020304" pitchFamily="18" charset="0"/>
                                      <a:cs typeface="Arial" panose="020B0604020202020204" pitchFamily="34" charset="0"/>
                                    </a:rPr>
                                    <m:t>2</m:t>
                                  </m:r>
                                  <m:r>
                                    <a:rPr lang="it-IT" i="1">
                                      <a:latin typeface="Cambria Math" panose="02040503050406030204" pitchFamily="18" charset="0"/>
                                      <a:ea typeface="Times New Roman" panose="02020603050405020304" pitchFamily="18" charset="0"/>
                                      <a:cs typeface="Arial" panose="020B0604020202020204" pitchFamily="34" charset="0"/>
                                    </a:rPr>
                                    <m:t>𝜋</m:t>
                                  </m:r>
                                </m:e>
                              </m:rad>
                            </m:den>
                          </m:f>
                          <m:sSup>
                            <m:sSupPr>
                              <m:ctrlPr>
                                <a:rPr lang="it-IT" i="1">
                                  <a:latin typeface="Cambria Math" panose="02040503050406030204" pitchFamily="18" charset="0"/>
                                  <a:ea typeface="Times New Roman" panose="02020603050405020304" pitchFamily="18" charset="0"/>
                                  <a:cs typeface="Arial" panose="020B0604020202020204" pitchFamily="34" charset="0"/>
                                </a:rPr>
                              </m:ctrlPr>
                            </m:sSupPr>
                            <m:e>
                              <m:r>
                                <a:rPr lang="it-IT" i="1">
                                  <a:latin typeface="Cambria Math" panose="02040503050406030204" pitchFamily="18" charset="0"/>
                                  <a:ea typeface="Times New Roman" panose="02020603050405020304" pitchFamily="18" charset="0"/>
                                  <a:cs typeface="Arial" panose="020B0604020202020204" pitchFamily="34" charset="0"/>
                                </a:rPr>
                                <m:t>𝑒</m:t>
                              </m:r>
                            </m:e>
                            <m:sup>
                              <m:r>
                                <a:rPr lang="it-IT" i="1">
                                  <a:latin typeface="Cambria Math" panose="02040503050406030204" pitchFamily="18" charset="0"/>
                                  <a:ea typeface="Times New Roman" panose="02020603050405020304" pitchFamily="18" charset="0"/>
                                  <a:cs typeface="Arial" panose="020B0604020202020204" pitchFamily="34" charset="0"/>
                                </a:rPr>
                                <m:t>−</m:t>
                              </m:r>
                              <m:f>
                                <m:fPr>
                                  <m:ctrlPr>
                                    <a:rPr lang="it-IT" i="1">
                                      <a:latin typeface="Cambria Math" panose="02040503050406030204" pitchFamily="18" charset="0"/>
                                      <a:ea typeface="Times New Roman" panose="02020603050405020304" pitchFamily="18" charset="0"/>
                                      <a:cs typeface="Arial" panose="020B0604020202020204" pitchFamily="34" charset="0"/>
                                    </a:rPr>
                                  </m:ctrlPr>
                                </m:fPr>
                                <m:num>
                                  <m:r>
                                    <a:rPr lang="it-IT" i="1">
                                      <a:latin typeface="Cambria Math" panose="02040503050406030204" pitchFamily="18" charset="0"/>
                                      <a:ea typeface="Times New Roman" panose="02020603050405020304" pitchFamily="18" charset="0"/>
                                      <a:cs typeface="Arial" panose="020B0604020202020204" pitchFamily="34" charset="0"/>
                                    </a:rPr>
                                    <m:t>1</m:t>
                                  </m:r>
                                </m:num>
                                <m:den>
                                  <m:r>
                                    <a:rPr lang="it-IT" i="1">
                                      <a:latin typeface="Cambria Math" panose="02040503050406030204" pitchFamily="18" charset="0"/>
                                      <a:ea typeface="Times New Roman" panose="02020603050405020304" pitchFamily="18" charset="0"/>
                                      <a:cs typeface="Arial" panose="020B0604020202020204" pitchFamily="34" charset="0"/>
                                    </a:rPr>
                                    <m:t>2</m:t>
                                  </m:r>
                                </m:den>
                              </m:f>
                              <m:sSup>
                                <m:sSupPr>
                                  <m:ctrlPr>
                                    <a:rPr lang="it-IT" i="1">
                                      <a:latin typeface="Cambria Math" panose="02040503050406030204" pitchFamily="18" charset="0"/>
                                      <a:ea typeface="Times New Roman" panose="02020603050405020304" pitchFamily="18" charset="0"/>
                                      <a:cs typeface="Arial" panose="020B0604020202020204" pitchFamily="34" charset="0"/>
                                    </a:rPr>
                                  </m:ctrlPr>
                                </m:sSupPr>
                                <m:e>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f>
                                        <m:fPr>
                                          <m:ctrlPr>
                                            <a:rPr lang="it-IT" i="1">
                                              <a:latin typeface="Cambria Math" panose="02040503050406030204" pitchFamily="18" charset="0"/>
                                              <a:ea typeface="Times New Roman" panose="02020603050405020304" pitchFamily="18" charset="0"/>
                                              <a:cs typeface="Arial" panose="020B0604020202020204" pitchFamily="34" charset="0"/>
                                            </a:rPr>
                                          </m:ctrlPr>
                                        </m:fPr>
                                        <m:num>
                                          <m:r>
                                            <a:rPr lang="it-IT" i="1">
                                              <a:latin typeface="Cambria Math" panose="02040503050406030204" pitchFamily="18" charset="0"/>
                                              <a:ea typeface="Times New Roman" panose="02020603050405020304" pitchFamily="18" charset="0"/>
                                              <a:cs typeface="Arial" panose="020B0604020202020204" pitchFamily="34" charset="0"/>
                                            </a:rPr>
                                            <m:t>𝑥</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𝜇</m:t>
                                          </m:r>
                                        </m:num>
                                        <m:den>
                                          <m:r>
                                            <a:rPr lang="it-IT" i="1">
                                              <a:latin typeface="Cambria Math" panose="02040503050406030204" pitchFamily="18" charset="0"/>
                                              <a:ea typeface="Times New Roman" panose="02020603050405020304" pitchFamily="18" charset="0"/>
                                              <a:cs typeface="Arial" panose="020B0604020202020204" pitchFamily="34" charset="0"/>
                                            </a:rPr>
                                            <m:t>𝜎</m:t>
                                          </m:r>
                                        </m:den>
                                      </m:f>
                                    </m:e>
                                  </m:d>
                                </m:e>
                                <m:sup>
                                  <m:r>
                                    <a:rPr lang="it-IT" i="1">
                                      <a:latin typeface="Cambria Math" panose="02040503050406030204" pitchFamily="18" charset="0"/>
                                      <a:ea typeface="Times New Roman" panose="02020603050405020304" pitchFamily="18" charset="0"/>
                                      <a:cs typeface="Arial" panose="020B0604020202020204" pitchFamily="34" charset="0"/>
                                    </a:rPr>
                                    <m:t>2</m:t>
                                  </m:r>
                                </m:sup>
                              </m:sSup>
                            </m:sup>
                          </m:sSup>
                          <m:r>
                            <a:rPr lang="it-IT" i="1">
                              <a:latin typeface="Cambria Math" panose="02040503050406030204" pitchFamily="18" charset="0"/>
                              <a:ea typeface="Times New Roman" panose="02020603050405020304" pitchFamily="18" charset="0"/>
                              <a:cs typeface="Arial" panose="020B0604020202020204" pitchFamily="34" charset="0"/>
                            </a:rPr>
                            <m:t>𝑑𝑥</m:t>
                          </m:r>
                        </m:e>
                      </m:nary>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a:p>
                <a:r>
                  <a:rPr lang="it-IT" dirty="0">
                    <a:latin typeface="Arial" panose="020B0604020202020204" pitchFamily="34" charset="0"/>
                    <a:ea typeface="Times New Roman" panose="02020603050405020304" pitchFamily="18" charset="0"/>
                    <a:cs typeface="Arial" panose="020B0604020202020204" pitchFamily="34"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r>
                  <a:rPr lang="it-IT" dirty="0">
                    <a:latin typeface="Arial" panose="020B0604020202020204" pitchFamily="34" charset="0"/>
                    <a:ea typeface="Times New Roman" panose="02020603050405020304" pitchFamily="18" charset="0"/>
                    <a:cs typeface="Arial" panose="020B0604020202020204" pitchFamily="34" charset="0"/>
                  </a:rPr>
                  <a:t>che riscritto in termini di funzione di ripartizione diventa</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r>
                  <a:rPr lang="it-IT" dirty="0">
                    <a:latin typeface="Arial" panose="020B0604020202020204" pitchFamily="34" charset="0"/>
                    <a:ea typeface="Times New Roman" panose="02020603050405020304" pitchFamily="18" charset="0"/>
                    <a:cs typeface="Arial" panose="020B0604020202020204" pitchFamily="34"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𝑎</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𝑋</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𝑏</m:t>
                          </m:r>
                        </m:e>
                      </m:d>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𝐹</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𝑏</m:t>
                          </m:r>
                        </m:e>
                      </m:d>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𝐹</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𝑎</m:t>
                          </m:r>
                        </m:e>
                      </m:d>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a:p>
                <a:r>
                  <a:rPr lang="it-IT" dirty="0">
                    <a:latin typeface="Arial" panose="020B0604020202020204" pitchFamily="34" charset="0"/>
                    <a:ea typeface="Times New Roman" panose="02020603050405020304" pitchFamily="18" charset="0"/>
                    <a:cs typeface="Arial" panose="020B0604020202020204" pitchFamily="34"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Esistono tuttavia delle tavole che riportano il valore della funzione di ripartizione di un particolare tipo di normale con </a:t>
                </a:r>
                <a:r>
                  <a:rPr lang="it-IT" i="1" dirty="0">
                    <a:latin typeface="Arial" panose="020B0604020202020204" pitchFamily="34" charset="0"/>
                    <a:ea typeface="Times New Roman" panose="02020603050405020304" pitchFamily="18" charset="0"/>
                    <a:cs typeface="Arial" panose="020B0604020202020204" pitchFamily="34" charset="0"/>
                  </a:rPr>
                  <a:t>µ</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=0</m:t>
                    </m:r>
                  </m:oMath>
                </a14:m>
                <a:r>
                  <a:rPr lang="it-IT" dirty="0">
                    <a:latin typeface="Arial" panose="020B0604020202020204" pitchFamily="34" charset="0"/>
                    <a:ea typeface="Times New Roman" panose="02020603050405020304" pitchFamily="18" charset="0"/>
                    <a:cs typeface="Arial" panose="020B0604020202020204" pitchFamily="34" charset="0"/>
                  </a:rPr>
                  <a:t> e </a:t>
                </a:r>
                <a14:m>
                  <m:oMath xmlns:m="http://schemas.openxmlformats.org/officeDocument/2006/math">
                    <m:sSup>
                      <m:sSupPr>
                        <m:ctrlPr>
                          <a:rPr lang="it-IT" i="1">
                            <a:latin typeface="Cambria Math" panose="02040503050406030204" pitchFamily="18" charset="0"/>
                            <a:ea typeface="Times New Roman" panose="02020603050405020304" pitchFamily="18" charset="0"/>
                            <a:cs typeface="Arial" panose="020B0604020202020204" pitchFamily="34" charset="0"/>
                          </a:rPr>
                        </m:ctrlPr>
                      </m:sSupPr>
                      <m:e>
                        <m:r>
                          <a:rPr lang="it-IT" i="1">
                            <a:latin typeface="Cambria Math" panose="02040503050406030204" pitchFamily="18" charset="0"/>
                            <a:ea typeface="Times New Roman" panose="02020603050405020304" pitchFamily="18" charset="0"/>
                            <a:cs typeface="Arial" panose="020B0604020202020204" pitchFamily="34" charset="0"/>
                          </a:rPr>
                          <m:t>𝜎</m:t>
                        </m:r>
                      </m:e>
                      <m:sup>
                        <m:r>
                          <a:rPr lang="it-IT" i="1">
                            <a:latin typeface="Cambria Math" panose="02040503050406030204" pitchFamily="18" charset="0"/>
                            <a:ea typeface="Times New Roman" panose="02020603050405020304" pitchFamily="18" charset="0"/>
                            <a:cs typeface="Arial" panose="020B0604020202020204" pitchFamily="34" charset="0"/>
                          </a:rPr>
                          <m:t>2</m:t>
                        </m:r>
                      </m:sup>
                    </m:sSup>
                    <m:r>
                      <a:rPr lang="it-IT" i="1">
                        <a:latin typeface="Cambria Math" panose="02040503050406030204" pitchFamily="18" charset="0"/>
                        <a:ea typeface="Times New Roman" panose="02020603050405020304" pitchFamily="18" charset="0"/>
                        <a:cs typeface="Arial" panose="020B0604020202020204" pitchFamily="34" charset="0"/>
                      </a:rPr>
                      <m:t>=1</m:t>
                    </m:r>
                  </m:oMath>
                </a14:m>
                <a:r>
                  <a:rPr lang="it-IT" dirty="0">
                    <a:latin typeface="Arial" panose="020B0604020202020204" pitchFamily="34" charset="0"/>
                    <a:ea typeface="Times New Roman" panose="02020603050405020304" pitchFamily="18" charset="0"/>
                    <a:cs typeface="Arial" panose="020B0604020202020204" pitchFamily="34" charset="0"/>
                  </a:rPr>
                  <a:t>. </a:t>
                </a:r>
                <a:endParaRPr lang="it-IT"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it-IT"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it-IT" dirty="0" smtClean="0">
                    <a:latin typeface="Arial" panose="020B0604020202020204" pitchFamily="34" charset="0"/>
                    <a:ea typeface="Times New Roman" panose="02020603050405020304" pitchFamily="18" charset="0"/>
                    <a:cs typeface="Arial" panose="020B0604020202020204" pitchFamily="34" charset="0"/>
                  </a:rPr>
                  <a:t>Quest’ultima </a:t>
                </a:r>
                <a:r>
                  <a:rPr lang="it-IT" dirty="0">
                    <a:latin typeface="Arial" panose="020B0604020202020204" pitchFamily="34" charset="0"/>
                    <a:ea typeface="Times New Roman" panose="02020603050405020304" pitchFamily="18" charset="0"/>
                    <a:cs typeface="Arial" panose="020B0604020202020204" pitchFamily="34" charset="0"/>
                  </a:rPr>
                  <a:t>viene anche detta variabile casuale </a:t>
                </a:r>
                <a:r>
                  <a:rPr lang="it-IT" i="1" dirty="0">
                    <a:latin typeface="Arial" panose="020B0604020202020204" pitchFamily="34" charset="0"/>
                    <a:ea typeface="Times New Roman" panose="02020603050405020304" pitchFamily="18" charset="0"/>
                    <a:cs typeface="Arial" panose="020B0604020202020204" pitchFamily="34" charset="0"/>
                  </a:rPr>
                  <a:t>Normale Standardizzata,</a:t>
                </a:r>
                <a:r>
                  <a:rPr lang="it-IT" dirty="0">
                    <a:latin typeface="Arial" panose="020B0604020202020204" pitchFamily="34" charset="0"/>
                    <a:ea typeface="Times New Roman" panose="02020603050405020304" pitchFamily="18" charset="0"/>
                    <a:cs typeface="Arial" panose="020B0604020202020204" pitchFamily="34" charset="0"/>
                  </a:rPr>
                  <a:t> a indicare che occorre ricondursi ad essa per il calcolo della funzione di ripartizione di una qualunque variabile casuale Normale attraverso una operazione di standardizzazione.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r>
                  <a:rPr lang="it-IT" b="1" i="1" dirty="0">
                    <a:latin typeface="Arial" panose="020B0604020202020204" pitchFamily="34" charset="0"/>
                    <a:ea typeface="Times New Roman" panose="02020603050405020304" pitchFamily="18" charset="0"/>
                    <a:cs typeface="Arial" panose="020B0604020202020204" pitchFamily="34"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631371" y="1296936"/>
                <a:ext cx="7478486" cy="5152629"/>
              </a:xfrm>
              <a:prstGeom prst="rect">
                <a:avLst/>
              </a:prstGeom>
              <a:blipFill>
                <a:blip r:embed="rId5"/>
                <a:stretch>
                  <a:fillRect l="-734" t="-710" r="-734"/>
                </a:stretch>
              </a:blipFill>
            </p:spPr>
            <p:txBody>
              <a:bodyPr/>
              <a:lstStyle/>
              <a:p>
                <a:r>
                  <a:rPr lang="it-IT">
                    <a:noFill/>
                  </a:rPr>
                  <a:t> </a:t>
                </a:r>
              </a:p>
            </p:txBody>
          </p:sp>
        </mc:Fallback>
      </mc:AlternateContent>
    </p:spTree>
    <p:extLst>
      <p:ext uri="{BB962C8B-B14F-4D97-AF65-F5344CB8AC3E}">
        <p14:creationId xmlns:p14="http://schemas.microsoft.com/office/powerpoint/2010/main" val="22259780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La variabile casuale Normale o Gaussiana Standard</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5"/>
          <a:stretch>
            <a:fillRect/>
          </a:stretch>
        </p:blipFill>
        <p:spPr>
          <a:xfrm>
            <a:off x="848637" y="1325311"/>
            <a:ext cx="7515225" cy="4591050"/>
          </a:xfrm>
          <a:prstGeom prst="rect">
            <a:avLst/>
          </a:prstGeom>
        </p:spPr>
      </p:pic>
    </p:spTree>
    <p:extLst>
      <p:ext uri="{BB962C8B-B14F-4D97-AF65-F5344CB8AC3E}">
        <p14:creationId xmlns:p14="http://schemas.microsoft.com/office/powerpoint/2010/main" val="302240993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90644" y="3475959"/>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La variabile casuale Normale o </a:t>
            </a:r>
            <a:r>
              <a:rPr lang="it-IT" sz="1600" dirty="0" smtClean="0">
                <a:solidFill>
                  <a:schemeClr val="bg1"/>
                </a:solidFill>
                <a:cs typeface="Cali"/>
              </a:rPr>
              <a:t>Gaussiana Standard</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457199" y="1356101"/>
            <a:ext cx="7826829" cy="507831"/>
          </a:xfrm>
          <a:prstGeom prst="rect">
            <a:avLst/>
          </a:prstGeom>
        </p:spPr>
        <p:txBody>
          <a:bodyPr wrap="square">
            <a:spAutoFit/>
          </a:bodyPr>
          <a:lstStyle/>
          <a:p>
            <a:pPr>
              <a:lnSpc>
                <a:spcPct val="150000"/>
              </a:lnSpc>
            </a:pPr>
            <a:r>
              <a:rPr lang="it-IT" dirty="0">
                <a:latin typeface="Arial" panose="020B0604020202020204" pitchFamily="34" charset="0"/>
                <a:ea typeface="Times New Roman" panose="02020603050405020304" pitchFamily="18" charset="0"/>
                <a:cs typeface="Arial" panose="020B0604020202020204" pitchFamily="34" charset="0"/>
              </a:rPr>
              <a:t>La curva normale sarà pertanto traslata e simmetrica rispetto a µ=0</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3" name="Immagine 12"/>
          <p:cNvPicPr/>
          <p:nvPr/>
        </p:nvPicPr>
        <p:blipFill>
          <a:blip r:embed="rId5">
            <a:extLst>
              <a:ext uri="{28A0092B-C50C-407E-A947-70E740481C1C}">
                <a14:useLocalDpi xmlns:a14="http://schemas.microsoft.com/office/drawing/2010/main" val="0"/>
              </a:ext>
            </a:extLst>
          </a:blip>
          <a:srcRect/>
          <a:stretch>
            <a:fillRect/>
          </a:stretch>
        </p:blipFill>
        <p:spPr bwMode="auto">
          <a:xfrm>
            <a:off x="4906734" y="2585955"/>
            <a:ext cx="3377293" cy="2508559"/>
          </a:xfrm>
          <a:prstGeom prst="rect">
            <a:avLst/>
          </a:prstGeom>
          <a:noFill/>
          <a:ln>
            <a:noFill/>
          </a:ln>
        </p:spPr>
      </p:pic>
      <p:pic>
        <p:nvPicPr>
          <p:cNvPr id="14" name="Immagine 13"/>
          <p:cNvPicPr/>
          <p:nvPr/>
        </p:nvPicPr>
        <p:blipFill>
          <a:blip r:embed="rId6">
            <a:extLst>
              <a:ext uri="{28A0092B-C50C-407E-A947-70E740481C1C}">
                <a14:useLocalDpi xmlns:a14="http://schemas.microsoft.com/office/drawing/2010/main" val="0"/>
              </a:ext>
            </a:extLst>
          </a:blip>
          <a:stretch>
            <a:fillRect/>
          </a:stretch>
        </p:blipFill>
        <p:spPr>
          <a:xfrm>
            <a:off x="880915" y="2814630"/>
            <a:ext cx="3569335" cy="2391768"/>
          </a:xfrm>
          <a:prstGeom prst="rect">
            <a:avLst/>
          </a:prstGeom>
        </p:spPr>
      </p:pic>
      <p:sp>
        <p:nvSpPr>
          <p:cNvPr id="5" name="Freccia a destra 4"/>
          <p:cNvSpPr/>
          <p:nvPr/>
        </p:nvSpPr>
        <p:spPr>
          <a:xfrm>
            <a:off x="4114800" y="3080657"/>
            <a:ext cx="1110343" cy="9298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1430270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La variabile casuale Normale o </a:t>
            </a:r>
            <a:r>
              <a:rPr lang="it-IT" sz="1600" dirty="0" smtClean="0">
                <a:solidFill>
                  <a:schemeClr val="bg1"/>
                </a:solidFill>
                <a:cs typeface="Cali"/>
              </a:rPr>
              <a:t>Gaussiana</a:t>
            </a:r>
            <a:r>
              <a:rPr lang="it-IT" sz="1600" dirty="0">
                <a:solidFill>
                  <a:schemeClr val="bg1"/>
                </a:solidFill>
                <a:cs typeface="Cali"/>
              </a:rPr>
              <a:t> </a:t>
            </a:r>
            <a:r>
              <a:rPr lang="it-IT" sz="1600" dirty="0" smtClean="0">
                <a:solidFill>
                  <a:schemeClr val="bg1"/>
                </a:solidFill>
                <a:cs typeface="Cali"/>
              </a:rPr>
              <a:t>Standard</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304799" y="1048799"/>
                <a:ext cx="7728857" cy="830997"/>
              </a:xfrm>
              <a:prstGeom prst="rect">
                <a:avLst/>
              </a:prstGeom>
            </p:spPr>
            <p:txBody>
              <a:bodyPr wrap="square">
                <a:spAutoFit/>
              </a:bodyPr>
              <a:lstStyle/>
              <a:p>
                <a:pPr algn="just">
                  <a:spcAft>
                    <a:spcPts val="0"/>
                  </a:spcAft>
                </a:pPr>
                <a:r>
                  <a:rPr lang="it-IT" sz="1600" dirty="0">
                    <a:latin typeface="Arial" panose="020B0604020202020204" pitchFamily="34" charset="0"/>
                    <a:ea typeface="Times New Roman" panose="02020603050405020304" pitchFamily="18" charset="0"/>
                    <a:cs typeface="Arial" panose="020B0604020202020204" pitchFamily="34" charset="0"/>
                  </a:rPr>
                  <a:t>Passando attraverso la variabile normale standardizzata e le sue tavole, è possibile calcolare la probabilità di </a:t>
                </a:r>
                <a:r>
                  <a:rPr lang="it-IT" sz="1600" i="1" dirty="0">
                    <a:latin typeface="Arial" panose="020B0604020202020204" pitchFamily="34" charset="0"/>
                    <a:ea typeface="Times New Roman" panose="02020603050405020304" pitchFamily="18" charset="0"/>
                    <a:cs typeface="Arial" panose="020B0604020202020204" pitchFamily="34" charset="0"/>
                  </a:rPr>
                  <a:t>qualunque</a:t>
                </a:r>
                <a:r>
                  <a:rPr lang="it-IT" sz="1600" dirty="0">
                    <a:latin typeface="Arial" panose="020B0604020202020204" pitchFamily="34" charset="0"/>
                    <a:ea typeface="Times New Roman" panose="02020603050405020304" pitchFamily="18" charset="0"/>
                    <a:cs typeface="Arial" panose="020B0604020202020204" pitchFamily="34" charset="0"/>
                  </a:rPr>
                  <a:t> intervallo di valori </a:t>
                </a:r>
                <a14:m>
                  <m:oMath xmlns:m="http://schemas.openxmlformats.org/officeDocument/2006/math">
                    <m:d>
                      <m:dPr>
                        <m:ctrlPr>
                          <a:rPr lang="it-IT" sz="1600" i="1">
                            <a:latin typeface="Cambria Math" panose="02040503050406030204" pitchFamily="18" charset="0"/>
                            <a:ea typeface="Times New Roman" panose="02020603050405020304" pitchFamily="18" charset="0"/>
                            <a:cs typeface="Arial" panose="020B0604020202020204" pitchFamily="34" charset="0"/>
                          </a:rPr>
                        </m:ctrlPr>
                      </m:dPr>
                      <m:e>
                        <m:r>
                          <a:rPr lang="it-IT" sz="1600" i="1">
                            <a:latin typeface="Cambria Math" panose="02040503050406030204" pitchFamily="18" charset="0"/>
                            <a:ea typeface="Times New Roman" panose="02020603050405020304" pitchFamily="18" charset="0"/>
                            <a:cs typeface="Arial" panose="020B0604020202020204" pitchFamily="34" charset="0"/>
                          </a:rPr>
                          <m:t>𝑎</m:t>
                        </m:r>
                        <m:r>
                          <a:rPr lang="it-IT" sz="1600" i="1">
                            <a:latin typeface="Cambria Math" panose="02040503050406030204" pitchFamily="18" charset="0"/>
                            <a:ea typeface="Times New Roman" panose="02020603050405020304" pitchFamily="18" charset="0"/>
                            <a:cs typeface="Arial" panose="020B0604020202020204" pitchFamily="34" charset="0"/>
                          </a:rPr>
                          <m:t>, </m:t>
                        </m:r>
                        <m:r>
                          <a:rPr lang="it-IT" sz="1600" i="1">
                            <a:latin typeface="Cambria Math" panose="02040503050406030204" pitchFamily="18" charset="0"/>
                            <a:ea typeface="Times New Roman" panose="02020603050405020304" pitchFamily="18" charset="0"/>
                            <a:cs typeface="Arial" panose="020B0604020202020204" pitchFamily="34" charset="0"/>
                          </a:rPr>
                          <m:t>𝑏</m:t>
                        </m:r>
                      </m:e>
                    </m:d>
                  </m:oMath>
                </a14:m>
                <a:r>
                  <a:rPr lang="it-IT" sz="1600" dirty="0">
                    <a:latin typeface="Arial" panose="020B0604020202020204" pitchFamily="34" charset="0"/>
                    <a:ea typeface="Times New Roman" panose="02020603050405020304" pitchFamily="18" charset="0"/>
                    <a:cs typeface="Arial" panose="020B0604020202020204" pitchFamily="34" charset="0"/>
                  </a:rPr>
                  <a:t> appartenente a qualunque variabile casuale normale.</a:t>
                </a:r>
                <a:endParaRPr lang="it-IT" sz="16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304799" y="1048799"/>
                <a:ext cx="7728857" cy="830997"/>
              </a:xfrm>
              <a:prstGeom prst="rect">
                <a:avLst/>
              </a:prstGeom>
              <a:blipFill>
                <a:blip r:embed="rId5"/>
                <a:stretch>
                  <a:fillRect l="-394" t="-2206" r="-394" b="-8824"/>
                </a:stretch>
              </a:blipFill>
            </p:spPr>
            <p:txBody>
              <a:bodyPr/>
              <a:lstStyle/>
              <a:p>
                <a:r>
                  <a:rPr lang="it-IT">
                    <a:noFill/>
                  </a:rPr>
                  <a:t> </a:t>
                </a:r>
              </a:p>
            </p:txBody>
          </p:sp>
        </mc:Fallback>
      </mc:AlternateContent>
      <p:pic>
        <p:nvPicPr>
          <p:cNvPr id="5" name="Immagine 4"/>
          <p:cNvPicPr>
            <a:picLocks noChangeAspect="1"/>
          </p:cNvPicPr>
          <p:nvPr/>
        </p:nvPicPr>
        <p:blipFill>
          <a:blip r:embed="rId6"/>
          <a:stretch>
            <a:fillRect/>
          </a:stretch>
        </p:blipFill>
        <p:spPr>
          <a:xfrm>
            <a:off x="310107" y="1879796"/>
            <a:ext cx="7277236" cy="4391436"/>
          </a:xfrm>
          <a:prstGeom prst="rect">
            <a:avLst/>
          </a:prstGeom>
        </p:spPr>
      </p:pic>
    </p:spTree>
    <p:extLst>
      <p:ext uri="{BB962C8B-B14F-4D97-AF65-F5344CB8AC3E}">
        <p14:creationId xmlns:p14="http://schemas.microsoft.com/office/powerpoint/2010/main" val="285042286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Esempio</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500743" y="1097593"/>
                <a:ext cx="8153400" cy="1754326"/>
              </a:xfrm>
              <a:prstGeom prst="rect">
                <a:avLst/>
              </a:prstGeom>
            </p:spPr>
            <p:txBody>
              <a:bodyPr wrap="square">
                <a:spAutoFit/>
              </a:bodyPr>
              <a:lstStyle/>
              <a:p>
                <a:pPr algn="just">
                  <a:spcAft>
                    <a:spcPts val="0"/>
                  </a:spcAft>
                </a:pPr>
                <a:r>
                  <a:rPr lang="it-IT" i="1" dirty="0" smtClean="0">
                    <a:latin typeface="Arial" panose="020B0604020202020204" pitchFamily="34" charset="0"/>
                    <a:ea typeface="Times New Roman" panose="02020603050405020304" pitchFamily="18" charset="0"/>
                    <a:cs typeface="Arial" panose="020B0604020202020204" pitchFamily="34" charset="0"/>
                  </a:rPr>
                  <a:t>Un </a:t>
                </a:r>
                <a:r>
                  <a:rPr lang="it-IT" i="1" dirty="0">
                    <a:latin typeface="Arial" panose="020B0604020202020204" pitchFamily="34" charset="0"/>
                    <a:ea typeface="Times New Roman" panose="02020603050405020304" pitchFamily="18" charset="0"/>
                    <a:cs typeface="Arial" panose="020B0604020202020204" pitchFamily="34" charset="0"/>
                  </a:rPr>
                  <a:t>controllo sui distributori automatici di latte non pastorizzato su un’area di un’unione montana di comuni ha evidenziato che la quantità espressa in litri di latte effettivamente erogata dal distributore è ben interpretata da una Normale con µ</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=1 </m:t>
                    </m:r>
                    <m:r>
                      <a:rPr lang="it-IT" i="1">
                        <a:latin typeface="Cambria Math" panose="02040503050406030204" pitchFamily="18" charset="0"/>
                        <a:ea typeface="Times New Roman" panose="02020603050405020304" pitchFamily="18" charset="0"/>
                        <a:cs typeface="Arial" panose="020B0604020202020204" pitchFamily="34" charset="0"/>
                      </a:rPr>
                      <m:t>𝑙𝑖𝑡𝑟𝑜</m:t>
                    </m:r>
                  </m:oMath>
                </a14:m>
                <a:r>
                  <a:rPr lang="it-IT" i="1" dirty="0">
                    <a:latin typeface="Arial" panose="020B0604020202020204" pitchFamily="34" charset="0"/>
                    <a:ea typeface="Times New Roman" panose="02020603050405020304" pitchFamily="18" charset="0"/>
                    <a:cs typeface="Arial" panose="020B0604020202020204" pitchFamily="34" charset="0"/>
                  </a:rPr>
                  <a:t> e </a:t>
                </a:r>
                <a14:m>
                  <m:oMath xmlns:m="http://schemas.openxmlformats.org/officeDocument/2006/math">
                    <m:sSup>
                      <m:sSupPr>
                        <m:ctrlPr>
                          <a:rPr lang="it-IT" i="1">
                            <a:latin typeface="Cambria Math" panose="02040503050406030204" pitchFamily="18" charset="0"/>
                            <a:ea typeface="Times New Roman" panose="02020603050405020304" pitchFamily="18" charset="0"/>
                            <a:cs typeface="Arial" panose="020B0604020202020204" pitchFamily="34" charset="0"/>
                          </a:rPr>
                        </m:ctrlPr>
                      </m:sSupPr>
                      <m:e>
                        <m:r>
                          <a:rPr lang="it-IT" i="1">
                            <a:latin typeface="Cambria Math" panose="02040503050406030204" pitchFamily="18" charset="0"/>
                            <a:ea typeface="Times New Roman" panose="02020603050405020304" pitchFamily="18" charset="0"/>
                            <a:cs typeface="Arial" panose="020B0604020202020204" pitchFamily="34" charset="0"/>
                          </a:rPr>
                          <m:t>𝜎</m:t>
                        </m:r>
                      </m:e>
                      <m:sup>
                        <m:r>
                          <a:rPr lang="it-IT" i="1">
                            <a:latin typeface="Cambria Math" panose="02040503050406030204" pitchFamily="18" charset="0"/>
                            <a:ea typeface="Times New Roman" panose="02020603050405020304" pitchFamily="18" charset="0"/>
                            <a:cs typeface="Arial" panose="020B0604020202020204" pitchFamily="34" charset="0"/>
                          </a:rPr>
                          <m:t>2</m:t>
                        </m:r>
                      </m:sup>
                    </m:sSup>
                    <m:r>
                      <a:rPr lang="it-IT" i="1">
                        <a:latin typeface="Cambria Math" panose="02040503050406030204" pitchFamily="18" charset="0"/>
                        <a:ea typeface="Times New Roman" panose="02020603050405020304" pitchFamily="18" charset="0"/>
                        <a:cs typeface="Arial" panose="020B0604020202020204" pitchFamily="34" charset="0"/>
                      </a:rPr>
                      <m:t>=0,5 </m:t>
                    </m:r>
                    <m:r>
                      <a:rPr lang="it-IT" i="1">
                        <a:latin typeface="Cambria Math" panose="02040503050406030204" pitchFamily="18" charset="0"/>
                        <a:ea typeface="Times New Roman" panose="02020603050405020304" pitchFamily="18" charset="0"/>
                        <a:cs typeface="Arial" panose="020B0604020202020204" pitchFamily="34" charset="0"/>
                      </a:rPr>
                      <m:t>𝑙𝑖𝑡𝑟𝑖</m:t>
                    </m:r>
                  </m:oMath>
                </a14:m>
                <a:r>
                  <a:rPr lang="it-IT" i="1" dirty="0">
                    <a:latin typeface="Arial" panose="020B0604020202020204" pitchFamily="34" charset="0"/>
                    <a:ea typeface="Times New Roman" panose="02020603050405020304" pitchFamily="18" charset="0"/>
                    <a:cs typeface="Arial" panose="020B0604020202020204" pitchFamily="34" charset="0"/>
                  </a:rPr>
                  <a:t>. </a:t>
                </a:r>
                <a:endParaRPr lang="it-IT" i="1"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it-IT" i="1" dirty="0" smtClean="0">
                    <a:latin typeface="Arial" panose="020B0604020202020204" pitchFamily="34" charset="0"/>
                    <a:ea typeface="Times New Roman" panose="02020603050405020304" pitchFamily="18" charset="0"/>
                    <a:cs typeface="Arial" panose="020B0604020202020204" pitchFamily="34" charset="0"/>
                  </a:rPr>
                  <a:t>Nel </a:t>
                </a:r>
                <a:r>
                  <a:rPr lang="it-IT" i="1" dirty="0">
                    <a:latin typeface="Arial" panose="020B0604020202020204" pitchFamily="34" charset="0"/>
                    <a:ea typeface="Times New Roman" panose="02020603050405020304" pitchFamily="18" charset="0"/>
                    <a:cs typeface="Arial" panose="020B0604020202020204" pitchFamily="34" charset="0"/>
                  </a:rPr>
                  <a:t>caso in cui la pompa abbia erogato una quantità inferiore a 1,10 litri, qual è il corrispondente valore della variabile casuale normale standardizzata? </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500743" y="1097593"/>
                <a:ext cx="8153400" cy="1754326"/>
              </a:xfrm>
              <a:prstGeom prst="rect">
                <a:avLst/>
              </a:prstGeom>
              <a:blipFill>
                <a:blip r:embed="rId5"/>
                <a:stretch>
                  <a:fillRect l="-598" t="-1736" r="-598" b="-4514"/>
                </a:stretch>
              </a:blipFill>
            </p:spPr>
            <p:txBody>
              <a:bodyPr/>
              <a:lstStyle/>
              <a:p>
                <a:r>
                  <a:rPr lang="it-IT">
                    <a:noFill/>
                  </a:rPr>
                  <a:t> </a:t>
                </a:r>
              </a:p>
            </p:txBody>
          </p:sp>
        </mc:Fallback>
      </mc:AlternateContent>
      <p:pic>
        <p:nvPicPr>
          <p:cNvPr id="6" name="Immagine 5"/>
          <p:cNvPicPr>
            <a:picLocks noChangeAspect="1"/>
          </p:cNvPicPr>
          <p:nvPr/>
        </p:nvPicPr>
        <p:blipFill>
          <a:blip r:embed="rId6"/>
          <a:stretch>
            <a:fillRect/>
          </a:stretch>
        </p:blipFill>
        <p:spPr>
          <a:xfrm>
            <a:off x="1221110" y="3453430"/>
            <a:ext cx="6231772" cy="1256016"/>
          </a:xfrm>
          <a:prstGeom prst="rect">
            <a:avLst/>
          </a:prstGeom>
        </p:spPr>
      </p:pic>
    </p:spTree>
    <p:extLst>
      <p:ext uri="{BB962C8B-B14F-4D97-AF65-F5344CB8AC3E}">
        <p14:creationId xmlns:p14="http://schemas.microsoft.com/office/powerpoint/2010/main" val="29556985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Esempio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402771" y="2136339"/>
                <a:ext cx="7957458" cy="1754326"/>
              </a:xfrm>
              <a:prstGeom prst="rect">
                <a:avLst/>
              </a:prstGeom>
            </p:spPr>
            <p:txBody>
              <a:bodyPr wrap="square">
                <a:spAutoFit/>
              </a:bodyPr>
              <a:lstStyle/>
              <a:p>
                <a:pPr algn="just">
                  <a:lnSpc>
                    <a:spcPct val="150000"/>
                  </a:lnSpc>
                  <a:spcAft>
                    <a:spcPts val="0"/>
                  </a:spcAft>
                </a:pPr>
                <a:r>
                  <a:rPr lang="it-IT">
                    <a:latin typeface="Arial" panose="020B0604020202020204" pitchFamily="34" charset="0"/>
                    <a:ea typeface="Times New Roman" panose="02020603050405020304" pitchFamily="18" charset="0"/>
                    <a:cs typeface="Arial" panose="020B0604020202020204" pitchFamily="34" charset="0"/>
                  </a:rPr>
                  <a:t>Nel caso dell’esercizio in esame, la probabilità che la variabile casuale normale standardizzata assuma valori inferiori o uguali al valore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𝑧</m:t>
                    </m:r>
                    <m:r>
                      <a:rPr lang="it-IT" i="1">
                        <a:latin typeface="Cambria Math" panose="02040503050406030204" pitchFamily="18" charset="0"/>
                        <a:ea typeface="Times New Roman" panose="02020603050405020304" pitchFamily="18" charset="0"/>
                        <a:cs typeface="Arial" panose="020B0604020202020204" pitchFamily="34" charset="0"/>
                      </a:rPr>
                      <m:t>=0,14</m:t>
                    </m:r>
                  </m:oMath>
                </a14:m>
                <a:r>
                  <a:rPr lang="it-IT" dirty="0">
                    <a:latin typeface="Arial" panose="020B0604020202020204" pitchFamily="34" charset="0"/>
                    <a:ea typeface="Times New Roman" panose="02020603050405020304" pitchFamily="18" charset="0"/>
                    <a:cs typeface="Arial" panose="020B0604020202020204" pitchFamily="34" charset="0"/>
                  </a:rPr>
                  <a:t> ottiene sulla tavola dall’incrocio fra la riga intestata 0,1 e la colonna intestata 0,04</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402771" y="2136339"/>
                <a:ext cx="7957458" cy="1754326"/>
              </a:xfrm>
              <a:prstGeom prst="rect">
                <a:avLst/>
              </a:prstGeom>
              <a:blipFill>
                <a:blip r:embed="rId5"/>
                <a:stretch>
                  <a:fillRect l="-613" r="-690" b="-1736"/>
                </a:stretch>
              </a:blipFill>
            </p:spPr>
            <p:txBody>
              <a:bodyPr/>
              <a:lstStyle/>
              <a:p>
                <a:r>
                  <a:rPr lang="it-IT">
                    <a:noFill/>
                  </a:rPr>
                  <a:t> </a:t>
                </a:r>
              </a:p>
            </p:txBody>
          </p:sp>
        </mc:Fallback>
      </mc:AlternateContent>
      <p:pic>
        <p:nvPicPr>
          <p:cNvPr id="13" name="Immagine 12"/>
          <p:cNvPicPr>
            <a:picLocks noChangeAspect="1"/>
          </p:cNvPicPr>
          <p:nvPr/>
        </p:nvPicPr>
        <p:blipFill>
          <a:blip r:embed="rId6"/>
          <a:stretch>
            <a:fillRect/>
          </a:stretch>
        </p:blipFill>
        <p:spPr>
          <a:xfrm>
            <a:off x="1221110" y="986729"/>
            <a:ext cx="6231772" cy="1256016"/>
          </a:xfrm>
          <a:prstGeom prst="rect">
            <a:avLst/>
          </a:prstGeom>
        </p:spPr>
      </p:pic>
      <p:pic>
        <p:nvPicPr>
          <p:cNvPr id="5" name="Immagine 4"/>
          <p:cNvPicPr>
            <a:picLocks noChangeAspect="1"/>
          </p:cNvPicPr>
          <p:nvPr/>
        </p:nvPicPr>
        <p:blipFill>
          <a:blip r:embed="rId7"/>
          <a:stretch>
            <a:fillRect/>
          </a:stretch>
        </p:blipFill>
        <p:spPr>
          <a:xfrm>
            <a:off x="155864" y="4001036"/>
            <a:ext cx="6771982" cy="2229942"/>
          </a:xfrm>
          <a:prstGeom prst="rect">
            <a:avLst/>
          </a:prstGeom>
        </p:spPr>
      </p:pic>
      <p:pic>
        <p:nvPicPr>
          <p:cNvPr id="15" name="Immagine 14"/>
          <p:cNvPicPr/>
          <p:nvPr/>
        </p:nvPicPr>
        <p:blipFill>
          <a:blip r:embed="rId8">
            <a:extLst>
              <a:ext uri="{28A0092B-C50C-407E-A947-70E740481C1C}">
                <a14:useLocalDpi xmlns:a14="http://schemas.microsoft.com/office/drawing/2010/main" val="0"/>
              </a:ext>
            </a:extLst>
          </a:blip>
          <a:srcRect/>
          <a:stretch>
            <a:fillRect/>
          </a:stretch>
        </p:blipFill>
        <p:spPr bwMode="auto">
          <a:xfrm>
            <a:off x="6776164" y="4469107"/>
            <a:ext cx="2197100" cy="1679575"/>
          </a:xfrm>
          <a:prstGeom prst="rect">
            <a:avLst/>
          </a:prstGeom>
          <a:noFill/>
          <a:ln>
            <a:noFill/>
          </a:ln>
        </p:spPr>
      </p:pic>
    </p:spTree>
    <p:extLst>
      <p:ext uri="{BB962C8B-B14F-4D97-AF65-F5344CB8AC3E}">
        <p14:creationId xmlns:p14="http://schemas.microsoft.com/office/powerpoint/2010/main" val="3643810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5"/>
          <a:stretch>
            <a:fillRect/>
          </a:stretch>
        </p:blipFill>
        <p:spPr>
          <a:xfrm>
            <a:off x="484662" y="1149546"/>
            <a:ext cx="7915275" cy="1847850"/>
          </a:xfrm>
          <a:prstGeom prst="rect">
            <a:avLst/>
          </a:prstGeom>
        </p:spPr>
      </p:pic>
      <p:pic>
        <p:nvPicPr>
          <p:cNvPr id="13" name="Immagine 12"/>
          <p:cNvPicPr>
            <a:picLocks noChangeAspect="1"/>
          </p:cNvPicPr>
          <p:nvPr/>
        </p:nvPicPr>
        <p:blipFill>
          <a:blip r:embed="rId6"/>
          <a:stretch>
            <a:fillRect/>
          </a:stretch>
        </p:blipFill>
        <p:spPr>
          <a:xfrm>
            <a:off x="494159" y="3021125"/>
            <a:ext cx="8001000" cy="2971800"/>
          </a:xfrm>
          <a:prstGeom prst="rect">
            <a:avLst/>
          </a:prstGeom>
        </p:spPr>
      </p:pic>
    </p:spTree>
    <p:extLst>
      <p:ext uri="{BB962C8B-B14F-4D97-AF65-F5344CB8AC3E}">
        <p14:creationId xmlns:p14="http://schemas.microsoft.com/office/powerpoint/2010/main" val="484794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Limiti della concezione classica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643944" y="1720840"/>
            <a:ext cx="7972022" cy="2585323"/>
          </a:xfrm>
          <a:prstGeom prst="rect">
            <a:avLst/>
          </a:prstGeom>
        </p:spPr>
        <p:txBody>
          <a:bodyPr wrap="square">
            <a:spAutoFit/>
          </a:bodyPr>
          <a:lstStyle/>
          <a:p>
            <a:pPr algn="just">
              <a:lnSpc>
                <a:spcPct val="150000"/>
              </a:lnSpc>
              <a:spcAft>
                <a:spcPts val="0"/>
              </a:spcAft>
            </a:pPr>
            <a:r>
              <a:rPr lang="it-IT" dirty="0" smtClean="0">
                <a:latin typeface="Arial" panose="020B0604020202020204" pitchFamily="34" charset="0"/>
                <a:ea typeface="Times New Roman" panose="02020603050405020304" pitchFamily="18" charset="0"/>
                <a:cs typeface="Times New Roman" panose="02020603050405020304" pitchFamily="18" charset="0"/>
              </a:rPr>
              <a:t>Non è possibile utilizzare la concezione classica </a:t>
            </a:r>
            <a:r>
              <a:rPr lang="it-IT" dirty="0">
                <a:latin typeface="Arial" panose="020B0604020202020204" pitchFamily="34" charset="0"/>
                <a:ea typeface="Times New Roman" panose="02020603050405020304" pitchFamily="18" charset="0"/>
                <a:cs typeface="Times New Roman" panose="02020603050405020304" pitchFamily="18" charset="0"/>
              </a:rPr>
              <a:t>quando non si </a:t>
            </a:r>
            <a:r>
              <a:rPr lang="it-IT" dirty="0" smtClean="0">
                <a:latin typeface="Arial" panose="020B0604020202020204" pitchFamily="34" charset="0"/>
                <a:ea typeface="Times New Roman" panose="02020603050405020304" pitchFamily="18" charset="0"/>
                <a:cs typeface="Times New Roman" panose="02020603050405020304" pitchFamily="18" charset="0"/>
              </a:rPr>
              <a:t>conosce </a:t>
            </a:r>
            <a:r>
              <a:rPr lang="it-IT" dirty="0">
                <a:latin typeface="Arial" panose="020B0604020202020204" pitchFamily="34" charset="0"/>
                <a:ea typeface="Times New Roman" panose="02020603050405020304" pitchFamily="18" charset="0"/>
                <a:cs typeface="Times New Roman" panose="02020603050405020304" pitchFamily="18" charset="0"/>
              </a:rPr>
              <a:t>a priori il numero dei casi possibili, come nella quasi totalità degli eventi reali</a:t>
            </a:r>
            <a:r>
              <a:rPr lang="it-IT" dirty="0" smtClean="0">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50000"/>
              </a:lnSpc>
              <a:spcAft>
                <a:spcPts val="0"/>
              </a:spcAft>
            </a:pP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dirty="0" smtClean="0">
                <a:latin typeface="Arial" panose="020B0604020202020204" pitchFamily="34" charset="0"/>
                <a:ea typeface="Times New Roman" panose="02020603050405020304" pitchFamily="18" charset="0"/>
                <a:cs typeface="Times New Roman" panose="02020603050405020304" pitchFamily="18" charset="0"/>
              </a:rPr>
              <a:t> </a:t>
            </a:r>
            <a:r>
              <a:rPr lang="it-IT" dirty="0">
                <a:latin typeface="Arial" panose="020B0604020202020204" pitchFamily="34" charset="0"/>
                <a:ea typeface="Times New Roman" panose="02020603050405020304" pitchFamily="18" charset="0"/>
                <a:cs typeface="Times New Roman" panose="02020603050405020304" pitchFamily="18" charset="0"/>
              </a:rPr>
              <a:t>Si pensi ad esempio al caso in cui si voglia definire la probabilità che l'anno prossimo una squadra vinca lo scudetto, o che un’autovettura abbia un guasto o ancora che il giorno seguente nevichi.</a:t>
            </a:r>
          </a:p>
        </p:txBody>
      </p:sp>
    </p:spTree>
    <p:extLst>
      <p:ext uri="{BB962C8B-B14F-4D97-AF65-F5344CB8AC3E}">
        <p14:creationId xmlns:p14="http://schemas.microsoft.com/office/powerpoint/2010/main" val="3446456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51137" y="1360467"/>
            <a:ext cx="8171645" cy="2166875"/>
          </a:xfrm>
          <a:prstGeom prst="rect">
            <a:avLst/>
          </a:prstGeom>
        </p:spPr>
        <p:txBody>
          <a:bodyPr wrap="square">
            <a:spAutoFit/>
          </a:bodyPr>
          <a:lstStyle/>
          <a:p>
            <a:pPr algn="just">
              <a:lnSpc>
                <a:spcPct val="107000"/>
              </a:lnSpc>
              <a:spcAft>
                <a:spcPts val="0"/>
              </a:spcAft>
            </a:pPr>
            <a:r>
              <a:rPr lang="it-IT" dirty="0" smtClean="0">
                <a:latin typeface="Arial" panose="020B0604020202020204" pitchFamily="34" charset="0"/>
                <a:ea typeface="Calibri" panose="020F0502020204030204" pitchFamily="34" charset="0"/>
                <a:cs typeface="Arial" panose="020B0604020202020204" pitchFamily="34" charset="0"/>
              </a:rPr>
              <a:t>In </a:t>
            </a:r>
            <a:r>
              <a:rPr lang="it-IT" dirty="0">
                <a:latin typeface="Arial" panose="020B0604020202020204" pitchFamily="34" charset="0"/>
                <a:ea typeface="Calibri" panose="020F0502020204030204" pitchFamily="34" charset="0"/>
                <a:cs typeface="Arial" panose="020B0604020202020204" pitchFamily="34" charset="0"/>
              </a:rPr>
              <a:t>un mazzo composto da 52 carte ogni seme di 13 carte comprende tre figure, in totale 12 figure. Estraendo una carta dal mazzo si considerino le probabilità di uscita di </a:t>
            </a:r>
            <a:endParaRPr lang="it-IT"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it-IT"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0"/>
              </a:spcAft>
              <a:buFont typeface="+mj-lt"/>
              <a:buAutoNum type="alphaUcPeriod"/>
            </a:pPr>
            <a:r>
              <a:rPr lang="it-IT" dirty="0" smtClean="0">
                <a:latin typeface="Arial" panose="020B0604020202020204" pitchFamily="34" charset="0"/>
                <a:ea typeface="Calibri" panose="020F0502020204030204" pitchFamily="34" charset="0"/>
                <a:cs typeface="Arial" panose="020B0604020202020204" pitchFamily="34" charset="0"/>
              </a:rPr>
              <a:t>una </a:t>
            </a:r>
            <a:r>
              <a:rPr lang="it-IT" dirty="0">
                <a:latin typeface="Arial" panose="020B0604020202020204" pitchFamily="34" charset="0"/>
                <a:ea typeface="Calibri" panose="020F0502020204030204" pitchFamily="34" charset="0"/>
                <a:cs typeface="Arial" panose="020B0604020202020204" pitchFamily="34" charset="0"/>
              </a:rPr>
              <a:t>figura, </a:t>
            </a:r>
            <a:endParaRPr lang="it-IT"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0"/>
              </a:spcAft>
              <a:buFont typeface="+mj-lt"/>
              <a:buAutoNum type="alphaUcPeriod"/>
            </a:pPr>
            <a:r>
              <a:rPr lang="it-IT" dirty="0" smtClean="0">
                <a:latin typeface="Arial" panose="020B0604020202020204" pitchFamily="34" charset="0"/>
                <a:ea typeface="Calibri" panose="020F0502020204030204" pitchFamily="34" charset="0"/>
                <a:cs typeface="Arial" panose="020B0604020202020204" pitchFamily="34" charset="0"/>
              </a:rPr>
              <a:t>una </a:t>
            </a:r>
            <a:r>
              <a:rPr lang="it-IT" dirty="0">
                <a:latin typeface="Arial" panose="020B0604020202020204" pitchFamily="34" charset="0"/>
                <a:ea typeface="Calibri" panose="020F0502020204030204" pitchFamily="34" charset="0"/>
                <a:cs typeface="Arial" panose="020B0604020202020204" pitchFamily="34" charset="0"/>
              </a:rPr>
              <a:t>carta di cuori, </a:t>
            </a:r>
            <a:endParaRPr lang="it-IT"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0"/>
              </a:spcAft>
              <a:buFont typeface="+mj-lt"/>
              <a:buAutoNum type="alphaUcPeriod"/>
            </a:pPr>
            <a:r>
              <a:rPr lang="it-IT" dirty="0" smtClean="0">
                <a:latin typeface="Arial" panose="020B0604020202020204" pitchFamily="34" charset="0"/>
                <a:ea typeface="Calibri" panose="020F0502020204030204" pitchFamily="34" charset="0"/>
                <a:cs typeface="Arial" panose="020B0604020202020204" pitchFamily="34" charset="0"/>
              </a:rPr>
              <a:t>una </a:t>
            </a:r>
            <a:r>
              <a:rPr lang="it-IT" dirty="0">
                <a:latin typeface="Arial" panose="020B0604020202020204" pitchFamily="34" charset="0"/>
                <a:ea typeface="Calibri" panose="020F0502020204030204" pitchFamily="34" charset="0"/>
                <a:cs typeface="Arial" panose="020B0604020202020204" pitchFamily="34" charset="0"/>
              </a:rPr>
              <a:t>figura di </a:t>
            </a:r>
            <a:r>
              <a:rPr lang="it-IT" dirty="0" smtClean="0">
                <a:latin typeface="Arial" panose="020B0604020202020204" pitchFamily="34" charset="0"/>
                <a:ea typeface="Calibri" panose="020F0502020204030204" pitchFamily="34" charset="0"/>
                <a:cs typeface="Arial" panose="020B0604020202020204" pitchFamily="34" charset="0"/>
              </a:rPr>
              <a:t>cuori</a:t>
            </a:r>
          </a:p>
        </p:txBody>
      </p:sp>
    </p:spTree>
    <p:extLst>
      <p:ext uri="{BB962C8B-B14F-4D97-AF65-F5344CB8AC3E}">
        <p14:creationId xmlns:p14="http://schemas.microsoft.com/office/powerpoint/2010/main" val="988807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284831" y="1615728"/>
                <a:ext cx="4572000" cy="3778470"/>
              </a:xfrm>
              <a:prstGeom prst="rect">
                <a:avLst/>
              </a:prstGeom>
            </p:spPr>
            <p:txBody>
              <a:bodyPr>
                <a:spAutoFit/>
              </a:bodyPr>
              <a:lstStyle/>
              <a:p>
                <a:pPr>
                  <a:lnSpc>
                    <a:spcPct val="150000"/>
                  </a:lnSpc>
                  <a:spcAft>
                    <a:spcPts val="800"/>
                  </a:spcAft>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ea typeface="Calibri" panose="020F0502020204030204" pitchFamily="34" charset="0"/>
                          <a:cs typeface="Arial" panose="020B0604020202020204" pitchFamily="34" charset="0"/>
                        </a:rPr>
                        <m:t>    </m:t>
                      </m:r>
                      <m:r>
                        <a:rPr lang="it-IT" i="1" smtClean="0">
                          <a:latin typeface="Cambria Math" panose="02040503050406030204" pitchFamily="18" charset="0"/>
                          <a:ea typeface="Calibri" panose="020F0502020204030204" pitchFamily="34" charset="0"/>
                          <a:cs typeface="Arial" panose="020B0604020202020204" pitchFamily="34" charset="0"/>
                        </a:rPr>
                        <m:t>𝑃</m:t>
                      </m:r>
                      <m:d>
                        <m:dPr>
                          <m:ctrlPr>
                            <a:rPr lang="it-IT" i="1">
                              <a:latin typeface="Cambria Math" panose="02040503050406030204" pitchFamily="18" charset="0"/>
                              <a:ea typeface="Calibri" panose="020F0502020204030204" pitchFamily="34" charset="0"/>
                              <a:cs typeface="Arial" panose="020B0604020202020204" pitchFamily="34" charset="0"/>
                            </a:rPr>
                          </m:ctrlPr>
                        </m:dPr>
                        <m:e>
                          <m:r>
                            <a:rPr lang="it-IT" i="1">
                              <a:latin typeface="Cambria Math" panose="02040503050406030204" pitchFamily="18" charset="0"/>
                              <a:ea typeface="Calibri" panose="020F0502020204030204" pitchFamily="34" charset="0"/>
                              <a:cs typeface="Arial" panose="020B0604020202020204" pitchFamily="34" charset="0"/>
                            </a:rPr>
                            <m:t>𝐴</m:t>
                          </m:r>
                        </m:e>
                      </m:d>
                      <m:r>
                        <a:rPr lang="it-IT" i="1">
                          <a:latin typeface="Cambria Math" panose="02040503050406030204" pitchFamily="18" charset="0"/>
                          <a:ea typeface="Calibri" panose="020F0502020204030204" pitchFamily="34" charset="0"/>
                          <a:cs typeface="Arial" panose="020B0604020202020204" pitchFamily="34" charset="0"/>
                        </a:rPr>
                        <m:t>=</m:t>
                      </m:r>
                      <m:f>
                        <m:fPr>
                          <m:ctrlPr>
                            <a:rPr lang="it-IT" i="1">
                              <a:latin typeface="Cambria Math" panose="02040503050406030204" pitchFamily="18" charset="0"/>
                              <a:ea typeface="Calibri" panose="020F0502020204030204" pitchFamily="34" charset="0"/>
                              <a:cs typeface="Arial" panose="020B0604020202020204" pitchFamily="34" charset="0"/>
                            </a:rPr>
                          </m:ctrlPr>
                        </m:fPr>
                        <m:num>
                          <m:r>
                            <a:rPr lang="it-IT" i="1">
                              <a:latin typeface="Cambria Math" panose="02040503050406030204" pitchFamily="18" charset="0"/>
                              <a:ea typeface="Calibri" panose="020F0502020204030204" pitchFamily="34" charset="0"/>
                              <a:cs typeface="Arial" panose="020B0604020202020204" pitchFamily="34" charset="0"/>
                            </a:rPr>
                            <m:t>12</m:t>
                          </m:r>
                        </m:num>
                        <m:den>
                          <m:r>
                            <a:rPr lang="it-IT" i="1">
                              <a:latin typeface="Cambria Math" panose="02040503050406030204" pitchFamily="18" charset="0"/>
                              <a:ea typeface="Calibri" panose="020F0502020204030204" pitchFamily="34" charset="0"/>
                              <a:cs typeface="Arial" panose="020B0604020202020204" pitchFamily="34" charset="0"/>
                            </a:rPr>
                            <m:t>52</m:t>
                          </m:r>
                        </m:den>
                      </m:f>
                      <m:r>
                        <a:rPr lang="it-IT" i="1">
                          <a:latin typeface="Cambria Math" panose="02040503050406030204" pitchFamily="18" charset="0"/>
                          <a:ea typeface="Calibri" panose="020F0502020204030204" pitchFamily="34" charset="0"/>
                          <a:cs typeface="Arial" panose="020B0604020202020204" pitchFamily="34" charset="0"/>
                        </a:rPr>
                        <m:t>=0,23            </m:t>
                      </m:r>
                    </m:oMath>
                  </m:oMathPara>
                </a14:m>
                <a:endParaRPr lang="it-IT" i="1" dirty="0" smtClean="0">
                  <a:latin typeface="Cambria Math" panose="02040503050406030204" pitchFamily="18" charset="0"/>
                  <a:ea typeface="Calibri" panose="020F0502020204030204" pitchFamily="34" charset="0"/>
                  <a:cs typeface="Arial" panose="020B0604020202020204" pitchFamily="34"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Calibri" panose="020F0502020204030204" pitchFamily="34" charset="0"/>
                          <a:cs typeface="Arial" panose="020B0604020202020204" pitchFamily="34" charset="0"/>
                        </a:rPr>
                        <m:t> </m:t>
                      </m:r>
                    </m:oMath>
                  </m:oMathPara>
                </a14:m>
                <a:endParaRPr lang="it-IT" i="1" dirty="0" smtClean="0">
                  <a:latin typeface="Cambria Math" panose="02040503050406030204" pitchFamily="18" charset="0"/>
                  <a:ea typeface="Calibri" panose="020F0502020204030204" pitchFamily="34" charset="0"/>
                  <a:cs typeface="Arial" panose="020B0604020202020204" pitchFamily="34"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Calibri" panose="020F0502020204030204" pitchFamily="34" charset="0"/>
                          <a:cs typeface="Arial" panose="020B0604020202020204" pitchFamily="34" charset="0"/>
                        </a:rPr>
                        <m:t>𝑃</m:t>
                      </m:r>
                      <m:d>
                        <m:dPr>
                          <m:ctrlPr>
                            <a:rPr lang="it-IT" i="1">
                              <a:latin typeface="Cambria Math" panose="02040503050406030204" pitchFamily="18" charset="0"/>
                              <a:ea typeface="Calibri" panose="020F0502020204030204" pitchFamily="34" charset="0"/>
                              <a:cs typeface="Arial" panose="020B0604020202020204" pitchFamily="34" charset="0"/>
                            </a:rPr>
                          </m:ctrlPr>
                        </m:dPr>
                        <m:e>
                          <m:r>
                            <a:rPr lang="it-IT" i="1">
                              <a:latin typeface="Cambria Math" panose="02040503050406030204" pitchFamily="18" charset="0"/>
                              <a:ea typeface="Calibri" panose="020F0502020204030204" pitchFamily="34" charset="0"/>
                              <a:cs typeface="Arial" panose="020B0604020202020204" pitchFamily="34" charset="0"/>
                            </a:rPr>
                            <m:t>𝐵</m:t>
                          </m:r>
                        </m:e>
                      </m:d>
                      <m:r>
                        <a:rPr lang="it-IT" i="1">
                          <a:latin typeface="Cambria Math" panose="02040503050406030204" pitchFamily="18" charset="0"/>
                          <a:ea typeface="Calibri" panose="020F0502020204030204" pitchFamily="34" charset="0"/>
                          <a:cs typeface="Arial" panose="020B0604020202020204" pitchFamily="34" charset="0"/>
                        </a:rPr>
                        <m:t>=</m:t>
                      </m:r>
                      <m:f>
                        <m:fPr>
                          <m:ctrlPr>
                            <a:rPr lang="it-IT" i="1">
                              <a:latin typeface="Cambria Math" panose="02040503050406030204" pitchFamily="18" charset="0"/>
                              <a:ea typeface="Calibri" panose="020F0502020204030204" pitchFamily="34" charset="0"/>
                              <a:cs typeface="Arial" panose="020B0604020202020204" pitchFamily="34" charset="0"/>
                            </a:rPr>
                          </m:ctrlPr>
                        </m:fPr>
                        <m:num>
                          <m:r>
                            <a:rPr lang="it-IT" i="1">
                              <a:latin typeface="Cambria Math" panose="02040503050406030204" pitchFamily="18" charset="0"/>
                              <a:ea typeface="Calibri" panose="020F0502020204030204" pitchFamily="34" charset="0"/>
                              <a:cs typeface="Arial" panose="020B0604020202020204" pitchFamily="34" charset="0"/>
                            </a:rPr>
                            <m:t>13</m:t>
                          </m:r>
                        </m:num>
                        <m:den>
                          <m:r>
                            <a:rPr lang="it-IT" i="1">
                              <a:latin typeface="Cambria Math" panose="02040503050406030204" pitchFamily="18" charset="0"/>
                              <a:ea typeface="Calibri" panose="020F0502020204030204" pitchFamily="34" charset="0"/>
                              <a:cs typeface="Arial" panose="020B0604020202020204" pitchFamily="34" charset="0"/>
                            </a:rPr>
                            <m:t>52</m:t>
                          </m:r>
                        </m:den>
                      </m:f>
                      <m:r>
                        <a:rPr lang="it-IT" i="1">
                          <a:latin typeface="Cambria Math" panose="02040503050406030204" pitchFamily="18" charset="0"/>
                          <a:ea typeface="Calibri" panose="020F0502020204030204" pitchFamily="34" charset="0"/>
                          <a:cs typeface="Arial" panose="020B0604020202020204" pitchFamily="34" charset="0"/>
                        </a:rPr>
                        <m:t>=</m:t>
                      </m:r>
                      <m:f>
                        <m:fPr>
                          <m:ctrlPr>
                            <a:rPr lang="it-IT" i="1">
                              <a:latin typeface="Cambria Math" panose="02040503050406030204" pitchFamily="18" charset="0"/>
                              <a:ea typeface="Calibri" panose="020F0502020204030204" pitchFamily="34" charset="0"/>
                              <a:cs typeface="Arial" panose="020B0604020202020204" pitchFamily="34" charset="0"/>
                            </a:rPr>
                          </m:ctrlPr>
                        </m:fPr>
                        <m:num>
                          <m:r>
                            <a:rPr lang="it-IT" i="1">
                              <a:latin typeface="Cambria Math" panose="02040503050406030204" pitchFamily="18" charset="0"/>
                              <a:ea typeface="Calibri" panose="020F0502020204030204" pitchFamily="34" charset="0"/>
                              <a:cs typeface="Arial" panose="020B0604020202020204" pitchFamily="34" charset="0"/>
                            </a:rPr>
                            <m:t>1</m:t>
                          </m:r>
                        </m:num>
                        <m:den>
                          <m:r>
                            <a:rPr lang="it-IT" i="1">
                              <a:latin typeface="Cambria Math" panose="02040503050406030204" pitchFamily="18" charset="0"/>
                              <a:ea typeface="Calibri" panose="020F0502020204030204" pitchFamily="34" charset="0"/>
                              <a:cs typeface="Arial" panose="020B0604020202020204" pitchFamily="34" charset="0"/>
                            </a:rPr>
                            <m:t>4</m:t>
                          </m:r>
                        </m:den>
                      </m:f>
                      <m:r>
                        <a:rPr lang="it-IT" i="1">
                          <a:latin typeface="Cambria Math" panose="02040503050406030204" pitchFamily="18" charset="0"/>
                          <a:ea typeface="Calibri" panose="020F0502020204030204" pitchFamily="34" charset="0"/>
                          <a:cs typeface="Arial" panose="020B0604020202020204" pitchFamily="34" charset="0"/>
                        </a:rPr>
                        <m:t>=0,25</m:t>
                      </m:r>
                    </m:oMath>
                  </m:oMathPara>
                </a14:m>
                <a:endParaRPr lang="it-IT" i="1" dirty="0" smtClean="0">
                  <a:latin typeface="Cambria Math" panose="02040503050406030204" pitchFamily="18" charset="0"/>
                  <a:ea typeface="Calibri" panose="020F0502020204030204" pitchFamily="34" charset="0"/>
                  <a:cs typeface="Arial" panose="020B0604020202020204" pitchFamily="34" charset="0"/>
                </a:endParaRPr>
              </a:p>
              <a:p>
                <a:pPr>
                  <a:lnSpc>
                    <a:spcPct val="150000"/>
                  </a:lnSpc>
                  <a:spcAft>
                    <a:spcPts val="800"/>
                  </a:spcAft>
                </a:pPr>
                <a:endParaRPr lang="it-IT" i="1" dirty="0" smtClean="0">
                  <a:latin typeface="Cambria Math" panose="02040503050406030204" pitchFamily="18" charset="0"/>
                  <a:ea typeface="Calibri" panose="020F0502020204030204" pitchFamily="34" charset="0"/>
                  <a:cs typeface="Arial" panose="020B0604020202020204" pitchFamily="34"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Calibri" panose="020F0502020204030204" pitchFamily="34" charset="0"/>
                          <a:cs typeface="Arial" panose="020B0604020202020204" pitchFamily="34" charset="0"/>
                        </a:rPr>
                        <m:t>𝑃</m:t>
                      </m:r>
                      <m:d>
                        <m:dPr>
                          <m:ctrlPr>
                            <a:rPr lang="it-IT" i="1">
                              <a:effectLst/>
                              <a:latin typeface="Cambria Math" panose="02040503050406030204" pitchFamily="18" charset="0"/>
                              <a:cs typeface="Arial" panose="020B0604020202020204" pitchFamily="34" charset="0"/>
                            </a:rPr>
                          </m:ctrlPr>
                        </m:dPr>
                        <m:e>
                          <m:r>
                            <a:rPr lang="it-IT" i="1">
                              <a:latin typeface="Cambria Math" panose="02040503050406030204" pitchFamily="18" charset="0"/>
                              <a:ea typeface="Calibri" panose="020F0502020204030204" pitchFamily="34" charset="0"/>
                              <a:cs typeface="Arial" panose="020B0604020202020204" pitchFamily="34" charset="0"/>
                            </a:rPr>
                            <m:t>𝐶</m:t>
                          </m:r>
                        </m:e>
                      </m:d>
                      <m:r>
                        <a:rPr lang="it-IT" i="1">
                          <a:latin typeface="Cambria Math" panose="02040503050406030204" pitchFamily="18" charset="0"/>
                          <a:ea typeface="Calibri" panose="020F0502020204030204" pitchFamily="34" charset="0"/>
                          <a:cs typeface="Arial" panose="020B0604020202020204" pitchFamily="34" charset="0"/>
                        </a:rPr>
                        <m:t>=</m:t>
                      </m:r>
                      <m:f>
                        <m:fPr>
                          <m:ctrlPr>
                            <a:rPr lang="it-IT" i="1">
                              <a:effectLst/>
                              <a:latin typeface="Cambria Math" panose="02040503050406030204" pitchFamily="18" charset="0"/>
                              <a:cs typeface="Arial" panose="020B0604020202020204" pitchFamily="34" charset="0"/>
                            </a:rPr>
                          </m:ctrlPr>
                        </m:fPr>
                        <m:num>
                          <m:r>
                            <a:rPr lang="it-IT" i="1">
                              <a:latin typeface="Cambria Math" panose="02040503050406030204" pitchFamily="18" charset="0"/>
                              <a:ea typeface="Calibri" panose="020F0502020204030204" pitchFamily="34" charset="0"/>
                              <a:cs typeface="Arial" panose="020B0604020202020204" pitchFamily="34" charset="0"/>
                            </a:rPr>
                            <m:t>3</m:t>
                          </m:r>
                        </m:num>
                        <m:den>
                          <m:r>
                            <a:rPr lang="it-IT" i="1">
                              <a:latin typeface="Cambria Math" panose="02040503050406030204" pitchFamily="18" charset="0"/>
                              <a:ea typeface="Calibri" panose="020F0502020204030204" pitchFamily="34" charset="0"/>
                              <a:cs typeface="Arial" panose="020B0604020202020204" pitchFamily="34" charset="0"/>
                            </a:rPr>
                            <m:t>52</m:t>
                          </m:r>
                        </m:den>
                      </m:f>
                      <m:r>
                        <a:rPr lang="it-IT" i="1">
                          <a:latin typeface="Cambria Math" panose="02040503050406030204" pitchFamily="18" charset="0"/>
                          <a:ea typeface="Calibri" panose="020F0502020204030204" pitchFamily="34" charset="0"/>
                          <a:cs typeface="Arial" panose="020B0604020202020204" pitchFamily="34" charset="0"/>
                        </a:rPr>
                        <m:t>=0,057 </m:t>
                      </m:r>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1284831" y="1615728"/>
                <a:ext cx="4572000" cy="3778470"/>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151584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Concezione frequentista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2" name="Rectangle 1"/>
          <p:cNvSpPr>
            <a:spLocks noChangeArrowheads="1"/>
          </p:cNvSpPr>
          <p:nvPr/>
        </p:nvSpPr>
        <p:spPr bwMode="auto">
          <a:xfrm>
            <a:off x="957862" y="1126133"/>
            <a:ext cx="6984776"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Helvetica" panose="020B0604020202020204" pitchFamily="34" charset="0"/>
              </a:rPr>
              <a:t>A causa delle </a:t>
            </a:r>
            <a:r>
              <a:rPr kumimoji="0" lang="it-IT" altLang="it-IT" sz="1600" b="0" i="0" u="none" strike="noStrike" cap="none" normalizeH="0" baseline="0" dirty="0" smtClean="0">
                <a:ln>
                  <a:noFill/>
                </a:ln>
                <a:solidFill>
                  <a:schemeClr val="tx1"/>
                </a:solidFill>
                <a:effectLst/>
                <a:latin typeface="Helvetica" panose="020B0604020202020204" pitchFamily="34" charset="0"/>
              </a:rPr>
              <a:t>critiche mosse alla concezione “classica”, agli inizi del ‘900, si assiste ad un grande progresso della concezione “</a:t>
            </a:r>
            <a:r>
              <a:rPr kumimoji="0" lang="it-IT" altLang="it-IT" sz="1600" b="0" i="0" u="none" strike="noStrike" cap="none" normalizeH="0" baseline="0" dirty="0" err="1" smtClean="0">
                <a:ln>
                  <a:noFill/>
                </a:ln>
                <a:solidFill>
                  <a:schemeClr val="tx1"/>
                </a:solidFill>
                <a:effectLst/>
                <a:latin typeface="Helvetica" panose="020B0604020202020204" pitchFamily="34" charset="0"/>
              </a:rPr>
              <a:t>frequentista</a:t>
            </a:r>
            <a:r>
              <a:rPr kumimoji="0" lang="it-IT" altLang="it-IT" sz="1600" b="0" i="0" u="none" strike="noStrike" cap="none" normalizeH="0" baseline="0" dirty="0" smtClean="0">
                <a:ln>
                  <a:noFill/>
                </a:ln>
                <a:solidFill>
                  <a:schemeClr val="tx1"/>
                </a:solidFill>
                <a:effectLst/>
                <a:latin typeface="Helvetica" panose="020B0604020202020204" pitchFamily="34" charset="0"/>
              </a:rPr>
              <a:t>”, dovuto all’applicazione alle scienze sperimentali.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rPr>
              <a:t/>
            </a:r>
            <a:br>
              <a:rPr kumimoji="0" lang="it-IT" altLang="it-IT" sz="1600" b="0" i="0" u="none" strike="noStrike" cap="none" normalizeH="0" baseline="0" dirty="0" smtClean="0">
                <a:ln>
                  <a:noFill/>
                </a:ln>
                <a:solidFill>
                  <a:schemeClr val="tx1"/>
                </a:solidFill>
                <a:effectLst/>
              </a:rPr>
            </a:br>
            <a:r>
              <a:rPr kumimoji="0" lang="it-IT" altLang="it-IT" sz="1600" b="0" i="0" u="none" strike="noStrike" cap="none" normalizeH="0" baseline="0" dirty="0" smtClean="0">
                <a:ln>
                  <a:noFill/>
                </a:ln>
                <a:solidFill>
                  <a:schemeClr val="tx1"/>
                </a:solidFill>
                <a:effectLst/>
                <a:latin typeface="Helvetica" panose="020B0604020202020204" pitchFamily="34" charset="0"/>
              </a:rPr>
              <a:t>La sistematizzazione e formalizzazione dei risultati è raggiunta da Richard Von </a:t>
            </a:r>
            <a:r>
              <a:rPr kumimoji="0" lang="it-IT" altLang="it-IT" sz="1600" b="0" i="0" u="none" strike="noStrike" cap="none" normalizeH="0" baseline="0" dirty="0" err="1" smtClean="0">
                <a:ln>
                  <a:noFill/>
                </a:ln>
                <a:solidFill>
                  <a:schemeClr val="tx1"/>
                </a:solidFill>
                <a:effectLst/>
                <a:latin typeface="Helvetica" panose="020B0604020202020204" pitchFamily="34" charset="0"/>
              </a:rPr>
              <a:t>Mises</a:t>
            </a:r>
            <a:r>
              <a:rPr kumimoji="0" lang="it-IT" altLang="it-IT" sz="1600" b="0" i="0" u="none" strike="noStrike" cap="none" normalizeH="0" baseline="0" dirty="0" smtClean="0">
                <a:ln>
                  <a:noFill/>
                </a:ln>
                <a:solidFill>
                  <a:schemeClr val="tx1"/>
                </a:solidFill>
                <a:effectLst/>
                <a:latin typeface="Helvetica" panose="020B0604020202020204" pitchFamily="34" charset="0"/>
              </a:rPr>
              <a:t> (1883-1953).</a:t>
            </a:r>
            <a:r>
              <a:rPr kumimoji="0" lang="it-IT" altLang="it-IT" sz="1600" b="0" i="0" u="none" strike="noStrike" cap="none" normalizeH="0" baseline="0" dirty="0" smtClean="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600" dirty="0">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600" b="0" i="0" u="none" strike="noStrike" cap="none" normalizeH="0" baseline="0" dirty="0" smtClean="0">
              <a:ln>
                <a:noFill/>
              </a:ln>
              <a:solidFill>
                <a:schemeClr val="tx1"/>
              </a:solidFill>
              <a:effectLst/>
              <a:latin typeface="Helvetica" panose="020B0604020202020204" pitchFamily="34" charset="0"/>
            </a:endParaRPr>
          </a:p>
          <a:p>
            <a:pPr lvl="0" algn="just" eaLnBrk="0" hangingPunct="0"/>
            <a:r>
              <a:rPr lang="it-IT" altLang="it-IT" sz="1600" dirty="0">
                <a:latin typeface="Helvetica" panose="020B0604020202020204" pitchFamily="34" charset="0"/>
              </a:rPr>
              <a:t>L'esperienza dice che al crescere del numero delle prove fatte tutte nelle stesse condizioni, la frequenza relativa pur variando, tende a stabilizzarsi attorno ad un valore, cioè ordinariamente le fluttuazioni molto grandi sono sempre più rare, e tale valore attorno a cui le frequenze relative si stabilizzeranno corrisponde al valore della probabilità dell'evento</a:t>
            </a:r>
            <a:r>
              <a:rPr lang="it-IT" altLang="it-IT" sz="1600" dirty="0" smtClean="0">
                <a:latin typeface="Helvetica" panose="020B0604020202020204" pitchFamily="34" charset="0"/>
              </a:rPr>
              <a:t>.</a:t>
            </a:r>
          </a:p>
          <a:p>
            <a:pPr lvl="0" algn="just" eaLnBrk="0" hangingPunct="0"/>
            <a:endParaRPr kumimoji="0" lang="it-IT" altLang="it-IT" sz="1600" b="0" i="0" u="none" strike="noStrike" cap="none" normalizeH="0" baseline="0" dirty="0">
              <a:ln>
                <a:noFill/>
              </a:ln>
              <a:solidFill>
                <a:schemeClr val="tx1"/>
              </a:solidFill>
              <a:effectLst/>
              <a:latin typeface="Helvetica" panose="020B0604020202020204" pitchFamily="34" charset="0"/>
            </a:endParaRPr>
          </a:p>
          <a:p>
            <a:pPr lvl="0" algn="just" eaLnBrk="0" hangingPunct="0"/>
            <a:r>
              <a:rPr lang="it-IT" altLang="it-IT" sz="1600" dirty="0">
                <a:latin typeface="Helvetica" panose="020B0604020202020204" pitchFamily="34" charset="0"/>
              </a:rPr>
              <a:t>Nella </a:t>
            </a:r>
            <a:r>
              <a:rPr lang="it-IT" altLang="it-IT" sz="1600" i="1" dirty="0">
                <a:latin typeface="Helvetica" panose="020B0604020202020204" pitchFamily="34" charset="0"/>
              </a:rPr>
              <a:t>concezione classica </a:t>
            </a:r>
            <a:r>
              <a:rPr lang="it-IT" altLang="it-IT" sz="1600" dirty="0">
                <a:latin typeface="Helvetica" panose="020B0604020202020204" pitchFamily="34" charset="0"/>
              </a:rPr>
              <a:t>la probabilità è stabilita A PRIORI, prima di guardare i dati.</a:t>
            </a:r>
          </a:p>
          <a:p>
            <a:pPr lvl="0" algn="just" eaLnBrk="0" hangingPunct="0"/>
            <a:r>
              <a:rPr lang="it-IT" altLang="it-IT" sz="1600" dirty="0">
                <a:latin typeface="Helvetica" panose="020B0604020202020204" pitchFamily="34" charset="0"/>
              </a:rPr>
              <a:t>Nella </a:t>
            </a:r>
            <a:r>
              <a:rPr lang="it-IT" altLang="it-IT" sz="1600" i="1" dirty="0">
                <a:latin typeface="Helvetica" panose="020B0604020202020204" pitchFamily="34" charset="0"/>
              </a:rPr>
              <a:t>concezione </a:t>
            </a:r>
            <a:r>
              <a:rPr lang="it-IT" altLang="it-IT" sz="1600" i="1" dirty="0" err="1">
                <a:latin typeface="Helvetica" panose="020B0604020202020204" pitchFamily="34" charset="0"/>
              </a:rPr>
              <a:t>frequentista</a:t>
            </a:r>
            <a:r>
              <a:rPr lang="it-IT" altLang="it-IT" sz="1600" dirty="0">
                <a:latin typeface="Helvetica" panose="020B0604020202020204" pitchFamily="34" charset="0"/>
              </a:rPr>
              <a:t> la probabilità è ricavata A POSTERIORI, dall’esame dei dati.</a:t>
            </a:r>
          </a:p>
          <a:p>
            <a:pPr lvl="0" algn="just" eaLnBrk="0" hangingPunct="0"/>
            <a:r>
              <a:rPr kumimoji="0" lang="it-IT" altLang="it-IT" sz="1600" b="0" i="0" u="none" strike="noStrike" cap="none" normalizeH="0" baseline="0" dirty="0" smtClean="0">
                <a:ln>
                  <a:noFill/>
                </a:ln>
                <a:solidFill>
                  <a:schemeClr val="tx1"/>
                </a:solidFill>
                <a:effectLst/>
                <a:latin typeface="Helvetica" panose="020B0604020202020204" pitchFamily="34" charset="0"/>
              </a:rPr>
              <a:t/>
            </a:r>
            <a:br>
              <a:rPr kumimoji="0" lang="it-IT" altLang="it-IT" sz="1600" b="0" i="0" u="none" strike="noStrike" cap="none" normalizeH="0" baseline="0" dirty="0" smtClean="0">
                <a:ln>
                  <a:noFill/>
                </a:ln>
                <a:solidFill>
                  <a:schemeClr val="tx1"/>
                </a:solidFill>
                <a:effectLst/>
                <a:latin typeface="Helvetica" panose="020B0604020202020204" pitchFamily="34" charset="0"/>
              </a:rPr>
            </a:br>
            <a:endParaRPr kumimoji="0" lang="it-IT" altLang="it-IT"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0679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Concezione frequentista (II)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5"/>
          <a:stretch>
            <a:fillRect/>
          </a:stretch>
        </p:blipFill>
        <p:spPr>
          <a:xfrm>
            <a:off x="949498" y="2223002"/>
            <a:ext cx="2654029" cy="1552755"/>
          </a:xfrm>
          <a:prstGeom prst="rect">
            <a:avLst/>
          </a:prstGeom>
        </p:spPr>
      </p:pic>
      <p:sp>
        <p:nvSpPr>
          <p:cNvPr id="13" name="Rettangolo 12"/>
          <p:cNvSpPr/>
          <p:nvPr/>
        </p:nvSpPr>
        <p:spPr>
          <a:xfrm>
            <a:off x="833989" y="1022673"/>
            <a:ext cx="7475659" cy="646331"/>
          </a:xfrm>
          <a:prstGeom prst="rect">
            <a:avLst/>
          </a:prstGeom>
        </p:spPr>
        <p:txBody>
          <a:bodyPr wrap="square">
            <a:spAutoFit/>
          </a:bodyPr>
          <a:lstStyle/>
          <a:p>
            <a:r>
              <a:rPr lang="it-IT" dirty="0" smtClean="0">
                <a:solidFill>
                  <a:srgbClr val="000000"/>
                </a:solidFill>
                <a:latin typeface="Slimbach-Book"/>
              </a:rPr>
              <a:t>Data </a:t>
            </a:r>
            <a:r>
              <a:rPr lang="it-IT" dirty="0">
                <a:solidFill>
                  <a:srgbClr val="000000"/>
                </a:solidFill>
                <a:latin typeface="Slimbach-Book"/>
              </a:rPr>
              <a:t>una </a:t>
            </a:r>
            <a:r>
              <a:rPr lang="it-IT" dirty="0" smtClean="0">
                <a:solidFill>
                  <a:srgbClr val="000000"/>
                </a:solidFill>
                <a:latin typeface="Slimbach-Book"/>
              </a:rPr>
              <a:t>qualsiasi </a:t>
            </a:r>
            <a:r>
              <a:rPr lang="it-IT" i="1" dirty="0" smtClean="0">
                <a:solidFill>
                  <a:srgbClr val="000000"/>
                </a:solidFill>
                <a:latin typeface="Slimbach-BookItalic"/>
              </a:rPr>
              <a:t>prova</a:t>
            </a:r>
            <a:r>
              <a:rPr lang="it-IT" dirty="0">
                <a:solidFill>
                  <a:srgbClr val="000000"/>
                </a:solidFill>
                <a:latin typeface="Slimbach-Book"/>
              </a:rPr>
              <a:t>, possiamo sempre immaginare di poterla ripetere (al limite, infinite volte).</a:t>
            </a:r>
            <a:endParaRPr lang="it-IT" dirty="0"/>
          </a:p>
        </p:txBody>
      </p:sp>
      <p:sp>
        <p:nvSpPr>
          <p:cNvPr id="14" name="Rettangolo 13"/>
          <p:cNvSpPr/>
          <p:nvPr/>
        </p:nvSpPr>
        <p:spPr>
          <a:xfrm>
            <a:off x="4427293" y="2251738"/>
            <a:ext cx="3882355" cy="1323439"/>
          </a:xfrm>
          <a:prstGeom prst="rect">
            <a:avLst/>
          </a:prstGeom>
        </p:spPr>
        <p:txBody>
          <a:bodyPr wrap="square">
            <a:spAutoFit/>
          </a:bodyPr>
          <a:lstStyle/>
          <a:p>
            <a:pPr algn="just"/>
            <a:r>
              <a:rPr lang="it-IT" sz="1600" dirty="0">
                <a:latin typeface="Slimbach-Book"/>
              </a:rPr>
              <a:t>Naturalmente, la ripetibilità della </a:t>
            </a:r>
            <a:r>
              <a:rPr lang="it-IT" sz="1600" i="1" dirty="0">
                <a:latin typeface="Slimbach-BookItalic"/>
              </a:rPr>
              <a:t>prova </a:t>
            </a:r>
            <a:r>
              <a:rPr lang="it-IT" sz="1600" dirty="0">
                <a:latin typeface="Slimbach-Book"/>
              </a:rPr>
              <a:t>implica che tutte le </a:t>
            </a:r>
            <a:r>
              <a:rPr lang="it-IT" sz="1600" dirty="0" smtClean="0">
                <a:latin typeface="Slimbach-Book"/>
              </a:rPr>
              <a:t>condizioni nelle </a:t>
            </a:r>
            <a:r>
              <a:rPr lang="it-IT" sz="1600" dirty="0">
                <a:latin typeface="Slimbach-Book"/>
              </a:rPr>
              <a:t>quali viene svolta la </a:t>
            </a:r>
            <a:r>
              <a:rPr lang="it-IT" sz="1600" i="1" dirty="0">
                <a:latin typeface="Slimbach-BookItalic"/>
              </a:rPr>
              <a:t>prova </a:t>
            </a:r>
            <a:r>
              <a:rPr lang="it-IT" sz="1600" dirty="0">
                <a:latin typeface="Slimbach-Book"/>
              </a:rPr>
              <a:t>si mantengano inalterate, per cui questa si </a:t>
            </a:r>
            <a:r>
              <a:rPr lang="it-IT" sz="1600" dirty="0" smtClean="0">
                <a:latin typeface="Slimbach-Book"/>
              </a:rPr>
              <a:t>può ritenere </a:t>
            </a:r>
            <a:r>
              <a:rPr lang="it-IT" sz="1600" dirty="0">
                <a:latin typeface="Slimbach-Book"/>
              </a:rPr>
              <a:t>identica in ciascuna delle ripetizioni.</a:t>
            </a:r>
            <a:endParaRPr lang="it-IT" sz="1600" dirty="0"/>
          </a:p>
        </p:txBody>
      </p:sp>
      <p:pic>
        <p:nvPicPr>
          <p:cNvPr id="15" name="Immagine 14"/>
          <p:cNvPicPr>
            <a:picLocks noChangeAspect="1"/>
          </p:cNvPicPr>
          <p:nvPr/>
        </p:nvPicPr>
        <p:blipFill>
          <a:blip r:embed="rId6"/>
          <a:stretch>
            <a:fillRect/>
          </a:stretch>
        </p:blipFill>
        <p:spPr>
          <a:xfrm>
            <a:off x="847512" y="4051456"/>
            <a:ext cx="7210425" cy="1943100"/>
          </a:xfrm>
          <a:prstGeom prst="rect">
            <a:avLst/>
          </a:prstGeom>
        </p:spPr>
      </p:pic>
      <p:graphicFrame>
        <p:nvGraphicFramePr>
          <p:cNvPr id="16" name="Oggetto 15"/>
          <p:cNvGraphicFramePr>
            <a:graphicFrameLocks noChangeAspect="1"/>
          </p:cNvGraphicFramePr>
          <p:nvPr>
            <p:extLst>
              <p:ext uri="{D42A27DB-BD31-4B8C-83A1-F6EECF244321}">
                <p14:modId xmlns:p14="http://schemas.microsoft.com/office/powerpoint/2010/main" val="3242196508"/>
              </p:ext>
            </p:extLst>
          </p:nvPr>
        </p:nvGraphicFramePr>
        <p:xfrm>
          <a:off x="6307148" y="5399740"/>
          <a:ext cx="1591405" cy="598477"/>
        </p:xfrm>
        <a:graphic>
          <a:graphicData uri="http://schemas.openxmlformats.org/presentationml/2006/ole">
            <mc:AlternateContent xmlns:mc="http://schemas.openxmlformats.org/markup-compatibility/2006">
              <mc:Choice xmlns:v="urn:schemas-microsoft-com:vml" Requires="v">
                <p:oleObj spid="_x0000_s1044" r:id="rId7" imgW="1117600" imgH="419100" progId="Equation.DSMT4">
                  <p:embed/>
                </p:oleObj>
              </mc:Choice>
              <mc:Fallback>
                <p:oleObj r:id="rId7" imgW="1117600" imgH="419100" progId="Equation.DSMT4">
                  <p:embed/>
                  <p:pic>
                    <p:nvPicPr>
                      <p:cNvPr id="11" name="Oggetto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7148" y="5399740"/>
                        <a:ext cx="1591405" cy="598477"/>
                      </a:xfrm>
                      <a:prstGeom prst="rect">
                        <a:avLst/>
                      </a:prstGeom>
                      <a:noFill/>
                    </p:spPr>
                  </p:pic>
                </p:oleObj>
              </mc:Fallback>
            </mc:AlternateContent>
          </a:graphicData>
        </a:graphic>
      </p:graphicFrame>
    </p:spTree>
    <p:extLst>
      <p:ext uri="{BB962C8B-B14F-4D97-AF65-F5344CB8AC3E}">
        <p14:creationId xmlns:p14="http://schemas.microsoft.com/office/powerpoint/2010/main" val="3449810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374754" y="1102441"/>
                <a:ext cx="8422783" cy="4247317"/>
              </a:xfrm>
              <a:prstGeom prst="rect">
                <a:avLst/>
              </a:prstGeom>
            </p:spPr>
            <p:txBody>
              <a:bodyPr wrap="square">
                <a:spAutoFit/>
              </a:bodyPr>
              <a:lstStyle/>
              <a:p>
                <a:r>
                  <a:rPr lang="it-IT" i="1" dirty="0" smtClean="0">
                    <a:latin typeface="Arial" panose="020B0604020202020204" pitchFamily="34" charset="0"/>
                    <a:ea typeface="Times New Roman" panose="02020603050405020304" pitchFamily="18" charset="0"/>
                    <a:cs typeface="Times New Roman" panose="02020603050405020304" pitchFamily="18" charset="0"/>
                  </a:rPr>
                  <a:t>In </a:t>
                </a:r>
                <a:r>
                  <a:rPr lang="it-IT" i="1" dirty="0">
                    <a:latin typeface="Arial" panose="020B0604020202020204" pitchFamily="34" charset="0"/>
                    <a:ea typeface="Times New Roman" panose="02020603050405020304" pitchFamily="18" charset="0"/>
                    <a:cs typeface="Times New Roman" panose="02020603050405020304" pitchFamily="18" charset="0"/>
                  </a:rPr>
                  <a:t>un’urna ci sono palline bianche e palline nere, ma non si sa quante sono. Estraendo una pallina, qual è la probabilità che sia nera?</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r>
                  <a:rPr lang="it-IT" dirty="0">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Per rispondere, è necessario ripetere molte volte l’esperimento nelle medesime condizioni estraendo una pallina alla volta e rimettendola nell’urna. Supponiamo di aver fatto 85 prove e di aver estratto una pallina nera per 16 volte. Si calcola quindi la frequenza relativa delle prove favorevoli, ottenendo così un valore approssimato della probabilità relativa delle prove favorevoli, ottenendo così un valore approssimato della probabilità.</a:t>
                </a:r>
              </a:p>
              <a:p>
                <a:r>
                  <a:rPr lang="it-IT" dirty="0">
                    <a:latin typeface="Arial" panose="020B0604020202020204" pitchFamily="34" charset="0"/>
                    <a:ea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r>
                        <m:rPr>
                          <m:sty m:val="p"/>
                        </m:rPr>
                        <a:rPr lang="it-IT">
                          <a:latin typeface="Cambria Math" panose="02040503050406030204" pitchFamily="18" charset="0"/>
                          <a:ea typeface="Times New Roman" panose="02020603050405020304" pitchFamily="18" charset="0"/>
                          <a:cs typeface="Times New Roman" panose="02020603050405020304" pitchFamily="18" charset="0"/>
                        </a:rPr>
                        <m:t>frequenza</m:t>
                      </m:r>
                      <m:r>
                        <a:rPr lang="it-I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it-IT">
                          <a:latin typeface="Cambria Math" panose="02040503050406030204" pitchFamily="18" charset="0"/>
                          <a:ea typeface="Times New Roman" panose="02020603050405020304" pitchFamily="18" charset="0"/>
                          <a:cs typeface="Times New Roman" panose="02020603050405020304" pitchFamily="18" charset="0"/>
                        </a:rPr>
                        <m:t>relativa</m:t>
                      </m:r>
                      <m:r>
                        <a:rPr lang="it-I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a:latin typeface="Cambria Math" panose="02040503050406030204" pitchFamily="18" charset="0"/>
                              <a:ea typeface="Times New Roman" panose="02020603050405020304" pitchFamily="18" charset="0"/>
                              <a:cs typeface="Times New Roman" panose="02020603050405020304" pitchFamily="18" charset="0"/>
                            </a:rPr>
                            <m:t>16</m:t>
                          </m:r>
                        </m:num>
                        <m:den>
                          <m:r>
                            <a:rPr lang="it-IT">
                              <a:latin typeface="Cambria Math" panose="02040503050406030204" pitchFamily="18" charset="0"/>
                              <a:ea typeface="Times New Roman" panose="02020603050405020304" pitchFamily="18" charset="0"/>
                              <a:cs typeface="Times New Roman" panose="02020603050405020304" pitchFamily="18" charset="0"/>
                            </a:rPr>
                            <m:t>85</m:t>
                          </m:r>
                        </m:den>
                      </m:f>
                      <m:r>
                        <a:rPr lang="it-IT">
                          <a:latin typeface="Cambria Math" panose="02040503050406030204" pitchFamily="18" charset="0"/>
                          <a:ea typeface="Times New Roman" panose="02020603050405020304" pitchFamily="18" charset="0"/>
                          <a:cs typeface="Times New Roman" panose="02020603050405020304" pitchFamily="18" charset="0"/>
                        </a:rPr>
                        <m:t>=0,188=18,8%</m:t>
                      </m:r>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a:p>
                <a:r>
                  <a:rPr lang="it-IT" dirty="0">
                    <a:latin typeface="Arial" panose="020B0604020202020204" pitchFamily="34" charset="0"/>
                    <a:ea typeface="Times New Roman" panose="02020603050405020304" pitchFamily="18" charset="0"/>
                    <a:cs typeface="Times New Roman" panose="02020603050405020304" pitchFamily="18" charset="0"/>
                  </a:rPr>
                  <a:t> </a:t>
                </a:r>
              </a:p>
              <a:p>
                <a:r>
                  <a:rPr lang="it-IT" dirty="0">
                    <a:latin typeface="Arial" panose="020B0604020202020204" pitchFamily="34" charset="0"/>
                    <a:ea typeface="Times New Roman" panose="02020603050405020304" pitchFamily="18" charset="0"/>
                    <a:cs typeface="Times New Roman" panose="02020603050405020304" pitchFamily="18" charset="0"/>
                  </a:rPr>
                  <a:t>dunque</a:t>
                </a:r>
              </a:p>
              <a:p>
                <a:r>
                  <a:rPr lang="it-IT" dirty="0">
                    <a:latin typeface="Arial" panose="020B0604020202020204" pitchFamily="34" charset="0"/>
                    <a:ea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Times New Roman" panose="02020603050405020304" pitchFamily="18" charset="0"/>
                          <a:cs typeface="Times New Roman" panose="02020603050405020304" pitchFamily="18" charset="0"/>
                        </a:rPr>
                        <m:t>𝑝</m:t>
                      </m:r>
                      <m:r>
                        <a:rPr lang="it-IT" i="1">
                          <a:latin typeface="Cambria Math" panose="02040503050406030204" pitchFamily="18" charset="0"/>
                          <a:ea typeface="Times New Roman" panose="02020603050405020304" pitchFamily="18" charset="0"/>
                          <a:cs typeface="Times New Roman" panose="02020603050405020304" pitchFamily="18" charset="0"/>
                        </a:rPr>
                        <m:t>(</m:t>
                      </m:r>
                      <m:r>
                        <a:rPr lang="it-IT" i="1">
                          <a:latin typeface="Cambria Math" panose="02040503050406030204" pitchFamily="18" charset="0"/>
                          <a:ea typeface="Times New Roman" panose="02020603050405020304" pitchFamily="18" charset="0"/>
                          <a:cs typeface="Times New Roman" panose="02020603050405020304" pitchFamily="18" charset="0"/>
                        </a:rPr>
                        <m:t>𝑝𝑎𝑙𝑙𝑖𝑛𝑎</m:t>
                      </m:r>
                      <m:r>
                        <a:rPr lang="it-IT" i="1">
                          <a:latin typeface="Cambria Math" panose="02040503050406030204" pitchFamily="18" charset="0"/>
                          <a:ea typeface="Times New Roman" panose="02020603050405020304" pitchFamily="18" charset="0"/>
                          <a:cs typeface="Times New Roman" panose="02020603050405020304" pitchFamily="18" charset="0"/>
                        </a:rPr>
                        <m:t> </m:t>
                      </m:r>
                      <m:r>
                        <a:rPr lang="it-IT" i="1">
                          <a:latin typeface="Cambria Math" panose="02040503050406030204" pitchFamily="18" charset="0"/>
                          <a:ea typeface="Times New Roman" panose="02020603050405020304" pitchFamily="18" charset="0"/>
                          <a:cs typeface="Times New Roman" panose="02020603050405020304" pitchFamily="18" charset="0"/>
                        </a:rPr>
                        <m:t>𝑛𝑒𝑟𝑎</m:t>
                      </m:r>
                      <m:r>
                        <a:rPr lang="it-IT" i="1">
                          <a:latin typeface="Cambria Math" panose="02040503050406030204" pitchFamily="18" charset="0"/>
                          <a:ea typeface="Times New Roman" panose="02020603050405020304" pitchFamily="18" charset="0"/>
                          <a:cs typeface="Times New Roman" panose="02020603050405020304" pitchFamily="18" charset="0"/>
                        </a:rPr>
                        <m:t>)=18,8% </m:t>
                      </m:r>
                      <m:r>
                        <a:rPr lang="it-IT" i="1">
                          <a:latin typeface="Cambria Math" panose="02040503050406030204" pitchFamily="18" charset="0"/>
                          <a:ea typeface="Times New Roman" panose="02020603050405020304" pitchFamily="18" charset="0"/>
                          <a:cs typeface="Times New Roman" panose="02020603050405020304" pitchFamily="18" charset="0"/>
                        </a:rPr>
                        <m:t>𝑐𝑖𝑟𝑐𝑎</m:t>
                      </m:r>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374754" y="1102441"/>
                <a:ext cx="8422783" cy="4247317"/>
              </a:xfrm>
              <a:prstGeom prst="rect">
                <a:avLst/>
              </a:prstGeom>
              <a:blipFill>
                <a:blip r:embed="rId4"/>
                <a:stretch>
                  <a:fillRect l="-579" t="-861" r="-651" b="-287"/>
                </a:stretch>
              </a:blipFill>
            </p:spPr>
            <p:txBody>
              <a:bodyPr/>
              <a:lstStyle/>
              <a:p>
                <a:r>
                  <a:rPr lang="it-IT">
                    <a:noFill/>
                  </a:rPr>
                  <a:t> </a:t>
                </a:r>
              </a:p>
            </p:txBody>
          </p:sp>
        </mc:Fallback>
      </mc:AlternateContent>
    </p:spTree>
    <p:extLst>
      <p:ext uri="{BB962C8B-B14F-4D97-AF65-F5344CB8AC3E}">
        <p14:creationId xmlns:p14="http://schemas.microsoft.com/office/powerpoint/2010/main" val="3839475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Postulato empirico del caso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720347" y="1041988"/>
            <a:ext cx="7989459" cy="1878154"/>
          </a:xfrm>
          <a:prstGeom prst="rect">
            <a:avLst/>
          </a:prstGeom>
        </p:spPr>
      </p:pic>
      <p:sp>
        <p:nvSpPr>
          <p:cNvPr id="4" name="Rettangolo 3"/>
          <p:cNvSpPr/>
          <p:nvPr/>
        </p:nvSpPr>
        <p:spPr>
          <a:xfrm>
            <a:off x="720346" y="3214206"/>
            <a:ext cx="7989459" cy="1754326"/>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Lo statistico inglese Karl Pearson lanciò in una prima serie di prove una moneta simmetrica, ottenendo 6.019 teste, pari a al 50,16% dei lanci e successivamente in una seconda serie di 24.000 lanci ottenne 12.012 teste, pari al 50,05% delle prove.</a:t>
            </a:r>
          </a:p>
        </p:txBody>
      </p:sp>
    </p:spTree>
    <p:extLst>
      <p:ext uri="{BB962C8B-B14F-4D97-AF65-F5344CB8AC3E}">
        <p14:creationId xmlns:p14="http://schemas.microsoft.com/office/powerpoint/2010/main" val="1521165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Limiti alla concezione frequentista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2" name="Rectangle 1"/>
          <p:cNvSpPr>
            <a:spLocks noChangeArrowheads="1"/>
          </p:cNvSpPr>
          <p:nvPr/>
        </p:nvSpPr>
        <p:spPr bwMode="auto">
          <a:xfrm>
            <a:off x="372366" y="1449749"/>
            <a:ext cx="765767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cs typeface="Arial" panose="020B0604020202020204" pitchFamily="34" charset="0"/>
              </a:rPr>
              <a:t>Vanno fatte alcune osservazioni: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6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dirty="0" smtClean="0">
                <a:ln>
                  <a:noFill/>
                </a:ln>
                <a:solidFill>
                  <a:schemeClr val="tx1"/>
                </a:solidFill>
                <a:effectLst/>
                <a:cs typeface="Arial" panose="020B0604020202020204" pitchFamily="34" charset="0"/>
              </a:rPr>
              <a:t>1.  La legge non è dimostrabile ma è puramente empirica</a:t>
            </a:r>
            <a:endParaRPr kumimoji="0" lang="it-IT" altLang="it-IT" sz="6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dirty="0" smtClean="0">
                <a:ln>
                  <a:noFill/>
                </a:ln>
                <a:solidFill>
                  <a:schemeClr val="tx1"/>
                </a:solidFill>
                <a:effectLst/>
                <a:cs typeface="Arial" panose="020B0604020202020204" pitchFamily="34" charset="0"/>
              </a:rPr>
              <a:t>2.  Il caso "non ha memoria" per cui se lanciando una moneta viene "testa" molte volte di seguito, ciò non ci autorizza a pensare che nel lancio successivo sia più probabile che esca "croce". Ogni lancio è indipendente dagli altri già effettuati.</a:t>
            </a:r>
            <a:endParaRPr kumimoji="0" lang="it-IT" altLang="it-IT" sz="6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cs typeface="Arial" panose="020B0604020202020204" pitchFamily="34" charset="0"/>
            </a:endParaRPr>
          </a:p>
        </p:txBody>
      </p:sp>
      <p:sp>
        <p:nvSpPr>
          <p:cNvPr id="4" name="Rettangolo 3"/>
          <p:cNvSpPr/>
          <p:nvPr/>
        </p:nvSpPr>
        <p:spPr>
          <a:xfrm>
            <a:off x="372365" y="3377520"/>
            <a:ext cx="8031405" cy="1524007"/>
          </a:xfrm>
          <a:prstGeom prst="rect">
            <a:avLst/>
          </a:prstGeom>
        </p:spPr>
        <p:txBody>
          <a:bodyPr wrap="square">
            <a:spAutoFit/>
          </a:bodyPr>
          <a:lstStyle/>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La debolezza di questa definizione sta nella sua limitata applicabilità. </a:t>
            </a:r>
          </a:p>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Per utilizzarla occorre che:</a:t>
            </a:r>
          </a:p>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     1) le prove che originano gli eventi devono essere illimitatamente ripetibili.</a:t>
            </a:r>
          </a:p>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     2) le prove successive devono svolgersi sempre nelle medesime condizioni.</a:t>
            </a:r>
          </a:p>
        </p:txBody>
      </p:sp>
    </p:spTree>
    <p:extLst>
      <p:ext uri="{BB962C8B-B14F-4D97-AF65-F5344CB8AC3E}">
        <p14:creationId xmlns:p14="http://schemas.microsoft.com/office/powerpoint/2010/main" val="2168705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Le origini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24" name="Rectangle 1"/>
          <p:cNvSpPr>
            <a:spLocks noChangeArrowheads="1"/>
          </p:cNvSpPr>
          <p:nvPr/>
        </p:nvSpPr>
        <p:spPr bwMode="auto">
          <a:xfrm>
            <a:off x="377673" y="1173632"/>
            <a:ext cx="746909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 differenza delle altre discipline, la teoria matematica delle probabilità ha una data di origine chiaramente riconoscibile: il 1654 in Francia. </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600" dirty="0">
              <a:latin typeface="Arial" panose="020B0604020202020204" pitchFamily="34" charset="0"/>
              <a:cs typeface="Arial" panose="020B0604020202020204" pitchFamily="34" charset="0"/>
            </a:endParaRPr>
          </a:p>
          <a:p>
            <a:pPr lvl="0" algn="just" eaLnBrk="0" hangingPunct="0"/>
            <a:r>
              <a:rPr lang="it-IT" altLang="it-IT" sz="1600" dirty="0" smtClean="0">
                <a:latin typeface="Arial" panose="020B0604020202020204" pitchFamily="34" charset="0"/>
                <a:cs typeface="Arial" panose="020B0604020202020204" pitchFamily="34" charset="0"/>
              </a:rPr>
              <a:t>Il </a:t>
            </a:r>
            <a:r>
              <a:rPr lang="it-IT" altLang="it-IT" sz="1600" dirty="0">
                <a:latin typeface="Arial" panose="020B0604020202020204" pitchFamily="34" charset="0"/>
                <a:cs typeface="Arial" panose="020B0604020202020204" pitchFamily="34" charset="0"/>
              </a:rPr>
              <a:t>Cavalier de </a:t>
            </a:r>
            <a:r>
              <a:rPr lang="it-IT" altLang="it-IT" sz="1600" dirty="0" err="1">
                <a:latin typeface="Arial" panose="020B0604020202020204" pitchFamily="34" charset="0"/>
                <a:cs typeface="Arial" panose="020B0604020202020204" pitchFamily="34" charset="0"/>
              </a:rPr>
              <a:t>Méré</a:t>
            </a:r>
            <a:r>
              <a:rPr lang="it-IT" altLang="it-IT" sz="1600" dirty="0">
                <a:latin typeface="Arial" panose="020B0604020202020204" pitchFamily="34" charset="0"/>
                <a:cs typeface="Arial" panose="020B0604020202020204" pitchFamily="34" charset="0"/>
              </a:rPr>
              <a:t> </a:t>
            </a:r>
            <a:r>
              <a:rPr lang="it-IT" altLang="it-IT" sz="1600" dirty="0" smtClean="0">
                <a:latin typeface="Arial" panose="020B0604020202020204" pitchFamily="34" charset="0"/>
                <a:cs typeface="Arial" panose="020B0604020202020204" pitchFamily="34" charset="0"/>
              </a:rPr>
              <a:t>aveva </a:t>
            </a:r>
            <a:r>
              <a:rPr lang="it-IT" altLang="it-IT" sz="1600" dirty="0">
                <a:latin typeface="Arial" panose="020B0604020202020204" pitchFamily="34" charset="0"/>
                <a:cs typeface="Arial" panose="020B0604020202020204" pitchFamily="34" charset="0"/>
              </a:rPr>
              <a:t>calcolato che ottenere almeno un 6 in 4 lanci di un dado non truccato era equivalente ad ottenere almeno un doppio 6 in 24 lanci, sempre di un dado non truccato. Tuttavia, giocando secondo tale convinzione, invece di vincere, perdeva e scrisse a Pascal lamentando che la matematica falliva di fronte all'evidenza empirica. </a:t>
            </a:r>
            <a:endParaRPr lang="it-IT" altLang="it-IT" sz="1600" dirty="0" smtClean="0">
              <a:latin typeface="Arial" panose="020B0604020202020204" pitchFamily="34" charset="0"/>
              <a:cs typeface="Arial" panose="020B0604020202020204" pitchFamily="34" charset="0"/>
            </a:endParaRPr>
          </a:p>
          <a:p>
            <a:pPr lvl="0" algn="just" eaLnBrk="0" hangingPunct="0"/>
            <a:endParaRPr lang="it-IT" altLang="it-IT" sz="1600" dirty="0">
              <a:latin typeface="Arial" panose="020B0604020202020204" pitchFamily="34" charset="0"/>
              <a:cs typeface="Arial" panose="020B0604020202020204" pitchFamily="34" charset="0"/>
            </a:endParaRPr>
          </a:p>
          <a:p>
            <a:pPr lvl="0" algn="just" eaLnBrk="0" hangingPunct="0"/>
            <a:r>
              <a:rPr lang="it-IT" altLang="it-IT" sz="1600" dirty="0" smtClean="0">
                <a:latin typeface="Arial" panose="020B0604020202020204" pitchFamily="34" charset="0"/>
                <a:cs typeface="Arial" panose="020B0604020202020204" pitchFamily="34" charset="0"/>
              </a:rPr>
              <a:t>Da </a:t>
            </a:r>
            <a:r>
              <a:rPr lang="it-IT" altLang="it-IT" sz="1600" dirty="0">
                <a:latin typeface="Arial" panose="020B0604020202020204" pitchFamily="34" charset="0"/>
                <a:cs typeface="Arial" panose="020B0604020202020204" pitchFamily="34" charset="0"/>
              </a:rPr>
              <a:t>ciò scaturì una corrispondenza tra </a:t>
            </a:r>
            <a:r>
              <a:rPr lang="it-IT" altLang="it-IT" sz="1600" dirty="0" err="1">
                <a:latin typeface="Arial" panose="020B0604020202020204" pitchFamily="34" charset="0"/>
                <a:cs typeface="Arial" panose="020B0604020202020204" pitchFamily="34" charset="0"/>
              </a:rPr>
              <a:t>Blaise</a:t>
            </a:r>
            <a:r>
              <a:rPr lang="it-IT" altLang="it-IT" sz="1600" dirty="0">
                <a:latin typeface="Arial" panose="020B0604020202020204" pitchFamily="34" charset="0"/>
                <a:cs typeface="Arial" panose="020B0604020202020204" pitchFamily="34" charset="0"/>
              </a:rPr>
              <a:t> Pascal (1623-1662) e Pierre de </a:t>
            </a:r>
            <a:r>
              <a:rPr lang="it-IT" altLang="it-IT" sz="1600" dirty="0" err="1">
                <a:latin typeface="Arial" panose="020B0604020202020204" pitchFamily="34" charset="0"/>
                <a:cs typeface="Arial" panose="020B0604020202020204" pitchFamily="34" charset="0"/>
              </a:rPr>
              <a:t>Fermat</a:t>
            </a:r>
            <a:r>
              <a:rPr lang="it-IT" altLang="it-IT" sz="1600" dirty="0">
                <a:latin typeface="Arial" panose="020B0604020202020204" pitchFamily="34" charset="0"/>
                <a:cs typeface="Arial" panose="020B0604020202020204" pitchFamily="34" charset="0"/>
              </a:rPr>
              <a:t> (1601-1665</a:t>
            </a:r>
            <a:r>
              <a:rPr lang="it-IT" altLang="it-IT" sz="1600" dirty="0" smtClean="0">
                <a:latin typeface="Arial" panose="020B0604020202020204" pitchFamily="34" charset="0"/>
                <a:cs typeface="Arial" panose="020B0604020202020204" pitchFamily="34" charset="0"/>
              </a:rPr>
              <a:t>). </a:t>
            </a:r>
            <a:endParaRPr lang="it-IT" altLang="it-IT" sz="1600" dirty="0">
              <a:latin typeface="Arial" panose="020B0604020202020204" pitchFamily="34" charset="0"/>
              <a:cs typeface="Arial" panose="020B0604020202020204" pitchFamily="34" charset="0"/>
            </a:endParaRPr>
          </a:p>
          <a:p>
            <a:pPr algn="just" defTabSz="914400" eaLnBrk="0" fontAlgn="base" hangingPunct="0">
              <a:spcBef>
                <a:spcPct val="0"/>
              </a:spcBef>
              <a:spcAft>
                <a:spcPct val="0"/>
              </a:spcAft>
            </a:pPr>
            <a:r>
              <a:rPr lang="it-IT" sz="1600" dirty="0">
                <a:latin typeface="Arial" panose="020B0604020202020204" pitchFamily="34" charset="0"/>
                <a:cs typeface="Arial" panose="020B0604020202020204" pitchFamily="34" charset="0"/>
              </a:rPr>
              <a:t>Da ciò scaturì una corrispondenza tra </a:t>
            </a:r>
            <a:r>
              <a:rPr lang="fr-FR" sz="1600" dirty="0">
                <a:latin typeface="Arial" panose="020B0604020202020204" pitchFamily="34" charset="0"/>
                <a:cs typeface="Arial" panose="020B0604020202020204" pitchFamily="34" charset="0"/>
              </a:rPr>
              <a:t>Pascal</a:t>
            </a:r>
            <a:r>
              <a:rPr lang="it-IT" sz="1600" dirty="0">
                <a:latin typeface="Arial" panose="020B0604020202020204" pitchFamily="34" charset="0"/>
                <a:cs typeface="Arial" panose="020B0604020202020204" pitchFamily="34" charset="0"/>
              </a:rPr>
              <a:t> e </a:t>
            </a:r>
            <a:r>
              <a:rPr lang="fr-FR" sz="1600" dirty="0">
                <a:latin typeface="Arial" panose="020B0604020202020204" pitchFamily="34" charset="0"/>
                <a:cs typeface="Arial" panose="020B0604020202020204" pitchFamily="34" charset="0"/>
              </a:rPr>
              <a:t>Pierre de Fermat</a:t>
            </a:r>
            <a:r>
              <a:rPr lang="it-IT" sz="1600" dirty="0">
                <a:latin typeface="Arial" panose="020B0604020202020204" pitchFamily="34" charset="0"/>
                <a:cs typeface="Arial" panose="020B0604020202020204" pitchFamily="34" charset="0"/>
              </a:rPr>
              <a:t>, in cui iniziò a delinearsi il concetto di probabilità nell'accezione frequentista. Pascal e de </a:t>
            </a:r>
            <a:r>
              <a:rPr lang="it-IT" sz="1600" dirty="0" err="1">
                <a:latin typeface="Arial" panose="020B0604020202020204" pitchFamily="34" charset="0"/>
                <a:cs typeface="Arial" panose="020B0604020202020204" pitchFamily="34" charset="0"/>
              </a:rPr>
              <a:t>Fermat</a:t>
            </a:r>
            <a:r>
              <a:rPr lang="it-IT" sz="1600" dirty="0">
                <a:latin typeface="Arial" panose="020B0604020202020204" pitchFamily="34" charset="0"/>
                <a:cs typeface="Arial" panose="020B0604020202020204" pitchFamily="34" charset="0"/>
              </a:rPr>
              <a:t> giunsero infatti alla stessa conclusione lavorando alla risoluzione del problema in luoghi diversi: era nato il calcolo delle probabilità. Presto altri grandi pensatori dell'epoca se ne cominciarono ad interessare, Huygens, Leibnitz, </a:t>
            </a:r>
            <a:r>
              <a:rPr lang="it-IT" sz="1600" dirty="0" err="1">
                <a:latin typeface="Arial" panose="020B0604020202020204" pitchFamily="34" charset="0"/>
                <a:cs typeface="Arial" panose="020B0604020202020204" pitchFamily="34" charset="0"/>
              </a:rPr>
              <a:t>Bernoulli</a:t>
            </a:r>
            <a:r>
              <a:rPr lang="it-IT" sz="1600" dirty="0">
                <a:latin typeface="Arial" panose="020B0604020202020204" pitchFamily="34" charset="0"/>
                <a:cs typeface="Arial" panose="020B0604020202020204" pitchFamily="34" charset="0"/>
              </a:rPr>
              <a:t> e per la fine del XVII secolo molte idee e concetti probabilistici avevano ormai preso corpo. </a:t>
            </a:r>
          </a:p>
          <a:p>
            <a:pPr lvl="0" algn="just" defTabSz="914400" eaLnBrk="0" fontAlgn="base" hangingPunct="0">
              <a:spcBef>
                <a:spcPct val="0"/>
              </a:spcBef>
              <a:spcAft>
                <a:spcPct val="0"/>
              </a:spcAft>
            </a:pPr>
            <a:endParaRPr lang="it-IT" altLang="it-IT" sz="1600" dirty="0">
              <a:latin typeface="Arial" panose="020B0604020202020204" pitchFamily="34" charset="0"/>
              <a:cs typeface="Arial" panose="020B0604020202020204" pitchFamily="34" charset="0"/>
            </a:endParaRPr>
          </a:p>
          <a:p>
            <a:pPr lvl="0" algn="just" eaLnBrk="0" hangingPunct="0"/>
            <a:endParaRPr lang="it-IT" altLang="it-I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34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Concezione soggettivista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522514" y="1153806"/>
            <a:ext cx="8153400" cy="5940088"/>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Non sempre i fenomeni casuali si presentano in modo chiaro, con un bell'elenco di casi tutti ugualmente possibili, fra i quali selezionare quelli favorevoli a un certo evento. </a:t>
            </a:r>
            <a:endParaRPr lang="it-IT" dirty="0" smtClean="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dirty="0" smtClean="0">
                <a:latin typeface="Arial" panose="020B0604020202020204" pitchFamily="34" charset="0"/>
                <a:ea typeface="Times New Roman" panose="02020603050405020304" pitchFamily="18" charset="0"/>
                <a:cs typeface="Times New Roman" panose="02020603050405020304" pitchFamily="18" charset="0"/>
              </a:rPr>
              <a:t>Pensiamo </a:t>
            </a:r>
            <a:r>
              <a:rPr lang="it-IT" dirty="0">
                <a:latin typeface="Arial" panose="020B0604020202020204" pitchFamily="34" charset="0"/>
                <a:ea typeface="Times New Roman" panose="02020603050405020304" pitchFamily="18" charset="0"/>
                <a:cs typeface="Times New Roman" panose="02020603050405020304" pitchFamily="18" charset="0"/>
              </a:rPr>
              <a:t>all'esito di una partita di finale di un Mondiale, la sera prima di essere giocata, anche qualora supponessimo di avere tutte le informazioni circa le forze in campo. </a:t>
            </a:r>
            <a:endParaRPr lang="it-IT" dirty="0" smtClean="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it-IT" altLang="it-IT" dirty="0">
                <a:latin typeface="Helvetica" panose="020B0604020202020204" pitchFamily="34" charset="0"/>
                <a:cs typeface="Times New Roman" panose="02020603050405020304" pitchFamily="18" charset="0"/>
              </a:rPr>
              <a:t>In situazioni analoghe a questa non si può che considerare tutti i possibili casi ed assegnare a ciascuno di essi un valore di probabilità in base al nostro grado di fiducia, basandoci sulle conoscenze che abbiamo circa la natura dei fenomeni. </a:t>
            </a:r>
          </a:p>
          <a:p>
            <a:pPr lvl="0" defTabSz="914400" eaLnBrk="0" fontAlgn="base" hangingPunct="0">
              <a:spcBef>
                <a:spcPct val="0"/>
              </a:spcBef>
              <a:spcAft>
                <a:spcPct val="0"/>
              </a:spcAft>
            </a:pPr>
            <a:endParaRPr lang="it-IT" altLang="it-IT" dirty="0">
              <a:latin typeface="Helvetica" panose="020B0604020202020204" pitchFamily="34" charset="0"/>
              <a:cs typeface="Times New Roman" panose="02020603050405020304" pitchFamily="18" charset="0"/>
            </a:endParaRPr>
          </a:p>
          <a:p>
            <a:pPr lvl="0" defTabSz="914400" eaLnBrk="0" fontAlgn="base" hangingPunct="0">
              <a:spcBef>
                <a:spcPct val="0"/>
              </a:spcBef>
              <a:spcAft>
                <a:spcPct val="0"/>
              </a:spcAft>
            </a:pPr>
            <a:r>
              <a:rPr lang="it-IT" altLang="it-IT" dirty="0">
                <a:latin typeface="Helvetica" panose="020B0604020202020204" pitchFamily="34" charset="0"/>
                <a:cs typeface="Times New Roman" panose="02020603050405020304" pitchFamily="18" charset="0"/>
              </a:rPr>
              <a:t>L'importante è che siano rispettate due regole fondamentali: la probabilità di ciascun evento deve avere un valore compreso tra 0 ed 1 e la somma delle probabilità di tutti i possibili eventi dev'essere 1.</a:t>
            </a:r>
          </a:p>
          <a:p>
            <a:pPr lvl="0" defTabSz="914400" eaLnBrk="0" fontAlgn="base" hangingPunct="0">
              <a:spcBef>
                <a:spcPct val="0"/>
              </a:spcBef>
              <a:spcAft>
                <a:spcPct val="0"/>
              </a:spcAft>
            </a:pPr>
            <a:endParaRPr lang="it-IT" altLang="it-IT" sz="2000" dirty="0"/>
          </a:p>
          <a:p>
            <a:pPr algn="just">
              <a:lnSpc>
                <a:spcPct val="150000"/>
              </a:lnSpc>
              <a:spcAft>
                <a:spcPts val="0"/>
              </a:spcAft>
            </a:pP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939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Concezione soggettivista (II)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5"/>
          <a:stretch>
            <a:fillRect/>
          </a:stretch>
        </p:blipFill>
        <p:spPr>
          <a:xfrm>
            <a:off x="249010" y="1037064"/>
            <a:ext cx="6325961" cy="1308532"/>
          </a:xfrm>
          <a:prstGeom prst="rect">
            <a:avLst/>
          </a:prstGeom>
        </p:spPr>
      </p:pic>
      <p:sp>
        <p:nvSpPr>
          <p:cNvPr id="13" name="Rettangolo 12"/>
          <p:cNvSpPr/>
          <p:nvPr/>
        </p:nvSpPr>
        <p:spPr>
          <a:xfrm>
            <a:off x="609806" y="2321956"/>
            <a:ext cx="7992888" cy="2308324"/>
          </a:xfrm>
          <a:prstGeom prst="rect">
            <a:avLst/>
          </a:prstGeom>
        </p:spPr>
        <p:txBody>
          <a:bodyPr wrap="square">
            <a:spAutoFit/>
          </a:bodyPr>
          <a:lstStyle/>
          <a:p>
            <a:pPr algn="just">
              <a:spcAft>
                <a:spcPts val="0"/>
              </a:spcAft>
            </a:pPr>
            <a:r>
              <a:rPr lang="it-IT" sz="1600" dirty="0" smtClean="0">
                <a:latin typeface="Times New Roman" panose="02020603050405020304" pitchFamily="18" charset="0"/>
                <a:ea typeface="Times New Roman" panose="02020603050405020304" pitchFamily="18" charset="0"/>
              </a:rPr>
              <a:t>In questo caso non </a:t>
            </a:r>
            <a:r>
              <a:rPr lang="it-IT" sz="1600" dirty="0">
                <a:latin typeface="Times New Roman" panose="02020603050405020304" pitchFamily="18" charset="0"/>
                <a:ea typeface="Times New Roman" panose="02020603050405020304" pitchFamily="18" charset="0"/>
              </a:rPr>
              <a:t>si può che considerare tutti i possibili casi ed assegnare a ciascuno di essi un valore di probabilità in base al nostro grado di fiducia, basandoci sulle conoscenze che abbiamo circa la natura dei fenomeni. L'importante è che siano rispettate due regole fondamentali: la probabilità di ciascun evento deve avere un valore compreso tra 0 ed 1 e la somma delle probabilità di tutti i possibili eventi dev'essere 1.</a:t>
            </a:r>
          </a:p>
          <a:p>
            <a:pPr algn="just">
              <a:spcAft>
                <a:spcPts val="0"/>
              </a:spcAft>
            </a:pPr>
            <a:r>
              <a:rPr lang="it-IT" sz="1600" dirty="0">
                <a:latin typeface="Times New Roman" panose="02020603050405020304" pitchFamily="18" charset="0"/>
                <a:ea typeface="Times New Roman" panose="02020603050405020304" pitchFamily="18" charset="0"/>
              </a:rPr>
              <a:t>         La probabilità che domani piova, che un paziente guarisca  o che una squadra vinca lo scudetto sono esempi della concezione soggettiva della probabilità, e non richiedono:</a:t>
            </a:r>
          </a:p>
          <a:p>
            <a:pPr algn="just">
              <a:spcAft>
                <a:spcPts val="0"/>
              </a:spcAft>
            </a:pPr>
            <a:r>
              <a:rPr lang="it-IT" sz="1600" dirty="0">
                <a:latin typeface="Times New Roman" panose="02020603050405020304" pitchFamily="18" charset="0"/>
                <a:ea typeface="Times New Roman" panose="02020603050405020304" pitchFamily="18" charset="0"/>
              </a:rPr>
              <a:t> •la conoscenza del meccanismo che regola il fenomeno</a:t>
            </a:r>
          </a:p>
          <a:p>
            <a:pPr algn="just">
              <a:spcAft>
                <a:spcPts val="0"/>
              </a:spcAft>
            </a:pPr>
            <a:r>
              <a:rPr lang="it-IT" sz="1600" dirty="0" smtClean="0">
                <a:latin typeface="Times New Roman" panose="02020603050405020304" pitchFamily="18" charset="0"/>
                <a:ea typeface="Times New Roman" panose="02020603050405020304" pitchFamily="18" charset="0"/>
              </a:rPr>
              <a:t>• la </a:t>
            </a:r>
            <a:r>
              <a:rPr lang="it-IT" sz="1600" dirty="0">
                <a:latin typeface="Times New Roman" panose="02020603050405020304" pitchFamily="18" charset="0"/>
                <a:ea typeface="Times New Roman" panose="02020603050405020304" pitchFamily="18" charset="0"/>
              </a:rPr>
              <a:t>ripetibilità del fenomeno</a:t>
            </a:r>
          </a:p>
        </p:txBody>
      </p:sp>
      <p:sp>
        <p:nvSpPr>
          <p:cNvPr id="14" name="Rectangle 3"/>
          <p:cNvSpPr>
            <a:spLocks noChangeArrowheads="1"/>
          </p:cNvSpPr>
          <p:nvPr/>
        </p:nvSpPr>
        <p:spPr bwMode="auto">
          <a:xfrm>
            <a:off x="381305" y="4850906"/>
            <a:ext cx="856477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1" i="1" u="none" strike="noStrike" cap="none" normalizeH="0" baseline="0" dirty="0" smtClean="0">
                <a:ln>
                  <a:noFill/>
                </a:ln>
                <a:solidFill>
                  <a:srgbClr val="993399"/>
                </a:solidFill>
                <a:effectLst/>
                <a:latin typeface="Arial" panose="020B0604020202020204" pitchFamily="34" charset="0"/>
              </a:rPr>
              <a:t>Un esempio</a:t>
            </a:r>
            <a:r>
              <a:rPr kumimoji="0" lang="it-IT" altLang="it-IT" sz="1200" b="0" i="0" u="none" strike="noStrike" cap="none" normalizeH="0" baseline="0" dirty="0" smtClean="0">
                <a:ln>
                  <a:noFill/>
                </a:ln>
                <a:solidFill>
                  <a:schemeClr val="tx1"/>
                </a:solidFill>
                <a:effectLst/>
                <a:latin typeface="Arial" panose="020B0604020202020204" pitchFamily="34" charset="0"/>
              </a:rPr>
              <a:t> classico è rappresentato dalla scommessa sul risultato di un avvenimento sportivo. L'unico strumento corretto sono le quote degli allibratori che a seconda della fiducia dei giocatori stabiliscono la QUOTA di ciascun evento. La probabilità di un evento in tali casi non può che essere rappresentato dal </a:t>
            </a:r>
            <a:r>
              <a:rPr kumimoji="0" lang="it-IT" altLang="it-IT" sz="1200" b="1" i="1" u="none" strike="noStrike" cap="none" normalizeH="0" baseline="0" dirty="0" smtClean="0">
                <a:ln>
                  <a:noFill/>
                </a:ln>
                <a:solidFill>
                  <a:srgbClr val="000099"/>
                </a:solidFill>
                <a:effectLst/>
                <a:latin typeface="Arial" panose="020B0604020202020204" pitchFamily="34" charset="0"/>
              </a:rPr>
              <a:t>rapporto fra il prezzo C</a:t>
            </a:r>
            <a:r>
              <a:rPr kumimoji="0" lang="it-IT" altLang="it-IT" sz="1200" b="1" i="0" u="none" strike="noStrike" cap="none" normalizeH="0" baseline="0" dirty="0" smtClean="0">
                <a:ln>
                  <a:noFill/>
                </a:ln>
                <a:solidFill>
                  <a:schemeClr val="tx1"/>
                </a:solidFill>
                <a:effectLst/>
                <a:latin typeface="Arial" panose="020B0604020202020204" pitchFamily="34" charset="0"/>
              </a:rPr>
              <a:t> </a:t>
            </a:r>
            <a:r>
              <a:rPr kumimoji="0" lang="it-IT" altLang="it-IT" sz="1200" b="0" i="0" u="none" strike="noStrike" cap="none" normalizeH="0" baseline="0" dirty="0" smtClean="0">
                <a:ln>
                  <a:noFill/>
                </a:ln>
                <a:solidFill>
                  <a:schemeClr val="tx1"/>
                </a:solidFill>
                <a:effectLst/>
                <a:latin typeface="Arial" panose="020B0604020202020204" pitchFamily="34" charset="0"/>
              </a:rPr>
              <a:t>che un individuo coerente ritiene giusto scommettere </a:t>
            </a:r>
            <a:r>
              <a:rPr kumimoji="0" lang="it-IT" altLang="it-IT" sz="1200" b="1" i="1" u="none" strike="noStrike" cap="none" normalizeH="0" baseline="0" dirty="0" smtClean="0">
                <a:ln>
                  <a:noFill/>
                </a:ln>
                <a:solidFill>
                  <a:srgbClr val="000099"/>
                </a:solidFill>
                <a:effectLst/>
                <a:latin typeface="Arial" panose="020B0604020202020204" pitchFamily="34" charset="0"/>
              </a:rPr>
              <a:t>e la somma S</a:t>
            </a:r>
            <a:r>
              <a:rPr kumimoji="0" lang="it-IT" altLang="it-IT" sz="1200" b="0" i="0" u="none" strike="noStrike" cap="none" normalizeH="0" baseline="0" dirty="0" smtClean="0">
                <a:ln>
                  <a:noFill/>
                </a:ln>
                <a:solidFill>
                  <a:schemeClr val="tx1"/>
                </a:solidFill>
                <a:effectLst/>
                <a:latin typeface="Arial" panose="020B0604020202020204" pitchFamily="34" charset="0"/>
              </a:rPr>
              <a:t> che ha diritto di avere in cambio se l’evento si verifica, perdendo invece la somma se l’evento non si verifica:</a:t>
            </a:r>
            <a:endParaRPr kumimoji="0" lang="it-IT" altLang="it-IT" sz="5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1" i="0" u="none" strike="noStrike" cap="none" normalizeH="0" baseline="0" dirty="0" smtClean="0">
              <a:ln>
                <a:noFill/>
              </a:ln>
              <a:solidFill>
                <a:srgbClr val="000099"/>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rgbClr val="000099"/>
                </a:solidFill>
                <a:effectLst/>
                <a:latin typeface="Arial" panose="020B0604020202020204" pitchFamily="34" charset="0"/>
              </a:rPr>
              <a:t>P(E) = C / S</a:t>
            </a:r>
            <a:endParaRPr kumimoji="0" lang="it-IT" altLang="it-IT"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5796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40183" y="1283386"/>
            <a:ext cx="8694960" cy="5016758"/>
          </a:xfrm>
          <a:prstGeom prst="rect">
            <a:avLst/>
          </a:prstGeom>
        </p:spPr>
        <p:txBody>
          <a:bodyPr wrap="square">
            <a:spAutoFit/>
          </a:bodyPr>
          <a:lstStyle/>
          <a:p>
            <a:pPr algn="just">
              <a:spcAft>
                <a:spcPts val="0"/>
              </a:spcAft>
            </a:pPr>
            <a:r>
              <a:rPr lang="it-IT" sz="1600" i="1" dirty="0" smtClean="0">
                <a:latin typeface="Arial" panose="020B0604020202020204" pitchFamily="34" charset="0"/>
                <a:ea typeface="Times New Roman" panose="02020603050405020304" pitchFamily="18" charset="0"/>
                <a:cs typeface="Times New Roman" panose="02020603050405020304" pitchFamily="18" charset="0"/>
              </a:rPr>
              <a:t>Enrico </a:t>
            </a:r>
            <a:r>
              <a:rPr lang="it-IT" sz="1600" i="1" dirty="0">
                <a:latin typeface="Arial" panose="020B0604020202020204" pitchFamily="34" charset="0"/>
                <a:ea typeface="Times New Roman" panose="02020603050405020304" pitchFamily="18" charset="0"/>
                <a:cs typeface="Times New Roman" panose="02020603050405020304" pitchFamily="18" charset="0"/>
              </a:rPr>
              <a:t>è disposto a scommettere 1 contro 20 sul fatto che la Juventus vincerà la Champions League nell’anno in corso. Quale è la probabilità che Enrico assegna alla vittoria in Champions della sua squadra</a:t>
            </a:r>
            <a:r>
              <a:rPr lang="it-IT" sz="1600" i="1" dirty="0" smtClean="0">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endParaRPr lang="it-IT" sz="16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L’esempio può essere riportato ad una estrazione da un'urna con 1 pallina rossa (evento positivo = vittoria in </a:t>
            </a:r>
            <a:r>
              <a:rPr lang="it-IT" sz="1600" i="1" dirty="0">
                <a:latin typeface="Arial" panose="020B0604020202020204" pitchFamily="34" charset="0"/>
                <a:ea typeface="Times New Roman" panose="02020603050405020304" pitchFamily="18" charset="0"/>
                <a:cs typeface="Times New Roman" panose="02020603050405020304" pitchFamily="18" charset="0"/>
              </a:rPr>
              <a:t>Champions</a:t>
            </a:r>
            <a:r>
              <a:rPr lang="it-IT" sz="1600" dirty="0">
                <a:latin typeface="Arial" panose="020B0604020202020204" pitchFamily="34" charset="0"/>
                <a:ea typeface="Times New Roman" panose="02020603050405020304" pitchFamily="18" charset="0"/>
                <a:cs typeface="Times New Roman" panose="02020603050405020304" pitchFamily="18" charset="0"/>
              </a:rPr>
              <a:t>) e 20 palline nere (eventi negativi = non vittoria in </a:t>
            </a:r>
            <a:r>
              <a:rPr lang="it-IT" sz="1600" i="1" dirty="0">
                <a:latin typeface="Arial" panose="020B0604020202020204" pitchFamily="34" charset="0"/>
                <a:ea typeface="Times New Roman" panose="02020603050405020304" pitchFamily="18" charset="0"/>
                <a:cs typeface="Times New Roman" panose="02020603050405020304" pitchFamily="18" charset="0"/>
              </a:rPr>
              <a:t>Champions</a:t>
            </a:r>
            <a:r>
              <a:rPr lang="it-IT" sz="1600" dirty="0" smtClean="0">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endParaRPr lang="it-IT" sz="16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Enrico sta implicitamente dando una valutazione di probabilità, e tale valutazione attribuisce una probabilità 1/21 al realizzarsi dell'evento positivo = vittoria in </a:t>
            </a:r>
            <a:r>
              <a:rPr lang="it-IT" sz="1600" i="1" dirty="0">
                <a:latin typeface="Arial" panose="020B0604020202020204" pitchFamily="34" charset="0"/>
                <a:ea typeface="Times New Roman" panose="02020603050405020304" pitchFamily="18" charset="0"/>
                <a:cs typeface="Times New Roman" panose="02020603050405020304" pitchFamily="18" charset="0"/>
              </a:rPr>
              <a:t>Champions</a:t>
            </a:r>
            <a:r>
              <a:rPr lang="it-IT" sz="1600" dirty="0">
                <a:latin typeface="Arial" panose="020B0604020202020204" pitchFamily="34" charset="0"/>
                <a:ea typeface="Times New Roman" panose="02020603050405020304" pitchFamily="18" charset="0"/>
                <a:cs typeface="Times New Roman" panose="02020603050405020304" pitchFamily="18" charset="0"/>
              </a:rPr>
              <a:t>: attribuisce cioè a tale evento una probabilità pari a 1/21 (meno del 5%). </a:t>
            </a:r>
          </a:p>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La frazione che esprime la probabilità ha numeratore uguale ad 1 che corrisponde a quanto Enrico è disposto a puntare e denominatore pari a 21 corrisponde alla puntata di Enrico sommata alla puntata di un ipotetico sfidante. </a:t>
            </a:r>
            <a:endParaRPr lang="it-IT" sz="1600" dirty="0" smtClean="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it-IT" sz="16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smtClean="0">
                <a:latin typeface="Arial" panose="020B0604020202020204" pitchFamily="34" charset="0"/>
                <a:ea typeface="Times New Roman" panose="02020603050405020304" pitchFamily="18" charset="0"/>
                <a:cs typeface="Times New Roman" panose="02020603050405020304" pitchFamily="18" charset="0"/>
              </a:rPr>
              <a:t>Per </a:t>
            </a:r>
            <a:r>
              <a:rPr lang="it-IT" sz="1600" dirty="0">
                <a:latin typeface="Arial" panose="020B0604020202020204" pitchFamily="34" charset="0"/>
                <a:ea typeface="Times New Roman" panose="02020603050405020304" pitchFamily="18" charset="0"/>
                <a:cs typeface="Times New Roman" panose="02020603050405020304" pitchFamily="18" charset="0"/>
              </a:rPr>
              <a:t>quanto il dominio della probabilità soggettiva appaia incerto e arbitrario, vale la pena di osservare che proprio questa è la definizione di probabilità a cui più spesso ricorriamo nelle nostre considerazioni quotidiane (domani pioverà? questa volta passerò l'esame di statistica?).</a:t>
            </a:r>
          </a:p>
        </p:txBody>
      </p:sp>
    </p:spTree>
    <p:extLst>
      <p:ext uri="{BB962C8B-B14F-4D97-AF65-F5344CB8AC3E}">
        <p14:creationId xmlns:p14="http://schemas.microsoft.com/office/powerpoint/2010/main" val="2434416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Le origini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graphicFrame>
            <p:nvGraphicFramePr>
              <p:cNvPr id="5" name="Tabella 4"/>
              <p:cNvGraphicFramePr>
                <a:graphicFrameLocks noGrp="1"/>
              </p:cNvGraphicFramePr>
              <p:nvPr>
                <p:extLst>
                  <p:ext uri="{D42A27DB-BD31-4B8C-83A1-F6EECF244321}">
                    <p14:modId xmlns:p14="http://schemas.microsoft.com/office/powerpoint/2010/main" val="1184118690"/>
                  </p:ext>
                </p:extLst>
              </p:nvPr>
            </p:nvGraphicFramePr>
            <p:xfrm>
              <a:off x="598711" y="1371602"/>
              <a:ext cx="8088088" cy="4745058"/>
            </p:xfrm>
            <a:graphic>
              <a:graphicData uri="http://schemas.openxmlformats.org/drawingml/2006/table">
                <a:tbl>
                  <a:tblPr firstRow="1" firstCol="1" bandRow="1" bandCol="1"/>
                  <a:tblGrid>
                    <a:gridCol w="2703148">
                      <a:extLst>
                        <a:ext uri="{9D8B030D-6E8A-4147-A177-3AD203B41FA5}">
                          <a16:colId xmlns:a16="http://schemas.microsoft.com/office/drawing/2014/main" val="2472389165"/>
                        </a:ext>
                      </a:extLst>
                    </a:gridCol>
                    <a:gridCol w="1281325">
                      <a:extLst>
                        <a:ext uri="{9D8B030D-6E8A-4147-A177-3AD203B41FA5}">
                          <a16:colId xmlns:a16="http://schemas.microsoft.com/office/drawing/2014/main" val="1331206698"/>
                        </a:ext>
                      </a:extLst>
                    </a:gridCol>
                    <a:gridCol w="477688">
                      <a:extLst>
                        <a:ext uri="{9D8B030D-6E8A-4147-A177-3AD203B41FA5}">
                          <a16:colId xmlns:a16="http://schemas.microsoft.com/office/drawing/2014/main" val="972988588"/>
                        </a:ext>
                      </a:extLst>
                    </a:gridCol>
                    <a:gridCol w="2314254">
                      <a:extLst>
                        <a:ext uri="{9D8B030D-6E8A-4147-A177-3AD203B41FA5}">
                          <a16:colId xmlns:a16="http://schemas.microsoft.com/office/drawing/2014/main" val="3655512477"/>
                        </a:ext>
                      </a:extLst>
                    </a:gridCol>
                    <a:gridCol w="1311673">
                      <a:extLst>
                        <a:ext uri="{9D8B030D-6E8A-4147-A177-3AD203B41FA5}">
                          <a16:colId xmlns:a16="http://schemas.microsoft.com/office/drawing/2014/main" val="3681463029"/>
                        </a:ext>
                      </a:extLst>
                    </a:gridCol>
                  </a:tblGrid>
                  <a:tr h="596660">
                    <a:tc>
                      <a:txBody>
                        <a:bodyPr/>
                        <a:lstStyle/>
                        <a:p>
                          <a:pPr algn="just">
                            <a:lnSpc>
                              <a:spcPct val="15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Evento</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Probabilità</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Evento</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Probabilità</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158800973"/>
                      </a:ext>
                    </a:extLst>
                  </a:tr>
                  <a:tr h="630196">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È impossibile che, non è vero che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it-IT" sz="1400">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Ho una certa speranza che</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it-IT" sz="1400">
                                    <a:effectLst/>
                                    <a:latin typeface="Cambria Math" panose="02040503050406030204" pitchFamily="18" charset="0"/>
                                    <a:ea typeface="Calibri" panose="020F0502020204030204" pitchFamily="34" charset="0"/>
                                    <a:cs typeface="Times New Roman" panose="02020603050405020304" pitchFamily="18" charset="0"/>
                                  </a:rPr>
                                  <m:t>0,5</m:t>
                                </m:r>
                                <m:r>
                                  <a:rPr lang="it-IT" sz="1400" i="1">
                                    <a:effectLst/>
                                    <a:latin typeface="Cambria Math" panose="02040503050406030204" pitchFamily="18" charset="0"/>
                                    <a:ea typeface="Calibri" panose="020F0502020204030204" pitchFamily="34" charset="0"/>
                                    <a:cs typeface="Times New Roman" panose="02020603050405020304" pitchFamily="18" charset="0"/>
                                  </a:rPr>
                                  <m:t>−</m:t>
                                </m:r>
                                <m:r>
                                  <a:rPr lang="it-IT" sz="1400">
                                    <a:effectLst/>
                                    <a:latin typeface="Cambria Math" panose="02040503050406030204" pitchFamily="18" charset="0"/>
                                    <a:ea typeface="Calibri" panose="020F0502020204030204" pitchFamily="34" charset="0"/>
                                    <a:cs typeface="Times New Roman" panose="02020603050405020304" pitchFamily="18" charset="0"/>
                                  </a:rPr>
                                  <m:t>0,6</m:t>
                                </m:r>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3762815846"/>
                      </a:ext>
                    </a:extLst>
                  </a:tr>
                  <a:tr h="552554">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È quasi impossibile che, non credo che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it-IT" sz="1400">
                                    <a:effectLst/>
                                    <a:latin typeface="Cambria Math" panose="02040503050406030204" pitchFamily="18" charset="0"/>
                                    <a:ea typeface="Calibri" panose="020F0502020204030204" pitchFamily="34" charset="0"/>
                                    <a:cs typeface="Times New Roman" panose="02020603050405020304" pitchFamily="18" charset="0"/>
                                  </a:rPr>
                                  <m:t>0</m:t>
                                </m:r>
                                <m:r>
                                  <a:rPr lang="it-IT" sz="1400" i="1">
                                    <a:effectLst/>
                                    <a:latin typeface="Cambria Math" panose="02040503050406030204" pitchFamily="18" charset="0"/>
                                    <a:ea typeface="Calibri" panose="020F0502020204030204" pitchFamily="34" charset="0"/>
                                    <a:cs typeface="Times New Roman" panose="02020603050405020304" pitchFamily="18" charset="0"/>
                                  </a:rPr>
                                  <m:t>−</m:t>
                                </m:r>
                                <m:r>
                                  <a:rPr lang="it-IT" sz="1400">
                                    <a:effectLst/>
                                    <a:latin typeface="Cambria Math" panose="02040503050406030204" pitchFamily="18" charset="0"/>
                                    <a:ea typeface="Calibri" panose="020F0502020204030204" pitchFamily="34" charset="0"/>
                                    <a:cs typeface="Times New Roman" panose="02020603050405020304" pitchFamily="18" charset="0"/>
                                  </a:rPr>
                                  <m:t> 0,1</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Ho buone speranze che</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it-IT" sz="1400">
                                    <a:effectLst/>
                                    <a:latin typeface="Cambria Math" panose="02040503050406030204" pitchFamily="18" charset="0"/>
                                    <a:ea typeface="Calibri" panose="020F0502020204030204" pitchFamily="34" charset="0"/>
                                    <a:cs typeface="Times New Roman" panose="02020603050405020304" pitchFamily="18" charset="0"/>
                                  </a:rPr>
                                  <m:t>0,6</m:t>
                                </m:r>
                                <m:r>
                                  <a:rPr lang="it-IT" sz="1400" i="1">
                                    <a:effectLst/>
                                    <a:latin typeface="Cambria Math" panose="02040503050406030204" pitchFamily="18" charset="0"/>
                                    <a:ea typeface="Calibri" panose="020F0502020204030204" pitchFamily="34" charset="0"/>
                                    <a:cs typeface="Times New Roman" panose="02020603050405020304" pitchFamily="18" charset="0"/>
                                  </a:rPr>
                                  <m:t>−</m:t>
                                </m:r>
                                <m:r>
                                  <a:rPr lang="it-IT" sz="1400">
                                    <a:effectLst/>
                                    <a:latin typeface="Cambria Math" panose="02040503050406030204" pitchFamily="18" charset="0"/>
                                    <a:ea typeface="Calibri" panose="020F0502020204030204" pitchFamily="34" charset="0"/>
                                    <a:cs typeface="Times New Roman" panose="02020603050405020304" pitchFamily="18" charset="0"/>
                                  </a:rPr>
                                  <m:t>0,7</m:t>
                                </m:r>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847280464"/>
                      </a:ext>
                    </a:extLst>
                  </a:tr>
                  <a:tr h="608746">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È molto difficile che, è improbabile che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it-IT" sz="1400">
                                    <a:effectLst/>
                                    <a:latin typeface="Cambria Math" panose="02040503050406030204" pitchFamily="18" charset="0"/>
                                    <a:ea typeface="Calibri" panose="020F0502020204030204" pitchFamily="34" charset="0"/>
                                    <a:cs typeface="Times New Roman" panose="02020603050405020304" pitchFamily="18" charset="0"/>
                                  </a:rPr>
                                  <m:t>0,1</m:t>
                                </m:r>
                                <m:r>
                                  <a:rPr lang="it-IT" sz="1400" i="1">
                                    <a:effectLst/>
                                    <a:latin typeface="Cambria Math" panose="02040503050406030204" pitchFamily="18" charset="0"/>
                                    <a:ea typeface="Calibri" panose="020F0502020204030204" pitchFamily="34" charset="0"/>
                                    <a:cs typeface="Times New Roman" panose="02020603050405020304" pitchFamily="18" charset="0"/>
                                  </a:rPr>
                                  <m:t>−</m:t>
                                </m:r>
                                <m:r>
                                  <a:rPr lang="it-IT" sz="1400">
                                    <a:effectLst/>
                                    <a:latin typeface="Cambria Math" panose="02040503050406030204" pitchFamily="18" charset="0"/>
                                    <a:ea typeface="Calibri" panose="020F0502020204030204" pitchFamily="34" charset="0"/>
                                    <a:cs typeface="Times New Roman" panose="02020603050405020304" pitchFamily="18" charset="0"/>
                                  </a:rPr>
                                  <m:t>0,2</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È probabile che</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it-IT" sz="1400">
                                    <a:effectLst/>
                                    <a:latin typeface="Cambria Math" panose="02040503050406030204" pitchFamily="18" charset="0"/>
                                    <a:ea typeface="Calibri" panose="020F0502020204030204" pitchFamily="34" charset="0"/>
                                    <a:cs typeface="Times New Roman" panose="02020603050405020304" pitchFamily="18" charset="0"/>
                                  </a:rPr>
                                  <m:t>0,7</m:t>
                                </m:r>
                                <m:r>
                                  <a:rPr lang="it-IT" sz="1400" i="1">
                                    <a:effectLst/>
                                    <a:latin typeface="Cambria Math" panose="02040503050406030204" pitchFamily="18" charset="0"/>
                                    <a:ea typeface="Calibri" panose="020F0502020204030204" pitchFamily="34" charset="0"/>
                                    <a:cs typeface="Times New Roman" panose="02020603050405020304" pitchFamily="18" charset="0"/>
                                  </a:rPr>
                                  <m:t>−</m:t>
                                </m:r>
                                <m:r>
                                  <a:rPr lang="it-IT" sz="1400">
                                    <a:effectLst/>
                                    <a:latin typeface="Cambria Math" panose="02040503050406030204" pitchFamily="18" charset="0"/>
                                    <a:ea typeface="Calibri" panose="020F0502020204030204" pitchFamily="34" charset="0"/>
                                    <a:cs typeface="Times New Roman" panose="02020603050405020304" pitchFamily="18" charset="0"/>
                                  </a:rPr>
                                  <m:t>0,8</m:t>
                                </m:r>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43670324"/>
                      </a:ext>
                    </a:extLst>
                  </a:tr>
                  <a:tr h="421439">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È difficile che, dubito</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it-IT" sz="1400">
                                    <a:effectLst/>
                                    <a:latin typeface="Cambria Math" panose="02040503050406030204" pitchFamily="18" charset="0"/>
                                    <a:ea typeface="Calibri" panose="020F0502020204030204" pitchFamily="34" charset="0"/>
                                    <a:cs typeface="Times New Roman" panose="02020603050405020304" pitchFamily="18" charset="0"/>
                                  </a:rPr>
                                  <m:t>0,2</m:t>
                                </m:r>
                                <m:r>
                                  <a:rPr lang="it-IT" sz="1400" i="1">
                                    <a:effectLst/>
                                    <a:latin typeface="Cambria Math" panose="02040503050406030204" pitchFamily="18" charset="0"/>
                                    <a:ea typeface="Calibri" panose="020F0502020204030204" pitchFamily="34" charset="0"/>
                                    <a:cs typeface="Times New Roman" panose="02020603050405020304" pitchFamily="18" charset="0"/>
                                  </a:rPr>
                                  <m:t>−</m:t>
                                </m:r>
                                <m:r>
                                  <a:rPr lang="it-IT" sz="1400">
                                    <a:effectLst/>
                                    <a:latin typeface="Cambria Math" panose="02040503050406030204" pitchFamily="18" charset="0"/>
                                    <a:ea typeface="Calibri" panose="020F0502020204030204" pitchFamily="34" charset="0"/>
                                    <a:cs typeface="Times New Roman" panose="02020603050405020304" pitchFamily="18" charset="0"/>
                                  </a:rPr>
                                  <m:t>0,3</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È molto probabile che</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it-IT" sz="1400">
                                    <a:effectLst/>
                                    <a:latin typeface="Cambria Math" panose="02040503050406030204" pitchFamily="18" charset="0"/>
                                    <a:ea typeface="Calibri" panose="020F0502020204030204" pitchFamily="34" charset="0"/>
                                    <a:cs typeface="Times New Roman" panose="02020603050405020304" pitchFamily="18" charset="0"/>
                                  </a:rPr>
                                  <m:t>0,8</m:t>
                                </m:r>
                                <m:r>
                                  <a:rPr lang="it-IT" sz="1400" i="1">
                                    <a:effectLst/>
                                    <a:latin typeface="Cambria Math" panose="02040503050406030204" pitchFamily="18" charset="0"/>
                                    <a:ea typeface="Calibri" panose="020F0502020204030204" pitchFamily="34" charset="0"/>
                                    <a:cs typeface="Times New Roman" panose="02020603050405020304" pitchFamily="18" charset="0"/>
                                  </a:rPr>
                                  <m:t>−</m:t>
                                </m:r>
                                <m:r>
                                  <a:rPr lang="it-IT" sz="1400">
                                    <a:effectLst/>
                                    <a:latin typeface="Cambria Math" panose="02040503050406030204" pitchFamily="18" charset="0"/>
                                    <a:ea typeface="Calibri" panose="020F0502020204030204" pitchFamily="34" charset="0"/>
                                    <a:cs typeface="Times New Roman" panose="02020603050405020304" pitchFamily="18" charset="0"/>
                                  </a:rPr>
                                  <m:t>0,9</m:t>
                                </m:r>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694795729"/>
                      </a:ext>
                    </a:extLst>
                  </a:tr>
                  <a:tr h="627477">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È alquanto difficile che</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it-IT" sz="1400">
                                    <a:effectLst/>
                                    <a:latin typeface="Cambria Math" panose="02040503050406030204" pitchFamily="18" charset="0"/>
                                    <a:ea typeface="Calibri" panose="020F0502020204030204" pitchFamily="34" charset="0"/>
                                    <a:cs typeface="Times New Roman" panose="02020603050405020304" pitchFamily="18" charset="0"/>
                                  </a:rPr>
                                  <m:t>0,3</m:t>
                                </m:r>
                                <m:r>
                                  <a:rPr lang="it-IT" sz="1400" i="1">
                                    <a:effectLst/>
                                    <a:latin typeface="Cambria Math" panose="02040503050406030204" pitchFamily="18" charset="0"/>
                                    <a:ea typeface="Calibri" panose="020F0502020204030204" pitchFamily="34" charset="0"/>
                                    <a:cs typeface="Times New Roman" panose="02020603050405020304" pitchFamily="18" charset="0"/>
                                  </a:rPr>
                                  <m:t>−</m:t>
                                </m:r>
                                <m:r>
                                  <a:rPr lang="it-IT" sz="1400">
                                    <a:effectLst/>
                                    <a:latin typeface="Cambria Math" panose="02040503050406030204" pitchFamily="18" charset="0"/>
                                    <a:ea typeface="Calibri" panose="020F0502020204030204" pitchFamily="34" charset="0"/>
                                    <a:cs typeface="Times New Roman" panose="02020603050405020304" pitchFamily="18" charset="0"/>
                                  </a:rPr>
                                  <m:t>0,4</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Sono quasi certo che, quasi certamente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it-IT" sz="1400">
                                    <a:effectLst/>
                                    <a:latin typeface="Cambria Math" panose="02040503050406030204" pitchFamily="18" charset="0"/>
                                    <a:ea typeface="Calibri" panose="020F0502020204030204" pitchFamily="34" charset="0"/>
                                    <a:cs typeface="Times New Roman" panose="02020603050405020304" pitchFamily="18" charset="0"/>
                                  </a:rPr>
                                  <m:t>0,9</m:t>
                                </m:r>
                                <m:r>
                                  <a:rPr lang="it-IT" sz="1400" i="1">
                                    <a:effectLst/>
                                    <a:latin typeface="Cambria Math" panose="02040503050406030204" pitchFamily="18" charset="0"/>
                                    <a:ea typeface="Calibri" panose="020F0502020204030204" pitchFamily="34" charset="0"/>
                                    <a:cs typeface="Times New Roman" panose="02020603050405020304" pitchFamily="18" charset="0"/>
                                  </a:rPr>
                                  <m:t>−</m:t>
                                </m:r>
                                <m:r>
                                  <a:rPr lang="it-IT" sz="140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44900770"/>
                      </a:ext>
                    </a:extLst>
                  </a:tr>
                  <a:tr h="393344">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È un po’ improbabile che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it-IT" sz="1400">
                                    <a:effectLst/>
                                    <a:latin typeface="Cambria Math" panose="02040503050406030204" pitchFamily="18" charset="0"/>
                                    <a:ea typeface="Calibri" panose="020F0502020204030204" pitchFamily="34" charset="0"/>
                                    <a:cs typeface="Times New Roman" panose="02020603050405020304" pitchFamily="18" charset="0"/>
                                  </a:rPr>
                                  <m:t>0,4</m:t>
                                </m:r>
                                <m:r>
                                  <a:rPr lang="it-IT" sz="1400" i="1">
                                    <a:effectLst/>
                                    <a:latin typeface="Cambria Math" panose="02040503050406030204" pitchFamily="18" charset="0"/>
                                    <a:ea typeface="Calibri" panose="020F0502020204030204" pitchFamily="34" charset="0"/>
                                    <a:cs typeface="Times New Roman" panose="02020603050405020304" pitchFamily="18" charset="0"/>
                                  </a:rPr>
                                  <m:t>−</m:t>
                                </m:r>
                                <m:r>
                                  <a:rPr lang="it-IT" sz="1400">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È certo che, è vero che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it-IT" sz="140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22696089"/>
                      </a:ext>
                    </a:extLst>
                  </a:tr>
                  <a:tr h="914642">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Non saprei decidere tra il sì e il no, forse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it-IT" sz="1400">
                                    <a:effectLst/>
                                    <a:latin typeface="Cambria Math" panose="02040503050406030204" pitchFamily="18" charset="0"/>
                                    <a:ea typeface="Calibri" panose="020F0502020204030204" pitchFamily="34" charset="0"/>
                                    <a:cs typeface="Times New Roman" panose="02020603050405020304" pitchFamily="18" charset="0"/>
                                  </a:rPr>
                                  <m:t>0,5</m:t>
                                </m:r>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906150390"/>
                      </a:ext>
                    </a:extLst>
                  </a:tr>
                </a:tbl>
              </a:graphicData>
            </a:graphic>
          </p:graphicFrame>
        </mc:Choice>
        <mc:Fallback xmlns="">
          <p:graphicFrame>
            <p:nvGraphicFramePr>
              <p:cNvPr id="5" name="Tabella 4"/>
              <p:cNvGraphicFramePr>
                <a:graphicFrameLocks noGrp="1"/>
              </p:cNvGraphicFramePr>
              <p:nvPr>
                <p:extLst>
                  <p:ext uri="{D42A27DB-BD31-4B8C-83A1-F6EECF244321}">
                    <p14:modId xmlns:p14="http://schemas.microsoft.com/office/powerpoint/2010/main" val="1184118690"/>
                  </p:ext>
                </p:extLst>
              </p:nvPr>
            </p:nvGraphicFramePr>
            <p:xfrm>
              <a:off x="598711" y="1371602"/>
              <a:ext cx="8088088" cy="4745058"/>
            </p:xfrm>
            <a:graphic>
              <a:graphicData uri="http://schemas.openxmlformats.org/drawingml/2006/table">
                <a:tbl>
                  <a:tblPr firstRow="1" firstCol="1" bandRow="1" bandCol="1"/>
                  <a:tblGrid>
                    <a:gridCol w="2703148">
                      <a:extLst>
                        <a:ext uri="{9D8B030D-6E8A-4147-A177-3AD203B41FA5}">
                          <a16:colId xmlns:a16="http://schemas.microsoft.com/office/drawing/2014/main" val="2472389165"/>
                        </a:ext>
                      </a:extLst>
                    </a:gridCol>
                    <a:gridCol w="1281325">
                      <a:extLst>
                        <a:ext uri="{9D8B030D-6E8A-4147-A177-3AD203B41FA5}">
                          <a16:colId xmlns:a16="http://schemas.microsoft.com/office/drawing/2014/main" val="1331206698"/>
                        </a:ext>
                      </a:extLst>
                    </a:gridCol>
                    <a:gridCol w="477688">
                      <a:extLst>
                        <a:ext uri="{9D8B030D-6E8A-4147-A177-3AD203B41FA5}">
                          <a16:colId xmlns:a16="http://schemas.microsoft.com/office/drawing/2014/main" val="972988588"/>
                        </a:ext>
                      </a:extLst>
                    </a:gridCol>
                    <a:gridCol w="2314254">
                      <a:extLst>
                        <a:ext uri="{9D8B030D-6E8A-4147-A177-3AD203B41FA5}">
                          <a16:colId xmlns:a16="http://schemas.microsoft.com/office/drawing/2014/main" val="3655512477"/>
                        </a:ext>
                      </a:extLst>
                    </a:gridCol>
                    <a:gridCol w="1311673">
                      <a:extLst>
                        <a:ext uri="{9D8B030D-6E8A-4147-A177-3AD203B41FA5}">
                          <a16:colId xmlns:a16="http://schemas.microsoft.com/office/drawing/2014/main" val="3681463029"/>
                        </a:ext>
                      </a:extLst>
                    </a:gridCol>
                  </a:tblGrid>
                  <a:tr h="596660">
                    <a:tc>
                      <a:txBody>
                        <a:bodyPr/>
                        <a:lstStyle/>
                        <a:p>
                          <a:pPr algn="just">
                            <a:lnSpc>
                              <a:spcPct val="15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Evento</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Probabilità</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Evento</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Probabilità</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158800973"/>
                      </a:ext>
                    </a:extLst>
                  </a:tr>
                  <a:tr h="630196">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È impossibile che, non è vero che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a:noFill/>
                        </a:lnB>
                        <a:blipFill>
                          <a:blip r:embed="rId4"/>
                          <a:stretch>
                            <a:fillRect l="-211429" t="-97087" r="-321429" b="-562136"/>
                          </a:stretch>
                        </a:blipFill>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Ho una certa speranza che</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a:noFill/>
                        </a:lnB>
                        <a:blipFill>
                          <a:blip r:embed="rId4"/>
                          <a:stretch>
                            <a:fillRect l="-517209" t="-97087" r="-930" b="-562136"/>
                          </a:stretch>
                        </a:blipFill>
                      </a:tcPr>
                    </a:tc>
                    <a:extLst>
                      <a:ext uri="{0D108BD9-81ED-4DB2-BD59-A6C34878D82A}">
                        <a16:rowId xmlns:a16="http://schemas.microsoft.com/office/drawing/2014/main" val="3762815846"/>
                      </a:ext>
                    </a:extLst>
                  </a:tr>
                  <a:tr h="552554">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È quasi impossibile che, non credo che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it-IT"/>
                        </a:p>
                      </a:txBody>
                      <a:tcPr marL="68580" marR="68580" marT="0" marB="0">
                        <a:lnL>
                          <a:noFill/>
                        </a:lnL>
                        <a:lnR>
                          <a:noFill/>
                        </a:lnR>
                        <a:lnT>
                          <a:noFill/>
                        </a:lnT>
                        <a:lnB>
                          <a:noFill/>
                        </a:lnB>
                        <a:blipFill>
                          <a:blip r:embed="rId4"/>
                          <a:stretch>
                            <a:fillRect l="-211429" t="-223077" r="-321429" b="-536264"/>
                          </a:stretch>
                        </a:blipFill>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Ho buone speranze che</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it-IT"/>
                        </a:p>
                      </a:txBody>
                      <a:tcPr marL="68580" marR="68580" marT="0" marB="0">
                        <a:lnL>
                          <a:noFill/>
                        </a:lnL>
                        <a:lnR>
                          <a:noFill/>
                        </a:lnR>
                        <a:lnT>
                          <a:noFill/>
                        </a:lnT>
                        <a:lnB>
                          <a:noFill/>
                        </a:lnB>
                        <a:blipFill>
                          <a:blip r:embed="rId4"/>
                          <a:stretch>
                            <a:fillRect l="-517209" t="-223077" r="-930" b="-536264"/>
                          </a:stretch>
                        </a:blipFill>
                      </a:tcPr>
                    </a:tc>
                    <a:extLst>
                      <a:ext uri="{0D108BD9-81ED-4DB2-BD59-A6C34878D82A}">
                        <a16:rowId xmlns:a16="http://schemas.microsoft.com/office/drawing/2014/main" val="3847280464"/>
                      </a:ext>
                    </a:extLst>
                  </a:tr>
                  <a:tr h="608746">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È molto difficile che, è improbabile che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it-IT"/>
                        </a:p>
                      </a:txBody>
                      <a:tcPr marL="68580" marR="68580" marT="0" marB="0">
                        <a:lnL>
                          <a:noFill/>
                        </a:lnL>
                        <a:lnR>
                          <a:noFill/>
                        </a:lnR>
                        <a:lnT>
                          <a:noFill/>
                        </a:lnT>
                        <a:lnB>
                          <a:noFill/>
                        </a:lnB>
                        <a:blipFill>
                          <a:blip r:embed="rId4"/>
                          <a:stretch>
                            <a:fillRect l="-211429" t="-294000" r="-321429" b="-388000"/>
                          </a:stretch>
                        </a:blipFill>
                      </a:tcPr>
                    </a:tc>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È probabile che</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it-IT"/>
                        </a:p>
                      </a:txBody>
                      <a:tcPr marL="68580" marR="68580" marT="0" marB="0">
                        <a:lnL>
                          <a:noFill/>
                        </a:lnL>
                        <a:lnR>
                          <a:noFill/>
                        </a:lnR>
                        <a:lnT>
                          <a:noFill/>
                        </a:lnT>
                        <a:lnB>
                          <a:noFill/>
                        </a:lnB>
                        <a:blipFill>
                          <a:blip r:embed="rId4"/>
                          <a:stretch>
                            <a:fillRect l="-517209" t="-294000" r="-930" b="-388000"/>
                          </a:stretch>
                        </a:blipFill>
                      </a:tcPr>
                    </a:tc>
                    <a:extLst>
                      <a:ext uri="{0D108BD9-81ED-4DB2-BD59-A6C34878D82A}">
                        <a16:rowId xmlns:a16="http://schemas.microsoft.com/office/drawing/2014/main" val="4243670324"/>
                      </a:ext>
                    </a:extLst>
                  </a:tr>
                  <a:tr h="421439">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È difficile che, dubito</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it-IT"/>
                        </a:p>
                      </a:txBody>
                      <a:tcPr marL="68580" marR="68580" marT="0" marB="0">
                        <a:lnL>
                          <a:noFill/>
                        </a:lnL>
                        <a:lnR>
                          <a:noFill/>
                        </a:lnR>
                        <a:lnT>
                          <a:noFill/>
                        </a:lnT>
                        <a:lnB>
                          <a:noFill/>
                        </a:lnB>
                        <a:blipFill>
                          <a:blip r:embed="rId4"/>
                          <a:stretch>
                            <a:fillRect l="-211429" t="-571014" r="-321429" b="-462319"/>
                          </a:stretch>
                        </a:blipFill>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È molto probabile che</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it-IT"/>
                        </a:p>
                      </a:txBody>
                      <a:tcPr marL="68580" marR="68580" marT="0" marB="0">
                        <a:lnL>
                          <a:noFill/>
                        </a:lnL>
                        <a:lnR>
                          <a:noFill/>
                        </a:lnR>
                        <a:lnT>
                          <a:noFill/>
                        </a:lnT>
                        <a:lnB>
                          <a:noFill/>
                        </a:lnB>
                        <a:blipFill>
                          <a:blip r:embed="rId4"/>
                          <a:stretch>
                            <a:fillRect l="-517209" t="-571014" r="-930" b="-462319"/>
                          </a:stretch>
                        </a:blipFill>
                      </a:tcPr>
                    </a:tc>
                    <a:extLst>
                      <a:ext uri="{0D108BD9-81ED-4DB2-BD59-A6C34878D82A}">
                        <a16:rowId xmlns:a16="http://schemas.microsoft.com/office/drawing/2014/main" val="694795729"/>
                      </a:ext>
                    </a:extLst>
                  </a:tr>
                  <a:tr h="627477">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È alquanto difficile che</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it-IT"/>
                        </a:p>
                      </a:txBody>
                      <a:tcPr marL="68580" marR="68580" marT="0" marB="0">
                        <a:lnL>
                          <a:noFill/>
                        </a:lnL>
                        <a:lnR>
                          <a:noFill/>
                        </a:lnR>
                        <a:lnT>
                          <a:noFill/>
                        </a:lnT>
                        <a:lnB>
                          <a:noFill/>
                        </a:lnB>
                        <a:blipFill>
                          <a:blip r:embed="rId4"/>
                          <a:stretch>
                            <a:fillRect l="-211429" t="-449515" r="-321429" b="-209709"/>
                          </a:stretch>
                        </a:blipFill>
                      </a:tcPr>
                    </a:tc>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Sono quasi certo che, quasi certamente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it-IT"/>
                        </a:p>
                      </a:txBody>
                      <a:tcPr marL="68580" marR="68580" marT="0" marB="0">
                        <a:lnL>
                          <a:noFill/>
                        </a:lnL>
                        <a:lnR>
                          <a:noFill/>
                        </a:lnR>
                        <a:lnT>
                          <a:noFill/>
                        </a:lnT>
                        <a:lnB>
                          <a:noFill/>
                        </a:lnB>
                        <a:blipFill>
                          <a:blip r:embed="rId4"/>
                          <a:stretch>
                            <a:fillRect l="-517209" t="-449515" r="-930" b="-209709"/>
                          </a:stretch>
                        </a:blipFill>
                      </a:tcPr>
                    </a:tc>
                    <a:extLst>
                      <a:ext uri="{0D108BD9-81ED-4DB2-BD59-A6C34878D82A}">
                        <a16:rowId xmlns:a16="http://schemas.microsoft.com/office/drawing/2014/main" val="3544900770"/>
                      </a:ext>
                    </a:extLst>
                  </a:tr>
                  <a:tr h="393344">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È un po’ improbabile che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it-IT"/>
                        </a:p>
                      </a:txBody>
                      <a:tcPr marL="68580" marR="68580" marT="0" marB="0">
                        <a:lnL>
                          <a:noFill/>
                        </a:lnL>
                        <a:lnR>
                          <a:noFill/>
                        </a:lnR>
                        <a:lnT>
                          <a:noFill/>
                        </a:lnT>
                        <a:lnB>
                          <a:noFill/>
                        </a:lnB>
                        <a:blipFill>
                          <a:blip r:embed="rId4"/>
                          <a:stretch>
                            <a:fillRect l="-211429" t="-870769" r="-321429" b="-232308"/>
                          </a:stretch>
                        </a:blipFill>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È certo che, è vero che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it-IT"/>
                        </a:p>
                      </a:txBody>
                      <a:tcPr marL="68580" marR="68580" marT="0" marB="0">
                        <a:lnL>
                          <a:noFill/>
                        </a:lnL>
                        <a:lnR>
                          <a:noFill/>
                        </a:lnR>
                        <a:lnT>
                          <a:noFill/>
                        </a:lnT>
                        <a:lnB>
                          <a:noFill/>
                        </a:lnB>
                        <a:blipFill>
                          <a:blip r:embed="rId4"/>
                          <a:stretch>
                            <a:fillRect l="-517209" t="-870769" r="-930" b="-232308"/>
                          </a:stretch>
                        </a:blipFill>
                      </a:tcPr>
                    </a:tc>
                    <a:extLst>
                      <a:ext uri="{0D108BD9-81ED-4DB2-BD59-A6C34878D82A}">
                        <a16:rowId xmlns:a16="http://schemas.microsoft.com/office/drawing/2014/main" val="1222696089"/>
                      </a:ext>
                    </a:extLst>
                  </a:tr>
                  <a:tr h="914642">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Non saprei decidere tra il sì e il no, forse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a:noFill/>
                        </a:lnT>
                        <a:lnB w="19050" cap="flat" cmpd="sng" algn="ctr">
                          <a:solidFill>
                            <a:srgbClr val="008000"/>
                          </a:solidFill>
                          <a:prstDash val="solid"/>
                          <a:round/>
                          <a:headEnd type="none" w="med" len="med"/>
                          <a:tailEnd type="none" w="med" len="med"/>
                        </a:lnB>
                        <a:blipFill>
                          <a:blip r:embed="rId4"/>
                          <a:stretch>
                            <a:fillRect l="-211429" t="-420667" r="-321429" b="-667"/>
                          </a:stretch>
                        </a:blipFill>
                      </a:tcPr>
                    </a:tc>
                    <a:tc>
                      <a:txBody>
                        <a:bodyPr/>
                        <a:lstStyle/>
                        <a:p>
                          <a:pPr algn="just">
                            <a:lnSpc>
                              <a:spcPct val="100000"/>
                            </a:lnSpc>
                            <a:spcAft>
                              <a:spcPts val="0"/>
                            </a:spcAft>
                          </a:pPr>
                          <a:r>
                            <a:rPr lang="it-IT" sz="1400">
                              <a:effectLst/>
                              <a:latin typeface="Arial" panose="020B0604020202020204" pitchFamily="34" charset="0"/>
                              <a:ea typeface="Calibri" panose="020F0502020204030204" pitchFamily="34" charset="0"/>
                              <a:cs typeface="Times New Roman" panose="02020603050405020304" pitchFamily="18"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just">
                            <a:lnSpc>
                              <a:spcPct val="100000"/>
                            </a:lnSpc>
                            <a:spcAft>
                              <a:spcPts val="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906150390"/>
                      </a:ext>
                    </a:extLst>
                  </a:tr>
                </a:tbl>
              </a:graphicData>
            </a:graphic>
          </p:graphicFrame>
        </mc:Fallback>
      </mc:AlternateContent>
    </p:spTree>
    <p:extLst>
      <p:ext uri="{BB962C8B-B14F-4D97-AF65-F5344CB8AC3E}">
        <p14:creationId xmlns:p14="http://schemas.microsoft.com/office/powerpoint/2010/main" val="2793675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Impostazione assiomatica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2" name="Rectangle 1"/>
          <p:cNvSpPr>
            <a:spLocks noChangeArrowheads="1"/>
          </p:cNvSpPr>
          <p:nvPr/>
        </p:nvSpPr>
        <p:spPr bwMode="auto">
          <a:xfrm>
            <a:off x="809946" y="1373719"/>
            <a:ext cx="6985069"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Questa impostazione non dà della probabilità una definizione diretta ma accetta qualunque approccio, purché questo rispetti le proprietà fondamentali, assunte come assiomi; da queste si deducono le altre proprietà come teoremi. </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600" dirty="0">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Un </a:t>
            </a:r>
            <a:r>
              <a:rPr kumimoji="0" lang="it-IT" altLang="it-IT"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assioma</a:t>
            </a:r>
            <a: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è un’affermazione che non si dimostra in quanto principio di base universalmente accettato.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La teoria assiomatica si fonda su tre momenti fondamentali: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 l’</a:t>
            </a:r>
            <a:r>
              <a:rPr kumimoji="0" lang="it-IT" altLang="it-IT"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individuazione dei concetti primitivi</a:t>
            </a:r>
            <a: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di prova, evento e spazio così come definiti in precedenza; </a:t>
            </a:r>
          </a:p>
          <a:p>
            <a:pPr marL="0" marR="0" lvl="0" indent="0" algn="just" defTabSz="914400" rtl="0" eaLnBrk="0" fontAlgn="base" latinLnBrk="0" hangingPunct="0">
              <a:lnSpc>
                <a:spcPct val="100000"/>
              </a:lnSpc>
              <a:spcBef>
                <a:spcPct val="0"/>
              </a:spcBef>
              <a:spcAft>
                <a:spcPct val="0"/>
              </a:spcAft>
              <a:buClrTx/>
              <a:buSzTx/>
              <a:tabLst/>
            </a:pPr>
            <a: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 l’</a:t>
            </a:r>
            <a:r>
              <a:rPr kumimoji="0" lang="it-IT" altLang="it-IT"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enunciazione degli assiomi</a:t>
            </a:r>
            <a: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(o postulati) della probabilità; </a:t>
            </a:r>
          </a:p>
          <a:p>
            <a:pPr marL="0" marR="0" lvl="0" indent="0" algn="just" defTabSz="914400" rtl="0" eaLnBrk="0" fontAlgn="base" latinLnBrk="0" hangingPunct="0">
              <a:lnSpc>
                <a:spcPct val="100000"/>
              </a:lnSpc>
              <a:spcBef>
                <a:spcPct val="0"/>
              </a:spcBef>
              <a:spcAft>
                <a:spcPct val="0"/>
              </a:spcAft>
              <a:buClrTx/>
              <a:buSzTx/>
              <a:tabLst/>
            </a:pPr>
            <a: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 la </a:t>
            </a:r>
            <a:r>
              <a:rPr kumimoji="0" lang="it-IT" altLang="it-IT"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dimostrazione dei teoremi</a:t>
            </a:r>
            <a: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mediante i postulati e con l’ausilio della logica e della matematica.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659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Gli assiomi di </a:t>
            </a:r>
            <a:r>
              <a:rPr lang="it-IT" sz="1600" dirty="0" err="1" smtClean="0">
                <a:solidFill>
                  <a:schemeClr val="bg1"/>
                </a:solidFill>
                <a:latin typeface="+mj-lt"/>
                <a:cs typeface="Cali"/>
              </a:rPr>
              <a:t>Kolmogorov</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5" name="Rettangolo 4"/>
              <p:cNvSpPr/>
              <p:nvPr/>
            </p:nvSpPr>
            <p:spPr>
              <a:xfrm>
                <a:off x="363501" y="2275865"/>
                <a:ext cx="8412679" cy="3554819"/>
              </a:xfrm>
              <a:prstGeom prst="rect">
                <a:avLst/>
              </a:prstGeom>
            </p:spPr>
            <p:txBody>
              <a:bodyPr wrap="square">
                <a:spAutoFit/>
              </a:bodyPr>
              <a:lstStyle/>
              <a:p>
                <a:pPr algn="just" eaLnBrk="0" fontAlgn="base" hangingPunct="0">
                  <a:spcAft>
                    <a:spcPts val="0"/>
                  </a:spcAft>
                </a:pPr>
                <a:r>
                  <a:rPr lang="it-IT" dirty="0" smtClean="0">
                    <a:latin typeface="Arial" panose="020B0604020202020204" pitchFamily="34" charset="0"/>
                    <a:ea typeface="Times New Roman" panose="02020603050405020304" pitchFamily="18" charset="0"/>
                    <a:cs typeface="Arial" panose="020B0604020202020204" pitchFamily="34" charset="0"/>
                  </a:rPr>
                  <a:t>Sia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Arial" panose="020B0604020202020204" pitchFamily="34" charset="0"/>
                          </a:rPr>
                        </m:ctrlPr>
                      </m:sSubPr>
                      <m:e>
                        <m:r>
                          <a:rPr lang="it-IT" i="1">
                            <a:latin typeface="Cambria Math" panose="02040503050406030204" pitchFamily="18" charset="0"/>
                            <a:ea typeface="Times New Roman" panose="02020603050405020304" pitchFamily="18" charset="0"/>
                            <a:cs typeface="Arial" panose="020B0604020202020204" pitchFamily="34" charset="0"/>
                          </a:rPr>
                          <m:t>𝐵</m:t>
                        </m:r>
                      </m:e>
                      <m:sub>
                        <m:r>
                          <m:rPr>
                            <m:sty m:val="p"/>
                          </m:rPr>
                          <a:rPr lang="it-IT">
                            <a:latin typeface="Cambria Math" panose="02040503050406030204" pitchFamily="18" charset="0"/>
                            <a:ea typeface="Times New Roman" panose="02020603050405020304" pitchFamily="18" charset="0"/>
                            <a:cs typeface="Arial" panose="020B0604020202020204" pitchFamily="34" charset="0"/>
                          </a:rPr>
                          <m:t>Ω</m:t>
                        </m:r>
                      </m:sub>
                    </m:sSub>
                  </m:oMath>
                </a14:m>
                <a:r>
                  <a:rPr lang="it-IT" dirty="0">
                    <a:latin typeface="Arial" panose="020B0604020202020204" pitchFamily="34" charset="0"/>
                    <a:ea typeface="Times New Roman" panose="02020603050405020304" pitchFamily="18" charset="0"/>
                    <a:cs typeface="Arial" panose="020B0604020202020204" pitchFamily="34" charset="0"/>
                  </a:rPr>
                  <a:t> un’algebra di insiemi  e la quantità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𝐴</m:t>
                        </m:r>
                      </m:e>
                    </m:d>
                  </m:oMath>
                </a14:m>
                <a:r>
                  <a:rPr lang="it-IT" dirty="0">
                    <a:latin typeface="Arial" panose="020B0604020202020204" pitchFamily="34" charset="0"/>
                    <a:ea typeface="Times New Roman" panose="02020603050405020304" pitchFamily="18" charset="0"/>
                    <a:cs typeface="Arial" panose="020B0604020202020204" pitchFamily="34" charset="0"/>
                  </a:rPr>
                  <a:t> la probabilità associata all’evento </a:t>
                </a:r>
                <a:r>
                  <a:rPr lang="it-IT" i="1" dirty="0">
                    <a:latin typeface="Arial" panose="020B0604020202020204" pitchFamily="34" charset="0"/>
                    <a:ea typeface="Times New Roman" panose="02020603050405020304" pitchFamily="18" charset="0"/>
                    <a:cs typeface="Arial" panose="020B0604020202020204" pitchFamily="34" charset="0"/>
                  </a:rPr>
                  <a:t>A</a:t>
                </a:r>
                <a:r>
                  <a:rPr lang="it-IT" dirty="0">
                    <a:latin typeface="Arial" panose="020B0604020202020204" pitchFamily="34" charset="0"/>
                    <a:ea typeface="Times New Roman" panose="02020603050405020304" pitchFamily="18" charset="0"/>
                    <a:cs typeface="Arial" panose="020B0604020202020204" pitchFamily="34" charset="0"/>
                  </a:rPr>
                  <a:t> sussistono tre assiomi fondamentali</a:t>
                </a:r>
                <a:r>
                  <a:rPr lang="it-IT" dirty="0" smtClean="0">
                    <a:latin typeface="Arial" panose="020B0604020202020204" pitchFamily="34" charset="0"/>
                    <a:ea typeface="Times New Roman" panose="02020603050405020304" pitchFamily="18" charset="0"/>
                    <a:cs typeface="Arial" panose="020B0604020202020204" pitchFamily="34" charset="0"/>
                  </a:rPr>
                  <a:t>:</a:t>
                </a:r>
              </a:p>
              <a:p>
                <a:pPr algn="just" eaLnBrk="0" fontAlgn="base" hangingPunct="0">
                  <a:spcAft>
                    <a:spcPts val="0"/>
                  </a:spcAft>
                </a:pP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eaLnBrk="0" fontAlgn="base" hangingPunct="0">
                  <a:lnSpc>
                    <a:spcPct val="150000"/>
                  </a:lnSpc>
                  <a:spcAft>
                    <a:spcPts val="0"/>
                  </a:spcAft>
                  <a:buFont typeface="Wingdings" panose="05000000000000000000" pitchFamily="2" charset="2"/>
                  <a:buChar char="Ø"/>
                </a:pP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𝑃𝑟𝑖𝑚𝑜</m:t>
                    </m:r>
                    <m:r>
                      <a:rPr lang="it-IT" i="1">
                        <a:latin typeface="Cambria Math" panose="02040503050406030204" pitchFamily="18" charset="0"/>
                        <a:ea typeface="Times New Roman" panose="02020603050405020304" pitchFamily="18" charset="0"/>
                        <a:cs typeface="Arial" panose="020B0604020202020204" pitchFamily="34" charset="0"/>
                      </a:rPr>
                      <m:t> </m:t>
                    </m:r>
                    <m:r>
                      <a:rPr lang="it-IT" i="1">
                        <a:latin typeface="Cambria Math" panose="02040503050406030204" pitchFamily="18" charset="0"/>
                        <a:ea typeface="Times New Roman" panose="02020603050405020304" pitchFamily="18" charset="0"/>
                        <a:cs typeface="Arial" panose="020B0604020202020204" pitchFamily="34" charset="0"/>
                      </a:rPr>
                      <m:t>𝑎𝑠𝑠𝑖𝑜𝑚𝑎</m:t>
                    </m:r>
                    <m:r>
                      <a:rPr lang="it-IT" i="1">
                        <a:latin typeface="Cambria Math" panose="02040503050406030204" pitchFamily="18" charset="0"/>
                        <a:ea typeface="Times New Roman" panose="02020603050405020304" pitchFamily="18" charset="0"/>
                        <a:cs typeface="Arial" panose="020B0604020202020204" pitchFamily="34" charset="0"/>
                      </a:rPr>
                      <m:t>:       </m:t>
                    </m:r>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𝐴</m:t>
                        </m:r>
                      </m:e>
                    </m:d>
                    <m:r>
                      <a:rPr lang="it-IT" i="1">
                        <a:latin typeface="Cambria Math" panose="02040503050406030204" pitchFamily="18" charset="0"/>
                        <a:ea typeface="Times New Roman" panose="02020603050405020304" pitchFamily="18" charset="0"/>
                        <a:cs typeface="Arial" panose="020B0604020202020204" pitchFamily="34" charset="0"/>
                      </a:rPr>
                      <m:t>≥0</m:t>
                    </m:r>
                  </m:oMath>
                </a14:m>
                <a:endParaRPr lang="it-IT" i="1" dirty="0" smtClean="0">
                  <a:latin typeface="Cambria Math" panose="02040503050406030204" pitchFamily="18" charset="0"/>
                  <a:ea typeface="Times New Roman" panose="02020603050405020304" pitchFamily="18" charset="0"/>
                  <a:cs typeface="Arial" panose="020B0604020202020204" pitchFamily="34" charset="0"/>
                </a:endParaRPr>
              </a:p>
              <a:p>
                <a:pPr marL="285750" indent="-285750" eaLnBrk="0" fontAlgn="base" hangingPunct="0">
                  <a:lnSpc>
                    <a:spcPct val="150000"/>
                  </a:lnSpc>
                  <a:spcAft>
                    <a:spcPts val="0"/>
                  </a:spcAft>
                  <a:buFont typeface="Wingdings" panose="05000000000000000000" pitchFamily="2" charset="2"/>
                  <a:buChar char="Ø"/>
                </a:pP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𝑆𝑒𝑐𝑜𝑛𝑑𝑜</m:t>
                    </m:r>
                    <m:r>
                      <a:rPr lang="it-IT" i="1">
                        <a:latin typeface="Cambria Math" panose="02040503050406030204" pitchFamily="18" charset="0"/>
                        <a:ea typeface="Times New Roman" panose="02020603050405020304" pitchFamily="18" charset="0"/>
                        <a:cs typeface="Arial" panose="020B0604020202020204" pitchFamily="34" charset="0"/>
                      </a:rPr>
                      <m:t> </m:t>
                    </m:r>
                    <m:r>
                      <a:rPr lang="it-IT" i="1">
                        <a:latin typeface="Cambria Math" panose="02040503050406030204" pitchFamily="18" charset="0"/>
                        <a:ea typeface="Times New Roman" panose="02020603050405020304" pitchFamily="18" charset="0"/>
                        <a:cs typeface="Arial" panose="020B0604020202020204" pitchFamily="34" charset="0"/>
                      </a:rPr>
                      <m:t>𝑎𝑠𝑠𝑖𝑜𝑚𝑎</m:t>
                    </m:r>
                    <m:r>
                      <a:rPr lang="it-IT" i="1">
                        <a:latin typeface="Cambria Math" panose="02040503050406030204" pitchFamily="18" charset="0"/>
                        <a:ea typeface="Times New Roman" panose="02020603050405020304" pitchFamily="18" charset="0"/>
                        <a:cs typeface="Arial" panose="020B0604020202020204" pitchFamily="34" charset="0"/>
                      </a:rPr>
                      <m:t>:   </m:t>
                    </m:r>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m:rPr>
                            <m:sty m:val="p"/>
                          </m:rPr>
                          <a:rPr lang="it-IT">
                            <a:latin typeface="Cambria Math" panose="02040503050406030204" pitchFamily="18" charset="0"/>
                            <a:ea typeface="Times New Roman" panose="02020603050405020304" pitchFamily="18" charset="0"/>
                            <a:cs typeface="Arial" panose="020B0604020202020204" pitchFamily="34" charset="0"/>
                          </a:rPr>
                          <m:t>Ω</m:t>
                        </m:r>
                      </m:e>
                    </m:d>
                    <m:r>
                      <a:rPr lang="it-IT" i="1">
                        <a:latin typeface="Cambria Math" panose="02040503050406030204" pitchFamily="18" charset="0"/>
                        <a:ea typeface="Times New Roman" panose="02020603050405020304" pitchFamily="18" charset="0"/>
                        <a:cs typeface="Arial" panose="020B0604020202020204" pitchFamily="34" charset="0"/>
                      </a:rPr>
                      <m:t>=1</m:t>
                    </m:r>
                  </m:oMath>
                </a14:m>
                <a:endParaRPr lang="it-IT" i="1" dirty="0" smtClean="0">
                  <a:latin typeface="Cambria Math" panose="02040503050406030204" pitchFamily="18" charset="0"/>
                  <a:ea typeface="Times New Roman" panose="02020603050405020304" pitchFamily="18" charset="0"/>
                  <a:cs typeface="Arial" panose="020B0604020202020204" pitchFamily="34" charset="0"/>
                </a:endParaRPr>
              </a:p>
              <a:p>
                <a:pPr marL="285750" indent="-285750" eaLnBrk="0" fontAlgn="base" hangingPunct="0">
                  <a:lnSpc>
                    <a:spcPct val="150000"/>
                  </a:lnSpc>
                  <a:spcAft>
                    <a:spcPts val="0"/>
                  </a:spcAft>
                  <a:buFont typeface="Wingdings" panose="05000000000000000000" pitchFamily="2" charset="2"/>
                  <a:buChar char="Ø"/>
                </a:pP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𝑇𝑒𝑟</m:t>
                    </m:r>
                    <m:r>
                      <a:rPr lang="it-IT" b="0" i="1" smtClean="0">
                        <a:latin typeface="Cambria Math" panose="02040503050406030204" pitchFamily="18" charset="0"/>
                        <a:ea typeface="Times New Roman" panose="02020603050405020304" pitchFamily="18" charset="0"/>
                        <a:cs typeface="Arial" panose="020B0604020202020204" pitchFamily="34" charset="0"/>
                      </a:rPr>
                      <m:t>𝑧</m:t>
                    </m:r>
                    <m:r>
                      <a:rPr lang="it-IT" i="1">
                        <a:latin typeface="Cambria Math" panose="02040503050406030204" pitchFamily="18" charset="0"/>
                        <a:ea typeface="Times New Roman" panose="02020603050405020304" pitchFamily="18" charset="0"/>
                        <a:cs typeface="Arial" panose="020B0604020202020204" pitchFamily="34" charset="0"/>
                      </a:rPr>
                      <m:t>𝑜</m:t>
                    </m:r>
                    <m:r>
                      <a:rPr lang="it-IT" i="1">
                        <a:latin typeface="Cambria Math" panose="02040503050406030204" pitchFamily="18" charset="0"/>
                        <a:ea typeface="Times New Roman" panose="02020603050405020304" pitchFamily="18" charset="0"/>
                        <a:cs typeface="Arial" panose="020B0604020202020204" pitchFamily="34" charset="0"/>
                      </a:rPr>
                      <m:t> </m:t>
                    </m:r>
                    <m:r>
                      <a:rPr lang="it-IT" i="1">
                        <a:latin typeface="Cambria Math" panose="02040503050406030204" pitchFamily="18" charset="0"/>
                        <a:ea typeface="Times New Roman" panose="02020603050405020304" pitchFamily="18" charset="0"/>
                        <a:cs typeface="Arial" panose="020B0604020202020204" pitchFamily="34" charset="0"/>
                      </a:rPr>
                      <m:t>𝑎𝑠𝑠𝑖𝑜𝑚𝑎</m:t>
                    </m:r>
                    <m:r>
                      <a:rPr lang="it-IT" i="1">
                        <a:latin typeface="Cambria Math" panose="02040503050406030204" pitchFamily="18" charset="0"/>
                        <a:ea typeface="Times New Roman" panose="02020603050405020304" pitchFamily="18" charset="0"/>
                        <a:cs typeface="Arial" panose="020B0604020202020204" pitchFamily="34" charset="0"/>
                      </a:rPr>
                      <m:t>:        </m:t>
                    </m:r>
                    <m:r>
                      <a:rPr lang="it-IT" i="1">
                        <a:latin typeface="Cambria Math" panose="02040503050406030204" pitchFamily="18" charset="0"/>
                        <a:ea typeface="Times New Roman" panose="02020603050405020304" pitchFamily="18" charset="0"/>
                        <a:cs typeface="Arial" panose="020B0604020202020204" pitchFamily="34" charset="0"/>
                      </a:rPr>
                      <m:t>𝑠𝑒</m:t>
                    </m:r>
                    <m:r>
                      <a:rPr lang="it-IT" i="1">
                        <a:latin typeface="Cambria Math" panose="02040503050406030204" pitchFamily="18" charset="0"/>
                        <a:ea typeface="Times New Roman" panose="02020603050405020304" pitchFamily="18" charset="0"/>
                        <a:cs typeface="Arial" panose="020B0604020202020204" pitchFamily="34" charset="0"/>
                      </a:rPr>
                      <m:t> </m:t>
                    </m:r>
                    <m:r>
                      <a:rPr lang="it-IT" i="1">
                        <a:latin typeface="Cambria Math" panose="02040503050406030204" pitchFamily="18" charset="0"/>
                        <a:ea typeface="Times New Roman" panose="02020603050405020304" pitchFamily="18" charset="0"/>
                        <a:cs typeface="Arial" panose="020B0604020202020204" pitchFamily="34" charset="0"/>
                      </a:rPr>
                      <m:t>𝐴</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𝐵</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𝐴</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𝐵</m:t>
                        </m:r>
                      </m:e>
                    </m:d>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𝐴</m:t>
                        </m:r>
                      </m:e>
                    </m:d>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𝐵</m:t>
                        </m:r>
                      </m:e>
                    </m:d>
                  </m:oMath>
                </a14:m>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eaLnBrk="0" fontAlgn="base" hangingPunct="0">
                  <a:spcAft>
                    <a:spcPts val="0"/>
                  </a:spcAft>
                </a:pP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eaLnBrk="0" fontAlgn="base" hangingPunct="0">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La coppia di insiemi </a:t>
                </a:r>
                <a14:m>
                  <m:oMath xmlns:m="http://schemas.openxmlformats.org/officeDocument/2006/math">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m:rPr>
                            <m:sty m:val="p"/>
                          </m:rPr>
                          <a:rPr lang="it-IT">
                            <a:latin typeface="Cambria Math" panose="02040503050406030204" pitchFamily="18" charset="0"/>
                            <a:ea typeface="Times New Roman" panose="02020603050405020304" pitchFamily="18" charset="0"/>
                            <a:cs typeface="Arial" panose="020B0604020202020204" pitchFamily="34" charset="0"/>
                          </a:rPr>
                          <m:t>Ω</m:t>
                        </m:r>
                        <m:r>
                          <a:rPr lang="it-IT">
                            <a:latin typeface="Cambria Math" panose="02040503050406030204" pitchFamily="18" charset="0"/>
                            <a:ea typeface="Times New Roman" panose="02020603050405020304" pitchFamily="18" charset="0"/>
                            <a:cs typeface="Arial" panose="020B0604020202020204" pitchFamily="34" charset="0"/>
                          </a:rPr>
                          <m:t>, </m:t>
                        </m:r>
                        <m:sSub>
                          <m:sSubPr>
                            <m:ctrlPr>
                              <a:rPr lang="it-IT"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it-IT">
                                <a:latin typeface="Cambria Math" panose="02040503050406030204" pitchFamily="18" charset="0"/>
                                <a:ea typeface="Times New Roman" panose="02020603050405020304" pitchFamily="18" charset="0"/>
                                <a:cs typeface="Arial" panose="020B0604020202020204" pitchFamily="34" charset="0"/>
                              </a:rPr>
                              <m:t>B</m:t>
                            </m:r>
                          </m:e>
                          <m:sub>
                            <m:r>
                              <m:rPr>
                                <m:sty m:val="p"/>
                              </m:rPr>
                              <a:rPr lang="it-IT">
                                <a:latin typeface="Cambria Math" panose="02040503050406030204" pitchFamily="18" charset="0"/>
                                <a:ea typeface="Times New Roman" panose="02020603050405020304" pitchFamily="18" charset="0"/>
                                <a:cs typeface="Arial" panose="020B0604020202020204" pitchFamily="34" charset="0"/>
                              </a:rPr>
                              <m:t>Ω</m:t>
                            </m:r>
                          </m:sub>
                        </m:sSub>
                      </m:e>
                    </m:d>
                  </m:oMath>
                </a14:m>
                <a:r>
                  <a:rPr lang="it-IT" dirty="0">
                    <a:latin typeface="Arial" panose="020B0604020202020204" pitchFamily="34" charset="0"/>
                    <a:ea typeface="Times New Roman" panose="02020603050405020304" pitchFamily="18" charset="0"/>
                    <a:cs typeface="Arial" panose="020B0604020202020204" pitchFamily="34" charset="0"/>
                  </a:rPr>
                  <a:t> viene definito </a:t>
                </a:r>
                <a:r>
                  <a:rPr lang="it-IT" i="1" dirty="0">
                    <a:latin typeface="Arial" panose="020B0604020202020204" pitchFamily="34" charset="0"/>
                    <a:ea typeface="Times New Roman" panose="02020603050405020304" pitchFamily="18" charset="0"/>
                    <a:cs typeface="Arial" panose="020B0604020202020204" pitchFamily="34" charset="0"/>
                  </a:rPr>
                  <a:t>spazio </a:t>
                </a:r>
                <a:r>
                  <a:rPr lang="it-IT" i="1" dirty="0" err="1">
                    <a:latin typeface="Arial" panose="020B0604020202020204" pitchFamily="34" charset="0"/>
                    <a:ea typeface="Times New Roman" panose="02020603050405020304" pitchFamily="18" charset="0"/>
                    <a:cs typeface="Arial" panose="020B0604020202020204" pitchFamily="34" charset="0"/>
                  </a:rPr>
                  <a:t>probabilizzabile</a:t>
                </a:r>
                <a:r>
                  <a:rPr lang="it-IT" dirty="0">
                    <a:latin typeface="Arial" panose="020B0604020202020204" pitchFamily="34" charset="0"/>
                    <a:ea typeface="Times New Roman" panose="02020603050405020304" pitchFamily="18" charset="0"/>
                    <a:cs typeface="Arial" panose="020B0604020202020204" pitchFamily="34" charset="0"/>
                  </a:rPr>
                  <a:t>. Ad essa viene associata la funzione di probabilità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m:t>
                        </m:r>
                      </m:e>
                    </m:d>
                  </m:oMath>
                </a14:m>
                <a:r>
                  <a:rPr lang="it-IT" dirty="0">
                    <a:latin typeface="Arial" panose="020B0604020202020204" pitchFamily="34" charset="0"/>
                    <a:ea typeface="Times New Roman" panose="02020603050405020304" pitchFamily="18" charset="0"/>
                    <a:cs typeface="Arial" panose="020B0604020202020204" pitchFamily="34" charset="0"/>
                  </a:rPr>
                  <a:t>, giungendo a definire lo </a:t>
                </a:r>
                <a:r>
                  <a:rPr lang="it-IT" i="1" dirty="0">
                    <a:latin typeface="Arial" panose="020B0604020202020204" pitchFamily="34" charset="0"/>
                    <a:ea typeface="Times New Roman" panose="02020603050405020304" pitchFamily="18" charset="0"/>
                    <a:cs typeface="Arial" panose="020B0604020202020204" pitchFamily="34" charset="0"/>
                  </a:rPr>
                  <a:t>spazio di probabilità</a:t>
                </a:r>
                <a:r>
                  <a:rPr lang="it-IT"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m:rPr>
                            <m:sty m:val="p"/>
                          </m:rPr>
                          <a:rPr lang="it-IT">
                            <a:latin typeface="Cambria Math" panose="02040503050406030204" pitchFamily="18" charset="0"/>
                            <a:ea typeface="Times New Roman" panose="02020603050405020304" pitchFamily="18" charset="0"/>
                            <a:cs typeface="Arial" panose="020B0604020202020204" pitchFamily="34" charset="0"/>
                          </a:rPr>
                          <m:t>Ω</m:t>
                        </m:r>
                        <m:r>
                          <a:rPr lang="it-IT">
                            <a:latin typeface="Cambria Math" panose="02040503050406030204" pitchFamily="18" charset="0"/>
                            <a:ea typeface="Times New Roman" panose="02020603050405020304" pitchFamily="18" charset="0"/>
                            <a:cs typeface="Arial" panose="020B0604020202020204" pitchFamily="34" charset="0"/>
                          </a:rPr>
                          <m:t>, </m:t>
                        </m:r>
                        <m:sSub>
                          <m:sSubPr>
                            <m:ctrlPr>
                              <a:rPr lang="it-IT"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it-IT">
                                <a:latin typeface="Cambria Math" panose="02040503050406030204" pitchFamily="18" charset="0"/>
                                <a:ea typeface="Times New Roman" panose="02020603050405020304" pitchFamily="18" charset="0"/>
                                <a:cs typeface="Arial" panose="020B0604020202020204" pitchFamily="34" charset="0"/>
                              </a:rPr>
                              <m:t>B</m:t>
                            </m:r>
                          </m:e>
                          <m:sub>
                            <m:r>
                              <m:rPr>
                                <m:sty m:val="p"/>
                              </m:rPr>
                              <a:rPr lang="it-IT">
                                <a:latin typeface="Cambria Math" panose="02040503050406030204" pitchFamily="18" charset="0"/>
                                <a:ea typeface="Times New Roman" panose="02020603050405020304" pitchFamily="18" charset="0"/>
                                <a:cs typeface="Arial" panose="020B0604020202020204" pitchFamily="34" charset="0"/>
                              </a:rPr>
                              <m:t>Ω</m:t>
                            </m:r>
                          </m:sub>
                        </m:sSub>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𝑃</m:t>
                        </m:r>
                      </m:e>
                    </m:d>
                  </m:oMath>
                </a14:m>
                <a:r>
                  <a:rPr lang="it-IT" dirty="0">
                    <a:latin typeface="Arial" panose="020B0604020202020204" pitchFamily="34" charset="0"/>
                    <a:ea typeface="Times New Roman" panose="02020603050405020304" pitchFamily="18" charset="0"/>
                    <a:cs typeface="Arial" panose="020B0604020202020204" pitchFamily="34" charset="0"/>
                  </a:rPr>
                  <a:t> in cui a ciascun evento </a:t>
                </a:r>
                <a14:m>
                  <m:oMath xmlns:m="http://schemas.openxmlformats.org/officeDocument/2006/math">
                    <m:r>
                      <m:rPr>
                        <m:sty m:val="p"/>
                      </m:rPr>
                      <a:rPr lang="it-IT">
                        <a:latin typeface="Cambria Math" panose="02040503050406030204" pitchFamily="18" charset="0"/>
                        <a:ea typeface="Times New Roman" panose="02020603050405020304" pitchFamily="18" charset="0"/>
                        <a:cs typeface="Arial" panose="020B0604020202020204" pitchFamily="34" charset="0"/>
                      </a:rPr>
                      <m:t>A</m:t>
                    </m:r>
                    <m:r>
                      <a:rPr lang="it-IT">
                        <a:latin typeface="Cambria Math" panose="02040503050406030204" pitchFamily="18" charset="0"/>
                        <a:ea typeface="Times New Roman" panose="02020603050405020304" pitchFamily="18" charset="0"/>
                        <a:cs typeface="Arial" panose="020B0604020202020204" pitchFamily="34" charset="0"/>
                      </a:rPr>
                      <m:t>∈</m:t>
                    </m:r>
                    <m:sSub>
                      <m:sSubPr>
                        <m:ctrlPr>
                          <a:rPr lang="it-IT" i="1">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it-IT">
                            <a:latin typeface="Cambria Math" panose="02040503050406030204" pitchFamily="18" charset="0"/>
                            <a:ea typeface="Times New Roman" panose="02020603050405020304" pitchFamily="18" charset="0"/>
                            <a:cs typeface="Arial" panose="020B0604020202020204" pitchFamily="34" charset="0"/>
                          </a:rPr>
                          <m:t>B</m:t>
                        </m:r>
                      </m:e>
                      <m:sub>
                        <m:r>
                          <m:rPr>
                            <m:sty m:val="p"/>
                          </m:rPr>
                          <a:rPr lang="it-IT">
                            <a:latin typeface="Cambria Math" panose="02040503050406030204" pitchFamily="18" charset="0"/>
                            <a:ea typeface="Times New Roman" panose="02020603050405020304" pitchFamily="18" charset="0"/>
                            <a:cs typeface="Arial" panose="020B0604020202020204" pitchFamily="34" charset="0"/>
                          </a:rPr>
                          <m:t>Ω</m:t>
                        </m:r>
                      </m:sub>
                    </m:sSub>
                  </m:oMath>
                </a14:m>
                <a:r>
                  <a:rPr lang="it-IT" dirty="0">
                    <a:latin typeface="Arial" panose="020B0604020202020204" pitchFamily="34" charset="0"/>
                    <a:ea typeface="Times New Roman" panose="02020603050405020304" pitchFamily="18" charset="0"/>
                    <a:cs typeface="Arial" panose="020B0604020202020204" pitchFamily="34" charset="0"/>
                  </a:rPr>
                  <a:t> viene associata la probabilità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𝐴</m:t>
                        </m:r>
                      </m:e>
                    </m:d>
                  </m:oMath>
                </a14:m>
                <a:r>
                  <a:rPr lang="it-IT" dirty="0">
                    <a:latin typeface="Arial" panose="020B0604020202020204" pitchFamily="34" charset="0"/>
                    <a:ea typeface="Times New Roman" panose="02020603050405020304" pitchFamily="18" charset="0"/>
                    <a:cs typeface="Arial" panose="020B0604020202020204" pitchFamily="34" charset="0"/>
                  </a:rPr>
                  <a:t>.</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5" name="Rettangolo 4"/>
              <p:cNvSpPr>
                <a:spLocks noRot="1" noChangeAspect="1" noMove="1" noResize="1" noEditPoints="1" noAdjustHandles="1" noChangeArrowheads="1" noChangeShapeType="1" noTextEdit="1"/>
              </p:cNvSpPr>
              <p:nvPr/>
            </p:nvSpPr>
            <p:spPr>
              <a:xfrm>
                <a:off x="363501" y="2275865"/>
                <a:ext cx="8412679" cy="3554819"/>
              </a:xfrm>
              <a:prstGeom prst="rect">
                <a:avLst/>
              </a:prstGeom>
              <a:blipFill>
                <a:blip r:embed="rId4"/>
                <a:stretch>
                  <a:fillRect l="-652" t="-858" r="-580" b="-1887"/>
                </a:stretch>
              </a:blipFill>
            </p:spPr>
            <p:txBody>
              <a:bodyPr/>
              <a:lstStyle/>
              <a:p>
                <a:r>
                  <a:rPr lang="it-IT">
                    <a:noFill/>
                  </a:rPr>
                  <a:t> </a:t>
                </a:r>
              </a:p>
            </p:txBody>
          </p:sp>
        </mc:Fallback>
      </mc:AlternateContent>
      <p:sp>
        <p:nvSpPr>
          <p:cNvPr id="6" name="Rettangolo 5"/>
          <p:cNvSpPr/>
          <p:nvPr/>
        </p:nvSpPr>
        <p:spPr>
          <a:xfrm>
            <a:off x="287618" y="1028303"/>
            <a:ext cx="8412679" cy="923330"/>
          </a:xfrm>
          <a:prstGeom prst="rect">
            <a:avLst/>
          </a:prstGeom>
        </p:spPr>
        <p:txBody>
          <a:bodyPr wrap="square">
            <a:spAutoFit/>
          </a:bodyPr>
          <a:lstStyle/>
          <a:p>
            <a:pPr lvl="0" algn="just" defTabSz="914400" eaLnBrk="0" fontAlgn="base" hangingPunct="0">
              <a:spcBef>
                <a:spcPct val="0"/>
              </a:spcBef>
              <a:spcAft>
                <a:spcPct val="0"/>
              </a:spcAft>
            </a:pPr>
            <a:r>
              <a:rPr lang="it-IT" altLang="it-IT" dirty="0">
                <a:latin typeface="Arial" panose="020B0604020202020204" pitchFamily="34" charset="0"/>
              </a:rPr>
              <a:t>Nel 1933 (A.N. </a:t>
            </a:r>
            <a:r>
              <a:rPr lang="it-IT" altLang="it-IT" dirty="0" err="1">
                <a:latin typeface="Arial" panose="020B0604020202020204" pitchFamily="34" charset="0"/>
              </a:rPr>
              <a:t>Kolmogorov</a:t>
            </a:r>
            <a:r>
              <a:rPr lang="it-IT" altLang="it-IT" dirty="0">
                <a:latin typeface="Arial" panose="020B0604020202020204" pitchFamily="34" charset="0"/>
              </a:rPr>
              <a:t>, </a:t>
            </a:r>
            <a:r>
              <a:rPr lang="it-IT" altLang="it-IT" dirty="0" err="1">
                <a:latin typeface="Arial" panose="020B0604020202020204" pitchFamily="34" charset="0"/>
              </a:rPr>
              <a:t>Foundations</a:t>
            </a:r>
            <a:r>
              <a:rPr lang="it-IT" altLang="it-IT" dirty="0">
                <a:latin typeface="Arial" panose="020B0604020202020204" pitchFamily="34" charset="0"/>
              </a:rPr>
              <a:t> of the </a:t>
            </a:r>
            <a:r>
              <a:rPr lang="it-IT" altLang="it-IT" dirty="0" err="1">
                <a:latin typeface="Arial" panose="020B0604020202020204" pitchFamily="34" charset="0"/>
              </a:rPr>
              <a:t>Theory</a:t>
            </a:r>
            <a:r>
              <a:rPr lang="it-IT" altLang="it-IT" dirty="0">
                <a:latin typeface="Arial" panose="020B0604020202020204" pitchFamily="34" charset="0"/>
              </a:rPr>
              <a:t> of </a:t>
            </a:r>
            <a:r>
              <a:rPr lang="it-IT" altLang="it-IT" dirty="0" err="1">
                <a:latin typeface="Arial" panose="020B0604020202020204" pitchFamily="34" charset="0"/>
              </a:rPr>
              <a:t>Probability</a:t>
            </a:r>
            <a:r>
              <a:rPr lang="it-IT" altLang="it-IT" dirty="0">
                <a:latin typeface="Arial" panose="020B0604020202020204" pitchFamily="34" charset="0"/>
              </a:rPr>
              <a:t>) </a:t>
            </a:r>
            <a:r>
              <a:rPr lang="it-IT" altLang="it-IT" dirty="0" err="1">
                <a:latin typeface="Arial" panose="020B0604020202020204" pitchFamily="34" charset="0"/>
              </a:rPr>
              <a:t>Kolmogorov</a:t>
            </a:r>
            <a:r>
              <a:rPr lang="it-IT" altLang="it-IT" dirty="0">
                <a:latin typeface="Arial" panose="020B0604020202020204" pitchFamily="34" charset="0"/>
              </a:rPr>
              <a:t> introdusse l’approccio assiomatico che ancora oggi ne costituisce il fondamento.</a:t>
            </a:r>
            <a:r>
              <a:rPr lang="it-IT" altLang="it-IT" sz="800" dirty="0">
                <a:latin typeface="Arial" panose="020B0604020202020204" pitchFamily="34" charset="0"/>
              </a:rPr>
              <a:t> </a:t>
            </a:r>
            <a:endParaRPr lang="it-IT" altLang="it-IT" sz="2400" dirty="0">
              <a:latin typeface="Arial" panose="020B0604020202020204" pitchFamily="34" charset="0"/>
            </a:endParaRPr>
          </a:p>
        </p:txBody>
      </p:sp>
    </p:spTree>
    <p:extLst>
      <p:ext uri="{BB962C8B-B14F-4D97-AF65-F5344CB8AC3E}">
        <p14:creationId xmlns:p14="http://schemas.microsoft.com/office/powerpoint/2010/main" val="2221912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Leggi fondamentali della probabilità (I)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93914" y="1194859"/>
            <a:ext cx="8240486" cy="923330"/>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A partire da questi tre assiomi, sono stati in seguito formulati veri teoremi e varie leggi, che costituiscono la base della moderna teoria della probabilità. </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ttangolo 5"/>
              <p:cNvSpPr/>
              <p:nvPr/>
            </p:nvSpPr>
            <p:spPr>
              <a:xfrm>
                <a:off x="687690" y="2281268"/>
                <a:ext cx="7378624" cy="2169825"/>
              </a:xfrm>
              <a:prstGeom prst="rect">
                <a:avLst/>
              </a:prstGeom>
            </p:spPr>
            <p:txBody>
              <a:bodyPr wrap="square">
                <a:spAutoFit/>
              </a:bodyPr>
              <a:lstStyle/>
              <a:p>
                <a:pPr marL="342900" lvl="0" indent="-342900" algn="just">
                  <a:lnSpc>
                    <a:spcPct val="150000"/>
                  </a:lnSpc>
                  <a:spcAft>
                    <a:spcPts val="0"/>
                  </a:spcAft>
                  <a:buFont typeface="+mj-lt"/>
                  <a:buAutoNum type="alphaLcParenR"/>
                </a:pPr>
                <a:r>
                  <a:rPr lang="it-IT" i="1" dirty="0">
                    <a:latin typeface="Arial" panose="020B0604020202020204" pitchFamily="34" charset="0"/>
                    <a:ea typeface="Times New Roman" panose="02020603050405020304" pitchFamily="18" charset="0"/>
                    <a:cs typeface="Times New Roman" panose="02020603050405020304" pitchFamily="18" charset="0"/>
                  </a:rPr>
                  <a:t>Probabilità dell’evento impossibile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488950" algn="just">
                  <a:lnSpc>
                    <a:spcPct val="150000"/>
                  </a:lnSpc>
                  <a:spcAft>
                    <a:spcPts val="0"/>
                  </a:spcAft>
                </a:pPr>
                <a:r>
                  <a:rPr lang="it-IT" dirty="0" smtClean="0">
                    <a:latin typeface="Arial" panose="020B0604020202020204" pitchFamily="34" charset="0"/>
                    <a:ea typeface="Times New Roman" panose="02020603050405020304" pitchFamily="18" charset="0"/>
                    <a:cs typeface="Times New Roman" panose="02020603050405020304" pitchFamily="18" charset="0"/>
                  </a:rPr>
                  <a:t>si </a:t>
                </a:r>
                <a:r>
                  <a:rPr lang="it-IT" dirty="0">
                    <a:latin typeface="Arial" panose="020B0604020202020204" pitchFamily="34" charset="0"/>
                    <a:ea typeface="Times New Roman" panose="02020603050405020304" pitchFamily="18" charset="0"/>
                    <a:cs typeface="Times New Roman" panose="02020603050405020304" pitchFamily="18" charset="0"/>
                  </a:rPr>
                  <a:t>può scrivere, per il terzo assioma</a:t>
                </a:r>
                <a:r>
                  <a:rPr lang="it-IT" dirty="0" smtClean="0">
                    <a:latin typeface="Arial" panose="020B0604020202020204" pitchFamily="34" charset="0"/>
                    <a:ea typeface="Times New Roman" panose="02020603050405020304" pitchFamily="18" charset="0"/>
                    <a:cs typeface="Times New Roman" panose="02020603050405020304" pitchFamily="18" charset="0"/>
                  </a:rPr>
                  <a:t>:</a:t>
                </a:r>
                <a:r>
                  <a:rPr lang="it-IT" dirty="0">
                    <a:latin typeface="Arial" panose="020B0604020202020204" pitchFamily="34" charset="0"/>
                    <a:ea typeface="Times New Roman" panose="02020603050405020304" pitchFamily="18" charset="0"/>
                    <a:cs typeface="Times New Roman" panose="02020603050405020304" pitchFamily="18" charset="0"/>
                  </a:rPr>
                  <a:t> </a:t>
                </a:r>
              </a:p>
              <a:p>
                <a:pPr marL="488950" algn="ctr">
                  <a:lnSpc>
                    <a:spcPct val="150000"/>
                  </a:lnSpc>
                  <a:spcAft>
                    <a:spcPts val="0"/>
                  </a:spcAft>
                </a:pPr>
                <a14:m>
                  <m:oMath xmlns:m="http://schemas.openxmlformats.org/officeDocument/2006/math">
                    <m:r>
                      <a:rPr lang="it-IT"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latin typeface="Cambria Math" panose="02040503050406030204" pitchFamily="18" charset="0"/>
                            <a:ea typeface="Times New Roman" panose="02020603050405020304" pitchFamily="18" charset="0"/>
                            <a:cs typeface="Times New Roman" panose="02020603050405020304" pitchFamily="18" charset="0"/>
                          </a:rPr>
                        </m:ctrlPr>
                      </m:dPr>
                      <m:e>
                        <m:r>
                          <a:rPr lang="it-I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e>
                    </m:d>
                    <m:r>
                      <a:rPr lang="it-I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it-IT">
                        <a:latin typeface="Cambria Math" panose="02040503050406030204" pitchFamily="18" charset="0"/>
                        <a:ea typeface="Times New Roman" panose="02020603050405020304" pitchFamily="18" charset="0"/>
                        <a:cs typeface="Times New Roman" panose="02020603050405020304" pitchFamily="18" charset="0"/>
                      </a:rPr>
                      <m:t>P</m:t>
                    </m:r>
                    <m:d>
                      <m:dPr>
                        <m:ctrlPr>
                          <a:rPr lang="it-IT" i="1">
                            <a:latin typeface="Cambria Math" panose="02040503050406030204" pitchFamily="18" charset="0"/>
                            <a:ea typeface="Times New Roman" panose="02020603050405020304" pitchFamily="18" charset="0"/>
                            <a:cs typeface="Times New Roman" panose="02020603050405020304" pitchFamily="18" charset="0"/>
                          </a:rPr>
                        </m:ctrlPr>
                      </m:dPr>
                      <m:e>
                        <m:r>
                          <a:rPr lang="it-I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e>
                    </m:d>
                    <m:r>
                      <a:rPr lang="it-I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it-IT">
                        <a:latin typeface="Cambria Math" panose="02040503050406030204" pitchFamily="18" charset="0"/>
                        <a:ea typeface="Times New Roman" panose="02020603050405020304" pitchFamily="18" charset="0"/>
                        <a:cs typeface="Times New Roman" panose="02020603050405020304" pitchFamily="18" charset="0"/>
                      </a:rPr>
                      <m:t>P</m:t>
                    </m:r>
                    <m:d>
                      <m:dPr>
                        <m:ctrlPr>
                          <a:rPr lang="it-IT" i="1">
                            <a:latin typeface="Cambria Math" panose="02040503050406030204" pitchFamily="18" charset="0"/>
                            <a:ea typeface="Times New Roman" panose="02020603050405020304" pitchFamily="18" charset="0"/>
                            <a:cs typeface="Times New Roman" panose="02020603050405020304" pitchFamily="18" charset="0"/>
                          </a:rPr>
                        </m:ctrlPr>
                      </m:dPr>
                      <m:e>
                        <m:r>
                          <a:rPr lang="it-I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e>
                    </m:d>
                  </m:oMath>
                </a14:m>
                <a:r>
                  <a:rPr lang="it-IT" dirty="0">
                    <a:latin typeface="Arial" panose="020B0604020202020204" pitchFamily="34" charset="0"/>
                    <a:ea typeface="Times New Roman" panose="02020603050405020304" pitchFamily="18" charset="0"/>
                    <a:cs typeface="Times New Roman" panose="02020603050405020304" pitchFamily="18" charset="0"/>
                  </a:rPr>
                  <a:t> </a:t>
                </a:r>
              </a:p>
              <a:p>
                <a:pPr marL="488950">
                  <a:lnSpc>
                    <a:spcPct val="150000"/>
                  </a:lnSpc>
                </a:pPr>
                <a:r>
                  <a:rPr lang="it-IT" dirty="0">
                    <a:latin typeface="Arial" panose="020B0604020202020204" pitchFamily="34" charset="0"/>
                    <a:ea typeface="Times New Roman" panose="02020603050405020304" pitchFamily="18" charset="0"/>
                    <a:cs typeface="Times New Roman" panose="02020603050405020304" pitchFamily="18" charset="0"/>
                  </a:rPr>
                  <a:t>così, si ricava facilmente</a:t>
                </a:r>
              </a:p>
              <a:p>
                <a:pPr marL="488950" algn="just">
                  <a:lnSpc>
                    <a:spcPct val="150000"/>
                  </a:lnSpc>
                  <a:spcAft>
                    <a:spcPts val="0"/>
                  </a:spcAft>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latin typeface="Cambria Math" panose="02040503050406030204" pitchFamily="18" charset="0"/>
                              <a:ea typeface="Times New Roman" panose="02020603050405020304" pitchFamily="18" charset="0"/>
                              <a:cs typeface="Times New Roman" panose="02020603050405020304" pitchFamily="18" charset="0"/>
                            </a:rPr>
                          </m:ctrlPr>
                        </m:dPr>
                        <m:e>
                          <m:r>
                            <a:rPr lang="it-I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e>
                      </m:d>
                      <m:r>
                        <a:rPr lang="it-I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687690" y="2281268"/>
                <a:ext cx="7378624" cy="2169825"/>
              </a:xfrm>
              <a:prstGeom prst="rect">
                <a:avLst/>
              </a:prstGeom>
              <a:blipFill>
                <a:blip r:embed="rId4"/>
                <a:stretch>
                  <a:fillRect l="-579"/>
                </a:stretch>
              </a:blipFill>
            </p:spPr>
            <p:txBody>
              <a:bodyPr/>
              <a:lstStyle/>
              <a:p>
                <a:r>
                  <a:rPr lang="it-IT">
                    <a:noFill/>
                  </a:rPr>
                  <a:t> </a:t>
                </a:r>
              </a:p>
            </p:txBody>
          </p:sp>
        </mc:Fallback>
      </mc:AlternateContent>
    </p:spTree>
    <p:extLst>
      <p:ext uri="{BB962C8B-B14F-4D97-AF65-F5344CB8AC3E}">
        <p14:creationId xmlns:p14="http://schemas.microsoft.com/office/powerpoint/2010/main" val="3289953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Leggi fondamentali della probabilità (</a:t>
            </a:r>
            <a:r>
              <a:rPr lang="it-IT" sz="1600" dirty="0" smtClean="0">
                <a:solidFill>
                  <a:schemeClr val="bg1"/>
                </a:solidFill>
                <a:cs typeface="Cali"/>
              </a:rPr>
              <a:t>II)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424543" y="1258471"/>
                <a:ext cx="7935686" cy="2587055"/>
              </a:xfrm>
              <a:prstGeom prst="rect">
                <a:avLst/>
              </a:prstGeom>
            </p:spPr>
            <p:txBody>
              <a:bodyPr wrap="square">
                <a:spAutoFit/>
              </a:bodyPr>
              <a:lstStyle/>
              <a:p>
                <a:pPr lvl="0" algn="just">
                  <a:spcAft>
                    <a:spcPts val="0"/>
                  </a:spcAft>
                </a:pPr>
                <a:r>
                  <a:rPr lang="it-IT" i="1" dirty="0" smtClean="0">
                    <a:latin typeface="Arial" panose="020B0604020202020204" pitchFamily="34" charset="0"/>
                    <a:ea typeface="Times New Roman" panose="02020603050405020304" pitchFamily="18" charset="0"/>
                    <a:cs typeface="Times New Roman" panose="02020603050405020304" pitchFamily="18" charset="0"/>
                  </a:rPr>
                  <a:t>b) Probabilità</a:t>
                </a:r>
                <a:r>
                  <a:rPr lang="it-IT" i="1" dirty="0" smtClean="0">
                    <a:latin typeface="Arial" panose="020B0604020202020204" pitchFamily="34" charset="0"/>
                    <a:ea typeface="Times New Roman" panose="02020603050405020304" pitchFamily="18" charset="0"/>
                    <a:cs typeface="Arial" panose="020B0604020202020204" pitchFamily="34" charset="0"/>
                  </a:rPr>
                  <a:t> </a:t>
                </a:r>
                <a:r>
                  <a:rPr lang="it-IT" i="1" dirty="0">
                    <a:latin typeface="Arial" panose="020B0604020202020204" pitchFamily="34" charset="0"/>
                    <a:ea typeface="Times New Roman" panose="02020603050405020304" pitchFamily="18" charset="0"/>
                    <a:cs typeface="Arial" panose="020B0604020202020204" pitchFamily="34" charset="0"/>
                  </a:rPr>
                  <a:t>dell’evento complementare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488950"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Dato un evento A, la probabilità dell’evento negazione di A è pari al complemento a 1 della probabilità di A.</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488950"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488950"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Poiché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𝐴</m:t>
                    </m:r>
                    <m:r>
                      <a:rPr lang="it-IT"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it-IT" i="1">
                            <a:latin typeface="Cambria Math" panose="02040503050406030204" pitchFamily="18" charset="0"/>
                            <a:ea typeface="Times New Roman" panose="02020603050405020304" pitchFamily="18" charset="0"/>
                            <a:cs typeface="Arial" panose="020B0604020202020204" pitchFamily="34" charset="0"/>
                          </a:rPr>
                        </m:ctrlPr>
                      </m:accPr>
                      <m:e>
                        <m:r>
                          <a:rPr lang="it-IT" i="1">
                            <a:latin typeface="Cambria Math" panose="02040503050406030204" pitchFamily="18" charset="0"/>
                            <a:ea typeface="Times New Roman" panose="02020603050405020304" pitchFamily="18" charset="0"/>
                            <a:cs typeface="Arial" panose="020B0604020202020204" pitchFamily="34" charset="0"/>
                          </a:rPr>
                          <m:t>𝐴</m:t>
                        </m:r>
                      </m:e>
                    </m:acc>
                    <m:r>
                      <a:rPr lang="it-IT" i="1">
                        <a:latin typeface="Cambria Math" panose="02040503050406030204" pitchFamily="18" charset="0"/>
                        <a:ea typeface="Times New Roman" panose="02020603050405020304" pitchFamily="18" charset="0"/>
                        <a:cs typeface="Arial" panose="020B0604020202020204" pitchFamily="34" charset="0"/>
                      </a:rPr>
                      <m:t>=1</m:t>
                    </m:r>
                  </m:oMath>
                </a14:m>
                <a:r>
                  <a:rPr lang="it-IT" dirty="0">
                    <a:latin typeface="Arial" panose="020B0604020202020204" pitchFamily="34" charset="0"/>
                    <a:ea typeface="Times New Roman" panose="02020603050405020304" pitchFamily="18" charset="0"/>
                    <a:cs typeface="Times New Roman" panose="02020603050405020304" pitchFamily="18" charset="0"/>
                  </a:rPr>
                  <a:t> si può scrivere, per il terzo assioma:</a:t>
                </a:r>
              </a:p>
              <a:p>
                <a:pPr marL="488950"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 </a:t>
                </a:r>
              </a:p>
              <a:p>
                <a:pPr marL="488950" algn="ctr">
                  <a:spcAft>
                    <a:spcPts val="0"/>
                  </a:spcAft>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𝐴</m:t>
                          </m:r>
                        </m:e>
                      </m:d>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acc>
                            <m:accPr>
                              <m:chr m:val="̅"/>
                              <m:ctrlPr>
                                <a:rPr lang="it-IT" i="1">
                                  <a:latin typeface="Cambria Math" panose="02040503050406030204" pitchFamily="18" charset="0"/>
                                  <a:ea typeface="Times New Roman" panose="02020603050405020304" pitchFamily="18" charset="0"/>
                                  <a:cs typeface="Arial" panose="020B0604020202020204" pitchFamily="34" charset="0"/>
                                </a:rPr>
                              </m:ctrlPr>
                            </m:accPr>
                            <m:e>
                              <m:r>
                                <a:rPr lang="it-IT" i="1">
                                  <a:latin typeface="Cambria Math" panose="02040503050406030204" pitchFamily="18" charset="0"/>
                                  <a:ea typeface="Times New Roman" panose="02020603050405020304" pitchFamily="18" charset="0"/>
                                  <a:cs typeface="Arial" panose="020B0604020202020204" pitchFamily="34" charset="0"/>
                                </a:rPr>
                                <m:t>𝐴</m:t>
                              </m:r>
                            </m:e>
                          </m:acc>
                        </m:e>
                      </m:d>
                      <m:r>
                        <a:rPr lang="it-IT" i="1">
                          <a:latin typeface="Cambria Math" panose="02040503050406030204" pitchFamily="18" charset="0"/>
                          <a:ea typeface="Times New Roman" panose="02020603050405020304" pitchFamily="18" charset="0"/>
                          <a:cs typeface="Arial" panose="020B0604020202020204" pitchFamily="34" charset="0"/>
                        </a:rPr>
                        <m:t>=1</m:t>
                      </m:r>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488950"/>
                <a:r>
                  <a:rPr lang="it-IT" dirty="0">
                    <a:latin typeface="Arial" panose="020B0604020202020204" pitchFamily="34" charset="0"/>
                    <a:ea typeface="Times New Roman" panose="02020603050405020304" pitchFamily="18" charset="0"/>
                    <a:cs typeface="Arial" panose="020B0604020202020204" pitchFamily="34" charset="0"/>
                  </a:rPr>
                  <a:t>pertanto:</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488950" algn="just">
                  <a:spcAft>
                    <a:spcPts val="0"/>
                  </a:spcAft>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𝐴</m:t>
                          </m:r>
                        </m:e>
                      </m:d>
                      <m:r>
                        <a:rPr lang="it-IT" i="1">
                          <a:latin typeface="Cambria Math" panose="02040503050406030204" pitchFamily="18" charset="0"/>
                          <a:ea typeface="Times New Roman" panose="02020603050405020304" pitchFamily="18" charset="0"/>
                          <a:cs typeface="Arial" panose="020B0604020202020204" pitchFamily="34" charset="0"/>
                        </a:rPr>
                        <m:t>=1−</m:t>
                      </m:r>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acc>
                            <m:accPr>
                              <m:chr m:val="̅"/>
                              <m:ctrlPr>
                                <a:rPr lang="it-IT" i="1">
                                  <a:latin typeface="Cambria Math" panose="02040503050406030204" pitchFamily="18" charset="0"/>
                                  <a:ea typeface="Times New Roman" panose="02020603050405020304" pitchFamily="18" charset="0"/>
                                  <a:cs typeface="Arial" panose="020B0604020202020204" pitchFamily="34" charset="0"/>
                                </a:rPr>
                              </m:ctrlPr>
                            </m:accPr>
                            <m:e>
                              <m:r>
                                <a:rPr lang="it-IT" i="1">
                                  <a:latin typeface="Cambria Math" panose="02040503050406030204" pitchFamily="18" charset="0"/>
                                  <a:ea typeface="Times New Roman" panose="02020603050405020304" pitchFamily="18" charset="0"/>
                                  <a:cs typeface="Arial" panose="020B0604020202020204" pitchFamily="34" charset="0"/>
                                </a:rPr>
                                <m:t>𝐴</m:t>
                              </m:r>
                            </m:e>
                          </m:acc>
                        </m:e>
                      </m:d>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424543" y="1258471"/>
                <a:ext cx="7935686" cy="2587055"/>
              </a:xfrm>
              <a:prstGeom prst="rect">
                <a:avLst/>
              </a:prstGeom>
              <a:blipFill>
                <a:blip r:embed="rId4"/>
                <a:stretch>
                  <a:fillRect l="-692" t="-1176" r="-692"/>
                </a:stretch>
              </a:blipFill>
            </p:spPr>
            <p:txBody>
              <a:bodyPr/>
              <a:lstStyle/>
              <a:p>
                <a:r>
                  <a:rPr lang="it-IT">
                    <a:noFill/>
                  </a:rPr>
                  <a:t> </a:t>
                </a:r>
              </a:p>
            </p:txBody>
          </p:sp>
        </mc:Fallback>
      </mc:AlternateContent>
    </p:spTree>
    <p:extLst>
      <p:ext uri="{BB962C8B-B14F-4D97-AF65-F5344CB8AC3E}">
        <p14:creationId xmlns:p14="http://schemas.microsoft.com/office/powerpoint/2010/main" val="1181666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Leggi fondamentali della probabilità (</a:t>
            </a:r>
            <a:r>
              <a:rPr lang="it-IT" sz="1600" dirty="0" smtClean="0">
                <a:solidFill>
                  <a:schemeClr val="bg1"/>
                </a:solidFill>
                <a:cs typeface="Cali"/>
              </a:rPr>
              <a:t>III)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816429" y="1305342"/>
                <a:ext cx="7434942" cy="3416320"/>
              </a:xfrm>
              <a:prstGeom prst="rect">
                <a:avLst/>
              </a:prstGeom>
            </p:spPr>
            <p:txBody>
              <a:bodyPr wrap="square">
                <a:spAutoFit/>
              </a:bodyPr>
              <a:lstStyle/>
              <a:p>
                <a:pPr lvl="0" algn="just">
                  <a:lnSpc>
                    <a:spcPct val="150000"/>
                  </a:lnSpc>
                  <a:spcAft>
                    <a:spcPts val="0"/>
                  </a:spcAft>
                </a:pPr>
                <a:r>
                  <a:rPr lang="it-IT" i="1" dirty="0" smtClean="0">
                    <a:latin typeface="Arial" panose="020B0604020202020204" pitchFamily="34" charset="0"/>
                    <a:ea typeface="Times New Roman" panose="02020603050405020304" pitchFamily="18" charset="0"/>
                    <a:cs typeface="Times New Roman" panose="02020603050405020304" pitchFamily="18" charset="0"/>
                  </a:rPr>
                  <a:t>c) Probabilità</a:t>
                </a:r>
                <a:r>
                  <a:rPr lang="it-IT" i="1" dirty="0" smtClean="0">
                    <a:latin typeface="Arial" panose="020B0604020202020204" pitchFamily="34" charset="0"/>
                    <a:ea typeface="Times New Roman" panose="02020603050405020304" pitchFamily="18" charset="0"/>
                    <a:cs typeface="Arial" panose="020B0604020202020204" pitchFamily="34" charset="0"/>
                  </a:rPr>
                  <a:t> </a:t>
                </a:r>
                <a:r>
                  <a:rPr lang="it-IT" i="1" dirty="0">
                    <a:latin typeface="Arial" panose="020B0604020202020204" pitchFamily="34" charset="0"/>
                    <a:ea typeface="Times New Roman" panose="02020603050405020304" pitchFamily="18" charset="0"/>
                    <a:cs typeface="Arial" panose="020B0604020202020204" pitchFamily="34" charset="0"/>
                  </a:rPr>
                  <a:t>dell’unione di eventi</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488950" algn="just">
                  <a:lnSpc>
                    <a:spcPct val="1500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Dati due eventi A e B, la probabilità dell’unione di A e B è pari alla somma delle singole probabilità dei due eventi meno la probabilità dell’intersezione.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𝑃</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𝐴</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𝐵</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𝑃</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𝐴</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𝑃</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𝐵</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𝑃</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𝐴</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𝐵</m:t>
                      </m:r>
                      <m:r>
                        <a:rPr lang="it-IT"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Si osservi che se </a:t>
                </a:r>
                <a14:m>
                  <m:oMath xmlns:m="http://schemas.openxmlformats.org/officeDocument/2006/math">
                    <m:r>
                      <a:rPr lang="it-IT" i="1">
                        <a:latin typeface="Cambria Math" panose="02040503050406030204" pitchFamily="18" charset="0"/>
                        <a:ea typeface="Times New Roman" panose="02020603050405020304" pitchFamily="18" charset="0"/>
                        <a:cs typeface="Times New Roman" panose="02020603050405020304" pitchFamily="18" charset="0"/>
                      </a:rPr>
                      <m:t>𝐴</m:t>
                    </m:r>
                    <m:r>
                      <a:rPr lang="it-IT" i="1">
                        <a:latin typeface="Cambria Math" panose="02040503050406030204" pitchFamily="18" charset="0"/>
                        <a:ea typeface="Times New Roman" panose="02020603050405020304" pitchFamily="18" charset="0"/>
                        <a:cs typeface="Times New Roman" panose="02020603050405020304" pitchFamily="18" charset="0"/>
                      </a:rPr>
                      <m:t>∩</m:t>
                    </m:r>
                    <m:r>
                      <a:rPr lang="it-IT" i="1">
                        <a:latin typeface="Cambria Math" panose="02040503050406030204" pitchFamily="18" charset="0"/>
                        <a:ea typeface="Times New Roman" panose="02020603050405020304" pitchFamily="18" charset="0"/>
                        <a:cs typeface="Times New Roman" panose="02020603050405020304" pitchFamily="18" charset="0"/>
                      </a:rPr>
                      <m:t>𝐵</m:t>
                    </m:r>
                    <m:r>
                      <a:rPr lang="it-IT" b="1" i="1">
                        <a:latin typeface="Cambria Math" panose="02040503050406030204" pitchFamily="18" charset="0"/>
                        <a:ea typeface="Times New Roman" panose="02020603050405020304" pitchFamily="18" charset="0"/>
                        <a:cs typeface="Times New Roman" panose="02020603050405020304" pitchFamily="18" charset="0"/>
                      </a:rPr>
                      <m:t>=</m:t>
                    </m:r>
                    <m:r>
                      <a:rPr lang="it-IT" b="1" i="1">
                        <a:latin typeface="Cambria Math" panose="02040503050406030204" pitchFamily="18" charset="0"/>
                        <a:ea typeface="Times New Roman" panose="02020603050405020304" pitchFamily="18" charset="0"/>
                        <a:cs typeface="Cambria Math" panose="02040503050406030204" pitchFamily="18" charset="0"/>
                      </a:rPr>
                      <m:t>∅</m:t>
                    </m:r>
                  </m:oMath>
                </a14:m>
                <a:r>
                  <a:rPr lang="it-IT" b="1" dirty="0">
                    <a:latin typeface="Arial" panose="020B0604020202020204" pitchFamily="34" charset="0"/>
                    <a:ea typeface="Times New Roman" panose="02020603050405020304" pitchFamily="18" charset="0"/>
                    <a:cs typeface="Arial" panose="020B0604020202020204" pitchFamily="34" charset="0"/>
                  </a:rPr>
                  <a:t>,</a:t>
                </a:r>
                <a:r>
                  <a:rPr lang="it-IT" dirty="0">
                    <a:latin typeface="Arial" panose="020B0604020202020204" pitchFamily="34" charset="0"/>
                    <a:ea typeface="Times New Roman" panose="02020603050405020304" pitchFamily="18" charset="0"/>
                    <a:cs typeface="Times New Roman" panose="02020603050405020304" pitchFamily="18" charset="0"/>
                  </a:rPr>
                  <a:t> </a:t>
                </a:r>
                <a:r>
                  <a:rPr lang="it-IT" dirty="0">
                    <a:latin typeface="Arial" panose="020B0604020202020204" pitchFamily="34" charset="0"/>
                    <a:ea typeface="Times New Roman" panose="02020603050405020304" pitchFamily="18" charset="0"/>
                    <a:cs typeface="Arial" panose="020B0604020202020204" pitchFamily="34" charset="0"/>
                  </a:rPr>
                  <a:t>essendo gli eventi incompatibili:</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𝑃</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𝐴</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𝐵</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𝑃</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𝐴</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𝑃</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𝐵</m:t>
                      </m:r>
                      <m:r>
                        <a:rPr lang="it-IT"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816429" y="1305342"/>
                <a:ext cx="7434942" cy="3416320"/>
              </a:xfrm>
              <a:prstGeom prst="rect">
                <a:avLst/>
              </a:prstGeom>
              <a:blipFill>
                <a:blip r:embed="rId4"/>
                <a:stretch>
                  <a:fillRect l="-738" r="-656"/>
                </a:stretch>
              </a:blipFill>
            </p:spPr>
            <p:txBody>
              <a:bodyPr/>
              <a:lstStyle/>
              <a:p>
                <a:r>
                  <a:rPr lang="it-IT">
                    <a:noFill/>
                  </a:rPr>
                  <a:t> </a:t>
                </a:r>
              </a:p>
            </p:txBody>
          </p:sp>
        </mc:Fallback>
      </mc:AlternateContent>
    </p:spTree>
    <p:extLst>
      <p:ext uri="{BB962C8B-B14F-4D97-AF65-F5344CB8AC3E}">
        <p14:creationId xmlns:p14="http://schemas.microsoft.com/office/powerpoint/2010/main" val="4249084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283029" y="1091366"/>
                <a:ext cx="8164285" cy="3484928"/>
              </a:xfrm>
              <a:prstGeom prst="rect">
                <a:avLst/>
              </a:prstGeom>
            </p:spPr>
            <p:txBody>
              <a:bodyPr wrap="square">
                <a:spAutoFit/>
              </a:bodyPr>
              <a:lstStyle/>
              <a:p>
                <a:pPr algn="just">
                  <a:spcAft>
                    <a:spcPts val="0"/>
                  </a:spcAft>
                </a:pPr>
                <a:r>
                  <a:rPr lang="it-IT" i="1" dirty="0" smtClean="0">
                    <a:latin typeface="Arial" panose="020B0604020202020204" pitchFamily="34" charset="0"/>
                    <a:ea typeface="Times New Roman" panose="02020603050405020304" pitchFamily="18" charset="0"/>
                    <a:cs typeface="Times New Roman" panose="02020603050405020304" pitchFamily="18" charset="0"/>
                  </a:rPr>
                  <a:t>In </a:t>
                </a:r>
                <a:r>
                  <a:rPr lang="it-IT" i="1" dirty="0">
                    <a:latin typeface="Arial" panose="020B0604020202020204" pitchFamily="34" charset="0"/>
                    <a:ea typeface="Times New Roman" panose="02020603050405020304" pitchFamily="18" charset="0"/>
                    <a:cs typeface="Times New Roman" panose="02020603050405020304" pitchFamily="18" charset="0"/>
                  </a:rPr>
                  <a:t>un mazzo composto da 52 carte francesi ogni seme </a:t>
                </a:r>
                <a:r>
                  <a:rPr lang="it-IT" i="1" dirty="0" smtClean="0">
                    <a:latin typeface="Arial" panose="020B0604020202020204" pitchFamily="34" charset="0"/>
                    <a:ea typeface="Times New Roman" panose="02020603050405020304" pitchFamily="18" charset="0"/>
                    <a:cs typeface="Times New Roman" panose="02020603050405020304" pitchFamily="18" charset="0"/>
                  </a:rPr>
                  <a:t>(cuori, quadri, fiori, picche), composto di </a:t>
                </a:r>
                <a:r>
                  <a:rPr lang="it-IT" i="1" dirty="0">
                    <a:latin typeface="Arial" panose="020B0604020202020204" pitchFamily="34" charset="0"/>
                    <a:ea typeface="Times New Roman" panose="02020603050405020304" pitchFamily="18" charset="0"/>
                    <a:cs typeface="Times New Roman" panose="02020603050405020304" pitchFamily="18" charset="0"/>
                  </a:rPr>
                  <a:t>13 carte comprende tre figure, in totale 12 figure. Estraendo una carta dal mazzo si considerino le probabilità di uscita di una figura, una carta di cuori, una figura di cuori, una figura oppure una carta di cuori, nessuna carta di quadri, nessuna carta di denari.</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i="1" dirty="0">
                    <a:latin typeface="Arial" panose="020B0604020202020204" pitchFamily="34" charset="0"/>
                    <a:ea typeface="Times New Roman" panose="02020603050405020304" pitchFamily="18" charset="0"/>
                    <a:cs typeface="Times New Roman" panose="02020603050405020304" pitchFamily="18"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evento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𝐴</m:t>
                    </m:r>
                    <m:r>
                      <a:rPr lang="it-IT" i="1">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𝑓𝑖𝑔𝑢𝑟𝑎</m:t>
                        </m:r>
                      </m:e>
                    </m:d>
                  </m:oMath>
                </a14:m>
                <a:r>
                  <a:rPr lang="it-IT" dirty="0">
                    <a:latin typeface="Arial" panose="020B0604020202020204" pitchFamily="34" charset="0"/>
                    <a:ea typeface="Times New Roman" panose="02020603050405020304" pitchFamily="18" charset="0"/>
                    <a:cs typeface="Arial" panose="020B0604020202020204" pitchFamily="34" charset="0"/>
                  </a:rPr>
                  <a:t>: uscita di una figura</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evento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𝐵</m:t>
                    </m:r>
                    <m:r>
                      <a:rPr lang="it-IT" i="1">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𝑐𝑢𝑜𝑟𝑖</m:t>
                        </m:r>
                      </m:e>
                    </m:d>
                  </m:oMath>
                </a14:m>
                <a:r>
                  <a:rPr lang="it-IT" dirty="0">
                    <a:latin typeface="Arial" panose="020B0604020202020204" pitchFamily="34" charset="0"/>
                    <a:ea typeface="Times New Roman" panose="02020603050405020304" pitchFamily="18" charset="0"/>
                    <a:cs typeface="Arial" panose="020B0604020202020204" pitchFamily="34" charset="0"/>
                  </a:rPr>
                  <a:t>: uscita di una carta di cuori</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evento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𝐶</m:t>
                    </m:r>
                    <m:r>
                      <a:rPr lang="it-IT" i="1">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𝑓𝑖𝑔𝑢𝑟𝑎</m:t>
                        </m:r>
                        <m:r>
                          <a:rPr lang="it-IT" i="1">
                            <a:latin typeface="Cambria Math" panose="02040503050406030204" pitchFamily="18" charset="0"/>
                            <a:ea typeface="Times New Roman" panose="02020603050405020304" pitchFamily="18" charset="0"/>
                            <a:cs typeface="Arial" panose="020B0604020202020204" pitchFamily="34" charset="0"/>
                          </a:rPr>
                          <m:t> </m:t>
                        </m:r>
                        <m:r>
                          <a:rPr lang="it-IT" i="1">
                            <a:latin typeface="Cambria Math" panose="02040503050406030204" pitchFamily="18" charset="0"/>
                            <a:ea typeface="Times New Roman" panose="02020603050405020304" pitchFamily="18" charset="0"/>
                            <a:cs typeface="Arial" panose="020B0604020202020204" pitchFamily="34" charset="0"/>
                          </a:rPr>
                          <m:t>𝑒</m:t>
                        </m:r>
                        <m:r>
                          <a:rPr lang="it-IT" i="1">
                            <a:latin typeface="Cambria Math" panose="02040503050406030204" pitchFamily="18" charset="0"/>
                            <a:ea typeface="Times New Roman" panose="02020603050405020304" pitchFamily="18" charset="0"/>
                            <a:cs typeface="Arial" panose="020B0604020202020204" pitchFamily="34" charset="0"/>
                          </a:rPr>
                          <m:t> </m:t>
                        </m:r>
                        <m:r>
                          <a:rPr lang="it-IT" i="1">
                            <a:latin typeface="Cambria Math" panose="02040503050406030204" pitchFamily="18" charset="0"/>
                            <a:ea typeface="Times New Roman" panose="02020603050405020304" pitchFamily="18" charset="0"/>
                            <a:cs typeface="Arial" panose="020B0604020202020204" pitchFamily="34" charset="0"/>
                          </a:rPr>
                          <m:t>𝑐𝑢𝑜𝑟𝑖</m:t>
                        </m:r>
                      </m:e>
                    </m:d>
                  </m:oMath>
                </a14:m>
                <a:r>
                  <a:rPr lang="it-IT" dirty="0">
                    <a:latin typeface="Arial" panose="020B0604020202020204" pitchFamily="34" charset="0"/>
                    <a:ea typeface="Times New Roman" panose="02020603050405020304" pitchFamily="18" charset="0"/>
                    <a:cs typeface="Arial" panose="020B0604020202020204" pitchFamily="34" charset="0"/>
                  </a:rPr>
                  <a:t>: uscita di una figura di cuori</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evento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𝐷</m:t>
                    </m:r>
                    <m:r>
                      <a:rPr lang="it-IT" i="1">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𝑓𝑖𝑔𝑢𝑟𝑎</m:t>
                        </m:r>
                        <m:r>
                          <a:rPr lang="it-IT" i="1">
                            <a:latin typeface="Cambria Math" panose="02040503050406030204" pitchFamily="18" charset="0"/>
                            <a:ea typeface="Times New Roman" panose="02020603050405020304" pitchFamily="18" charset="0"/>
                            <a:cs typeface="Arial" panose="020B0604020202020204" pitchFamily="34" charset="0"/>
                          </a:rPr>
                          <m:t> </m:t>
                        </m:r>
                        <m:r>
                          <a:rPr lang="it-IT" i="1">
                            <a:latin typeface="Cambria Math" panose="02040503050406030204" pitchFamily="18" charset="0"/>
                            <a:ea typeface="Times New Roman" panose="02020603050405020304" pitchFamily="18" charset="0"/>
                            <a:cs typeface="Arial" panose="020B0604020202020204" pitchFamily="34" charset="0"/>
                          </a:rPr>
                          <m:t>𝑜</m:t>
                        </m:r>
                        <m:r>
                          <a:rPr lang="it-IT" i="1">
                            <a:latin typeface="Cambria Math" panose="02040503050406030204" pitchFamily="18" charset="0"/>
                            <a:ea typeface="Times New Roman" panose="02020603050405020304" pitchFamily="18" charset="0"/>
                            <a:cs typeface="Arial" panose="020B0604020202020204" pitchFamily="34" charset="0"/>
                          </a:rPr>
                          <m:t> </m:t>
                        </m:r>
                        <m:r>
                          <a:rPr lang="it-IT" i="1">
                            <a:latin typeface="Cambria Math" panose="02040503050406030204" pitchFamily="18" charset="0"/>
                            <a:ea typeface="Times New Roman" panose="02020603050405020304" pitchFamily="18" charset="0"/>
                            <a:cs typeface="Arial" panose="020B0604020202020204" pitchFamily="34" charset="0"/>
                          </a:rPr>
                          <m:t>𝑐𝑢𝑜𝑟𝑖</m:t>
                        </m:r>
                      </m:e>
                    </m:d>
                  </m:oMath>
                </a14:m>
                <a:r>
                  <a:rPr lang="it-IT" dirty="0">
                    <a:latin typeface="Arial" panose="020B0604020202020204" pitchFamily="34" charset="0"/>
                    <a:ea typeface="Times New Roman" panose="02020603050405020304" pitchFamily="18" charset="0"/>
                    <a:cs typeface="Arial" panose="020B0604020202020204" pitchFamily="34" charset="0"/>
                  </a:rPr>
                  <a:t>: uscita di una figura o di un una carta di cuori</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evento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𝐸</m:t>
                    </m:r>
                    <m:r>
                      <a:rPr lang="it-IT" i="1">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 </m:t>
                        </m:r>
                        <m:acc>
                          <m:accPr>
                            <m:chr m:val="̅"/>
                            <m:ctrlPr>
                              <a:rPr lang="it-IT" i="1">
                                <a:latin typeface="Cambria Math" panose="02040503050406030204" pitchFamily="18" charset="0"/>
                                <a:ea typeface="Times New Roman" panose="02020603050405020304" pitchFamily="18" charset="0"/>
                                <a:cs typeface="Arial" panose="020B0604020202020204" pitchFamily="34" charset="0"/>
                              </a:rPr>
                            </m:ctrlPr>
                          </m:accPr>
                          <m:e>
                            <m:r>
                              <a:rPr lang="it-IT" i="1">
                                <a:latin typeface="Cambria Math" panose="02040503050406030204" pitchFamily="18" charset="0"/>
                                <a:ea typeface="Times New Roman" panose="02020603050405020304" pitchFamily="18" charset="0"/>
                                <a:cs typeface="Arial" panose="020B0604020202020204" pitchFamily="34" charset="0"/>
                              </a:rPr>
                              <m:t>𝑞𝑢𝑎𝑑𝑟𝑖</m:t>
                            </m:r>
                          </m:e>
                        </m:acc>
                      </m:e>
                    </m:d>
                  </m:oMath>
                </a14:m>
                <a:r>
                  <a:rPr lang="it-IT" dirty="0">
                    <a:latin typeface="Arial" panose="020B0604020202020204" pitchFamily="34" charset="0"/>
                    <a:ea typeface="Times New Roman" panose="02020603050405020304" pitchFamily="18" charset="0"/>
                    <a:cs typeface="Arial" panose="020B0604020202020204" pitchFamily="34" charset="0"/>
                  </a:rPr>
                  <a:t> nessuna carta di quadri</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evento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𝐸</m:t>
                    </m:r>
                    <m:r>
                      <a:rPr lang="it-IT" i="1">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 </m:t>
                        </m:r>
                        <m:acc>
                          <m:accPr>
                            <m:chr m:val="̅"/>
                            <m:ctrlPr>
                              <a:rPr lang="it-IT" i="1">
                                <a:latin typeface="Cambria Math" panose="02040503050406030204" pitchFamily="18" charset="0"/>
                                <a:ea typeface="Times New Roman" panose="02020603050405020304" pitchFamily="18" charset="0"/>
                                <a:cs typeface="Arial" panose="020B0604020202020204" pitchFamily="34" charset="0"/>
                              </a:rPr>
                            </m:ctrlPr>
                          </m:accPr>
                          <m:e>
                            <m:r>
                              <a:rPr lang="it-IT" i="1">
                                <a:latin typeface="Cambria Math" panose="02040503050406030204" pitchFamily="18" charset="0"/>
                                <a:ea typeface="Times New Roman" panose="02020603050405020304" pitchFamily="18" charset="0"/>
                                <a:cs typeface="Arial" panose="020B0604020202020204" pitchFamily="34" charset="0"/>
                              </a:rPr>
                              <m:t>𝑑𝑒𝑛𝑎𝑟𝑖</m:t>
                            </m:r>
                          </m:e>
                        </m:acc>
                      </m:e>
                    </m:d>
                  </m:oMath>
                </a14:m>
                <a:r>
                  <a:rPr lang="it-IT" dirty="0">
                    <a:latin typeface="Arial" panose="020B0604020202020204" pitchFamily="34" charset="0"/>
                    <a:ea typeface="Times New Roman" panose="02020603050405020304" pitchFamily="18" charset="0"/>
                    <a:cs typeface="Arial" panose="020B0604020202020204" pitchFamily="34" charset="0"/>
                  </a:rPr>
                  <a:t> nessuna carta di denari</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283029" y="1091366"/>
                <a:ext cx="8164285" cy="3484928"/>
              </a:xfrm>
              <a:prstGeom prst="rect">
                <a:avLst/>
              </a:prstGeom>
              <a:blipFill>
                <a:blip r:embed="rId4"/>
                <a:stretch>
                  <a:fillRect l="-597" t="-874" r="-597" b="-1224"/>
                </a:stretch>
              </a:blipFill>
            </p:spPr>
            <p:txBody>
              <a:bodyPr/>
              <a:lstStyle/>
              <a:p>
                <a:r>
                  <a:rPr lang="it-IT">
                    <a:noFill/>
                  </a:rPr>
                  <a:t> </a:t>
                </a:r>
              </a:p>
            </p:txBody>
          </p:sp>
        </mc:Fallback>
      </mc:AlternateContent>
    </p:spTree>
    <p:extLst>
      <p:ext uri="{BB962C8B-B14F-4D97-AF65-F5344CB8AC3E}">
        <p14:creationId xmlns:p14="http://schemas.microsoft.com/office/powerpoint/2010/main" val="1899505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Le origini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2" name="Rectangle 1"/>
          <p:cNvSpPr>
            <a:spLocks noChangeArrowheads="1"/>
          </p:cNvSpPr>
          <p:nvPr/>
        </p:nvSpPr>
        <p:spPr bwMode="auto">
          <a:xfrm>
            <a:off x="673582" y="1298531"/>
            <a:ext cx="755436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Helvetica" panose="020B0604020202020204" pitchFamily="34" charset="0"/>
              </a:rPr>
              <a:t>“Sono certo di poterlo spiegare,</a:t>
            </a:r>
            <a:br>
              <a:rPr kumimoji="0" lang="it-IT" altLang="it-IT" sz="1400" b="0" i="0" u="none" strike="noStrike" cap="none" normalizeH="0" baseline="0" dirty="0" smtClean="0">
                <a:ln>
                  <a:noFill/>
                </a:ln>
                <a:solidFill>
                  <a:schemeClr val="tx1"/>
                </a:solidFill>
                <a:effectLst/>
                <a:latin typeface="Helvetica" panose="020B0604020202020204" pitchFamily="34" charset="0"/>
              </a:rPr>
            </a:br>
            <a:r>
              <a:rPr kumimoji="0" lang="it-IT" altLang="it-IT" sz="1400" b="0" i="0" u="none" strike="noStrike" cap="none" normalizeH="0" baseline="0" dirty="0" smtClean="0">
                <a:ln>
                  <a:noFill/>
                </a:ln>
                <a:solidFill>
                  <a:schemeClr val="tx1"/>
                </a:solidFill>
                <a:effectLst/>
                <a:latin typeface="Helvetica" panose="020B0604020202020204" pitchFamily="34" charset="0"/>
              </a:rPr>
              <a:t> ma ciò richiederà qualche parola da parte mia e un po’ </a:t>
            </a:r>
            <a:r>
              <a:rPr kumimoji="0" lang="it-IT" altLang="it-IT" sz="600" b="0" i="0" u="none" strike="noStrike" cap="none" normalizeH="0" baseline="0" dirty="0" smtClean="0">
                <a:ln>
                  <a:noFill/>
                </a:ln>
                <a:solidFill>
                  <a:schemeClr val="tx1"/>
                </a:solidFill>
                <a:effectLst/>
              </a:rPr>
              <a:t/>
            </a:r>
            <a:br>
              <a:rPr kumimoji="0" lang="it-IT" altLang="it-IT" sz="600" b="0" i="0" u="none" strike="noStrike" cap="none" normalizeH="0" baseline="0" dirty="0" smtClean="0">
                <a:ln>
                  <a:noFill/>
                </a:ln>
                <a:solidFill>
                  <a:schemeClr val="tx1"/>
                </a:solidFill>
                <a:effectLst/>
              </a:rPr>
            </a:br>
            <a:r>
              <a:rPr kumimoji="0" lang="it-IT" altLang="it-IT" sz="1400" b="0" i="0" u="none" strike="noStrike" cap="none" normalizeH="0" baseline="0" dirty="0" smtClean="0">
                <a:ln>
                  <a:noFill/>
                </a:ln>
                <a:solidFill>
                  <a:schemeClr val="tx1"/>
                </a:solidFill>
                <a:effectLst/>
                <a:latin typeface="Helvetica" panose="020B0604020202020204" pitchFamily="34" charset="0"/>
              </a:rPr>
              <a:t> di pazienza da parte vostra” </a:t>
            </a:r>
          </a:p>
          <a:p>
            <a:pPr marL="0" marR="0" lvl="0" indent="0"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Helvetica" panose="020B0604020202020204" pitchFamily="34" charset="0"/>
              </a:rPr>
              <a:t/>
            </a:r>
            <a:br>
              <a:rPr kumimoji="0" lang="it-IT" altLang="it-IT" sz="1400" b="0" i="0" u="none" strike="noStrike" cap="none" normalizeH="0" baseline="0" dirty="0" smtClean="0">
                <a:ln>
                  <a:noFill/>
                </a:ln>
                <a:solidFill>
                  <a:schemeClr val="tx1"/>
                </a:solidFill>
                <a:effectLst/>
                <a:latin typeface="Helvetica" panose="020B0604020202020204" pitchFamily="34" charset="0"/>
              </a:rPr>
            </a:br>
            <a:r>
              <a:rPr kumimoji="0" lang="it-IT" altLang="it-IT" sz="1400" b="0" i="0" u="none" strike="noStrike" cap="none" normalizeH="0" baseline="0" dirty="0" smtClean="0">
                <a:ln>
                  <a:noFill/>
                </a:ln>
                <a:solidFill>
                  <a:schemeClr val="tx1"/>
                </a:solidFill>
                <a:effectLst/>
                <a:latin typeface="Helvetica" panose="020B0604020202020204" pitchFamily="34" charset="0"/>
              </a:rPr>
              <a:t>  (</a:t>
            </a:r>
            <a:r>
              <a:rPr kumimoji="0" lang="it-IT" altLang="it-IT" sz="1400" b="0" i="0" u="none" strike="noStrike" cap="none" normalizeH="0" baseline="0" dirty="0" err="1" smtClean="0">
                <a:ln>
                  <a:noFill/>
                </a:ln>
                <a:solidFill>
                  <a:schemeClr val="tx1"/>
                </a:solidFill>
                <a:effectLst/>
                <a:latin typeface="Helvetica" panose="020B0604020202020204" pitchFamily="34" charset="0"/>
              </a:rPr>
              <a:t>Blaise</a:t>
            </a:r>
            <a:r>
              <a:rPr kumimoji="0" lang="it-IT" altLang="it-IT" sz="1400" b="0" i="0" u="none" strike="noStrike" cap="none" normalizeH="0" baseline="0" dirty="0" smtClean="0">
                <a:ln>
                  <a:noFill/>
                </a:ln>
                <a:solidFill>
                  <a:schemeClr val="tx1"/>
                </a:solidFill>
                <a:effectLst/>
                <a:latin typeface="Helvetica" panose="020B0604020202020204" pitchFamily="34" charset="0"/>
              </a:rPr>
              <a:t> Pascal, lettera a Pierre de </a:t>
            </a:r>
            <a:r>
              <a:rPr kumimoji="0" lang="it-IT" altLang="it-IT" sz="1400" b="0" i="0" u="none" strike="noStrike" cap="none" normalizeH="0" baseline="0" dirty="0" err="1" smtClean="0">
                <a:ln>
                  <a:noFill/>
                </a:ln>
                <a:solidFill>
                  <a:schemeClr val="tx1"/>
                </a:solidFill>
                <a:effectLst/>
                <a:latin typeface="Helvetica" panose="020B0604020202020204" pitchFamily="34" charset="0"/>
              </a:rPr>
              <a:t>Fermat</a:t>
            </a:r>
            <a:r>
              <a:rPr kumimoji="0" lang="it-IT" altLang="it-IT" sz="1400" b="0" i="0" u="none" strike="noStrike" cap="none" normalizeH="0" baseline="0" dirty="0" smtClean="0">
                <a:ln>
                  <a:noFill/>
                </a:ln>
                <a:solidFill>
                  <a:schemeClr val="tx1"/>
                </a:solidFill>
                <a:effectLst/>
                <a:latin typeface="Helvetica" panose="020B0604020202020204" pitchFamily="34" charset="0"/>
              </a:rPr>
              <a:t>, 24 agosto 1654) </a:t>
            </a:r>
            <a:r>
              <a:rPr kumimoji="0" lang="it-IT" altLang="it-IT" sz="600" b="0" i="0" u="none" strike="noStrike" cap="none" normalizeH="0" baseline="0" dirty="0" smtClean="0">
                <a:ln>
                  <a:noFill/>
                </a:ln>
                <a:solidFill>
                  <a:schemeClr val="tx1"/>
                </a:solidFill>
                <a:effectLst/>
              </a:rPr>
              <a:t/>
            </a:r>
            <a:br>
              <a:rPr kumimoji="0" lang="it-IT" altLang="it-IT" sz="600" b="0" i="0" u="none" strike="noStrike" cap="none" normalizeH="0" baseline="0" dirty="0" smtClean="0">
                <a:ln>
                  <a:noFill/>
                </a:ln>
                <a:solidFill>
                  <a:schemeClr val="tx1"/>
                </a:solidFill>
                <a:effectLst/>
              </a:rPr>
            </a:br>
            <a:endParaRPr kumimoji="0" lang="it-IT" altLang="it-IT" sz="14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panose="020B0604020202020204" pitchFamily="34" charset="0"/>
              </a:rPr>
              <a:t/>
            </a:r>
            <a:br>
              <a:rPr kumimoji="0" lang="it-IT" altLang="it-IT" sz="1400" b="0" i="0" u="none" strike="noStrike" cap="none" normalizeH="0" baseline="0" dirty="0" smtClean="0">
                <a:ln>
                  <a:noFill/>
                </a:ln>
                <a:solidFill>
                  <a:schemeClr val="tx1"/>
                </a:solidFill>
                <a:effectLst/>
                <a:latin typeface="Arial" panose="020B0604020202020204" pitchFamily="34" charset="0"/>
              </a:rPr>
            </a:br>
            <a:endParaRPr kumimoji="0" lang="it-IT" altLang="it-IT" sz="6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Helvetica" panose="020B0604020202020204" pitchFamily="34" charset="0"/>
              </a:rPr>
              <a:t>“Il concetto di Probabilità è il più importante della scienza moderna, </a:t>
            </a:r>
            <a:r>
              <a:rPr kumimoji="0" lang="it-IT" altLang="it-IT" sz="600" b="0" i="0" u="none" strike="noStrike" cap="none" normalizeH="0" baseline="0" dirty="0" smtClean="0">
                <a:ln>
                  <a:noFill/>
                </a:ln>
                <a:solidFill>
                  <a:schemeClr val="tx1"/>
                </a:solidFill>
                <a:effectLst/>
              </a:rPr>
              <a:t/>
            </a:r>
            <a:br>
              <a:rPr kumimoji="0" lang="it-IT" altLang="it-IT" sz="600" b="0" i="0" u="none" strike="noStrike" cap="none" normalizeH="0" baseline="0" dirty="0" smtClean="0">
                <a:ln>
                  <a:noFill/>
                </a:ln>
                <a:solidFill>
                  <a:schemeClr val="tx1"/>
                </a:solidFill>
                <a:effectLst/>
              </a:rPr>
            </a:br>
            <a:r>
              <a:rPr kumimoji="0" lang="it-IT" altLang="it-IT" sz="1400" b="0" i="0" u="none" strike="noStrike" cap="none" normalizeH="0" baseline="0" dirty="0" smtClean="0">
                <a:ln>
                  <a:noFill/>
                </a:ln>
                <a:solidFill>
                  <a:schemeClr val="tx1"/>
                </a:solidFill>
                <a:effectLst/>
                <a:latin typeface="Helvetica" panose="020B0604020202020204" pitchFamily="34" charset="0"/>
              </a:rPr>
              <a:t>perché nessuno ha la più pallida idea del suo significato”</a:t>
            </a:r>
          </a:p>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600" b="0" i="0" u="none" strike="noStrike" cap="none" normalizeH="0" baseline="0" dirty="0" smtClean="0">
                <a:ln>
                  <a:noFill/>
                </a:ln>
                <a:solidFill>
                  <a:schemeClr val="tx1"/>
                </a:solidFill>
                <a:effectLst/>
              </a:rPr>
              <a:t/>
            </a:r>
            <a:br>
              <a:rPr kumimoji="0" lang="it-IT" altLang="it-IT" sz="600" b="0" i="0" u="none" strike="noStrike" cap="none" normalizeH="0" baseline="0" dirty="0" smtClean="0">
                <a:ln>
                  <a:noFill/>
                </a:ln>
                <a:solidFill>
                  <a:schemeClr val="tx1"/>
                </a:solidFill>
                <a:effectLst/>
              </a:rPr>
            </a:br>
            <a:r>
              <a:rPr kumimoji="0" lang="it-IT" altLang="it-IT" sz="1400" b="0" i="0" u="none" strike="noStrike" cap="none" normalizeH="0" baseline="0" dirty="0" smtClean="0">
                <a:ln>
                  <a:noFill/>
                </a:ln>
                <a:solidFill>
                  <a:schemeClr val="tx1"/>
                </a:solidFill>
                <a:effectLst/>
                <a:latin typeface="Helvetica" panose="020B0604020202020204" pitchFamily="34" charset="0"/>
              </a:rPr>
              <a:t>(Bertrand Russell, 1872-1970)</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13" name="Rettangolo 12"/>
          <p:cNvSpPr/>
          <p:nvPr/>
        </p:nvSpPr>
        <p:spPr>
          <a:xfrm>
            <a:off x="673581" y="4348193"/>
            <a:ext cx="7496691" cy="1754326"/>
          </a:xfrm>
          <a:prstGeom prst="rect">
            <a:avLst/>
          </a:prstGeom>
        </p:spPr>
        <p:txBody>
          <a:bodyPr wrap="square">
            <a:spAutoFit/>
          </a:bodyPr>
          <a:lstStyle/>
          <a:p>
            <a:pPr algn="just"/>
            <a:r>
              <a:rPr lang="it-IT" dirty="0">
                <a:latin typeface="Helvetica" panose="020B0604020202020204" pitchFamily="34" charset="0"/>
              </a:rPr>
              <a:t>Possiamo definire il </a:t>
            </a:r>
            <a:r>
              <a:rPr lang="it-IT" b="1" i="1" dirty="0">
                <a:solidFill>
                  <a:srgbClr val="000099"/>
                </a:solidFill>
                <a:latin typeface="Helvetica" panose="020B0604020202020204" pitchFamily="34" charset="0"/>
              </a:rPr>
              <a:t>Calcolo delle probabilità</a:t>
            </a:r>
            <a:r>
              <a:rPr lang="it-IT" dirty="0">
                <a:latin typeface="Helvetica" panose="020B0604020202020204" pitchFamily="34" charset="0"/>
              </a:rPr>
              <a:t> come la teoria matematica dell’incertezza. </a:t>
            </a:r>
            <a:endParaRPr lang="it-IT" dirty="0" smtClean="0">
              <a:latin typeface="Helvetica" panose="020B0604020202020204" pitchFamily="34" charset="0"/>
            </a:endParaRPr>
          </a:p>
          <a:p>
            <a:pPr algn="just"/>
            <a:endParaRPr lang="it-IT" dirty="0">
              <a:latin typeface="Helvetica" panose="020B0604020202020204" pitchFamily="34" charset="0"/>
            </a:endParaRPr>
          </a:p>
          <a:p>
            <a:pPr algn="just"/>
            <a:r>
              <a:rPr lang="it-IT" dirty="0" smtClean="0">
                <a:latin typeface="Helvetica" panose="020B0604020202020204" pitchFamily="34" charset="0"/>
              </a:rPr>
              <a:t>La </a:t>
            </a:r>
            <a:r>
              <a:rPr lang="it-IT" dirty="0">
                <a:latin typeface="Helvetica" panose="020B0604020202020204" pitchFamily="34" charset="0"/>
              </a:rPr>
              <a:t>teoria </a:t>
            </a:r>
            <a:r>
              <a:rPr lang="it-IT" dirty="0" smtClean="0">
                <a:latin typeface="Helvetica" panose="020B0604020202020204" pitchFamily="34" charset="0"/>
              </a:rPr>
              <a:t>afferma </a:t>
            </a:r>
            <a:r>
              <a:rPr lang="it-IT" dirty="0">
                <a:latin typeface="Helvetica" panose="020B0604020202020204" pitchFamily="34" charset="0"/>
              </a:rPr>
              <a:t>come si devono formulare in maniera corretta delle valutazioni probabilistiche o, in altri termini, come si deve formulare un modello probabilistico. </a:t>
            </a:r>
            <a:endParaRPr lang="it-IT" dirty="0"/>
          </a:p>
        </p:txBody>
      </p:sp>
    </p:spTree>
    <p:extLst>
      <p:ext uri="{BB962C8B-B14F-4D97-AF65-F5344CB8AC3E}">
        <p14:creationId xmlns:p14="http://schemas.microsoft.com/office/powerpoint/2010/main" val="1085737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mc:AlternateContent xmlns:mc="http://schemas.openxmlformats.org/markup-compatibility/2006" xmlns:a14="http://schemas.microsoft.com/office/drawing/2010/main">
        <mc:Choice Requires="a14">
          <p:sp>
            <p:nvSpPr>
              <p:cNvPr id="21" name="Shape 153"/>
              <p:cNvSpPr/>
              <p:nvPr/>
            </p:nvSpPr>
            <p:spPr>
              <a:xfrm>
                <a:off x="1284377" y="1500527"/>
                <a:ext cx="7271794" cy="43727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dirty="0" smtClean="0"/>
                  <a:t>Si </a:t>
                </a:r>
                <a:r>
                  <a:rPr lang="it-IT" dirty="0"/>
                  <a:t>osservi che: </a:t>
                </a:r>
              </a:p>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𝐶</m:t>
                      </m:r>
                      <m:r>
                        <a:rPr lang="it-IT" i="1">
                          <a:latin typeface="Cambria Math" panose="02040503050406030204" pitchFamily="18" charset="0"/>
                        </a:rPr>
                        <m:t>=</m:t>
                      </m:r>
                      <m:d>
                        <m:dPr>
                          <m:begChr m:val="{"/>
                          <m:endChr m:val="}"/>
                          <m:ctrlPr>
                            <a:rPr lang="it-IT" i="1">
                              <a:latin typeface="Cambria Math" panose="02040503050406030204" pitchFamily="18" charset="0"/>
                            </a:rPr>
                          </m:ctrlPr>
                        </m:dPr>
                        <m:e>
                          <m:r>
                            <a:rPr lang="it-IT" i="1">
                              <a:latin typeface="Cambria Math" panose="02040503050406030204" pitchFamily="18" charset="0"/>
                            </a:rPr>
                            <m:t>𝐴</m:t>
                          </m:r>
                          <m:r>
                            <a:rPr lang="it-IT" i="1">
                              <a:latin typeface="Cambria Math" panose="02040503050406030204" pitchFamily="18" charset="0"/>
                            </a:rPr>
                            <m:t>∩</m:t>
                          </m:r>
                          <m:r>
                            <a:rPr lang="it-IT" i="1">
                              <a:latin typeface="Cambria Math" panose="02040503050406030204" pitchFamily="18" charset="0"/>
                            </a:rPr>
                            <m:t>𝐵</m:t>
                          </m:r>
                        </m:e>
                      </m:d>
                    </m:oMath>
                  </m:oMathPara>
                </a14:m>
                <a:endParaRPr lang="it-IT" dirty="0"/>
              </a:p>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𝐷</m:t>
                      </m:r>
                      <m:r>
                        <a:rPr lang="it-IT" i="1">
                          <a:latin typeface="Cambria Math" panose="02040503050406030204" pitchFamily="18" charset="0"/>
                        </a:rPr>
                        <m:t>=</m:t>
                      </m:r>
                      <m:d>
                        <m:dPr>
                          <m:begChr m:val="{"/>
                          <m:endChr m:val="}"/>
                          <m:ctrlPr>
                            <a:rPr lang="it-IT" i="1">
                              <a:latin typeface="Cambria Math" panose="02040503050406030204" pitchFamily="18" charset="0"/>
                            </a:rPr>
                          </m:ctrlPr>
                        </m:dPr>
                        <m:e>
                          <m:r>
                            <a:rPr lang="it-IT" i="1">
                              <a:latin typeface="Cambria Math" panose="02040503050406030204" pitchFamily="18" charset="0"/>
                            </a:rPr>
                            <m:t>𝐴</m:t>
                          </m:r>
                          <m:r>
                            <a:rPr lang="it-IT" i="1">
                              <a:latin typeface="Cambria Math" panose="02040503050406030204" pitchFamily="18" charset="0"/>
                            </a:rPr>
                            <m:t>∪</m:t>
                          </m:r>
                          <m:r>
                            <a:rPr lang="it-IT" i="1">
                              <a:latin typeface="Cambria Math" panose="02040503050406030204" pitchFamily="18" charset="0"/>
                            </a:rPr>
                            <m:t>𝐵</m:t>
                          </m:r>
                        </m:e>
                      </m:d>
                    </m:oMath>
                  </m:oMathPara>
                </a14:m>
                <a:endParaRPr lang="it-IT" dirty="0"/>
              </a:p>
              <a:p>
                <a:r>
                  <a:rPr lang="it-IT" dirty="0"/>
                  <a:t> </a:t>
                </a:r>
              </a:p>
              <a:p>
                <a:r>
                  <a:rPr lang="it-IT" dirty="0"/>
                  <a:t>Pertanto</a:t>
                </a:r>
                <a:r>
                  <a:rPr lang="it-IT" dirty="0" smtClean="0"/>
                  <a:t>:</a:t>
                </a:r>
              </a:p>
              <a:p>
                <a:endParaRPr lang="it-IT" dirty="0"/>
              </a:p>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𝑃</m:t>
                      </m:r>
                      <m:d>
                        <m:dPr>
                          <m:ctrlPr>
                            <a:rPr lang="it-IT" i="1">
                              <a:latin typeface="Cambria Math" panose="02040503050406030204" pitchFamily="18" charset="0"/>
                            </a:rPr>
                          </m:ctrlPr>
                        </m:dPr>
                        <m:e>
                          <m:r>
                            <a:rPr lang="it-IT" i="1">
                              <a:latin typeface="Cambria Math" panose="02040503050406030204" pitchFamily="18" charset="0"/>
                            </a:rPr>
                            <m:t>𝐴</m:t>
                          </m:r>
                        </m:e>
                      </m:d>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12</m:t>
                          </m:r>
                        </m:num>
                        <m:den>
                          <m:r>
                            <a:rPr lang="it-IT" i="1">
                              <a:latin typeface="Cambria Math" panose="02040503050406030204" pitchFamily="18" charset="0"/>
                            </a:rPr>
                            <m:t>52</m:t>
                          </m:r>
                        </m:den>
                      </m:f>
                      <m:r>
                        <a:rPr lang="it-IT" i="1">
                          <a:latin typeface="Cambria Math" panose="02040503050406030204" pitchFamily="18" charset="0"/>
                        </a:rPr>
                        <m:t>=0,23                                   </m:t>
                      </m:r>
                      <m:r>
                        <a:rPr lang="it-IT" i="1">
                          <a:latin typeface="Cambria Math" panose="02040503050406030204" pitchFamily="18" charset="0"/>
                        </a:rPr>
                        <m:t>𝑃</m:t>
                      </m:r>
                      <m:d>
                        <m:dPr>
                          <m:ctrlPr>
                            <a:rPr lang="it-IT" i="1">
                              <a:latin typeface="Cambria Math" panose="02040503050406030204" pitchFamily="18" charset="0"/>
                            </a:rPr>
                          </m:ctrlPr>
                        </m:dPr>
                        <m:e>
                          <m:r>
                            <a:rPr lang="it-IT" i="1">
                              <a:latin typeface="Cambria Math" panose="02040503050406030204" pitchFamily="18" charset="0"/>
                            </a:rPr>
                            <m:t>𝐵</m:t>
                          </m:r>
                        </m:e>
                      </m:d>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13</m:t>
                          </m:r>
                        </m:num>
                        <m:den>
                          <m:r>
                            <a:rPr lang="it-IT" i="1">
                              <a:latin typeface="Cambria Math" panose="02040503050406030204" pitchFamily="18" charset="0"/>
                            </a:rPr>
                            <m:t>52</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4</m:t>
                          </m:r>
                        </m:den>
                      </m:f>
                      <m:r>
                        <a:rPr lang="it-IT" i="1">
                          <a:latin typeface="Cambria Math" panose="02040503050406030204" pitchFamily="18" charset="0"/>
                        </a:rPr>
                        <m:t>=0,25</m:t>
                      </m:r>
                    </m:oMath>
                  </m:oMathPara>
                </a14:m>
                <a:endParaRPr lang="it-IT" dirty="0" smtClean="0"/>
              </a:p>
              <a:p>
                <a:endParaRPr lang="it-IT" dirty="0"/>
              </a:p>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𝑃</m:t>
                      </m:r>
                      <m:d>
                        <m:dPr>
                          <m:ctrlPr>
                            <a:rPr lang="it-IT" i="1">
                              <a:latin typeface="Cambria Math" panose="02040503050406030204" pitchFamily="18" charset="0"/>
                            </a:rPr>
                          </m:ctrlPr>
                        </m:dPr>
                        <m:e>
                          <m:r>
                            <a:rPr lang="it-IT" i="1">
                              <a:latin typeface="Cambria Math" panose="02040503050406030204" pitchFamily="18" charset="0"/>
                            </a:rPr>
                            <m:t>𝐶</m:t>
                          </m:r>
                        </m:e>
                      </m:d>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3</m:t>
                          </m:r>
                        </m:num>
                        <m:den>
                          <m:r>
                            <a:rPr lang="it-IT" i="1">
                              <a:latin typeface="Cambria Math" panose="02040503050406030204" pitchFamily="18" charset="0"/>
                            </a:rPr>
                            <m:t>52</m:t>
                          </m:r>
                        </m:den>
                      </m:f>
                      <m:r>
                        <a:rPr lang="it-IT" i="1">
                          <a:latin typeface="Cambria Math" panose="02040503050406030204" pitchFamily="18" charset="0"/>
                        </a:rPr>
                        <m:t>=0,057       </m:t>
                      </m:r>
                      <m:r>
                        <a:rPr lang="it-IT" i="1">
                          <a:latin typeface="Cambria Math" panose="02040503050406030204" pitchFamily="18" charset="0"/>
                        </a:rPr>
                        <m:t>𝑃</m:t>
                      </m:r>
                      <m:d>
                        <m:dPr>
                          <m:ctrlPr>
                            <a:rPr lang="it-IT" i="1">
                              <a:latin typeface="Cambria Math" panose="02040503050406030204" pitchFamily="18" charset="0"/>
                            </a:rPr>
                          </m:ctrlPr>
                        </m:dPr>
                        <m:e>
                          <m:r>
                            <a:rPr lang="it-IT" i="1">
                              <a:latin typeface="Cambria Math" panose="02040503050406030204" pitchFamily="18" charset="0"/>
                            </a:rPr>
                            <m:t>𝐷</m:t>
                          </m:r>
                        </m:e>
                      </m:d>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12</m:t>
                          </m:r>
                        </m:num>
                        <m:den>
                          <m:r>
                            <a:rPr lang="it-IT" i="1">
                              <a:latin typeface="Cambria Math" panose="02040503050406030204" pitchFamily="18" charset="0"/>
                            </a:rPr>
                            <m:t>52</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13</m:t>
                          </m:r>
                        </m:num>
                        <m:den>
                          <m:r>
                            <a:rPr lang="it-IT" i="1">
                              <a:latin typeface="Cambria Math" panose="02040503050406030204" pitchFamily="18" charset="0"/>
                            </a:rPr>
                            <m:t>52</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3</m:t>
                          </m:r>
                        </m:num>
                        <m:den>
                          <m:r>
                            <a:rPr lang="it-IT" i="1">
                              <a:latin typeface="Cambria Math" panose="02040503050406030204" pitchFamily="18" charset="0"/>
                            </a:rPr>
                            <m:t>52</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22</m:t>
                          </m:r>
                        </m:num>
                        <m:den>
                          <m:r>
                            <a:rPr lang="it-IT" i="1">
                              <a:latin typeface="Cambria Math" panose="02040503050406030204" pitchFamily="18" charset="0"/>
                            </a:rPr>
                            <m:t>52</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11</m:t>
                          </m:r>
                        </m:num>
                        <m:den>
                          <m:r>
                            <a:rPr lang="it-IT" i="1">
                              <a:latin typeface="Cambria Math" panose="02040503050406030204" pitchFamily="18" charset="0"/>
                            </a:rPr>
                            <m:t>26</m:t>
                          </m:r>
                        </m:den>
                      </m:f>
                      <m:r>
                        <a:rPr lang="it-IT" i="1">
                          <a:latin typeface="Cambria Math" panose="02040503050406030204" pitchFamily="18" charset="0"/>
                        </a:rPr>
                        <m:t>=0,42</m:t>
                      </m:r>
                    </m:oMath>
                  </m:oMathPara>
                </a14:m>
                <a:endParaRPr lang="it-IT" dirty="0" smtClean="0"/>
              </a:p>
              <a:p>
                <a:endParaRPr lang="it-IT" dirty="0"/>
              </a:p>
              <a:p>
                <a:r>
                  <a:rPr lang="en-GB" dirty="0"/>
                  <a:t> </a:t>
                </a:r>
                <a:endParaRPr lang="it-IT" dirty="0"/>
              </a:p>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𝑃</m:t>
                      </m:r>
                      <m:d>
                        <m:dPr>
                          <m:ctrlPr>
                            <a:rPr lang="it-IT" i="1">
                              <a:latin typeface="Cambria Math" panose="02040503050406030204" pitchFamily="18" charset="0"/>
                            </a:rPr>
                          </m:ctrlPr>
                        </m:dPr>
                        <m:e>
                          <m:r>
                            <a:rPr lang="it-IT" i="1">
                              <a:latin typeface="Cambria Math" panose="02040503050406030204" pitchFamily="18" charset="0"/>
                            </a:rPr>
                            <m:t>𝐷</m:t>
                          </m:r>
                        </m:e>
                      </m:d>
                      <m:r>
                        <a:rPr lang="it-IT" i="1">
                          <a:latin typeface="Cambria Math" panose="02040503050406030204" pitchFamily="18" charset="0"/>
                        </a:rPr>
                        <m:t>=1−</m:t>
                      </m:r>
                      <m:f>
                        <m:fPr>
                          <m:ctrlPr>
                            <a:rPr lang="it-IT" i="1">
                              <a:latin typeface="Cambria Math" panose="02040503050406030204" pitchFamily="18" charset="0"/>
                            </a:rPr>
                          </m:ctrlPr>
                        </m:fPr>
                        <m:num>
                          <m:r>
                            <a:rPr lang="it-IT" i="1">
                              <a:latin typeface="Cambria Math" panose="02040503050406030204" pitchFamily="18" charset="0"/>
                            </a:rPr>
                            <m:t>13</m:t>
                          </m:r>
                        </m:num>
                        <m:den>
                          <m:r>
                            <a:rPr lang="it-IT" i="1">
                              <a:latin typeface="Cambria Math" panose="02040503050406030204" pitchFamily="18" charset="0"/>
                            </a:rPr>
                            <m:t>52</m:t>
                          </m:r>
                        </m:den>
                      </m:f>
                      <m:r>
                        <a:rPr lang="it-IT" i="1">
                          <a:latin typeface="Cambria Math" panose="02040503050406030204" pitchFamily="18" charset="0"/>
                        </a:rPr>
                        <m:t>=1−</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4</m:t>
                          </m:r>
                        </m:den>
                      </m:f>
                      <m:r>
                        <a:rPr lang="it-IT" i="1">
                          <a:latin typeface="Cambria Math" panose="02040503050406030204" pitchFamily="18" charset="0"/>
                        </a:rPr>
                        <m:t>=075              </m:t>
                      </m:r>
                      <m:r>
                        <a:rPr lang="it-IT" i="1">
                          <a:latin typeface="Cambria Math" panose="02040503050406030204" pitchFamily="18" charset="0"/>
                        </a:rPr>
                        <m:t>𝑃</m:t>
                      </m:r>
                      <m:d>
                        <m:dPr>
                          <m:ctrlPr>
                            <a:rPr lang="it-IT" i="1">
                              <a:latin typeface="Cambria Math" panose="02040503050406030204" pitchFamily="18" charset="0"/>
                            </a:rPr>
                          </m:ctrlPr>
                        </m:dPr>
                        <m:e>
                          <m:r>
                            <a:rPr lang="it-IT" i="1">
                              <a:latin typeface="Cambria Math" panose="02040503050406030204" pitchFamily="18" charset="0"/>
                            </a:rPr>
                            <m:t>𝐸</m:t>
                          </m:r>
                        </m:e>
                      </m:d>
                      <m:r>
                        <a:rPr lang="it-IT" i="1">
                          <a:latin typeface="Cambria Math" panose="02040503050406030204" pitchFamily="18" charset="0"/>
                        </a:rPr>
                        <m:t>=</m:t>
                      </m:r>
                      <m:r>
                        <a:rPr lang="it-IT" i="1">
                          <a:latin typeface="Cambria Math" panose="02040503050406030204" pitchFamily="18" charset="0"/>
                        </a:rPr>
                        <m:t>𝑃</m:t>
                      </m:r>
                      <m:r>
                        <a:rPr lang="it-IT" i="1">
                          <a:latin typeface="Cambria Math" panose="02040503050406030204" pitchFamily="18" charset="0"/>
                        </a:rPr>
                        <m:t> </m:t>
                      </m:r>
                      <m:r>
                        <a:rPr lang="it-IT">
                          <a:latin typeface="Cambria Math" panose="02040503050406030204" pitchFamily="18" charset="0"/>
                        </a:rPr>
                        <m:t>(</m:t>
                      </m:r>
                      <m:r>
                        <a:rPr lang="it-IT" i="1" smtClean="0">
                          <a:latin typeface="Cambria Math" panose="02040503050406030204" pitchFamily="18" charset="0"/>
                          <a:sym typeface="Symbol" panose="05050102010706020507" pitchFamily="18" charset="2"/>
                        </a:rPr>
                        <m:t></m:t>
                      </m:r>
                      <m:r>
                        <a:rPr lang="it-IT">
                          <a:latin typeface="Cambria Math" panose="02040503050406030204" pitchFamily="18" charset="0"/>
                        </a:rPr>
                        <m:t>) = 0</m:t>
                      </m:r>
                    </m:oMath>
                  </m:oMathPara>
                </a14:m>
                <a:endParaRPr lang="it-IT" dirty="0"/>
              </a:p>
              <a:p>
                <a:endParaRPr sz="1600" dirty="0">
                  <a:solidFill>
                    <a:schemeClr val="bg1"/>
                  </a:solidFill>
                  <a:latin typeface="+mj-lt"/>
                  <a:cs typeface="Cali"/>
                </a:endParaRPr>
              </a:p>
            </p:txBody>
          </p:sp>
        </mc:Choice>
        <mc:Fallback xmlns="">
          <p:sp>
            <p:nvSpPr>
              <p:cNvPr id="21" name="Shape 153"/>
              <p:cNvSpPr>
                <a:spLocks noRot="1" noChangeAspect="1" noMove="1" noResize="1" noEditPoints="1" noAdjustHandles="1" noChangeArrowheads="1" noChangeShapeType="1" noTextEdit="1"/>
              </p:cNvSpPr>
              <p:nvPr/>
            </p:nvSpPr>
            <p:spPr>
              <a:xfrm>
                <a:off x="1284377" y="1500527"/>
                <a:ext cx="7271794" cy="4372732"/>
              </a:xfrm>
              <a:prstGeom prst="rect">
                <a:avLst/>
              </a:prstGeom>
              <a:blipFill>
                <a:blip r:embed="rId2"/>
                <a:stretch>
                  <a:fillRect l="-1509" t="-976"/>
                </a:stretch>
              </a:blipFill>
              <a:ln w="12700" cap="flat">
                <a:noFill/>
                <a:miter lim="400000"/>
              </a:ln>
              <a:effectLst/>
              <a:extLst>
                <a:ext uri="{C572A759-6A51-4108-AA02-DFA0A04FC94B}">
                  <ma14:wrappingTextBoxFlag xmlns:ma14="http://schemas.microsoft.com/office/mac/drawingml/2011/main" xmlns="" val="1"/>
                </a:ext>
              </a:extLst>
            </p:spPr>
            <p:txBody>
              <a:bodyPr/>
              <a:lstStyle/>
              <a:p>
                <a:r>
                  <a:rPr lang="it-IT">
                    <a:noFill/>
                  </a:rPr>
                  <a:t> </a:t>
                </a:r>
              </a:p>
            </p:txBody>
          </p:sp>
        </mc:Fallback>
      </mc:AlternateContent>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Tree>
    <p:extLst>
      <p:ext uri="{BB962C8B-B14F-4D97-AF65-F5344CB8AC3E}">
        <p14:creationId xmlns:p14="http://schemas.microsoft.com/office/powerpoint/2010/main" val="3215438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L’albero degli eventi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2" name="Rectangle 1"/>
          <p:cNvSpPr>
            <a:spLocks noChangeArrowheads="1"/>
          </p:cNvSpPr>
          <p:nvPr/>
        </p:nvSpPr>
        <p:spPr bwMode="auto">
          <a:xfrm>
            <a:off x="413572" y="1134464"/>
            <a:ext cx="789918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Spesso si può usare un </a:t>
            </a:r>
            <a:r>
              <a:rPr kumimoji="0" lang="it-IT" altLang="it-IT" sz="1600" b="1" i="1"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diagramma ad albero</a:t>
            </a:r>
            <a: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per rappresentare i casi possibili.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r>
            <a:b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br>
            <a:r>
              <a:rPr kumimoji="0" lang="it-IT" altLang="it-IT"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Questo ci permette di avere un'elencazione grafica di tutti gli elementi dello spazio campione. Se poi si scrive su ciascun ramo la probabilità dell'evento rappresentato nel nodo seguente, tenuto conto ovviamente del fatto di trovarsi su un determinato ramo, la probabilità di uno qualsiasi degli eventi sui rami terminali è data dal prodotto delle probabilità scritte sull'intero percorso, in quanto si tratta di un'applicazione diretta della formula delle probabilità composte.</a:t>
            </a:r>
          </a:p>
        </p:txBody>
      </p:sp>
      <p:pic>
        <p:nvPicPr>
          <p:cNvPr id="4" name="Immagine 3"/>
          <p:cNvPicPr>
            <a:picLocks noChangeAspect="1"/>
          </p:cNvPicPr>
          <p:nvPr/>
        </p:nvPicPr>
        <p:blipFill>
          <a:blip r:embed="rId4"/>
          <a:stretch>
            <a:fillRect/>
          </a:stretch>
        </p:blipFill>
        <p:spPr>
          <a:xfrm>
            <a:off x="287825" y="3246901"/>
            <a:ext cx="4534546" cy="2936560"/>
          </a:xfrm>
          <a:prstGeom prst="rect">
            <a:avLst/>
          </a:prstGeom>
        </p:spPr>
      </p:pic>
      <p:sp>
        <p:nvSpPr>
          <p:cNvPr id="5" name="Rettangolo 4"/>
          <p:cNvSpPr/>
          <p:nvPr/>
        </p:nvSpPr>
        <p:spPr>
          <a:xfrm>
            <a:off x="5089939" y="3689345"/>
            <a:ext cx="3699135" cy="2062103"/>
          </a:xfrm>
          <a:prstGeom prst="rect">
            <a:avLst/>
          </a:prstGeom>
        </p:spPr>
        <p:txBody>
          <a:bodyPr wrap="square">
            <a:spAutoFit/>
          </a:bodyPr>
          <a:lstStyle/>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Lungo i rami del diagramma si moltiplica la probabilità del singolo evento mentre in orizzontale si somma la probabilità, secondo gli operatori booleani AND e OR.</a:t>
            </a:r>
          </a:p>
          <a:p>
            <a:r>
              <a:rPr lang="it-IT" sz="1600" dirty="0">
                <a:latin typeface="Arial" panose="020B0604020202020204" pitchFamily="34" charset="0"/>
                <a:ea typeface="Times New Roman" panose="02020603050405020304" pitchFamily="18" charset="0"/>
                <a:cs typeface="Times New Roman" panose="02020603050405020304" pitchFamily="18" charset="0"/>
              </a:rPr>
              <a:t>Si osservi che la singola alternativa deve sempre avere probabilità certa, quindi uguale ad 1</a:t>
            </a:r>
            <a:endParaRPr lang="it-IT" sz="1600" dirty="0"/>
          </a:p>
        </p:txBody>
      </p:sp>
      <mc:AlternateContent xmlns:mc="http://schemas.openxmlformats.org/markup-compatibility/2006" xmlns:a14="http://schemas.microsoft.com/office/drawing/2010/main">
        <mc:Choice Requires="a14">
          <p:sp>
            <p:nvSpPr>
              <p:cNvPr id="6" name="Rettangolo 5"/>
              <p:cNvSpPr/>
              <p:nvPr/>
            </p:nvSpPr>
            <p:spPr>
              <a:xfrm>
                <a:off x="5089939" y="5865956"/>
                <a:ext cx="356770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00" i="1">
                              <a:latin typeface="Cambria Math" panose="02040503050406030204" pitchFamily="18" charset="0"/>
                            </a:rPr>
                          </m:ctrlPr>
                        </m:sSubPr>
                        <m:e>
                          <m:r>
                            <a:rPr lang="it-IT" sz="1400" i="1">
                              <a:latin typeface="Cambria Math" panose="02040503050406030204" pitchFamily="18" charset="0"/>
                            </a:rPr>
                            <m:t>𝑝</m:t>
                          </m:r>
                        </m:e>
                        <m:sub>
                          <m:r>
                            <a:rPr lang="it-IT" sz="1400" i="0">
                              <a:latin typeface="Cambria Math" panose="02040503050406030204" pitchFamily="18" charset="0"/>
                            </a:rPr>
                            <m:t>1</m:t>
                          </m:r>
                        </m:sub>
                      </m:sSub>
                      <m:r>
                        <a:rPr lang="it-IT" sz="1400" i="0">
                          <a:latin typeface="Cambria Math" panose="02040503050406030204" pitchFamily="18" charset="0"/>
                        </a:rPr>
                        <m:t>+</m:t>
                      </m:r>
                      <m:sSub>
                        <m:sSubPr>
                          <m:ctrlPr>
                            <a:rPr lang="it-IT" sz="1400" i="1">
                              <a:latin typeface="Cambria Math" panose="02040503050406030204" pitchFamily="18" charset="0"/>
                            </a:rPr>
                          </m:ctrlPr>
                        </m:sSubPr>
                        <m:e>
                          <m:r>
                            <a:rPr lang="it-IT" sz="1400" i="1">
                              <a:latin typeface="Cambria Math" panose="02040503050406030204" pitchFamily="18" charset="0"/>
                            </a:rPr>
                            <m:t>𝑝</m:t>
                          </m:r>
                        </m:e>
                        <m:sub>
                          <m:r>
                            <a:rPr lang="it-IT" sz="1400" i="0">
                              <a:latin typeface="Cambria Math" panose="02040503050406030204" pitchFamily="18" charset="0"/>
                            </a:rPr>
                            <m:t>2</m:t>
                          </m:r>
                        </m:sub>
                      </m:sSub>
                      <m:r>
                        <a:rPr lang="it-IT" sz="1400" i="0">
                          <a:latin typeface="Cambria Math" panose="02040503050406030204" pitchFamily="18" charset="0"/>
                        </a:rPr>
                        <m:t>=1;    </m:t>
                      </m:r>
                      <m:sSub>
                        <m:sSubPr>
                          <m:ctrlPr>
                            <a:rPr lang="it-IT" sz="1400" i="1">
                              <a:latin typeface="Cambria Math" panose="02040503050406030204" pitchFamily="18" charset="0"/>
                            </a:rPr>
                          </m:ctrlPr>
                        </m:sSubPr>
                        <m:e>
                          <m:r>
                            <a:rPr lang="it-IT" sz="1400" i="1">
                              <a:latin typeface="Cambria Math" panose="02040503050406030204" pitchFamily="18" charset="0"/>
                            </a:rPr>
                            <m:t>𝑝</m:t>
                          </m:r>
                        </m:e>
                        <m:sub>
                          <m:r>
                            <a:rPr lang="it-IT" sz="1400" i="0">
                              <a:latin typeface="Cambria Math" panose="02040503050406030204" pitchFamily="18" charset="0"/>
                            </a:rPr>
                            <m:t>3</m:t>
                          </m:r>
                        </m:sub>
                      </m:sSub>
                      <m:r>
                        <a:rPr lang="it-IT" sz="1400" i="0">
                          <a:latin typeface="Cambria Math" panose="02040503050406030204" pitchFamily="18" charset="0"/>
                        </a:rPr>
                        <m:t>+</m:t>
                      </m:r>
                      <m:sSub>
                        <m:sSubPr>
                          <m:ctrlPr>
                            <a:rPr lang="it-IT" sz="1400" i="1">
                              <a:latin typeface="Cambria Math" panose="02040503050406030204" pitchFamily="18" charset="0"/>
                            </a:rPr>
                          </m:ctrlPr>
                        </m:sSubPr>
                        <m:e>
                          <m:r>
                            <a:rPr lang="it-IT" sz="1400" i="1">
                              <a:latin typeface="Cambria Math" panose="02040503050406030204" pitchFamily="18" charset="0"/>
                            </a:rPr>
                            <m:t>𝑝</m:t>
                          </m:r>
                        </m:e>
                        <m:sub>
                          <m:r>
                            <a:rPr lang="it-IT" sz="1400" i="0">
                              <a:latin typeface="Cambria Math" panose="02040503050406030204" pitchFamily="18" charset="0"/>
                            </a:rPr>
                            <m:t>4</m:t>
                          </m:r>
                        </m:sub>
                      </m:sSub>
                      <m:r>
                        <a:rPr lang="it-IT" sz="1400" i="0">
                          <a:latin typeface="Cambria Math" panose="02040503050406030204" pitchFamily="18" charset="0"/>
                        </a:rPr>
                        <m:t>=1;      </m:t>
                      </m:r>
                      <m:sSub>
                        <m:sSubPr>
                          <m:ctrlPr>
                            <a:rPr lang="it-IT" sz="1400" i="1">
                              <a:latin typeface="Cambria Math" panose="02040503050406030204" pitchFamily="18" charset="0"/>
                            </a:rPr>
                          </m:ctrlPr>
                        </m:sSubPr>
                        <m:e>
                          <m:r>
                            <a:rPr lang="it-IT" sz="1400" i="1">
                              <a:latin typeface="Cambria Math" panose="02040503050406030204" pitchFamily="18" charset="0"/>
                            </a:rPr>
                            <m:t>𝑝</m:t>
                          </m:r>
                        </m:e>
                        <m:sub>
                          <m:r>
                            <a:rPr lang="it-IT" sz="1400" i="0">
                              <a:latin typeface="Cambria Math" panose="02040503050406030204" pitchFamily="18" charset="0"/>
                            </a:rPr>
                            <m:t>5</m:t>
                          </m:r>
                        </m:sub>
                      </m:sSub>
                      <m:r>
                        <a:rPr lang="it-IT" sz="1400" i="0">
                          <a:latin typeface="Cambria Math" panose="02040503050406030204" pitchFamily="18" charset="0"/>
                        </a:rPr>
                        <m:t>+</m:t>
                      </m:r>
                      <m:sSub>
                        <m:sSubPr>
                          <m:ctrlPr>
                            <a:rPr lang="it-IT" sz="1400" i="1">
                              <a:latin typeface="Cambria Math" panose="02040503050406030204" pitchFamily="18" charset="0"/>
                            </a:rPr>
                          </m:ctrlPr>
                        </m:sSubPr>
                        <m:e>
                          <m:r>
                            <a:rPr lang="it-IT" sz="1400" i="1">
                              <a:latin typeface="Cambria Math" panose="02040503050406030204" pitchFamily="18" charset="0"/>
                            </a:rPr>
                            <m:t>𝑝</m:t>
                          </m:r>
                        </m:e>
                        <m:sub>
                          <m:r>
                            <a:rPr lang="it-IT" sz="1400" i="0">
                              <a:latin typeface="Cambria Math" panose="02040503050406030204" pitchFamily="18" charset="0"/>
                            </a:rPr>
                            <m:t>6</m:t>
                          </m:r>
                        </m:sub>
                      </m:sSub>
                      <m:r>
                        <a:rPr lang="it-IT" sz="1400" i="0">
                          <a:latin typeface="Cambria Math" panose="02040503050406030204" pitchFamily="18" charset="0"/>
                        </a:rPr>
                        <m:t>=1; </m:t>
                      </m:r>
                    </m:oMath>
                  </m:oMathPara>
                </a14:m>
                <a:endParaRPr lang="it-IT" sz="1400" dirty="0"/>
              </a:p>
            </p:txBody>
          </p:sp>
        </mc:Choice>
        <mc:Fallback xmlns="">
          <p:sp>
            <p:nvSpPr>
              <p:cNvPr id="6" name="Rettangolo 5"/>
              <p:cNvSpPr>
                <a:spLocks noRot="1" noChangeAspect="1" noMove="1" noResize="1" noEditPoints="1" noAdjustHandles="1" noChangeArrowheads="1" noChangeShapeType="1" noTextEdit="1"/>
              </p:cNvSpPr>
              <p:nvPr/>
            </p:nvSpPr>
            <p:spPr>
              <a:xfrm>
                <a:off x="5089939" y="5865956"/>
                <a:ext cx="3567708" cy="307777"/>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224080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155864" y="1056315"/>
            <a:ext cx="8684822" cy="1200329"/>
          </a:xfrm>
          <a:prstGeom prst="rect">
            <a:avLst/>
          </a:prstGeom>
        </p:spPr>
        <p:txBody>
          <a:bodyPr wrap="square">
            <a:spAutoFit/>
          </a:bodyPr>
          <a:lstStyle/>
          <a:p>
            <a:pPr algn="just">
              <a:spcAft>
                <a:spcPts val="0"/>
              </a:spcAft>
            </a:pPr>
            <a:r>
              <a:rPr lang="it-IT" i="1" dirty="0">
                <a:latin typeface="Arial" panose="020B0604020202020204" pitchFamily="34" charset="0"/>
                <a:ea typeface="Times New Roman" panose="02020603050405020304" pitchFamily="18" charset="0"/>
                <a:cs typeface="Times New Roman" panose="02020603050405020304" pitchFamily="18" charset="0"/>
              </a:rPr>
              <a:t>D</a:t>
            </a:r>
            <a:r>
              <a:rPr lang="it-IT" i="1" dirty="0" smtClean="0">
                <a:latin typeface="Arial" panose="020B0604020202020204" pitchFamily="34" charset="0"/>
                <a:ea typeface="Times New Roman" panose="02020603050405020304" pitchFamily="18" charset="0"/>
                <a:cs typeface="Times New Roman" panose="02020603050405020304" pitchFamily="18" charset="0"/>
              </a:rPr>
              <a:t>ue </a:t>
            </a:r>
            <a:r>
              <a:rPr lang="it-IT" i="1" dirty="0">
                <a:latin typeface="Arial" panose="020B0604020202020204" pitchFamily="34" charset="0"/>
                <a:ea typeface="Times New Roman" panose="02020603050405020304" pitchFamily="18" charset="0"/>
                <a:cs typeface="Times New Roman" panose="02020603050405020304" pitchFamily="18" charset="0"/>
              </a:rPr>
              <a:t>scatole A e B contengono ciascuna 10 palline. La scatola A contiene 1 pallina bianca e 9 palline nere; la scatola B contiene 7 palline bianche e 3 palline nere. Si estrae a caso una scatola lanciando una moneta. Quale è la probabilità che sia nera?</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ttangolo 5"/>
          <p:cNvSpPr/>
          <p:nvPr/>
        </p:nvSpPr>
        <p:spPr>
          <a:xfrm>
            <a:off x="497682" y="4505028"/>
            <a:ext cx="8001185" cy="1754326"/>
          </a:xfrm>
          <a:prstGeom prst="rect">
            <a:avLst/>
          </a:prstGeom>
        </p:spPr>
        <p:txBody>
          <a:bodyPr wrap="square">
            <a:spAutoFit/>
          </a:bodyPr>
          <a:lstStyle/>
          <a:p>
            <a:pPr algn="just"/>
            <a:r>
              <a:rPr lang="it-IT" dirty="0"/>
              <a:t>Lanciando la moneta può verificarsi il caso testa (e si sceglie la scatola A) o croce (e si sceglie la scatola B) con probabilità pari ad 1/2.</a:t>
            </a:r>
          </a:p>
          <a:p>
            <a:r>
              <a:rPr lang="it-IT" dirty="0"/>
              <a:t>Una volta scelta la scatola nel primo caso vi sono 9 palline nere ed una sola bianca, nel secondo caso 7 bianche e 3 nere, pertanto le rispettive probabilità di pescare pallina nera saranno 9/10 nel caso di scatola A e 3/10 nel caso di scatola B</a:t>
            </a:r>
            <a:r>
              <a:rPr lang="it-IT" dirty="0" smtClean="0"/>
              <a:t>.</a:t>
            </a:r>
          </a:p>
          <a:p>
            <a:endParaRPr lang="it-IT" dirty="0"/>
          </a:p>
        </p:txBody>
      </p:sp>
      <p:sp>
        <p:nvSpPr>
          <p:cNvPr id="7" name="Rettangolo 6"/>
          <p:cNvSpPr/>
          <p:nvPr/>
        </p:nvSpPr>
        <p:spPr>
          <a:xfrm>
            <a:off x="497682" y="2650138"/>
            <a:ext cx="4572000" cy="1754326"/>
          </a:xfrm>
          <a:prstGeom prst="rect">
            <a:avLst/>
          </a:prstGeom>
        </p:spPr>
        <p:txBody>
          <a:bodyPr>
            <a:spAutoFit/>
          </a:bodyPr>
          <a:lstStyle/>
          <a:p>
            <a:pPr algn="just">
              <a:lnSpc>
                <a:spcPct val="150000"/>
              </a:lnSpc>
              <a:spcAft>
                <a:spcPts val="0"/>
              </a:spcAft>
            </a:pPr>
            <a:r>
              <a:rPr lang="it-IT" i="1" dirty="0">
                <a:latin typeface="Arial" panose="020B0604020202020204" pitchFamily="34" charset="0"/>
                <a:ea typeface="Times New Roman" panose="02020603050405020304" pitchFamily="18" charset="0"/>
                <a:cs typeface="Times New Roman" panose="02020603050405020304" pitchFamily="18" charset="0"/>
              </a:rPr>
              <a:t>Moneta: Testa o Croce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i="1" dirty="0">
                <a:latin typeface="Arial" panose="020B0604020202020204" pitchFamily="34" charset="0"/>
                <a:ea typeface="Times New Roman" panose="02020603050405020304" pitchFamily="18" charset="0"/>
                <a:cs typeface="Times New Roman" panose="02020603050405020304" pitchFamily="18" charset="0"/>
              </a:rPr>
              <a:t>Scatola A: 1B 9N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i="1" dirty="0">
                <a:latin typeface="Arial" panose="020B0604020202020204" pitchFamily="34" charset="0"/>
                <a:ea typeface="Times New Roman" panose="02020603050405020304" pitchFamily="18" charset="0"/>
                <a:cs typeface="Times New Roman" panose="02020603050405020304" pitchFamily="18" charset="0"/>
              </a:rPr>
              <a:t>Scatola B: 7B 3N</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i="1" dirty="0">
                <a:latin typeface="Arial" panose="020B0604020202020204" pitchFamily="34" charset="0"/>
                <a:ea typeface="Times New Roman" panose="02020603050405020304" pitchFamily="18" charset="0"/>
                <a:cs typeface="Times New Roman" panose="02020603050405020304" pitchFamily="18"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256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Le origini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1636557" y="973410"/>
            <a:ext cx="5466294" cy="2878999"/>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380852" y="4114614"/>
                <a:ext cx="8450796" cy="20660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𝑃</m:t>
                      </m:r>
                      <m:d>
                        <m:dPr>
                          <m:ctrlPr>
                            <a:rPr lang="it-IT" i="1">
                              <a:latin typeface="Cambria Math" panose="02040503050406030204" pitchFamily="18" charset="0"/>
                            </a:rPr>
                          </m:ctrlPr>
                        </m:dPr>
                        <m:e>
                          <m:r>
                            <a:rPr lang="it-IT" i="1">
                              <a:latin typeface="Cambria Math" panose="02040503050406030204" pitchFamily="18" charset="0"/>
                            </a:rPr>
                            <m:t>𝑁</m:t>
                          </m:r>
                        </m:e>
                      </m:d>
                      <m:r>
                        <a:rPr lang="it-IT" i="1">
                          <a:latin typeface="Cambria Math" panose="02040503050406030204" pitchFamily="18" charset="0"/>
                        </a:rPr>
                        <m:t>=</m:t>
                      </m:r>
                      <m:d>
                        <m:dPr>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2</m:t>
                              </m:r>
                            </m:den>
                          </m:f>
                          <m:r>
                            <a:rPr lang="it-IT" i="1">
                              <a:latin typeface="Cambria Math" panose="02040503050406030204" pitchFamily="18" charset="0"/>
                              <a:sym typeface="Wingdings" panose="05000000000000000000" pitchFamily="2" charset="2"/>
                            </a:rPr>
                            <m:t></m:t>
                          </m:r>
                          <m:r>
                            <a:rPr lang="it-IT" i="1">
                              <a:latin typeface="Cambria Math" panose="02040503050406030204" pitchFamily="18" charset="0"/>
                            </a:rPr>
                            <m:t> </m:t>
                          </m:r>
                          <m:f>
                            <m:fPr>
                              <m:ctrlPr>
                                <a:rPr lang="it-IT" i="1">
                                  <a:latin typeface="Cambria Math" panose="02040503050406030204" pitchFamily="18" charset="0"/>
                                </a:rPr>
                              </m:ctrlPr>
                            </m:fPr>
                            <m:num>
                              <m:r>
                                <a:rPr lang="it-IT" i="1">
                                  <a:latin typeface="Cambria Math" panose="02040503050406030204" pitchFamily="18" charset="0"/>
                                </a:rPr>
                                <m:t>9</m:t>
                              </m:r>
                            </m:num>
                            <m:den>
                              <m:r>
                                <a:rPr lang="it-IT" i="1">
                                  <a:latin typeface="Cambria Math" panose="02040503050406030204" pitchFamily="18" charset="0"/>
                                </a:rPr>
                                <m:t>10</m:t>
                              </m:r>
                            </m:den>
                          </m:f>
                        </m:e>
                      </m:d>
                      <m:r>
                        <a:rPr lang="it-IT" i="1">
                          <a:latin typeface="Cambria Math" panose="02040503050406030204" pitchFamily="18" charset="0"/>
                        </a:rPr>
                        <m:t>+</m:t>
                      </m:r>
                      <m:d>
                        <m:dPr>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2</m:t>
                              </m:r>
                            </m:den>
                          </m:f>
                          <m:r>
                            <a:rPr lang="it-IT" i="1">
                              <a:latin typeface="Cambria Math" panose="02040503050406030204" pitchFamily="18" charset="0"/>
                              <a:sym typeface="Wingdings" panose="05000000000000000000" pitchFamily="2" charset="2"/>
                            </a:rPr>
                            <m:t></m:t>
                          </m:r>
                          <m:r>
                            <a:rPr lang="it-IT" i="1">
                              <a:latin typeface="Cambria Math" panose="02040503050406030204" pitchFamily="18" charset="0"/>
                            </a:rPr>
                            <m:t> </m:t>
                          </m:r>
                          <m:f>
                            <m:fPr>
                              <m:ctrlPr>
                                <a:rPr lang="it-IT" i="1">
                                  <a:latin typeface="Cambria Math" panose="02040503050406030204" pitchFamily="18" charset="0"/>
                                </a:rPr>
                              </m:ctrlPr>
                            </m:fPr>
                            <m:num>
                              <m:r>
                                <a:rPr lang="it-IT" i="1">
                                  <a:latin typeface="Cambria Math" panose="02040503050406030204" pitchFamily="18" charset="0"/>
                                </a:rPr>
                                <m:t>3</m:t>
                              </m:r>
                            </m:num>
                            <m:den>
                              <m:r>
                                <a:rPr lang="it-IT" i="1">
                                  <a:latin typeface="Cambria Math" panose="02040503050406030204" pitchFamily="18" charset="0"/>
                                </a:rPr>
                                <m:t>10</m:t>
                              </m:r>
                            </m:den>
                          </m:f>
                        </m:e>
                      </m:d>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9</m:t>
                          </m:r>
                        </m:num>
                        <m:den>
                          <m:r>
                            <a:rPr lang="it-IT" i="1">
                              <a:latin typeface="Cambria Math" panose="02040503050406030204" pitchFamily="18" charset="0"/>
                            </a:rPr>
                            <m:t>20</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3</m:t>
                          </m:r>
                        </m:num>
                        <m:den>
                          <m:r>
                            <a:rPr lang="it-IT" i="1">
                              <a:latin typeface="Cambria Math" panose="02040503050406030204" pitchFamily="18" charset="0"/>
                            </a:rPr>
                            <m:t>20</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12</m:t>
                          </m:r>
                        </m:num>
                        <m:den>
                          <m:r>
                            <a:rPr lang="it-IT" i="1">
                              <a:latin typeface="Cambria Math" panose="02040503050406030204" pitchFamily="18" charset="0"/>
                            </a:rPr>
                            <m:t>20</m:t>
                          </m:r>
                        </m:den>
                      </m:f>
                      <m:r>
                        <a:rPr lang="it-IT" i="1">
                          <a:latin typeface="Cambria Math" panose="02040503050406030204" pitchFamily="18" charset="0"/>
                        </a:rPr>
                        <m:t>=60%</m:t>
                      </m:r>
                    </m:oMath>
                  </m:oMathPara>
                </a14:m>
                <a:endParaRPr lang="it-IT" dirty="0"/>
              </a:p>
              <a:p>
                <a:r>
                  <a:rPr lang="it-IT" i="1" dirty="0"/>
                  <a:t> </a:t>
                </a:r>
                <a:endParaRPr lang="it-IT" dirty="0"/>
              </a:p>
              <a:p>
                <a:r>
                  <a:rPr lang="it-IT" dirty="0"/>
                  <a:t>Si osservi che, come visto in precedenza, la probabilità della singola alternativa è sempre uguale a 1.</a:t>
                </a:r>
              </a:p>
              <a:p>
                <a:pP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2</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2</m:t>
                          </m:r>
                        </m:den>
                      </m:f>
                      <m:r>
                        <a:rPr lang="it-IT" i="1">
                          <a:latin typeface="Cambria Math" panose="02040503050406030204" pitchFamily="18" charset="0"/>
                        </a:rPr>
                        <m:t>=1;     </m:t>
                      </m:r>
                      <m:f>
                        <m:fPr>
                          <m:ctrlPr>
                            <a:rPr lang="it-IT" i="1">
                              <a:latin typeface="Cambria Math" panose="02040503050406030204" pitchFamily="18" charset="0"/>
                            </a:rPr>
                          </m:ctrlPr>
                        </m:fPr>
                        <m:num>
                          <m:r>
                            <a:rPr lang="it-IT" i="1">
                              <a:latin typeface="Cambria Math" panose="02040503050406030204" pitchFamily="18" charset="0"/>
                            </a:rPr>
                            <m:t>9</m:t>
                          </m:r>
                        </m:num>
                        <m:den>
                          <m:r>
                            <a:rPr lang="it-IT" i="1">
                              <a:latin typeface="Cambria Math" panose="02040503050406030204" pitchFamily="18" charset="0"/>
                            </a:rPr>
                            <m:t>10</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10</m:t>
                          </m:r>
                        </m:den>
                      </m:f>
                      <m:r>
                        <a:rPr lang="it-IT" i="1">
                          <a:latin typeface="Cambria Math" panose="02040503050406030204" pitchFamily="18" charset="0"/>
                        </a:rPr>
                        <m:t>=1;      </m:t>
                      </m:r>
                      <m:f>
                        <m:fPr>
                          <m:ctrlPr>
                            <a:rPr lang="it-IT" i="1">
                              <a:latin typeface="Cambria Math" panose="02040503050406030204" pitchFamily="18" charset="0"/>
                            </a:rPr>
                          </m:ctrlPr>
                        </m:fPr>
                        <m:num>
                          <m:r>
                            <a:rPr lang="it-IT" i="1">
                              <a:latin typeface="Cambria Math" panose="02040503050406030204" pitchFamily="18" charset="0"/>
                            </a:rPr>
                            <m:t>3</m:t>
                          </m:r>
                        </m:num>
                        <m:den>
                          <m:r>
                            <a:rPr lang="it-IT" i="1">
                              <a:latin typeface="Cambria Math" panose="02040503050406030204" pitchFamily="18" charset="0"/>
                            </a:rPr>
                            <m:t>10</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7</m:t>
                          </m:r>
                        </m:num>
                        <m:den>
                          <m:r>
                            <a:rPr lang="it-IT" i="1">
                              <a:latin typeface="Cambria Math" panose="02040503050406030204" pitchFamily="18" charset="0"/>
                            </a:rPr>
                            <m:t>10</m:t>
                          </m:r>
                        </m:den>
                      </m:f>
                      <m:r>
                        <a:rPr lang="it-IT" i="1">
                          <a:latin typeface="Cambria Math" panose="02040503050406030204" pitchFamily="18" charset="0"/>
                        </a:rPr>
                        <m:t>=1</m:t>
                      </m:r>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380852" y="4114614"/>
                <a:ext cx="8450796" cy="2066078"/>
              </a:xfrm>
              <a:prstGeom prst="rect">
                <a:avLst/>
              </a:prstGeom>
              <a:blipFill>
                <a:blip r:embed="rId5"/>
                <a:stretch>
                  <a:fillRect l="-577" r="-505"/>
                </a:stretch>
              </a:blipFill>
            </p:spPr>
            <p:txBody>
              <a:bodyPr/>
              <a:lstStyle/>
              <a:p>
                <a:r>
                  <a:rPr lang="it-IT">
                    <a:noFill/>
                  </a:rPr>
                  <a:t> </a:t>
                </a:r>
              </a:p>
            </p:txBody>
          </p:sp>
        </mc:Fallback>
      </mc:AlternateContent>
    </p:spTree>
    <p:extLst>
      <p:ext uri="{BB962C8B-B14F-4D97-AF65-F5344CB8AC3E}">
        <p14:creationId xmlns:p14="http://schemas.microsoft.com/office/powerpoint/2010/main" val="3269546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412718" y="1134672"/>
            <a:ext cx="8075064" cy="820953"/>
          </a:xfrm>
          <a:prstGeom prst="rect">
            <a:avLst/>
          </a:prstGeom>
        </p:spPr>
      </p:pic>
      <p:pic>
        <p:nvPicPr>
          <p:cNvPr id="5" name="Immagine 4"/>
          <p:cNvPicPr>
            <a:picLocks noChangeAspect="1"/>
          </p:cNvPicPr>
          <p:nvPr/>
        </p:nvPicPr>
        <p:blipFill>
          <a:blip r:embed="rId5"/>
          <a:stretch>
            <a:fillRect/>
          </a:stretch>
        </p:blipFill>
        <p:spPr>
          <a:xfrm>
            <a:off x="1104078" y="1989414"/>
            <a:ext cx="7462979" cy="4215032"/>
          </a:xfrm>
          <a:prstGeom prst="rect">
            <a:avLst/>
          </a:prstGeom>
        </p:spPr>
      </p:pic>
    </p:spTree>
    <p:extLst>
      <p:ext uri="{BB962C8B-B14F-4D97-AF65-F5344CB8AC3E}">
        <p14:creationId xmlns:p14="http://schemas.microsoft.com/office/powerpoint/2010/main" val="1636987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587751" y="1303876"/>
            <a:ext cx="6515100" cy="447675"/>
          </a:xfrm>
          <a:prstGeom prst="rect">
            <a:avLst/>
          </a:prstGeom>
        </p:spPr>
      </p:pic>
    </p:spTree>
    <p:extLst>
      <p:ext uri="{BB962C8B-B14F-4D97-AF65-F5344CB8AC3E}">
        <p14:creationId xmlns:p14="http://schemas.microsoft.com/office/powerpoint/2010/main" val="985174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452663" y="1419611"/>
            <a:ext cx="8234355" cy="2425915"/>
          </a:xfrm>
          <a:prstGeom prst="rect">
            <a:avLst/>
          </a:prstGeom>
        </p:spPr>
      </p:pic>
    </p:spTree>
    <p:extLst>
      <p:ext uri="{BB962C8B-B14F-4D97-AF65-F5344CB8AC3E}">
        <p14:creationId xmlns:p14="http://schemas.microsoft.com/office/powerpoint/2010/main" val="3304034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5"/>
          <a:stretch>
            <a:fillRect/>
          </a:stretch>
        </p:blipFill>
        <p:spPr>
          <a:xfrm>
            <a:off x="541986" y="1365920"/>
            <a:ext cx="5819775" cy="914400"/>
          </a:xfrm>
          <a:prstGeom prst="rect">
            <a:avLst/>
          </a:prstGeom>
        </p:spPr>
      </p:pic>
    </p:spTree>
    <p:extLst>
      <p:ext uri="{BB962C8B-B14F-4D97-AF65-F5344CB8AC3E}">
        <p14:creationId xmlns:p14="http://schemas.microsoft.com/office/powerpoint/2010/main" val="3766535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997695" y="1268760"/>
            <a:ext cx="8146305" cy="874825"/>
          </a:xfrm>
          <a:prstGeom prst="rect">
            <a:avLst/>
          </a:prstGeom>
        </p:spPr>
      </p:pic>
      <p:pic>
        <p:nvPicPr>
          <p:cNvPr id="13" name="Immagine 12"/>
          <p:cNvPicPr>
            <a:picLocks noChangeAspect="1"/>
          </p:cNvPicPr>
          <p:nvPr/>
        </p:nvPicPr>
        <p:blipFill>
          <a:blip r:embed="rId5"/>
          <a:stretch>
            <a:fillRect/>
          </a:stretch>
        </p:blipFill>
        <p:spPr>
          <a:xfrm>
            <a:off x="1331640" y="3933056"/>
            <a:ext cx="7220297" cy="814265"/>
          </a:xfrm>
          <a:prstGeom prst="rect">
            <a:avLst/>
          </a:prstGeom>
        </p:spPr>
      </p:pic>
    </p:spTree>
    <p:extLst>
      <p:ext uri="{BB962C8B-B14F-4D97-AF65-F5344CB8AC3E}">
        <p14:creationId xmlns:p14="http://schemas.microsoft.com/office/powerpoint/2010/main" val="1443371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881607" y="1384081"/>
            <a:ext cx="6057900" cy="895350"/>
          </a:xfrm>
          <a:prstGeom prst="rect">
            <a:avLst/>
          </a:prstGeom>
        </p:spPr>
      </p:pic>
    </p:spTree>
    <p:extLst>
      <p:ext uri="{BB962C8B-B14F-4D97-AF65-F5344CB8AC3E}">
        <p14:creationId xmlns:p14="http://schemas.microsoft.com/office/powerpoint/2010/main" val="690596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Eventi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474359" y="1055382"/>
                <a:ext cx="8190963" cy="5262979"/>
              </a:xfrm>
              <a:prstGeom prst="rect">
                <a:avLst/>
              </a:prstGeom>
            </p:spPr>
            <p:txBody>
              <a:bodyPr wrap="square">
                <a:spAutoFit/>
              </a:bodyPr>
              <a:lstStyle/>
              <a:p>
                <a:pPr algn="just">
                  <a:lnSpc>
                    <a:spcPct val="150000"/>
                  </a:lnSpc>
                  <a:spcAft>
                    <a:spcPts val="0"/>
                  </a:spcAft>
                </a:pPr>
                <a:r>
                  <a:rPr lang="it-IT" sz="1600" dirty="0" smtClean="0">
                    <a:latin typeface="Arial" panose="020B0604020202020204" pitchFamily="34" charset="0"/>
                    <a:ea typeface="Times New Roman" panose="02020603050405020304" pitchFamily="18" charset="0"/>
                    <a:cs typeface="Times New Roman" panose="02020603050405020304" pitchFamily="18" charset="0"/>
                  </a:rPr>
                  <a:t>Per evento si intende qualsiasi fatto o avvenimento che può essere osservato. </a:t>
                </a:r>
              </a:p>
              <a:p>
                <a:pPr algn="just">
                  <a:lnSpc>
                    <a:spcPct val="150000"/>
                  </a:lnSpc>
                  <a:spcAft>
                    <a:spcPts val="0"/>
                  </a:spcAft>
                </a:pPr>
                <a:r>
                  <a:rPr lang="it-IT" sz="1600" dirty="0" smtClean="0">
                    <a:latin typeface="Arial" panose="020B0604020202020204" pitchFamily="34" charset="0"/>
                    <a:ea typeface="Times New Roman" panose="02020603050405020304" pitchFamily="18" charset="0"/>
                    <a:cs typeface="Times New Roman" panose="02020603050405020304" pitchFamily="18" charset="0"/>
                  </a:rPr>
                  <a:t> </a:t>
                </a:r>
                <a:endParaRPr lang="it-IT" sz="16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a) “È uscita la pallina nera alla roulette”</a:t>
                </a:r>
              </a:p>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b) “È uscito la faccia contrassegnata dal numero 5 nel lancio di un dado</a:t>
                </a:r>
                <a:r>
                  <a:rPr lang="it-IT" sz="1600" dirty="0" smtClean="0">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50000"/>
                  </a:lnSpc>
                  <a:spcAft>
                    <a:spcPts val="0"/>
                  </a:spcAft>
                </a:pPr>
                <a:endParaRPr lang="it-IT" sz="16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E’ necessario che, quando siano note tutte le modalità di svolgimento dell'osservazione o dell'esperimento in questione, sia possibile una sola delle conclusioni: l'evento si è verificato, cioè è VERO, l'evento non si è verificato, cioè è FALSO.</a:t>
                </a:r>
              </a:p>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Avremo pertanto a che fare con: </a:t>
                </a:r>
              </a:p>
              <a:p>
                <a:pPr marL="342900" lvl="0" indent="-342900" algn="just">
                  <a:lnSpc>
                    <a:spcPct val="150000"/>
                  </a:lnSpc>
                  <a:spcAft>
                    <a:spcPts val="0"/>
                  </a:spcAft>
                  <a:buFont typeface="Times New Roman" panose="02020603050405020304" pitchFamily="18" charset="0"/>
                  <a:buChar char="-"/>
                </a:pPr>
                <a:r>
                  <a:rPr lang="it-IT" sz="1600" b="1" dirty="0">
                    <a:latin typeface="Arial" panose="020B0604020202020204" pitchFamily="34" charset="0"/>
                    <a:ea typeface="Times New Roman" panose="02020603050405020304" pitchFamily="18" charset="0"/>
                    <a:cs typeface="Times New Roman" panose="02020603050405020304" pitchFamily="18" charset="0"/>
                  </a:rPr>
                  <a:t>evento certo (Ω)</a:t>
                </a:r>
                <a:r>
                  <a:rPr lang="it-IT" sz="1600" dirty="0">
                    <a:latin typeface="Arial" panose="020B0604020202020204" pitchFamily="34" charset="0"/>
                    <a:ea typeface="Times New Roman" panose="02020603050405020304" pitchFamily="18" charset="0"/>
                    <a:cs typeface="Times New Roman" panose="02020603050405020304" pitchFamily="18" charset="0"/>
                  </a:rPr>
                  <a:t>: l’evento che si presenta sempre qualunque sia l’esito dell’esperimento.</a:t>
                </a:r>
              </a:p>
              <a:p>
                <a:pPr marL="342900" lvl="0" indent="-342900" algn="just">
                  <a:lnSpc>
                    <a:spcPct val="150000"/>
                  </a:lnSpc>
                  <a:spcAft>
                    <a:spcPts val="0"/>
                  </a:spcAft>
                  <a:buFont typeface="Times New Roman" panose="02020603050405020304" pitchFamily="18" charset="0"/>
                  <a:buChar char="-"/>
                </a:pPr>
                <a:r>
                  <a:rPr lang="it-IT" sz="1600" b="1" dirty="0">
                    <a:latin typeface="Arial" panose="020B0604020202020204" pitchFamily="34" charset="0"/>
                    <a:ea typeface="Times New Roman" panose="02020603050405020304" pitchFamily="18" charset="0"/>
                    <a:cs typeface="Times New Roman" panose="02020603050405020304" pitchFamily="18" charset="0"/>
                  </a:rPr>
                  <a:t>evento impossibile </a:t>
                </a:r>
                <a14:m>
                  <m:oMath xmlns:m="http://schemas.openxmlformats.org/officeDocument/2006/math">
                    <m:r>
                      <a:rPr lang="it-IT" sz="1600" b="1" i="0" smtClean="0">
                        <a:latin typeface="Cambria Math" panose="02040503050406030204" pitchFamily="18" charset="0"/>
                        <a:ea typeface="Times New Roman" panose="02020603050405020304" pitchFamily="18" charset="0"/>
                        <a:cs typeface="Times New Roman" panose="02020603050405020304" pitchFamily="18" charset="0"/>
                      </a:rPr>
                      <m:t>(</m:t>
                    </m:r>
                    <m:r>
                      <a:rPr lang="it-IT" sz="1600" b="1" i="1">
                        <a:latin typeface="Cambria Math" panose="02040503050406030204" pitchFamily="18" charset="0"/>
                        <a:ea typeface="Times New Roman" panose="02020603050405020304" pitchFamily="18" charset="0"/>
                        <a:cs typeface="Times New Roman" panose="02020603050405020304" pitchFamily="18" charset="0"/>
                      </a:rPr>
                      <m:t>∅)</m:t>
                    </m:r>
                  </m:oMath>
                </a14:m>
                <a:r>
                  <a:rPr lang="it-IT" sz="1600" dirty="0">
                    <a:latin typeface="Arial" panose="020B0604020202020204" pitchFamily="34" charset="0"/>
                    <a:ea typeface="Times New Roman" panose="02020603050405020304" pitchFamily="18" charset="0"/>
                    <a:cs typeface="Times New Roman" panose="02020603050405020304" pitchFamily="18" charset="0"/>
                  </a:rPr>
                  <a:t>: l’evento che comunque non può presentarsi nella realizzazione dell’esperimento.</a:t>
                </a:r>
              </a:p>
              <a:p>
                <a:pPr marL="342900" lvl="0" indent="-342900" algn="just">
                  <a:lnSpc>
                    <a:spcPct val="150000"/>
                  </a:lnSpc>
                  <a:spcAft>
                    <a:spcPts val="0"/>
                  </a:spcAft>
                  <a:buFont typeface="Times New Roman" panose="02020603050405020304" pitchFamily="18" charset="0"/>
                  <a:buChar char="-"/>
                </a:pPr>
                <a:r>
                  <a:rPr lang="it-IT" sz="1600" b="1" dirty="0">
                    <a:latin typeface="Arial" panose="020B0604020202020204" pitchFamily="34" charset="0"/>
                    <a:ea typeface="Times New Roman" panose="02020603050405020304" pitchFamily="18" charset="0"/>
                    <a:cs typeface="Times New Roman" panose="02020603050405020304" pitchFamily="18" charset="0"/>
                  </a:rPr>
                  <a:t>eventi casuali </a:t>
                </a:r>
                <a:r>
                  <a:rPr lang="it-IT" sz="1600" dirty="0">
                    <a:latin typeface="Arial" panose="020B0604020202020204" pitchFamily="34" charset="0"/>
                    <a:ea typeface="Times New Roman" panose="02020603050405020304" pitchFamily="18" charset="0"/>
                    <a:cs typeface="Times New Roman" panose="02020603050405020304" pitchFamily="18" charset="0"/>
                  </a:rPr>
                  <a:t>(o incerti o aleatori): ogni possibile esito dell’esperimento.</a:t>
                </a:r>
              </a:p>
            </p:txBody>
          </p:sp>
        </mc:Choice>
        <mc:Fallback xmlns="">
          <p:sp>
            <p:nvSpPr>
              <p:cNvPr id="4" name="Rettangolo 3"/>
              <p:cNvSpPr>
                <a:spLocks noRot="1" noChangeAspect="1" noMove="1" noResize="1" noEditPoints="1" noAdjustHandles="1" noChangeArrowheads="1" noChangeShapeType="1" noTextEdit="1"/>
              </p:cNvSpPr>
              <p:nvPr/>
            </p:nvSpPr>
            <p:spPr>
              <a:xfrm>
                <a:off x="474359" y="1055382"/>
                <a:ext cx="8190963" cy="5262979"/>
              </a:xfrm>
              <a:prstGeom prst="rect">
                <a:avLst/>
              </a:prstGeom>
              <a:blipFill>
                <a:blip r:embed="rId4"/>
                <a:stretch>
                  <a:fillRect l="-447" r="-447"/>
                </a:stretch>
              </a:blipFill>
            </p:spPr>
            <p:txBody>
              <a:bodyPr/>
              <a:lstStyle/>
              <a:p>
                <a:r>
                  <a:rPr lang="it-IT">
                    <a:noFill/>
                  </a:rPr>
                  <a:t> </a:t>
                </a:r>
              </a:p>
            </p:txBody>
          </p:sp>
        </mc:Fallback>
      </mc:AlternateContent>
    </p:spTree>
    <p:extLst>
      <p:ext uri="{BB962C8B-B14F-4D97-AF65-F5344CB8AC3E}">
        <p14:creationId xmlns:p14="http://schemas.microsoft.com/office/powerpoint/2010/main" val="1853897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600166" y="1251709"/>
            <a:ext cx="7700168" cy="931088"/>
          </a:xfrm>
          <a:prstGeom prst="rect">
            <a:avLst/>
          </a:prstGeom>
        </p:spPr>
      </p:pic>
    </p:spTree>
    <p:extLst>
      <p:ext uri="{BB962C8B-B14F-4D97-AF65-F5344CB8AC3E}">
        <p14:creationId xmlns:p14="http://schemas.microsoft.com/office/powerpoint/2010/main" val="2322668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511551" y="1186197"/>
            <a:ext cx="6591300" cy="590550"/>
          </a:xfrm>
          <a:prstGeom prst="rect">
            <a:avLst/>
          </a:prstGeom>
        </p:spPr>
      </p:pic>
    </p:spTree>
    <p:extLst>
      <p:ext uri="{BB962C8B-B14F-4D97-AF65-F5344CB8AC3E}">
        <p14:creationId xmlns:p14="http://schemas.microsoft.com/office/powerpoint/2010/main" val="37521625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697495" y="1253786"/>
            <a:ext cx="7505509" cy="1136420"/>
          </a:xfrm>
          <a:prstGeom prst="rect">
            <a:avLst/>
          </a:prstGeom>
        </p:spPr>
      </p:pic>
    </p:spTree>
    <p:extLst>
      <p:ext uri="{BB962C8B-B14F-4D97-AF65-F5344CB8AC3E}">
        <p14:creationId xmlns:p14="http://schemas.microsoft.com/office/powerpoint/2010/main" val="15288769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756388" y="2043459"/>
            <a:ext cx="7181850" cy="571500"/>
          </a:xfrm>
          <a:prstGeom prst="rect">
            <a:avLst/>
          </a:prstGeom>
        </p:spPr>
      </p:pic>
      <p:pic>
        <p:nvPicPr>
          <p:cNvPr id="13" name="Immagine 12"/>
          <p:cNvPicPr>
            <a:picLocks noChangeAspect="1"/>
          </p:cNvPicPr>
          <p:nvPr/>
        </p:nvPicPr>
        <p:blipFill>
          <a:blip r:embed="rId5"/>
          <a:stretch>
            <a:fillRect/>
          </a:stretch>
        </p:blipFill>
        <p:spPr>
          <a:xfrm>
            <a:off x="756388" y="1296292"/>
            <a:ext cx="7162800" cy="561975"/>
          </a:xfrm>
          <a:prstGeom prst="rect">
            <a:avLst/>
          </a:prstGeom>
        </p:spPr>
      </p:pic>
    </p:spTree>
    <p:extLst>
      <p:ext uri="{BB962C8B-B14F-4D97-AF65-F5344CB8AC3E}">
        <p14:creationId xmlns:p14="http://schemas.microsoft.com/office/powerpoint/2010/main" val="34895932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5" name="Immagine 14"/>
          <p:cNvPicPr>
            <a:picLocks noChangeAspect="1"/>
          </p:cNvPicPr>
          <p:nvPr/>
        </p:nvPicPr>
        <p:blipFill>
          <a:blip r:embed="rId4"/>
          <a:stretch>
            <a:fillRect/>
          </a:stretch>
        </p:blipFill>
        <p:spPr>
          <a:xfrm>
            <a:off x="391927" y="1189613"/>
            <a:ext cx="8024137" cy="2053010"/>
          </a:xfrm>
          <a:prstGeom prst="rect">
            <a:avLst/>
          </a:prstGeom>
        </p:spPr>
      </p:pic>
    </p:spTree>
    <p:extLst>
      <p:ext uri="{BB962C8B-B14F-4D97-AF65-F5344CB8AC3E}">
        <p14:creationId xmlns:p14="http://schemas.microsoft.com/office/powerpoint/2010/main" val="29861395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577061" y="1307416"/>
            <a:ext cx="8058378" cy="486220"/>
          </a:xfrm>
          <a:prstGeom prst="rect">
            <a:avLst/>
          </a:prstGeom>
        </p:spPr>
      </p:pic>
      <p:pic>
        <p:nvPicPr>
          <p:cNvPr id="13" name="Immagine 12"/>
          <p:cNvPicPr>
            <a:picLocks noChangeAspect="1"/>
          </p:cNvPicPr>
          <p:nvPr/>
        </p:nvPicPr>
        <p:blipFill>
          <a:blip r:embed="rId5"/>
          <a:stretch>
            <a:fillRect/>
          </a:stretch>
        </p:blipFill>
        <p:spPr>
          <a:xfrm>
            <a:off x="469831" y="1944975"/>
            <a:ext cx="2400300" cy="1543050"/>
          </a:xfrm>
          <a:prstGeom prst="rect">
            <a:avLst/>
          </a:prstGeom>
        </p:spPr>
      </p:pic>
      <p:pic>
        <p:nvPicPr>
          <p:cNvPr id="14" name="Immagine 13"/>
          <p:cNvPicPr>
            <a:picLocks noChangeAspect="1"/>
          </p:cNvPicPr>
          <p:nvPr/>
        </p:nvPicPr>
        <p:blipFill>
          <a:blip r:embed="rId6"/>
          <a:stretch>
            <a:fillRect/>
          </a:stretch>
        </p:blipFill>
        <p:spPr>
          <a:xfrm>
            <a:off x="2977635" y="2760088"/>
            <a:ext cx="5741639" cy="338241"/>
          </a:xfrm>
          <a:prstGeom prst="rect">
            <a:avLst/>
          </a:prstGeom>
        </p:spPr>
      </p:pic>
      <p:sp>
        <p:nvSpPr>
          <p:cNvPr id="15" name="Rettangolo 14"/>
          <p:cNvSpPr/>
          <p:nvPr/>
        </p:nvSpPr>
        <p:spPr>
          <a:xfrm>
            <a:off x="2921254" y="1890959"/>
            <a:ext cx="5854403" cy="861774"/>
          </a:xfrm>
          <a:prstGeom prst="rect">
            <a:avLst/>
          </a:prstGeom>
        </p:spPr>
        <p:txBody>
          <a:bodyPr wrap="square">
            <a:spAutoFit/>
          </a:bodyPr>
          <a:lstStyle/>
          <a:p>
            <a:endParaRPr lang="it-IT" dirty="0">
              <a:solidFill>
                <a:srgbClr val="000000"/>
              </a:solidFill>
              <a:latin typeface="Gill Sans MT"/>
            </a:endParaRPr>
          </a:p>
          <a:p>
            <a:r>
              <a:rPr lang="it-IT" sz="1600" dirty="0">
                <a:latin typeface="Gill Sans MT"/>
              </a:rPr>
              <a:t>si può considerare l’unione dei tre singoli eventi A, B, C come l’unione delle intersezioni </a:t>
            </a:r>
            <a:endParaRPr lang="it-IT" sz="1600" dirty="0"/>
          </a:p>
        </p:txBody>
      </p:sp>
      <p:pic>
        <p:nvPicPr>
          <p:cNvPr id="16" name="Immagine 15"/>
          <p:cNvPicPr>
            <a:picLocks noChangeAspect="1"/>
          </p:cNvPicPr>
          <p:nvPr/>
        </p:nvPicPr>
        <p:blipFill>
          <a:blip r:embed="rId7"/>
          <a:stretch>
            <a:fillRect/>
          </a:stretch>
        </p:blipFill>
        <p:spPr>
          <a:xfrm>
            <a:off x="522246" y="3596655"/>
            <a:ext cx="8113193" cy="1437601"/>
          </a:xfrm>
          <a:prstGeom prst="rect">
            <a:avLst/>
          </a:prstGeom>
        </p:spPr>
      </p:pic>
    </p:spTree>
    <p:extLst>
      <p:ext uri="{BB962C8B-B14F-4D97-AF65-F5344CB8AC3E}">
        <p14:creationId xmlns:p14="http://schemas.microsoft.com/office/powerpoint/2010/main" val="42101216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424543" y="1210133"/>
            <a:ext cx="7990114" cy="1477328"/>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Ci sono due urne A (3 palline bianche, 2 nere) e B (1 bianca, 4 nere).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Si estrae una pallina da A e una da B. Determinare la possibilità di estrarre: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Calibri" panose="020F0502020204030204" pitchFamily="34" charset="0"/>
              <a:buChar char="-"/>
            </a:pPr>
            <a:r>
              <a:rPr lang="it-IT" dirty="0">
                <a:latin typeface="Arial" panose="020B0604020202020204" pitchFamily="34" charset="0"/>
                <a:ea typeface="Calibri" panose="020F0502020204030204" pitchFamily="34" charset="0"/>
                <a:cs typeface="Arial" panose="020B0604020202020204" pitchFamily="34" charset="0"/>
              </a:rPr>
              <a:t>Due palline nere</a:t>
            </a:r>
            <a:endParaRPr lang="it-IT"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Calibri" panose="020F0502020204030204" pitchFamily="34" charset="0"/>
              <a:buChar char="-"/>
            </a:pPr>
            <a:r>
              <a:rPr lang="it-IT" dirty="0">
                <a:latin typeface="Arial" panose="020B0604020202020204" pitchFamily="34" charset="0"/>
                <a:ea typeface="Calibri" panose="020F0502020204030204" pitchFamily="34" charset="0"/>
                <a:cs typeface="Arial" panose="020B0604020202020204" pitchFamily="34" charset="0"/>
              </a:rPr>
              <a:t>Almeno una nera</a:t>
            </a:r>
            <a:endParaRPr lang="it-IT"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Calibri" panose="020F0502020204030204" pitchFamily="34" charset="0"/>
              <a:buChar char="-"/>
            </a:pPr>
            <a:r>
              <a:rPr lang="it-IT" dirty="0">
                <a:latin typeface="Arial" panose="020B0604020202020204" pitchFamily="34" charset="0"/>
                <a:ea typeface="Calibri" panose="020F0502020204030204" pitchFamily="34" charset="0"/>
                <a:cs typeface="Arial" panose="020B0604020202020204" pitchFamily="34" charset="0"/>
              </a:rPr>
              <a:t>Non più di una nera</a:t>
            </a:r>
            <a:endParaRPr lang="it-IT"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79981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620485" y="1118898"/>
                <a:ext cx="8175171" cy="5205977"/>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Probabilità che siano due nere: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𝑁𝑁</m:t>
                          </m:r>
                        </m:e>
                      </m:d>
                      <m:r>
                        <a:rPr lang="it-IT" i="1">
                          <a:latin typeface="Cambria Math" panose="02040503050406030204" pitchFamily="18" charset="0"/>
                          <a:ea typeface="Times New Roman" panose="02020603050405020304" pitchFamily="18" charset="0"/>
                          <a:cs typeface="Arial" panose="020B0604020202020204" pitchFamily="34" charset="0"/>
                        </a:rPr>
                        <m:t>=</m:t>
                      </m:r>
                      <m:f>
                        <m:fPr>
                          <m:ctrlPr>
                            <a:rPr lang="it-IT" i="1">
                              <a:latin typeface="Cambria Math" panose="02040503050406030204" pitchFamily="18" charset="0"/>
                              <a:ea typeface="Times New Roman" panose="02020603050405020304" pitchFamily="18" charset="0"/>
                              <a:cs typeface="Arial" panose="020B0604020202020204" pitchFamily="34" charset="0"/>
                            </a:rPr>
                          </m:ctrlPr>
                        </m:fPr>
                        <m:num>
                          <m:r>
                            <a:rPr lang="it-IT" i="1">
                              <a:latin typeface="Cambria Math" panose="02040503050406030204" pitchFamily="18" charset="0"/>
                              <a:ea typeface="Times New Roman" panose="02020603050405020304" pitchFamily="18" charset="0"/>
                              <a:cs typeface="Arial" panose="020B0604020202020204" pitchFamily="34" charset="0"/>
                            </a:rPr>
                            <m:t>2</m:t>
                          </m:r>
                        </m:num>
                        <m:den>
                          <m:r>
                            <a:rPr lang="it-IT" i="1">
                              <a:latin typeface="Cambria Math" panose="02040503050406030204" pitchFamily="18" charset="0"/>
                              <a:ea typeface="Times New Roman" panose="02020603050405020304" pitchFamily="18" charset="0"/>
                              <a:cs typeface="Arial" panose="020B0604020202020204" pitchFamily="34" charset="0"/>
                            </a:rPr>
                            <m:t>5</m:t>
                          </m:r>
                        </m:den>
                      </m:f>
                      <m:r>
                        <a:rPr lang="it-IT" i="1">
                          <a:latin typeface="Cambria Math" panose="02040503050406030204" pitchFamily="18" charset="0"/>
                          <a:ea typeface="Times New Roman" panose="02020603050405020304" pitchFamily="18" charset="0"/>
                          <a:cs typeface="Arial" panose="020B0604020202020204" pitchFamily="34" charset="0"/>
                        </a:rPr>
                        <m:t>·</m:t>
                      </m:r>
                      <m:f>
                        <m:fPr>
                          <m:ctrlPr>
                            <a:rPr lang="it-IT" i="1">
                              <a:latin typeface="Cambria Math" panose="02040503050406030204" pitchFamily="18" charset="0"/>
                              <a:ea typeface="Times New Roman" panose="02020603050405020304" pitchFamily="18" charset="0"/>
                              <a:cs typeface="Arial" panose="020B0604020202020204" pitchFamily="34" charset="0"/>
                            </a:rPr>
                          </m:ctrlPr>
                        </m:fPr>
                        <m:num>
                          <m:r>
                            <a:rPr lang="it-IT" i="1">
                              <a:latin typeface="Cambria Math" panose="02040503050406030204" pitchFamily="18" charset="0"/>
                              <a:ea typeface="Times New Roman" panose="02020603050405020304" pitchFamily="18" charset="0"/>
                              <a:cs typeface="Arial" panose="020B0604020202020204" pitchFamily="34" charset="0"/>
                            </a:rPr>
                            <m:t>4</m:t>
                          </m:r>
                        </m:num>
                        <m:den>
                          <m:r>
                            <a:rPr lang="it-IT" i="1">
                              <a:latin typeface="Cambria Math" panose="02040503050406030204" pitchFamily="18" charset="0"/>
                              <a:ea typeface="Times New Roman" panose="02020603050405020304" pitchFamily="18" charset="0"/>
                              <a:cs typeface="Arial" panose="020B0604020202020204" pitchFamily="34" charset="0"/>
                            </a:rPr>
                            <m:t>5</m:t>
                          </m:r>
                        </m:den>
                      </m:f>
                      <m:r>
                        <a:rPr lang="it-IT" i="1">
                          <a:latin typeface="Cambria Math" panose="02040503050406030204" pitchFamily="18" charset="0"/>
                          <a:ea typeface="Times New Roman" panose="02020603050405020304" pitchFamily="18" charset="0"/>
                          <a:cs typeface="Arial" panose="020B0604020202020204" pitchFamily="34" charset="0"/>
                        </a:rPr>
                        <m:t>=</m:t>
                      </m:r>
                      <m:f>
                        <m:fPr>
                          <m:ctrlPr>
                            <a:rPr lang="it-IT" i="1">
                              <a:latin typeface="Cambria Math" panose="02040503050406030204" pitchFamily="18" charset="0"/>
                              <a:ea typeface="Times New Roman" panose="02020603050405020304" pitchFamily="18" charset="0"/>
                              <a:cs typeface="Arial" panose="020B0604020202020204" pitchFamily="34" charset="0"/>
                            </a:rPr>
                          </m:ctrlPr>
                        </m:fPr>
                        <m:num>
                          <m:r>
                            <a:rPr lang="it-IT" i="1">
                              <a:latin typeface="Cambria Math" panose="02040503050406030204" pitchFamily="18" charset="0"/>
                              <a:ea typeface="Times New Roman" panose="02020603050405020304" pitchFamily="18" charset="0"/>
                              <a:cs typeface="Arial" panose="020B0604020202020204" pitchFamily="34" charset="0"/>
                            </a:rPr>
                            <m:t>8</m:t>
                          </m:r>
                        </m:num>
                        <m:den>
                          <m:r>
                            <a:rPr lang="it-IT" i="1">
                              <a:latin typeface="Cambria Math" panose="02040503050406030204" pitchFamily="18" charset="0"/>
                              <a:ea typeface="Times New Roman" panose="02020603050405020304" pitchFamily="18" charset="0"/>
                              <a:cs typeface="Arial" panose="020B0604020202020204" pitchFamily="34" charset="0"/>
                            </a:rPr>
                            <m:t>25</m:t>
                          </m:r>
                        </m:den>
                      </m:f>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La probabilità che almeno una sia nera può essere calcolata in due modi</a:t>
                </a:r>
                <a:r>
                  <a:rPr lang="it-IT" dirty="0" smtClean="0">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457200"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1 - P(BB)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1−</m:t>
                    </m:r>
                    <m:d>
                      <m:dPr>
                        <m:ctrlPr>
                          <a:rPr lang="it-IT"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it-IT" i="1">
                                <a:effectLst/>
                                <a:latin typeface="Cambria Math" panose="02040503050406030204" pitchFamily="18" charset="0"/>
                                <a:ea typeface="Times New Roman" panose="02020603050405020304" pitchFamily="18" charset="0"/>
                                <a:cs typeface="Arial" panose="020B0604020202020204" pitchFamily="34" charset="0"/>
                              </a:rPr>
                            </m:ctrlPr>
                          </m:fPr>
                          <m:num>
                            <m:r>
                              <a:rPr lang="it-IT" i="1">
                                <a:effectLst/>
                                <a:latin typeface="Cambria Math" panose="02040503050406030204" pitchFamily="18" charset="0"/>
                                <a:ea typeface="Times New Roman" panose="02020603050405020304" pitchFamily="18" charset="0"/>
                                <a:cs typeface="Arial" panose="020B0604020202020204" pitchFamily="34" charset="0"/>
                              </a:rPr>
                              <m:t>3</m:t>
                            </m:r>
                          </m:num>
                          <m:den>
                            <m:r>
                              <a:rPr lang="it-IT" i="1">
                                <a:effectLst/>
                                <a:latin typeface="Cambria Math" panose="02040503050406030204" pitchFamily="18" charset="0"/>
                                <a:ea typeface="Times New Roman" panose="02020603050405020304" pitchFamily="18" charset="0"/>
                                <a:cs typeface="Arial" panose="020B0604020202020204" pitchFamily="34" charset="0"/>
                              </a:rPr>
                              <m:t>5</m:t>
                            </m:r>
                          </m:den>
                        </m:f>
                        <m:r>
                          <a:rPr lang="it-IT" i="1">
                            <a:effectLst/>
                            <a:latin typeface="Cambria Math" panose="02040503050406030204" pitchFamily="18" charset="0"/>
                            <a:ea typeface="Times New Roman" panose="02020603050405020304" pitchFamily="18" charset="0"/>
                            <a:cs typeface="Arial" panose="020B0604020202020204" pitchFamily="34" charset="0"/>
                          </a:rPr>
                          <m:t>·</m:t>
                        </m:r>
                        <m:f>
                          <m:fPr>
                            <m:ctrlPr>
                              <a:rPr lang="it-IT" i="1">
                                <a:effectLst/>
                                <a:latin typeface="Cambria Math" panose="02040503050406030204" pitchFamily="18" charset="0"/>
                                <a:ea typeface="Times New Roman" panose="02020603050405020304" pitchFamily="18" charset="0"/>
                                <a:cs typeface="Arial" panose="020B0604020202020204" pitchFamily="34" charset="0"/>
                              </a:rPr>
                            </m:ctrlPr>
                          </m:fPr>
                          <m:num>
                            <m:r>
                              <a:rPr lang="it-IT" i="1">
                                <a:effectLst/>
                                <a:latin typeface="Cambria Math" panose="02040503050406030204" pitchFamily="18" charset="0"/>
                                <a:ea typeface="Times New Roman" panose="02020603050405020304" pitchFamily="18" charset="0"/>
                                <a:cs typeface="Arial" panose="020B0604020202020204" pitchFamily="34" charset="0"/>
                              </a:rPr>
                              <m:t>1</m:t>
                            </m:r>
                          </m:num>
                          <m:den>
                            <m:r>
                              <a:rPr lang="it-IT" i="1">
                                <a:effectLst/>
                                <a:latin typeface="Cambria Math" panose="02040503050406030204" pitchFamily="18" charset="0"/>
                                <a:ea typeface="Times New Roman" panose="02020603050405020304" pitchFamily="18" charset="0"/>
                                <a:cs typeface="Arial" panose="020B0604020202020204" pitchFamily="34" charset="0"/>
                              </a:rPr>
                              <m:t>5</m:t>
                            </m:r>
                          </m:den>
                        </m:f>
                      </m:e>
                    </m:d>
                    <m:r>
                      <a:rPr lang="it-IT" i="1">
                        <a:effectLst/>
                        <a:latin typeface="Cambria Math" panose="02040503050406030204" pitchFamily="18" charset="0"/>
                        <a:ea typeface="Times New Roman" panose="02020603050405020304" pitchFamily="18" charset="0"/>
                        <a:cs typeface="Arial" panose="020B0604020202020204" pitchFamily="34" charset="0"/>
                      </a:rPr>
                      <m:t>=1−</m:t>
                    </m:r>
                    <m:f>
                      <m:fPr>
                        <m:ctrlPr>
                          <a:rPr lang="it-IT" i="1">
                            <a:effectLst/>
                            <a:latin typeface="Cambria Math" panose="02040503050406030204" pitchFamily="18" charset="0"/>
                            <a:ea typeface="Times New Roman" panose="02020603050405020304" pitchFamily="18" charset="0"/>
                            <a:cs typeface="Arial" panose="020B0604020202020204" pitchFamily="34" charset="0"/>
                          </a:rPr>
                        </m:ctrlPr>
                      </m:fPr>
                      <m:num>
                        <m:r>
                          <a:rPr lang="it-IT" i="1">
                            <a:effectLst/>
                            <a:latin typeface="Cambria Math" panose="02040503050406030204" pitchFamily="18" charset="0"/>
                            <a:ea typeface="Times New Roman" panose="02020603050405020304" pitchFamily="18" charset="0"/>
                            <a:cs typeface="Arial" panose="020B0604020202020204" pitchFamily="34" charset="0"/>
                          </a:rPr>
                          <m:t>3</m:t>
                        </m:r>
                      </m:num>
                      <m:den>
                        <m:r>
                          <a:rPr lang="it-IT" i="1">
                            <a:effectLst/>
                            <a:latin typeface="Cambria Math" panose="02040503050406030204" pitchFamily="18" charset="0"/>
                            <a:ea typeface="Times New Roman" panose="02020603050405020304" pitchFamily="18" charset="0"/>
                            <a:cs typeface="Arial" panose="020B0604020202020204" pitchFamily="34" charset="0"/>
                          </a:rPr>
                          <m:t>25</m:t>
                        </m:r>
                      </m:den>
                    </m:f>
                    <m:r>
                      <a:rPr lang="it-IT" i="1">
                        <a:effectLst/>
                        <a:latin typeface="Cambria Math" panose="02040503050406030204" pitchFamily="18" charset="0"/>
                        <a:ea typeface="Times New Roman" panose="02020603050405020304" pitchFamily="18" charset="0"/>
                        <a:cs typeface="Arial" panose="020B0604020202020204" pitchFamily="34" charset="0"/>
                      </a:rPr>
                      <m:t>= </m:t>
                    </m:r>
                    <m:f>
                      <m:fPr>
                        <m:ctrlPr>
                          <a:rPr lang="it-IT" i="1">
                            <a:effectLst/>
                            <a:latin typeface="Cambria Math" panose="02040503050406030204" pitchFamily="18" charset="0"/>
                            <a:ea typeface="Times New Roman" panose="02020603050405020304" pitchFamily="18" charset="0"/>
                            <a:cs typeface="Arial" panose="020B0604020202020204" pitchFamily="34" charset="0"/>
                          </a:rPr>
                        </m:ctrlPr>
                      </m:fPr>
                      <m:num>
                        <m:r>
                          <a:rPr lang="it-IT" i="1">
                            <a:effectLst/>
                            <a:latin typeface="Cambria Math" panose="02040503050406030204" pitchFamily="18" charset="0"/>
                            <a:ea typeface="Times New Roman" panose="02020603050405020304" pitchFamily="18" charset="0"/>
                            <a:cs typeface="Arial" panose="020B0604020202020204" pitchFamily="34" charset="0"/>
                          </a:rPr>
                          <m:t>22</m:t>
                        </m:r>
                      </m:num>
                      <m:den>
                        <m:r>
                          <a:rPr lang="it-IT" i="1">
                            <a:effectLst/>
                            <a:latin typeface="Cambria Math" panose="02040503050406030204" pitchFamily="18" charset="0"/>
                            <a:ea typeface="Times New Roman" panose="02020603050405020304" pitchFamily="18" charset="0"/>
                            <a:cs typeface="Arial" panose="020B0604020202020204" pitchFamily="34" charset="0"/>
                          </a:rPr>
                          <m:t>25</m:t>
                        </m:r>
                      </m:den>
                    </m:f>
                  </m:oMath>
                </a14:m>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ea typeface="Times New Roman" panose="02020603050405020304" pitchFamily="18" charset="0"/>
                          <a:cs typeface="Arial" panose="020B0604020202020204" pitchFamily="34" charset="0"/>
                        </a:rPr>
                        <m:t>P</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m:rPr>
                              <m:sty m:val="p"/>
                            </m:rPr>
                            <a:rPr lang="en-GB">
                              <a:latin typeface="Cambria Math" panose="02040503050406030204" pitchFamily="18" charset="0"/>
                              <a:ea typeface="Times New Roman" panose="02020603050405020304" pitchFamily="18" charset="0"/>
                              <a:cs typeface="Arial" panose="020B0604020202020204" pitchFamily="34" charset="0"/>
                            </a:rPr>
                            <m:t>BN</m:t>
                          </m:r>
                        </m:e>
                      </m:d>
                      <m:r>
                        <a:rPr lang="en-GB">
                          <a:latin typeface="Cambria Math" panose="02040503050406030204" pitchFamily="18" charset="0"/>
                          <a:ea typeface="Times New Roman" panose="02020603050405020304" pitchFamily="18" charset="0"/>
                          <a:cs typeface="Arial" panose="020B0604020202020204" pitchFamily="34" charset="0"/>
                        </a:rPr>
                        <m:t>+</m:t>
                      </m:r>
                      <m:r>
                        <m:rPr>
                          <m:sty m:val="p"/>
                        </m:rPr>
                        <a:rPr lang="en-GB">
                          <a:latin typeface="Cambria Math" panose="02040503050406030204" pitchFamily="18" charset="0"/>
                          <a:ea typeface="Times New Roman" panose="02020603050405020304" pitchFamily="18" charset="0"/>
                          <a:cs typeface="Arial" panose="020B0604020202020204" pitchFamily="34" charset="0"/>
                        </a:rPr>
                        <m:t>P</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m:rPr>
                              <m:sty m:val="p"/>
                            </m:rPr>
                            <a:rPr lang="en-GB">
                              <a:latin typeface="Cambria Math" panose="02040503050406030204" pitchFamily="18" charset="0"/>
                              <a:ea typeface="Times New Roman" panose="02020603050405020304" pitchFamily="18" charset="0"/>
                              <a:cs typeface="Arial" panose="020B0604020202020204" pitchFamily="34" charset="0"/>
                            </a:rPr>
                            <m:t>NB</m:t>
                          </m:r>
                        </m:e>
                      </m:d>
                      <m:r>
                        <a:rPr lang="en-GB">
                          <a:latin typeface="Cambria Math" panose="02040503050406030204" pitchFamily="18" charset="0"/>
                          <a:ea typeface="Times New Roman" panose="02020603050405020304" pitchFamily="18" charset="0"/>
                          <a:cs typeface="Arial" panose="020B0604020202020204" pitchFamily="34" charset="0"/>
                        </a:rPr>
                        <m:t>+</m:t>
                      </m:r>
                      <m:r>
                        <m:rPr>
                          <m:sty m:val="p"/>
                        </m:rPr>
                        <a:rPr lang="en-GB">
                          <a:latin typeface="Cambria Math" panose="02040503050406030204" pitchFamily="18" charset="0"/>
                          <a:ea typeface="Times New Roman" panose="02020603050405020304" pitchFamily="18" charset="0"/>
                          <a:cs typeface="Arial" panose="020B0604020202020204" pitchFamily="34" charset="0"/>
                        </a:rPr>
                        <m:t>P</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m:rPr>
                              <m:sty m:val="p"/>
                            </m:rPr>
                            <a:rPr lang="en-GB">
                              <a:latin typeface="Cambria Math" panose="02040503050406030204" pitchFamily="18" charset="0"/>
                              <a:ea typeface="Times New Roman" panose="02020603050405020304" pitchFamily="18" charset="0"/>
                              <a:cs typeface="Arial" panose="020B0604020202020204" pitchFamily="34" charset="0"/>
                            </a:rPr>
                            <m:t>NN</m:t>
                          </m:r>
                        </m:e>
                      </m:d>
                      <m:r>
                        <a:rPr lang="en-GB">
                          <a:latin typeface="Cambria Math" panose="02040503050406030204" pitchFamily="18" charset="0"/>
                          <a:ea typeface="Times New Roman" panose="02020603050405020304" pitchFamily="18" charset="0"/>
                          <a:cs typeface="Arial" panose="020B0604020202020204" pitchFamily="34" charset="0"/>
                        </a:rPr>
                        <m:t>=</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f>
                            <m:fPr>
                              <m:ctrlPr>
                                <a:rPr lang="it-IT" i="1">
                                  <a:latin typeface="Cambria Math" panose="02040503050406030204" pitchFamily="18" charset="0"/>
                                  <a:ea typeface="Times New Roman" panose="02020603050405020304" pitchFamily="18" charset="0"/>
                                  <a:cs typeface="Arial" panose="020B0604020202020204" pitchFamily="34" charset="0"/>
                                </a:rPr>
                              </m:ctrlPr>
                            </m:fPr>
                            <m:num>
                              <m:r>
                                <a:rPr lang="en-GB" i="1">
                                  <a:latin typeface="Cambria Math" panose="02040503050406030204" pitchFamily="18" charset="0"/>
                                  <a:ea typeface="Times New Roman" panose="02020603050405020304" pitchFamily="18" charset="0"/>
                                  <a:cs typeface="Arial" panose="020B0604020202020204" pitchFamily="34" charset="0"/>
                                </a:rPr>
                                <m:t>3</m:t>
                              </m:r>
                            </m:num>
                            <m:den>
                              <m:r>
                                <a:rPr lang="en-GB" i="1">
                                  <a:latin typeface="Cambria Math" panose="02040503050406030204" pitchFamily="18" charset="0"/>
                                  <a:ea typeface="Times New Roman" panose="02020603050405020304" pitchFamily="18" charset="0"/>
                                  <a:cs typeface="Arial" panose="020B0604020202020204" pitchFamily="34" charset="0"/>
                                </a:rPr>
                                <m:t>5</m:t>
                              </m:r>
                            </m:den>
                          </m:f>
                          <m:r>
                            <a:rPr lang="en-GB" i="1">
                              <a:latin typeface="Cambria Math" panose="02040503050406030204" pitchFamily="18" charset="0"/>
                              <a:ea typeface="Times New Roman" panose="02020603050405020304" pitchFamily="18" charset="0"/>
                              <a:cs typeface="Arial" panose="020B0604020202020204" pitchFamily="34" charset="0"/>
                            </a:rPr>
                            <m:t>·</m:t>
                          </m:r>
                          <m:f>
                            <m:fPr>
                              <m:ctrlPr>
                                <a:rPr lang="it-IT" i="1">
                                  <a:latin typeface="Cambria Math" panose="02040503050406030204" pitchFamily="18" charset="0"/>
                                  <a:ea typeface="Times New Roman" panose="02020603050405020304" pitchFamily="18" charset="0"/>
                                  <a:cs typeface="Arial" panose="020B0604020202020204" pitchFamily="34" charset="0"/>
                                </a:rPr>
                              </m:ctrlPr>
                            </m:fPr>
                            <m:num>
                              <m:r>
                                <a:rPr lang="en-GB" i="1">
                                  <a:latin typeface="Cambria Math" panose="02040503050406030204" pitchFamily="18" charset="0"/>
                                  <a:ea typeface="Times New Roman" panose="02020603050405020304" pitchFamily="18" charset="0"/>
                                  <a:cs typeface="Arial" panose="020B0604020202020204" pitchFamily="34" charset="0"/>
                                </a:rPr>
                                <m:t>4</m:t>
                              </m:r>
                            </m:num>
                            <m:den>
                              <m:r>
                                <a:rPr lang="en-GB" i="1">
                                  <a:latin typeface="Cambria Math" panose="02040503050406030204" pitchFamily="18" charset="0"/>
                                  <a:ea typeface="Times New Roman" panose="02020603050405020304" pitchFamily="18" charset="0"/>
                                  <a:cs typeface="Arial" panose="020B0604020202020204" pitchFamily="34" charset="0"/>
                                </a:rPr>
                                <m:t>5</m:t>
                              </m:r>
                            </m:den>
                          </m:f>
                        </m:e>
                      </m:d>
                      <m:r>
                        <a:rPr lang="en-GB" i="1">
                          <a:latin typeface="Cambria Math" panose="02040503050406030204" pitchFamily="18" charset="0"/>
                          <a:ea typeface="Times New Roman" panose="02020603050405020304" pitchFamily="18" charset="0"/>
                          <a:cs typeface="Arial" panose="020B0604020202020204" pitchFamily="34" charset="0"/>
                        </a:rPr>
                        <m:t>+</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f>
                            <m:fPr>
                              <m:ctrlPr>
                                <a:rPr lang="it-IT" i="1">
                                  <a:latin typeface="Cambria Math" panose="02040503050406030204" pitchFamily="18" charset="0"/>
                                  <a:ea typeface="Times New Roman" panose="02020603050405020304" pitchFamily="18" charset="0"/>
                                  <a:cs typeface="Arial" panose="020B0604020202020204" pitchFamily="34" charset="0"/>
                                </a:rPr>
                              </m:ctrlPr>
                            </m:fPr>
                            <m:num>
                              <m:r>
                                <a:rPr lang="en-GB" i="1">
                                  <a:latin typeface="Cambria Math" panose="02040503050406030204" pitchFamily="18" charset="0"/>
                                  <a:ea typeface="Times New Roman" panose="02020603050405020304" pitchFamily="18" charset="0"/>
                                  <a:cs typeface="Arial" panose="020B0604020202020204" pitchFamily="34" charset="0"/>
                                </a:rPr>
                                <m:t>2</m:t>
                              </m:r>
                            </m:num>
                            <m:den>
                              <m:r>
                                <a:rPr lang="en-GB" i="1">
                                  <a:latin typeface="Cambria Math" panose="02040503050406030204" pitchFamily="18" charset="0"/>
                                  <a:ea typeface="Times New Roman" panose="02020603050405020304" pitchFamily="18" charset="0"/>
                                  <a:cs typeface="Arial" panose="020B0604020202020204" pitchFamily="34" charset="0"/>
                                </a:rPr>
                                <m:t>5</m:t>
                              </m:r>
                            </m:den>
                          </m:f>
                          <m:r>
                            <a:rPr lang="en-GB" i="1">
                              <a:latin typeface="Cambria Math" panose="02040503050406030204" pitchFamily="18" charset="0"/>
                              <a:ea typeface="Times New Roman" panose="02020603050405020304" pitchFamily="18" charset="0"/>
                              <a:cs typeface="Arial" panose="020B0604020202020204" pitchFamily="34" charset="0"/>
                            </a:rPr>
                            <m:t>·</m:t>
                          </m:r>
                          <m:f>
                            <m:fPr>
                              <m:ctrlPr>
                                <a:rPr lang="it-IT" i="1">
                                  <a:latin typeface="Cambria Math" panose="02040503050406030204" pitchFamily="18" charset="0"/>
                                  <a:ea typeface="Times New Roman" panose="02020603050405020304" pitchFamily="18" charset="0"/>
                                  <a:cs typeface="Arial" panose="020B0604020202020204" pitchFamily="34" charset="0"/>
                                </a:rPr>
                              </m:ctrlPr>
                            </m:fPr>
                            <m:num>
                              <m:r>
                                <a:rPr lang="en-GB" i="1">
                                  <a:latin typeface="Cambria Math" panose="02040503050406030204" pitchFamily="18" charset="0"/>
                                  <a:ea typeface="Times New Roman" panose="02020603050405020304" pitchFamily="18" charset="0"/>
                                  <a:cs typeface="Arial" panose="020B0604020202020204" pitchFamily="34" charset="0"/>
                                </a:rPr>
                                <m:t>1</m:t>
                              </m:r>
                            </m:num>
                            <m:den>
                              <m:r>
                                <a:rPr lang="en-GB" i="1">
                                  <a:latin typeface="Cambria Math" panose="02040503050406030204" pitchFamily="18" charset="0"/>
                                  <a:ea typeface="Times New Roman" panose="02020603050405020304" pitchFamily="18" charset="0"/>
                                  <a:cs typeface="Arial" panose="020B0604020202020204" pitchFamily="34" charset="0"/>
                                </a:rPr>
                                <m:t>5</m:t>
                              </m:r>
                            </m:den>
                          </m:f>
                        </m:e>
                      </m:d>
                      <m:r>
                        <a:rPr lang="en-GB" i="1">
                          <a:latin typeface="Cambria Math" panose="02040503050406030204" pitchFamily="18" charset="0"/>
                          <a:ea typeface="Times New Roman" panose="02020603050405020304" pitchFamily="18" charset="0"/>
                          <a:cs typeface="Arial" panose="020B0604020202020204" pitchFamily="34" charset="0"/>
                        </a:rPr>
                        <m:t>+</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f>
                            <m:fPr>
                              <m:ctrlPr>
                                <a:rPr lang="it-IT" i="1">
                                  <a:latin typeface="Cambria Math" panose="02040503050406030204" pitchFamily="18" charset="0"/>
                                  <a:ea typeface="Times New Roman" panose="02020603050405020304" pitchFamily="18" charset="0"/>
                                  <a:cs typeface="Arial" panose="020B0604020202020204" pitchFamily="34" charset="0"/>
                                </a:rPr>
                              </m:ctrlPr>
                            </m:fPr>
                            <m:num>
                              <m:r>
                                <a:rPr lang="en-GB" i="1">
                                  <a:latin typeface="Cambria Math" panose="02040503050406030204" pitchFamily="18" charset="0"/>
                                  <a:ea typeface="Times New Roman" panose="02020603050405020304" pitchFamily="18" charset="0"/>
                                  <a:cs typeface="Arial" panose="020B0604020202020204" pitchFamily="34" charset="0"/>
                                </a:rPr>
                                <m:t>2</m:t>
                              </m:r>
                            </m:num>
                            <m:den>
                              <m:r>
                                <a:rPr lang="en-GB" i="1">
                                  <a:latin typeface="Cambria Math" panose="02040503050406030204" pitchFamily="18" charset="0"/>
                                  <a:ea typeface="Times New Roman" panose="02020603050405020304" pitchFamily="18" charset="0"/>
                                  <a:cs typeface="Arial" panose="020B0604020202020204" pitchFamily="34" charset="0"/>
                                </a:rPr>
                                <m:t>5</m:t>
                              </m:r>
                            </m:den>
                          </m:f>
                          <m:r>
                            <a:rPr lang="en-GB" i="1">
                              <a:latin typeface="Cambria Math" panose="02040503050406030204" pitchFamily="18" charset="0"/>
                              <a:ea typeface="Times New Roman" panose="02020603050405020304" pitchFamily="18" charset="0"/>
                              <a:cs typeface="Arial" panose="020B0604020202020204" pitchFamily="34" charset="0"/>
                            </a:rPr>
                            <m:t>·</m:t>
                          </m:r>
                          <m:f>
                            <m:fPr>
                              <m:ctrlPr>
                                <a:rPr lang="it-IT" i="1">
                                  <a:latin typeface="Cambria Math" panose="02040503050406030204" pitchFamily="18" charset="0"/>
                                  <a:ea typeface="Times New Roman" panose="02020603050405020304" pitchFamily="18" charset="0"/>
                                  <a:cs typeface="Arial" panose="020B0604020202020204" pitchFamily="34" charset="0"/>
                                </a:rPr>
                              </m:ctrlPr>
                            </m:fPr>
                            <m:num>
                              <m:r>
                                <a:rPr lang="en-GB" i="1">
                                  <a:latin typeface="Cambria Math" panose="02040503050406030204" pitchFamily="18" charset="0"/>
                                  <a:ea typeface="Times New Roman" panose="02020603050405020304" pitchFamily="18" charset="0"/>
                                  <a:cs typeface="Arial" panose="020B0604020202020204" pitchFamily="34" charset="0"/>
                                </a:rPr>
                                <m:t>4</m:t>
                              </m:r>
                            </m:num>
                            <m:den>
                              <m:r>
                                <a:rPr lang="en-GB" i="1">
                                  <a:latin typeface="Cambria Math" panose="02040503050406030204" pitchFamily="18" charset="0"/>
                                  <a:ea typeface="Times New Roman" panose="02020603050405020304" pitchFamily="18" charset="0"/>
                                  <a:cs typeface="Arial" panose="020B0604020202020204" pitchFamily="34" charset="0"/>
                                </a:rPr>
                                <m:t>5</m:t>
                              </m:r>
                            </m:den>
                          </m:f>
                        </m:e>
                      </m:d>
                      <m:r>
                        <a:rPr lang="en-GB" i="1">
                          <a:latin typeface="Cambria Math" panose="02040503050406030204" pitchFamily="18" charset="0"/>
                          <a:ea typeface="Times New Roman" panose="02020603050405020304" pitchFamily="18" charset="0"/>
                          <a:cs typeface="Arial" panose="020B0604020202020204" pitchFamily="34" charset="0"/>
                        </a:rPr>
                        <m:t>=</m:t>
                      </m:r>
                      <m:f>
                        <m:fPr>
                          <m:ctrlPr>
                            <a:rPr lang="it-IT" i="1">
                              <a:latin typeface="Cambria Math" panose="02040503050406030204" pitchFamily="18" charset="0"/>
                              <a:ea typeface="Times New Roman" panose="02020603050405020304" pitchFamily="18" charset="0"/>
                              <a:cs typeface="Arial" panose="020B0604020202020204" pitchFamily="34" charset="0"/>
                            </a:rPr>
                          </m:ctrlPr>
                        </m:fPr>
                        <m:num>
                          <m:r>
                            <a:rPr lang="it-IT" i="1">
                              <a:latin typeface="Cambria Math" panose="02040503050406030204" pitchFamily="18" charset="0"/>
                              <a:ea typeface="Times New Roman" panose="02020603050405020304" pitchFamily="18" charset="0"/>
                              <a:cs typeface="Arial" panose="020B0604020202020204" pitchFamily="34" charset="0"/>
                            </a:rPr>
                            <m:t>22</m:t>
                          </m:r>
                        </m:num>
                        <m:den>
                          <m:r>
                            <a:rPr lang="it-IT" i="1">
                              <a:latin typeface="Cambria Math" panose="02040503050406030204" pitchFamily="18" charset="0"/>
                              <a:ea typeface="Times New Roman" panose="02020603050405020304" pitchFamily="18" charset="0"/>
                              <a:cs typeface="Arial" panose="020B0604020202020204" pitchFamily="34" charset="0"/>
                            </a:rPr>
                            <m:t>25</m:t>
                          </m:r>
                        </m:den>
                      </m:f>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457200" algn="just">
                  <a:spcAft>
                    <a:spcPts val="0"/>
                  </a:spcAft>
                </a:pPr>
                <a:r>
                  <a:rPr lang="en-GB" dirty="0">
                    <a:latin typeface="Arial" panose="020B0604020202020204" pitchFamily="34" charset="0"/>
                    <a:ea typeface="Times New Roman" panose="02020603050405020304" pitchFamily="18" charset="0"/>
                    <a:cs typeface="Arial" panose="020B0604020202020204" pitchFamily="34"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La probabilità di estrarne non più di una nera è data da:</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457200" algn="just">
                  <a:spcAft>
                    <a:spcPts val="0"/>
                  </a:spcAft>
                </a:pP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𝐵𝐵</m:t>
                        </m:r>
                      </m:e>
                    </m:d>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𝐵𝑁</m:t>
                        </m:r>
                      </m:e>
                    </m:d>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𝑃</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𝑁𝐵</m:t>
                    </m:r>
                    <m:r>
                      <a:rPr lang="it-IT" i="1">
                        <a:latin typeface="Cambria Math" panose="02040503050406030204" pitchFamily="18" charset="0"/>
                        <a:ea typeface="Times New Roman" panose="02020603050405020304" pitchFamily="18" charset="0"/>
                        <a:cs typeface="Arial" panose="020B0604020202020204" pitchFamily="34" charset="0"/>
                      </a:rPr>
                      <m:t>)</m:t>
                    </m:r>
                  </m:oMath>
                </a14:m>
                <a:r>
                  <a:rPr lang="it-IT" dirty="0">
                    <a:latin typeface="Arial" panose="020B0604020202020204" pitchFamily="34" charset="0"/>
                    <a:ea typeface="Times New Roman" panose="02020603050405020304" pitchFamily="18" charset="0"/>
                    <a:cs typeface="Arial" panose="020B0604020202020204" pitchFamily="34" charset="0"/>
                  </a:rPr>
                  <a:t>=</a:t>
                </a:r>
                <a:r>
                  <a:rPr lang="it-IT"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it-IT" i="1">
                            <a:effectLst/>
                            <a:latin typeface="Cambria Math" panose="02040503050406030204" pitchFamily="18" charset="0"/>
                            <a:ea typeface="Times New Roman" panose="02020603050405020304" pitchFamily="18" charset="0"/>
                            <a:cs typeface="Arial" panose="020B0604020202020204" pitchFamily="34" charset="0"/>
                          </a:rPr>
                        </m:ctrlPr>
                      </m:fPr>
                      <m:num>
                        <m:r>
                          <a:rPr lang="it-IT" i="1">
                            <a:effectLst/>
                            <a:latin typeface="Cambria Math" panose="02040503050406030204" pitchFamily="18" charset="0"/>
                            <a:ea typeface="Times New Roman" panose="02020603050405020304" pitchFamily="18" charset="0"/>
                            <a:cs typeface="Arial" panose="020B0604020202020204" pitchFamily="34" charset="0"/>
                          </a:rPr>
                          <m:t>3</m:t>
                        </m:r>
                      </m:num>
                      <m:den>
                        <m:r>
                          <a:rPr lang="it-IT" i="1">
                            <a:effectLst/>
                            <a:latin typeface="Cambria Math" panose="02040503050406030204" pitchFamily="18" charset="0"/>
                            <a:ea typeface="Times New Roman" panose="02020603050405020304" pitchFamily="18" charset="0"/>
                            <a:cs typeface="Arial" panose="020B0604020202020204" pitchFamily="34" charset="0"/>
                          </a:rPr>
                          <m:t>25</m:t>
                        </m:r>
                      </m:den>
                    </m:f>
                    <m:r>
                      <a:rPr lang="it-IT" i="1">
                        <a:effectLst/>
                        <a:latin typeface="Cambria Math" panose="02040503050406030204" pitchFamily="18" charset="0"/>
                        <a:ea typeface="Times New Roman" panose="02020603050405020304" pitchFamily="18" charset="0"/>
                        <a:cs typeface="Arial" panose="020B0604020202020204" pitchFamily="34" charset="0"/>
                      </a:rPr>
                      <m:t>+</m:t>
                    </m:r>
                    <m:f>
                      <m:fPr>
                        <m:ctrlPr>
                          <a:rPr lang="it-IT" i="1">
                            <a:effectLst/>
                            <a:latin typeface="Cambria Math" panose="02040503050406030204" pitchFamily="18" charset="0"/>
                            <a:ea typeface="Times New Roman" panose="02020603050405020304" pitchFamily="18" charset="0"/>
                            <a:cs typeface="Arial" panose="020B0604020202020204" pitchFamily="34" charset="0"/>
                          </a:rPr>
                        </m:ctrlPr>
                      </m:fPr>
                      <m:num>
                        <m:r>
                          <a:rPr lang="it-IT" i="1">
                            <a:effectLst/>
                            <a:latin typeface="Cambria Math" panose="02040503050406030204" pitchFamily="18" charset="0"/>
                            <a:ea typeface="Times New Roman" panose="02020603050405020304" pitchFamily="18" charset="0"/>
                            <a:cs typeface="Arial" panose="020B0604020202020204" pitchFamily="34" charset="0"/>
                          </a:rPr>
                          <m:t>12</m:t>
                        </m:r>
                      </m:num>
                      <m:den>
                        <m:r>
                          <a:rPr lang="it-IT" i="1">
                            <a:effectLst/>
                            <a:latin typeface="Cambria Math" panose="02040503050406030204" pitchFamily="18" charset="0"/>
                            <a:ea typeface="Times New Roman" panose="02020603050405020304" pitchFamily="18" charset="0"/>
                            <a:cs typeface="Arial" panose="020B0604020202020204" pitchFamily="34" charset="0"/>
                          </a:rPr>
                          <m:t>25</m:t>
                        </m:r>
                      </m:den>
                    </m:f>
                    <m:r>
                      <a:rPr lang="it-IT" i="1">
                        <a:effectLst/>
                        <a:latin typeface="Cambria Math" panose="02040503050406030204" pitchFamily="18" charset="0"/>
                        <a:ea typeface="Times New Roman" panose="02020603050405020304" pitchFamily="18" charset="0"/>
                        <a:cs typeface="Arial" panose="020B0604020202020204" pitchFamily="34" charset="0"/>
                      </a:rPr>
                      <m:t>+</m:t>
                    </m:r>
                    <m:f>
                      <m:fPr>
                        <m:ctrlPr>
                          <a:rPr lang="it-IT" i="1">
                            <a:effectLst/>
                            <a:latin typeface="Cambria Math" panose="02040503050406030204" pitchFamily="18" charset="0"/>
                            <a:ea typeface="Times New Roman" panose="02020603050405020304" pitchFamily="18" charset="0"/>
                            <a:cs typeface="Arial" panose="020B0604020202020204" pitchFamily="34" charset="0"/>
                          </a:rPr>
                        </m:ctrlPr>
                      </m:fPr>
                      <m:num>
                        <m:r>
                          <a:rPr lang="it-IT" i="1">
                            <a:effectLst/>
                            <a:latin typeface="Cambria Math" panose="02040503050406030204" pitchFamily="18" charset="0"/>
                            <a:ea typeface="Times New Roman" panose="02020603050405020304" pitchFamily="18" charset="0"/>
                            <a:cs typeface="Arial" panose="020B0604020202020204" pitchFamily="34" charset="0"/>
                          </a:rPr>
                          <m:t>2</m:t>
                        </m:r>
                      </m:num>
                      <m:den>
                        <m:r>
                          <a:rPr lang="it-IT" i="1">
                            <a:effectLst/>
                            <a:latin typeface="Cambria Math" panose="02040503050406030204" pitchFamily="18" charset="0"/>
                            <a:ea typeface="Times New Roman" panose="02020603050405020304" pitchFamily="18" charset="0"/>
                            <a:cs typeface="Arial" panose="020B0604020202020204" pitchFamily="34" charset="0"/>
                          </a:rPr>
                          <m:t>25</m:t>
                        </m:r>
                      </m:den>
                    </m:f>
                    <m:r>
                      <a:rPr lang="it-IT" i="1">
                        <a:effectLst/>
                        <a:latin typeface="Cambria Math" panose="02040503050406030204" pitchFamily="18" charset="0"/>
                        <a:ea typeface="Times New Roman" panose="02020603050405020304" pitchFamily="18" charset="0"/>
                        <a:cs typeface="Arial" panose="020B0604020202020204" pitchFamily="34" charset="0"/>
                      </a:rPr>
                      <m:t>=</m:t>
                    </m:r>
                    <m:f>
                      <m:fPr>
                        <m:ctrlPr>
                          <a:rPr lang="it-IT" i="1">
                            <a:effectLst/>
                            <a:latin typeface="Cambria Math" panose="02040503050406030204" pitchFamily="18" charset="0"/>
                            <a:ea typeface="Times New Roman" panose="02020603050405020304" pitchFamily="18" charset="0"/>
                            <a:cs typeface="Arial" panose="020B0604020202020204" pitchFamily="34" charset="0"/>
                          </a:rPr>
                        </m:ctrlPr>
                      </m:fPr>
                      <m:num>
                        <m:r>
                          <a:rPr lang="it-IT" i="1">
                            <a:effectLst/>
                            <a:latin typeface="Cambria Math" panose="02040503050406030204" pitchFamily="18" charset="0"/>
                            <a:ea typeface="Times New Roman" panose="02020603050405020304" pitchFamily="18" charset="0"/>
                            <a:cs typeface="Arial" panose="020B0604020202020204" pitchFamily="34" charset="0"/>
                          </a:rPr>
                          <m:t>17</m:t>
                        </m:r>
                      </m:num>
                      <m:den>
                        <m:r>
                          <a:rPr lang="it-IT" i="1">
                            <a:effectLst/>
                            <a:latin typeface="Cambria Math" panose="02040503050406030204" pitchFamily="18" charset="0"/>
                            <a:ea typeface="Times New Roman" panose="02020603050405020304" pitchFamily="18" charset="0"/>
                            <a:cs typeface="Arial" panose="020B0604020202020204" pitchFamily="34" charset="0"/>
                          </a:rPr>
                          <m:t>25</m:t>
                        </m:r>
                      </m:den>
                    </m:f>
                  </m:oMath>
                </a14:m>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Oppure</a:t>
                </a:r>
                <a:r>
                  <a:rPr lang="it-IT" dirty="0" smtClean="0">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228600"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1 –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𝑃</m:t>
                    </m:r>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𝑁𝑁</m:t>
                        </m:r>
                      </m:e>
                    </m:d>
                  </m:oMath>
                </a14:m>
                <a:r>
                  <a:rPr lang="it-IT"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it-IT" i="1">
                            <a:effectLst/>
                            <a:latin typeface="Cambria Math" panose="02040503050406030204" pitchFamily="18" charset="0"/>
                            <a:ea typeface="Times New Roman" panose="02020603050405020304" pitchFamily="18" charset="0"/>
                            <a:cs typeface="Arial" panose="020B0604020202020204" pitchFamily="34" charset="0"/>
                          </a:rPr>
                        </m:ctrlPr>
                      </m:fPr>
                      <m:num>
                        <m:r>
                          <a:rPr lang="it-IT" i="1">
                            <a:effectLst/>
                            <a:latin typeface="Cambria Math" panose="02040503050406030204" pitchFamily="18" charset="0"/>
                            <a:ea typeface="Times New Roman" panose="02020603050405020304" pitchFamily="18" charset="0"/>
                            <a:cs typeface="Arial" panose="020B0604020202020204" pitchFamily="34" charset="0"/>
                          </a:rPr>
                          <m:t>17</m:t>
                        </m:r>
                      </m:num>
                      <m:den>
                        <m:r>
                          <a:rPr lang="it-IT" i="1">
                            <a:effectLst/>
                            <a:latin typeface="Cambria Math" panose="02040503050406030204" pitchFamily="18" charset="0"/>
                            <a:ea typeface="Times New Roman" panose="02020603050405020304" pitchFamily="18" charset="0"/>
                            <a:cs typeface="Arial" panose="020B0604020202020204" pitchFamily="34" charset="0"/>
                          </a:rPr>
                          <m:t>25</m:t>
                        </m:r>
                      </m:den>
                    </m:f>
                  </m:oMath>
                </a14:m>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620485" y="1118898"/>
                <a:ext cx="8175171" cy="5205977"/>
              </a:xfrm>
              <a:prstGeom prst="rect">
                <a:avLst/>
              </a:prstGeom>
              <a:blipFill>
                <a:blip r:embed="rId4"/>
                <a:stretch>
                  <a:fillRect l="-671" t="-703"/>
                </a:stretch>
              </a:blipFill>
            </p:spPr>
            <p:txBody>
              <a:bodyPr/>
              <a:lstStyle/>
              <a:p>
                <a:r>
                  <a:rPr lang="it-IT">
                    <a:noFill/>
                  </a:rPr>
                  <a:t> </a:t>
                </a:r>
              </a:p>
            </p:txBody>
          </p:sp>
        </mc:Fallback>
      </mc:AlternateContent>
    </p:spTree>
    <p:extLst>
      <p:ext uri="{BB962C8B-B14F-4D97-AF65-F5344CB8AC3E}">
        <p14:creationId xmlns:p14="http://schemas.microsoft.com/office/powerpoint/2010/main" val="1546054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669829" y="1160970"/>
            <a:ext cx="7560841" cy="2009091"/>
          </a:xfrm>
          <a:prstGeom prst="rect">
            <a:avLst/>
          </a:prstGeom>
        </p:spPr>
      </p:pic>
    </p:spTree>
    <p:extLst>
      <p:ext uri="{BB962C8B-B14F-4D97-AF65-F5344CB8AC3E}">
        <p14:creationId xmlns:p14="http://schemas.microsoft.com/office/powerpoint/2010/main" val="38571600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702777" y="1392921"/>
            <a:ext cx="7494946" cy="3672408"/>
          </a:xfrm>
          <a:prstGeom prst="rect">
            <a:avLst/>
          </a:prstGeom>
        </p:spPr>
      </p:pic>
    </p:spTree>
    <p:extLst>
      <p:ext uri="{BB962C8B-B14F-4D97-AF65-F5344CB8AC3E}">
        <p14:creationId xmlns:p14="http://schemas.microsoft.com/office/powerpoint/2010/main" val="2862861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Probabilità dell’evento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2" name="Rettangolo 11"/>
          <p:cNvSpPr/>
          <p:nvPr/>
        </p:nvSpPr>
        <p:spPr>
          <a:xfrm>
            <a:off x="720347" y="1414391"/>
            <a:ext cx="7344816" cy="4555093"/>
          </a:xfrm>
          <a:prstGeom prst="rect">
            <a:avLst/>
          </a:prstGeom>
        </p:spPr>
        <p:txBody>
          <a:bodyPr wrap="square">
            <a:spAutoFit/>
          </a:bodyPr>
          <a:lstStyle/>
          <a:p>
            <a:pPr indent="-283464" algn="just">
              <a:spcBef>
                <a:spcPts val="336"/>
              </a:spcBef>
              <a:spcAft>
                <a:spcPts val="0"/>
              </a:spcAft>
            </a:pPr>
            <a:r>
              <a:rPr lang="it-IT" dirty="0">
                <a:latin typeface="Helvetica" panose="020B0604020202020204" pitchFamily="34" charset="0"/>
              </a:rPr>
              <a:t>Il Calcolo delle Probabilità si interessa di tutti quei fenomeni il cui verificarsi dipende esclusivamente dal caso. </a:t>
            </a:r>
            <a:endParaRPr lang="it-IT" dirty="0" smtClean="0">
              <a:latin typeface="Helvetica" panose="020B0604020202020204" pitchFamily="34" charset="0"/>
            </a:endParaRPr>
          </a:p>
          <a:p>
            <a:pPr indent="-283464" algn="just">
              <a:spcBef>
                <a:spcPts val="336"/>
              </a:spcBef>
              <a:spcAft>
                <a:spcPts val="0"/>
              </a:spcAft>
            </a:pPr>
            <a:endParaRPr lang="it-IT" dirty="0">
              <a:latin typeface="Helvetica" panose="020B0604020202020204" pitchFamily="34" charset="0"/>
            </a:endParaRPr>
          </a:p>
          <a:p>
            <a:pPr indent="-283464" algn="just">
              <a:spcBef>
                <a:spcPts val="336"/>
              </a:spcBef>
              <a:spcAft>
                <a:spcPts val="0"/>
              </a:spcAft>
            </a:pPr>
            <a:r>
              <a:rPr lang="it-IT" dirty="0" smtClean="0">
                <a:latin typeface="Helvetica" panose="020B0604020202020204" pitchFamily="34" charset="0"/>
              </a:rPr>
              <a:t>Si </a:t>
            </a:r>
            <a:r>
              <a:rPr lang="it-IT" dirty="0">
                <a:latin typeface="Helvetica" panose="020B0604020202020204" pitchFamily="34" charset="0"/>
              </a:rPr>
              <a:t>tratta dei cosiddetti fenomeni incerti, i quali, cioè, non sono né certi né impossibili, ma qualcosa che si colloca fra gli uni e gli altri. </a:t>
            </a:r>
            <a:endParaRPr lang="it-IT" dirty="0" smtClean="0">
              <a:latin typeface="Helvetica" panose="020B0604020202020204" pitchFamily="34" charset="0"/>
            </a:endParaRPr>
          </a:p>
          <a:p>
            <a:pPr indent="-283464" algn="just">
              <a:spcBef>
                <a:spcPts val="336"/>
              </a:spcBef>
              <a:spcAft>
                <a:spcPts val="0"/>
              </a:spcAft>
            </a:pPr>
            <a:endParaRPr lang="it-IT" dirty="0">
              <a:latin typeface="Helvetica" panose="020B0604020202020204" pitchFamily="34" charset="0"/>
            </a:endParaRPr>
          </a:p>
          <a:p>
            <a:pPr indent="-283464" algn="just">
              <a:spcBef>
                <a:spcPts val="336"/>
              </a:spcBef>
              <a:spcAft>
                <a:spcPts val="0"/>
              </a:spcAft>
            </a:pPr>
            <a:r>
              <a:rPr lang="it-IT" dirty="0" smtClean="0">
                <a:latin typeface="Helvetica" panose="020B0604020202020204" pitchFamily="34" charset="0"/>
              </a:rPr>
              <a:t>Nell’ambito </a:t>
            </a:r>
            <a:r>
              <a:rPr lang="it-IT" dirty="0">
                <a:latin typeface="Helvetica" panose="020B0604020202020204" pitchFamily="34" charset="0"/>
              </a:rPr>
              <a:t>degli eventi aleatori, si possono distinguere eventi che hanno maggiori possibilità di verificarsi rispetto ad altri. </a:t>
            </a:r>
            <a:endParaRPr lang="it-IT" dirty="0" smtClean="0">
              <a:latin typeface="Helvetica" panose="020B0604020202020204" pitchFamily="34" charset="0"/>
            </a:endParaRPr>
          </a:p>
          <a:p>
            <a:pPr indent="-283464" algn="just">
              <a:spcBef>
                <a:spcPts val="336"/>
              </a:spcBef>
              <a:spcAft>
                <a:spcPts val="0"/>
              </a:spcAft>
            </a:pPr>
            <a:endParaRPr lang="it-IT" dirty="0">
              <a:latin typeface="Helvetica" panose="020B0604020202020204" pitchFamily="34" charset="0"/>
            </a:endParaRPr>
          </a:p>
          <a:p>
            <a:pPr indent="-283464" algn="just">
              <a:spcBef>
                <a:spcPts val="336"/>
              </a:spcBef>
              <a:spcAft>
                <a:spcPts val="0"/>
              </a:spcAft>
            </a:pPr>
            <a:r>
              <a:rPr lang="it-IT" dirty="0" smtClean="0">
                <a:latin typeface="Helvetica" panose="020B0604020202020204" pitchFamily="34" charset="0"/>
              </a:rPr>
              <a:t>A </a:t>
            </a:r>
            <a:r>
              <a:rPr lang="it-IT" dirty="0">
                <a:latin typeface="Helvetica" panose="020B0604020202020204" pitchFamily="34" charset="0"/>
              </a:rPr>
              <a:t>ogni evento è associato un numero reale che è tanto maggiore quanto più è elevata la possibilità che si verifichi l’evento stesso. </a:t>
            </a:r>
            <a:endParaRPr lang="it-IT" dirty="0" smtClean="0">
              <a:latin typeface="Helvetica" panose="020B0604020202020204" pitchFamily="34" charset="0"/>
            </a:endParaRPr>
          </a:p>
          <a:p>
            <a:pPr indent="-283464" algn="just">
              <a:spcBef>
                <a:spcPts val="336"/>
              </a:spcBef>
              <a:spcAft>
                <a:spcPts val="0"/>
              </a:spcAft>
            </a:pPr>
            <a:endParaRPr lang="it-IT" dirty="0">
              <a:latin typeface="Helvetica" panose="020B0604020202020204" pitchFamily="34" charset="0"/>
            </a:endParaRPr>
          </a:p>
          <a:p>
            <a:pPr indent="-283464" algn="just">
              <a:spcBef>
                <a:spcPts val="336"/>
              </a:spcBef>
              <a:spcAft>
                <a:spcPts val="0"/>
              </a:spcAft>
            </a:pPr>
            <a:r>
              <a:rPr lang="it-IT" dirty="0" smtClean="0">
                <a:latin typeface="Helvetica" panose="020B0604020202020204" pitchFamily="34" charset="0"/>
              </a:rPr>
              <a:t>Chiamiamo </a:t>
            </a:r>
            <a:r>
              <a:rPr lang="it-IT" dirty="0">
                <a:latin typeface="Helvetica" panose="020B0604020202020204" pitchFamily="34" charset="0"/>
              </a:rPr>
              <a:t>tale numero </a:t>
            </a:r>
            <a:r>
              <a:rPr lang="it-IT" b="1" i="1" dirty="0">
                <a:solidFill>
                  <a:srgbClr val="000099"/>
                </a:solidFill>
                <a:latin typeface="Helvetica" panose="020B0604020202020204" pitchFamily="34" charset="0"/>
              </a:rPr>
              <a:t>probabilità dell’evento</a:t>
            </a:r>
            <a:r>
              <a:rPr lang="it-IT" dirty="0">
                <a:latin typeface="Helvetica" panose="020B0604020202020204" pitchFamily="34" charset="0"/>
              </a:rPr>
              <a:t>. </a:t>
            </a:r>
          </a:p>
          <a:p>
            <a:r>
              <a:rPr lang="it-IT" dirty="0"/>
              <a:t/>
            </a:r>
            <a:br>
              <a:rPr lang="it-IT" dirty="0"/>
            </a:br>
            <a:endParaRPr lang="it-IT" dirty="0"/>
          </a:p>
        </p:txBody>
      </p:sp>
    </p:spTree>
    <p:extLst>
      <p:ext uri="{BB962C8B-B14F-4D97-AF65-F5344CB8AC3E}">
        <p14:creationId xmlns:p14="http://schemas.microsoft.com/office/powerpoint/2010/main" val="5378404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847981" y="1172479"/>
            <a:ext cx="7443719" cy="2808312"/>
          </a:xfrm>
          <a:prstGeom prst="rect">
            <a:avLst/>
          </a:prstGeom>
        </p:spPr>
      </p:pic>
    </p:spTree>
    <p:extLst>
      <p:ext uri="{BB962C8B-B14F-4D97-AF65-F5344CB8AC3E}">
        <p14:creationId xmlns:p14="http://schemas.microsoft.com/office/powerpoint/2010/main" val="1572542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720347" y="1259090"/>
            <a:ext cx="7236804" cy="1512168"/>
          </a:xfrm>
          <a:prstGeom prst="rect">
            <a:avLst/>
          </a:prstGeom>
        </p:spPr>
      </p:pic>
    </p:spTree>
    <p:extLst>
      <p:ext uri="{BB962C8B-B14F-4D97-AF65-F5344CB8AC3E}">
        <p14:creationId xmlns:p14="http://schemas.microsoft.com/office/powerpoint/2010/main" val="24809383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337659" y="1106094"/>
            <a:ext cx="4745970" cy="851436"/>
          </a:xfrm>
          <a:prstGeom prst="rect">
            <a:avLst/>
          </a:prstGeom>
        </p:spPr>
      </p:pic>
      <p:pic>
        <p:nvPicPr>
          <p:cNvPr id="13" name="Immagine 12"/>
          <p:cNvPicPr>
            <a:picLocks noChangeAspect="1"/>
          </p:cNvPicPr>
          <p:nvPr/>
        </p:nvPicPr>
        <p:blipFill>
          <a:blip r:embed="rId5"/>
          <a:stretch>
            <a:fillRect/>
          </a:stretch>
        </p:blipFill>
        <p:spPr>
          <a:xfrm>
            <a:off x="4606250" y="2093168"/>
            <a:ext cx="3866543" cy="1286452"/>
          </a:xfrm>
          <a:prstGeom prst="rect">
            <a:avLst/>
          </a:prstGeom>
        </p:spPr>
      </p:pic>
      <p:pic>
        <p:nvPicPr>
          <p:cNvPr id="14" name="Immagine 13"/>
          <p:cNvPicPr>
            <a:picLocks noChangeAspect="1"/>
          </p:cNvPicPr>
          <p:nvPr/>
        </p:nvPicPr>
        <p:blipFill>
          <a:blip r:embed="rId6"/>
          <a:stretch>
            <a:fillRect/>
          </a:stretch>
        </p:blipFill>
        <p:spPr>
          <a:xfrm>
            <a:off x="337659" y="3379620"/>
            <a:ext cx="4798710" cy="1422135"/>
          </a:xfrm>
          <a:prstGeom prst="rect">
            <a:avLst/>
          </a:prstGeom>
        </p:spPr>
      </p:pic>
      <p:pic>
        <p:nvPicPr>
          <p:cNvPr id="15" name="Immagine 14"/>
          <p:cNvPicPr>
            <a:picLocks noChangeAspect="1"/>
          </p:cNvPicPr>
          <p:nvPr/>
        </p:nvPicPr>
        <p:blipFill>
          <a:blip r:embed="rId7"/>
          <a:stretch>
            <a:fillRect/>
          </a:stretch>
        </p:blipFill>
        <p:spPr>
          <a:xfrm>
            <a:off x="3138669" y="5038886"/>
            <a:ext cx="5569903" cy="980863"/>
          </a:xfrm>
          <a:prstGeom prst="rect">
            <a:avLst/>
          </a:prstGeom>
        </p:spPr>
      </p:pic>
    </p:spTree>
    <p:extLst>
      <p:ext uri="{BB962C8B-B14F-4D97-AF65-F5344CB8AC3E}">
        <p14:creationId xmlns:p14="http://schemas.microsoft.com/office/powerpoint/2010/main" val="33952272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435427" y="1235496"/>
                <a:ext cx="8131629" cy="923330"/>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Determinare la probabilità che i tre figli di una coppia siano tutte femmine. </a:t>
                </a:r>
              </a:p>
              <a:p>
                <a:pPr algn="just">
                  <a:lnSpc>
                    <a:spcPct val="1500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evento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𝐴</m:t>
                    </m:r>
                    <m:r>
                      <a:rPr lang="it-IT" i="1">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𝐹𝐹𝐹</m:t>
                        </m:r>
                      </m:e>
                    </m:d>
                  </m:oMath>
                </a14:m>
                <a:r>
                  <a:rPr lang="it-IT" dirty="0">
                    <a:latin typeface="Arial" panose="020B0604020202020204" pitchFamily="34" charset="0"/>
                    <a:ea typeface="Times New Roman" panose="02020603050405020304" pitchFamily="18" charset="0"/>
                    <a:cs typeface="Arial" panose="020B0604020202020204" pitchFamily="34" charset="0"/>
                  </a:rPr>
                  <a:t>: tre figli femmina attraverso il diagramma ad albero</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435427" y="1235496"/>
                <a:ext cx="8131629" cy="923330"/>
              </a:xfrm>
              <a:prstGeom prst="rect">
                <a:avLst/>
              </a:prstGeom>
              <a:blipFill>
                <a:blip r:embed="rId4"/>
                <a:stretch>
                  <a:fillRect l="-600" b="-4636"/>
                </a:stretch>
              </a:blipFill>
            </p:spPr>
            <p:txBody>
              <a:bodyPr/>
              <a:lstStyle/>
              <a:p>
                <a:r>
                  <a:rPr lang="it-IT">
                    <a:noFill/>
                  </a:rPr>
                  <a:t> </a:t>
                </a:r>
              </a:p>
            </p:txBody>
          </p:sp>
        </mc:Fallback>
      </mc:AlternateContent>
    </p:spTree>
    <p:extLst>
      <p:ext uri="{BB962C8B-B14F-4D97-AF65-F5344CB8AC3E}">
        <p14:creationId xmlns:p14="http://schemas.microsoft.com/office/powerpoint/2010/main" val="11188708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2292376" y="1253995"/>
            <a:ext cx="4554929" cy="4768245"/>
          </a:xfrm>
          <a:prstGeom prst="rect">
            <a:avLst/>
          </a:prstGeom>
        </p:spPr>
      </p:pic>
    </p:spTree>
    <p:extLst>
      <p:ext uri="{BB962C8B-B14F-4D97-AF65-F5344CB8AC3E}">
        <p14:creationId xmlns:p14="http://schemas.microsoft.com/office/powerpoint/2010/main" val="8194092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14848" y="1321682"/>
            <a:ext cx="8509985" cy="3831818"/>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Antoine </a:t>
            </a:r>
            <a:r>
              <a:rPr lang="it-IT" dirty="0" err="1">
                <a:latin typeface="Arial" panose="020B0604020202020204" pitchFamily="34" charset="0"/>
                <a:ea typeface="Times New Roman" panose="02020603050405020304" pitchFamily="18" charset="0"/>
                <a:cs typeface="Arial" panose="020B0604020202020204" pitchFamily="34" charset="0"/>
              </a:rPr>
              <a:t>Gombaud</a:t>
            </a:r>
            <a:r>
              <a:rPr lang="it-IT" dirty="0">
                <a:latin typeface="Arial" panose="020B0604020202020204" pitchFamily="34" charset="0"/>
                <a:ea typeface="Times New Roman" panose="02020603050405020304" pitchFamily="18" charset="0"/>
                <a:cs typeface="Arial" panose="020B0604020202020204" pitchFamily="34" charset="0"/>
              </a:rPr>
              <a:t>, noto come «Il Cavaliere di </a:t>
            </a:r>
            <a:r>
              <a:rPr lang="it-IT" dirty="0" err="1">
                <a:latin typeface="Arial" panose="020B0604020202020204" pitchFamily="34" charset="0"/>
                <a:ea typeface="Times New Roman" panose="02020603050405020304" pitchFamily="18" charset="0"/>
                <a:cs typeface="Arial" panose="020B0604020202020204" pitchFamily="34" charset="0"/>
              </a:rPr>
              <a:t>Mérè</a:t>
            </a:r>
            <a:r>
              <a:rPr lang="it-IT" dirty="0">
                <a:latin typeface="Arial" panose="020B0604020202020204" pitchFamily="34" charset="0"/>
                <a:ea typeface="Times New Roman" panose="02020603050405020304" pitchFamily="18" charset="0"/>
                <a:cs typeface="Arial" panose="020B0604020202020204" pitchFamily="34" charset="0"/>
              </a:rPr>
              <a:t>», nobile dell’alta società francese alla corte di Luigi XIV, che di tanto in tanto si dedicava a divertimenti alla moda come quelli del gioco d’azzardo, propose a due grandi matematici francesi, </a:t>
            </a:r>
            <a:r>
              <a:rPr lang="it-IT" dirty="0" err="1">
                <a:latin typeface="Arial" panose="020B0604020202020204" pitchFamily="34" charset="0"/>
                <a:ea typeface="Times New Roman" panose="02020603050405020304" pitchFamily="18" charset="0"/>
                <a:cs typeface="Arial" panose="020B0604020202020204" pitchFamily="34" charset="0"/>
              </a:rPr>
              <a:t>Blaise</a:t>
            </a:r>
            <a:r>
              <a:rPr lang="it-IT" dirty="0">
                <a:latin typeface="Arial" panose="020B0604020202020204" pitchFamily="34" charset="0"/>
                <a:ea typeface="Times New Roman" panose="02020603050405020304" pitchFamily="18" charset="0"/>
                <a:cs typeface="Arial" panose="020B0604020202020204" pitchFamily="34" charset="0"/>
              </a:rPr>
              <a:t> Pascal (1623-1662) e Pierre De </a:t>
            </a:r>
            <a:r>
              <a:rPr lang="it-IT" dirty="0" err="1">
                <a:latin typeface="Arial" panose="020B0604020202020204" pitchFamily="34" charset="0"/>
                <a:ea typeface="Times New Roman" panose="02020603050405020304" pitchFamily="18" charset="0"/>
                <a:cs typeface="Arial" panose="020B0604020202020204" pitchFamily="34" charset="0"/>
              </a:rPr>
              <a:t>Fermat</a:t>
            </a:r>
            <a:r>
              <a:rPr lang="it-IT" dirty="0">
                <a:latin typeface="Arial" panose="020B0604020202020204" pitchFamily="34" charset="0"/>
                <a:ea typeface="Times New Roman" panose="02020603050405020304" pitchFamily="18" charset="0"/>
                <a:cs typeface="Arial" panose="020B0604020202020204" pitchFamily="34" charset="0"/>
              </a:rPr>
              <a:t> (1601-1665) un quesito riguardante il gioco dei dadi e le grosse somme di denaro che vi orbitavano attorno: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it-IT"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it-IT" dirty="0" smtClean="0">
                <a:latin typeface="Arial" panose="020B0604020202020204" pitchFamily="34" charset="0"/>
                <a:ea typeface="Times New Roman" panose="02020603050405020304" pitchFamily="18" charset="0"/>
                <a:cs typeface="Arial" panose="020B0604020202020204" pitchFamily="34" charset="0"/>
              </a:rPr>
              <a:t>è </a:t>
            </a:r>
            <a:r>
              <a:rPr lang="it-IT" dirty="0">
                <a:latin typeface="Arial" panose="020B0604020202020204" pitchFamily="34" charset="0"/>
                <a:ea typeface="Times New Roman" panose="02020603050405020304" pitchFamily="18" charset="0"/>
                <a:cs typeface="Arial" panose="020B0604020202020204" pitchFamily="34" charset="0"/>
              </a:rPr>
              <a:t>più facile ottenere almeno un 6 lanciando quattro volte un dado o ottenere almeno un doppio sei lanciando 24 volte due dadi?”. </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8387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155864" y="1228428"/>
            <a:ext cx="5536174" cy="4268857"/>
          </a:xfrm>
          <a:prstGeom prst="rect">
            <a:avLst/>
          </a:prstGeom>
        </p:spPr>
      </p:pic>
      <p:sp>
        <p:nvSpPr>
          <p:cNvPr id="5" name="Rettangolo 4"/>
          <p:cNvSpPr/>
          <p:nvPr/>
        </p:nvSpPr>
        <p:spPr>
          <a:xfrm>
            <a:off x="6240618" y="1001371"/>
            <a:ext cx="2743200" cy="4899868"/>
          </a:xfrm>
          <a:prstGeom prst="rect">
            <a:avLst/>
          </a:prstGeom>
        </p:spPr>
        <p:txBody>
          <a:bodyPr wrap="square">
            <a:spAutoFit/>
          </a:bodyPr>
          <a:lstStyle/>
          <a:p>
            <a:pPr algn="just">
              <a:lnSpc>
                <a:spcPct val="150000"/>
              </a:lnSpc>
              <a:spcAft>
                <a:spcPts val="0"/>
              </a:spcAft>
            </a:pPr>
            <a:r>
              <a:rPr lang="it-IT" sz="1400" dirty="0">
                <a:latin typeface="Arial" panose="020B0604020202020204" pitchFamily="34" charset="0"/>
                <a:ea typeface="Times New Roman" panose="02020603050405020304" pitchFamily="18" charset="0"/>
                <a:cs typeface="Arial" panose="020B0604020202020204" pitchFamily="34" charset="0"/>
              </a:rPr>
              <a:t>Dunque, è più probabile ottenere almeno un 6 in quattro lanci che almeno un 12 in 24 lanci di due dadi.</a:t>
            </a:r>
            <a:endParaRPr lang="it-IT" sz="14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400" dirty="0">
                <a:latin typeface="Arial" panose="020B0604020202020204" pitchFamily="34" charset="0"/>
                <a:ea typeface="Times New Roman" panose="02020603050405020304" pitchFamily="18" charset="0"/>
                <a:cs typeface="Arial" panose="020B0604020202020204" pitchFamily="34" charset="0"/>
              </a:rPr>
              <a:t>De </a:t>
            </a:r>
            <a:r>
              <a:rPr lang="it-IT" sz="1400" dirty="0" err="1">
                <a:latin typeface="Arial" panose="020B0604020202020204" pitchFamily="34" charset="0"/>
                <a:ea typeface="Times New Roman" panose="02020603050405020304" pitchFamily="18" charset="0"/>
                <a:cs typeface="Arial" panose="020B0604020202020204" pitchFamily="34" charset="0"/>
              </a:rPr>
              <a:t>Fermat</a:t>
            </a:r>
            <a:r>
              <a:rPr lang="it-IT" sz="1400" dirty="0">
                <a:latin typeface="Arial" panose="020B0604020202020204" pitchFamily="34" charset="0"/>
                <a:ea typeface="Times New Roman" panose="02020603050405020304" pitchFamily="18" charset="0"/>
                <a:cs typeface="Arial" panose="020B0604020202020204" pitchFamily="34" charset="0"/>
              </a:rPr>
              <a:t> e Pascal riuscirono a dimostrare che le probabilità erano a favore del banco dimostrando che se un giocatore avesse lanciato 100 volte i quattro dadi probabilmente per 48 volte non sarebbe uscito un sei, ma per 52 volte sarebbe invece uscito e avrebbe perso. 52 per il banco contro </a:t>
            </a:r>
            <a:r>
              <a:rPr lang="it-IT" sz="1400" dirty="0" smtClean="0">
                <a:latin typeface="Arial" panose="020B0604020202020204" pitchFamily="34" charset="0"/>
                <a:ea typeface="Times New Roman" panose="02020603050405020304" pitchFamily="18" charset="0"/>
                <a:cs typeface="Arial" panose="020B0604020202020204" pitchFamily="34" charset="0"/>
              </a:rPr>
              <a:t>48 </a:t>
            </a:r>
            <a:r>
              <a:rPr lang="it-IT" sz="1400" dirty="0">
                <a:latin typeface="Arial" panose="020B0604020202020204" pitchFamily="34" charset="0"/>
                <a:ea typeface="Times New Roman" panose="02020603050405020304" pitchFamily="18" charset="0"/>
                <a:cs typeface="Arial" panose="020B0604020202020204" pitchFamily="34" charset="0"/>
              </a:rPr>
              <a:t>per il giocatore. </a:t>
            </a:r>
            <a:endParaRPr lang="it-IT" sz="14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9327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Probabilità condizionata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3" name="Rectangle 1"/>
          <p:cNvSpPr>
            <a:spLocks noChangeArrowheads="1"/>
          </p:cNvSpPr>
          <p:nvPr/>
        </p:nvSpPr>
        <p:spPr bwMode="auto">
          <a:xfrm>
            <a:off x="155864" y="1404700"/>
            <a:ext cx="814308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Helvetica" panose="020B0604020202020204" pitchFamily="34" charset="0"/>
              </a:rPr>
              <a:t>Lo studio del variare della probabilità, al variare della conoscenza, ovvero al crescere delle informazioni assunte in possesso di chi calcola la probabilità.  </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dirty="0">
              <a:latin typeface="Helvetica"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Helvetica" panose="020B0604020202020204" pitchFamily="34" charset="0"/>
              </a:rPr>
              <a:t>E' esperienza di tutti i giorni variare il grado di fiducia nelle persone e nelle istituzioni a seconda dei riscontri nella realtà quotidiana. Se a priori pensiamo che molto probabilmente un amico non è bugiardo, la terza volta che scopriamo che ci ha mentito, saremo certamente meno disposti a credergli per il futuro.  </a:t>
            </a:r>
            <a:endParaRPr kumimoji="0" lang="it-IT" altLang="it-IT"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smtClean="0">
              <a:ln>
                <a:noFill/>
              </a:ln>
              <a:solidFill>
                <a:schemeClr val="tx1"/>
              </a:solidFill>
              <a:effectLst/>
              <a:latin typeface="Helvetica"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Helvetica" panose="020B0604020202020204" pitchFamily="34" charset="0"/>
              </a:rPr>
              <a:t>Il condizionamento è utile quando si vuole analizzare un certo evento A (l’evento condizionato) avendo a disposizione una certa informazione B (l’evento condizionante):</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dirty="0">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it-IT" dirty="0">
                <a:latin typeface="Helvetica" panose="020B0604020202020204" pitchFamily="34" charset="0"/>
              </a:rPr>
              <a:t/>
            </a:r>
            <a:br>
              <a:rPr lang="it-IT" altLang="it-IT" dirty="0">
                <a:latin typeface="Helvetica" panose="020B0604020202020204" pitchFamily="34" charset="0"/>
              </a:rPr>
            </a:br>
            <a:endParaRPr lang="it-IT" altLang="it-IT" dirty="0">
              <a:latin typeface="Helvetica" panose="020B0604020202020204" pitchFamily="34" charset="0"/>
            </a:endParaRPr>
          </a:p>
        </p:txBody>
      </p:sp>
    </p:spTree>
    <p:extLst>
      <p:ext uri="{BB962C8B-B14F-4D97-AF65-F5344CB8AC3E}">
        <p14:creationId xmlns:p14="http://schemas.microsoft.com/office/powerpoint/2010/main" val="22108309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ctangle 1"/>
          <p:cNvSpPr>
            <a:spLocks noChangeArrowheads="1"/>
          </p:cNvSpPr>
          <p:nvPr/>
        </p:nvSpPr>
        <p:spPr bwMode="auto">
          <a:xfrm>
            <a:off x="65285" y="1096687"/>
            <a:ext cx="8769929"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it-IT" altLang="it-IT"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Nell’esperimento “lancio </a:t>
            </a:r>
            <a:r>
              <a:rPr kumimoji="0" lang="it-IT" altLang="it-IT"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di due dadi” si considera la somma delle due facce. Si desidera probabilizzare gli accadimenti:</a:t>
            </a:r>
            <a:endParaRPr kumimoji="0" lang="it-IT" altLang="it-IT" b="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it-IT" altLang="it-IT"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 il risultato dell’esperimento è pari a 8”;</a:t>
            </a:r>
            <a:endParaRPr kumimoji="0" lang="it-IT" altLang="it-IT" b="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it-IT" altLang="it-IT"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B) il primo dado ha fornito un numero pari;</a:t>
            </a:r>
            <a:endParaRPr kumimoji="0" lang="it-IT" altLang="it-IT" b="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it-IT" altLang="it-IT" b="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C) il risultato dell’esperimento è 8 sapendo che il primo dado ha fornito un numero “pari”.</a:t>
            </a:r>
            <a:endParaRPr kumimoji="0" lang="it-IT" altLang="it-IT" b="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2906074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Probabilità condizionata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904075" y="1048801"/>
            <a:ext cx="7647577" cy="507831"/>
          </a:xfrm>
          <a:prstGeom prst="rect">
            <a:avLst/>
          </a:prstGeom>
        </p:spPr>
        <p:txBody>
          <a:bodyPr wrap="square">
            <a:spAutoFit/>
          </a:bodyPr>
          <a:lstStyle/>
          <a:p>
            <a:pPr lvl="0" algn="just" defTabSz="914400" eaLnBrk="0" fontAlgn="base" hangingPunct="0">
              <a:lnSpc>
                <a:spcPct val="150000"/>
              </a:lnSpc>
              <a:spcBef>
                <a:spcPct val="0"/>
              </a:spcBef>
              <a:spcAft>
                <a:spcPct val="0"/>
              </a:spcAft>
            </a:pPr>
            <a:r>
              <a:rPr lang="it-IT" altLang="it-IT" dirty="0">
                <a:solidFill>
                  <a:srgbClr val="FF0000"/>
                </a:solidFill>
                <a:ea typeface="Times New Roman" panose="02020603050405020304" pitchFamily="18" charset="0"/>
                <a:cs typeface="Arial" panose="020B0604020202020204" pitchFamily="34" charset="0"/>
              </a:rPr>
              <a:t>A d1+d2=8: </a:t>
            </a:r>
            <a:r>
              <a:rPr lang="it-IT" altLang="it-IT" dirty="0" smtClean="0">
                <a:solidFill>
                  <a:srgbClr val="FF0000"/>
                </a:solidFill>
                <a:ea typeface="Times New Roman" panose="02020603050405020304" pitchFamily="18" charset="0"/>
                <a:cs typeface="Arial" panose="020B0604020202020204" pitchFamily="34" charset="0"/>
              </a:rPr>
              <a:t>                    B d1=pari</a:t>
            </a:r>
            <a:r>
              <a:rPr lang="it-IT" altLang="it-IT" dirty="0">
                <a:solidFill>
                  <a:srgbClr val="FF0000"/>
                </a:solidFill>
                <a:ea typeface="Times New Roman" panose="02020603050405020304" pitchFamily="18" charset="0"/>
                <a:cs typeface="Arial" panose="020B0604020202020204" pitchFamily="34" charset="0"/>
              </a:rPr>
              <a:t> </a:t>
            </a:r>
            <a:r>
              <a:rPr lang="it-IT" altLang="it-IT" dirty="0" smtClean="0">
                <a:solidFill>
                  <a:srgbClr val="FF0000"/>
                </a:solidFill>
                <a:ea typeface="Times New Roman" panose="02020603050405020304" pitchFamily="18" charset="0"/>
                <a:cs typeface="Arial" panose="020B0604020202020204" pitchFamily="34" charset="0"/>
              </a:rPr>
              <a:t>          C </a:t>
            </a:r>
            <a:r>
              <a:rPr lang="it-IT" altLang="it-IT" dirty="0">
                <a:solidFill>
                  <a:srgbClr val="FF0000"/>
                </a:solidFill>
                <a:ea typeface="Times New Roman" panose="02020603050405020304" pitchFamily="18" charset="0"/>
                <a:cs typeface="Arial" panose="020B0604020202020204" pitchFamily="34" charset="0"/>
              </a:rPr>
              <a:t>d1+d2=8 sapendo che d1=pari: </a:t>
            </a:r>
            <a:endParaRPr lang="it-IT" altLang="it-IT" dirty="0">
              <a:solidFill>
                <a:srgbClr val="FF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5" name="Rettangolo 4"/>
              <p:cNvSpPr/>
              <p:nvPr/>
            </p:nvSpPr>
            <p:spPr>
              <a:xfrm>
                <a:off x="523320" y="1752003"/>
                <a:ext cx="8409088" cy="4364656"/>
              </a:xfrm>
              <a:prstGeom prst="rect">
                <a:avLst/>
              </a:prstGeom>
            </p:spPr>
            <p:txBody>
              <a:bodyPr wrap="square">
                <a:spAutoFit/>
              </a:bodyPr>
              <a:lstStyle/>
              <a:p>
                <a:pPr algn="just">
                  <a:lnSpc>
                    <a:spcPct val="150000"/>
                  </a:lnSpc>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I lanci favorevoli all’evento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B</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sono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3 </a:t>
                </a:r>
                <a:r>
                  <a:rPr lang="en-GB" sz="1600" i="1"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 6 = 18</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essendo 3 le possibili uscite favorevoli del primo lancio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(2, 4, 6),</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da cui</a:t>
                </a:r>
                <a:r>
                  <a:rPr lang="it-IT" sz="1600"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it-IT"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18</m:t>
                          </m:r>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36</m:t>
                          </m:r>
                        </m:den>
                      </m:f>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 </a:t>
                </a:r>
                <a:r>
                  <a:rPr lang="it-IT" sz="1600" dirty="0" smtClean="0">
                    <a:effectLst/>
                    <a:latin typeface="Arial" panose="020B0604020202020204" pitchFamily="34" charset="0"/>
                    <a:ea typeface="Times New Roman" panose="02020603050405020304" pitchFamily="18" charset="0"/>
                    <a:cs typeface="Times New Roman" panose="02020603050405020304" pitchFamily="18" charset="0"/>
                  </a:rPr>
                  <a:t>La </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probabilità associata all’accadimento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C</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risulta essere quella dell’evento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A</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condizionato dal verificarsi di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B</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e si indica con il simbolo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𝐵</m:t>
                        </m:r>
                      </m:e>
                    </m:d>
                  </m:oMath>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tabLst>
                    <a:tab pos="2340610" algn="ctr"/>
                  </a:tabLst>
                </a:pPr>
                <a:r>
                  <a:rPr lang="it-IT" sz="2400" dirty="0">
                    <a:effectLst/>
                    <a:latin typeface="Arial" panose="020B0604020202020204" pitchFamily="34" charset="0"/>
                    <a:ea typeface="Times New Roman" panose="02020603050405020304" pitchFamily="18" charset="0"/>
                    <a:cs typeface="Times New Roman" panose="02020603050405020304" pitchFamily="18" charset="0"/>
                  </a:rPr>
                  <a:t>	</a:t>
                </a:r>
                <a:r>
                  <a:rPr lang="it-IT" sz="1600" dirty="0" smtClean="0">
                    <a:effectLst/>
                    <a:latin typeface="Arial" panose="020B0604020202020204" pitchFamily="34" charset="0"/>
                    <a:ea typeface="Times New Roman" panose="02020603050405020304" pitchFamily="18" charset="0"/>
                    <a:cs typeface="Times New Roman" panose="02020603050405020304" pitchFamily="18" charset="0"/>
                  </a:rPr>
                  <a:t>I </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risultati favorevoli a tale accadimento sono le tre coppie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(2, 6) (4, 4) </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e</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 (6, 2)</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(intersezione tra i due eventi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A</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e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B</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mentre i casi possibili corrispondono ai casi favorevoli all’evento condizionante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B</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Si ottiene</a:t>
                </a:r>
                <a:r>
                  <a:rPr lang="it-IT" sz="1600" dirty="0" smtClean="0">
                    <a:effectLst/>
                    <a:latin typeface="Arial" panose="020B0604020202020204" pitchFamily="34" charset="0"/>
                    <a:ea typeface="Times New Roman" panose="02020603050405020304" pitchFamily="18" charset="0"/>
                    <a:cs typeface="Times New Roman" panose="02020603050405020304" pitchFamily="18" charset="0"/>
                  </a:rPr>
                  <a:t>:</a:t>
                </a: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f>
                            <m:fPr>
                              <m:type m:val="lin"/>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36</m:t>
                              </m:r>
                            </m:den>
                          </m:f>
                        </m:num>
                        <m:den>
                          <m:f>
                            <m:fPr>
                              <m:type m:val="lin"/>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18</m:t>
                              </m:r>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36</m:t>
                              </m:r>
                            </m:den>
                          </m:f>
                        </m:den>
                      </m:f>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6</m:t>
                          </m:r>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36</m:t>
                          </m:r>
                        </m:den>
                      </m:f>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18</m:t>
                          </m:r>
                        </m:den>
                      </m:f>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5" name="Rettangolo 4"/>
              <p:cNvSpPr>
                <a:spLocks noRot="1" noChangeAspect="1" noMove="1" noResize="1" noEditPoints="1" noAdjustHandles="1" noChangeArrowheads="1" noChangeShapeType="1" noTextEdit="1"/>
              </p:cNvSpPr>
              <p:nvPr/>
            </p:nvSpPr>
            <p:spPr>
              <a:xfrm>
                <a:off x="523320" y="1752003"/>
                <a:ext cx="8409088" cy="4364656"/>
              </a:xfrm>
              <a:prstGeom prst="rect">
                <a:avLst/>
              </a:prstGeom>
              <a:blipFill rotWithShape="0">
                <a:blip r:embed="rId5"/>
                <a:stretch>
                  <a:fillRect l="-435" r="-363"/>
                </a:stretch>
              </a:blipFill>
            </p:spPr>
            <p:txBody>
              <a:bodyPr/>
              <a:lstStyle/>
              <a:p>
                <a:r>
                  <a:rPr lang="it-IT">
                    <a:noFill/>
                  </a:rPr>
                  <a:t> </a:t>
                </a:r>
              </a:p>
            </p:txBody>
          </p:sp>
        </mc:Fallback>
      </mc:AlternateContent>
    </p:spTree>
    <p:extLst>
      <p:ext uri="{BB962C8B-B14F-4D97-AF65-F5344CB8AC3E}">
        <p14:creationId xmlns:p14="http://schemas.microsoft.com/office/powerpoint/2010/main" val="4243693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Eventi casuali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ttangolo 13"/>
          <p:cNvSpPr/>
          <p:nvPr/>
        </p:nvSpPr>
        <p:spPr>
          <a:xfrm>
            <a:off x="588204" y="1160586"/>
            <a:ext cx="7724091" cy="1477328"/>
          </a:xfrm>
          <a:prstGeom prst="rect">
            <a:avLst/>
          </a:prstGeom>
          <a:solidFill>
            <a:schemeClr val="bg1"/>
          </a:solidFill>
          <a:ln>
            <a:solidFill>
              <a:srgbClr val="FF0000"/>
            </a:solidFill>
          </a:ln>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Si definisce </a:t>
            </a:r>
            <a:r>
              <a:rPr lang="it-IT" b="1" i="1" dirty="0">
                <a:latin typeface="Arial" panose="020B0604020202020204" pitchFamily="34" charset="0"/>
                <a:ea typeface="Times New Roman" panose="02020603050405020304" pitchFamily="18" charset="0"/>
                <a:cs typeface="Arial" panose="020B0604020202020204" pitchFamily="34" charset="0"/>
              </a:rPr>
              <a:t>evento casuale</a:t>
            </a:r>
            <a:r>
              <a:rPr lang="it-IT" b="1" dirty="0">
                <a:latin typeface="Arial" panose="020B0604020202020204" pitchFamily="34" charset="0"/>
                <a:ea typeface="Times New Roman" panose="02020603050405020304" pitchFamily="18" charset="0"/>
                <a:cs typeface="Arial" panose="020B0604020202020204" pitchFamily="34" charset="0"/>
              </a:rPr>
              <a:t> </a:t>
            </a:r>
            <a:r>
              <a:rPr lang="it-IT" dirty="0">
                <a:latin typeface="Arial" panose="020B0604020202020204" pitchFamily="34" charset="0"/>
                <a:ea typeface="Times New Roman" panose="02020603050405020304" pitchFamily="18" charset="0"/>
                <a:cs typeface="Arial" panose="020B0604020202020204" pitchFamily="34" charset="0"/>
              </a:rPr>
              <a:t>ogni realtà o accadimento (fisico o concettuale) incerto sia perché possibile ma relativo ad una osservazione o esperimento non ancora realizzatosi, sia perché possibile ma relativo ad una osservazione o esperimento realizzatisi ma di cui non si conosce il risultato.</a:t>
            </a:r>
            <a:endParaRPr lang="it-IT" sz="28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ttangolo 3"/>
              <p:cNvSpPr/>
              <p:nvPr/>
            </p:nvSpPr>
            <p:spPr>
              <a:xfrm>
                <a:off x="538808" y="2908922"/>
                <a:ext cx="7929487" cy="3046988"/>
              </a:xfrm>
              <a:prstGeom prst="rect">
                <a:avLst/>
              </a:prstGeom>
            </p:spPr>
            <p:txBody>
              <a:bodyPr wrap="square">
                <a:spAutoFit/>
              </a:bodyPr>
              <a:lstStyle/>
              <a:p>
                <a:pPr algn="just">
                  <a:spcAft>
                    <a:spcPts val="0"/>
                  </a:spcAft>
                </a:pPr>
                <a:r>
                  <a:rPr lang="it-IT" sz="1600" b="1" i="1" dirty="0">
                    <a:latin typeface="Arial" panose="020B0604020202020204" pitchFamily="34" charset="0"/>
                    <a:ea typeface="Times New Roman" panose="02020603050405020304" pitchFamily="18" charset="0"/>
                    <a:cs typeface="Times New Roman" panose="02020603050405020304" pitchFamily="18" charset="0"/>
                  </a:rPr>
                  <a:t>Esempio</a:t>
                </a:r>
                <a:r>
                  <a:rPr lang="it-IT" sz="1600" i="1" dirty="0">
                    <a:latin typeface="Arial" panose="020B0604020202020204" pitchFamily="34" charset="0"/>
                    <a:ea typeface="Times New Roman" panose="02020603050405020304" pitchFamily="18" charset="0"/>
                    <a:cs typeface="Times New Roman" panose="02020603050405020304" pitchFamily="18" charset="0"/>
                  </a:rPr>
                  <a:t>: Si supponga di trovarsi di fronte ad una partita di calcio tra Genoa e Sampdoria:</a:t>
                </a:r>
                <a:endParaRPr lang="it-IT" sz="16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i="1" dirty="0">
                    <a:latin typeface="Arial" panose="020B0604020202020204" pitchFamily="34" charset="0"/>
                    <a:ea typeface="Times New Roman" panose="02020603050405020304" pitchFamily="18" charset="0"/>
                    <a:cs typeface="Times New Roman" panose="02020603050405020304" pitchFamily="18" charset="0"/>
                  </a:rPr>
                  <a:t>evento </a:t>
                </a:r>
                <a14:m>
                  <m:oMath xmlns:m="http://schemas.openxmlformats.org/officeDocument/2006/math">
                    <m:r>
                      <a:rPr lang="it-IT" sz="1600" i="1">
                        <a:latin typeface="Cambria Math" panose="02040503050406030204" pitchFamily="18" charset="0"/>
                        <a:ea typeface="Times New Roman" panose="02020603050405020304" pitchFamily="18" charset="0"/>
                        <a:cs typeface="Times New Roman" panose="02020603050405020304" pitchFamily="18" charset="0"/>
                      </a:rPr>
                      <m:t>𝐴</m:t>
                    </m:r>
                    <m:r>
                      <a:rPr lang="it-IT" sz="1600"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it-IT" sz="1600" i="1">
                            <a:latin typeface="Cambria Math" panose="02040503050406030204" pitchFamily="18" charset="0"/>
                            <a:ea typeface="Times New Roman" panose="02020603050405020304" pitchFamily="18" charset="0"/>
                            <a:cs typeface="Times New Roman" panose="02020603050405020304" pitchFamily="18" charset="0"/>
                          </a:rPr>
                        </m:ctrlPr>
                      </m:dPr>
                      <m:e>
                        <m:r>
                          <a:rPr lang="it-IT" sz="1600" i="1">
                            <a:latin typeface="Cambria Math" panose="02040503050406030204" pitchFamily="18" charset="0"/>
                            <a:ea typeface="Times New Roman" panose="02020603050405020304" pitchFamily="18" charset="0"/>
                            <a:cs typeface="Times New Roman" panose="02020603050405020304" pitchFamily="18" charset="0"/>
                          </a:rPr>
                          <m:t>𝑉𝑖𝑡𝑡𝑜𝑟𝑖𝑎</m:t>
                        </m:r>
                        <m:r>
                          <a:rPr lang="it-IT" sz="1600" i="1">
                            <a:latin typeface="Cambria Math" panose="02040503050406030204" pitchFamily="18" charset="0"/>
                            <a:ea typeface="Times New Roman" panose="02020603050405020304" pitchFamily="18" charset="0"/>
                            <a:cs typeface="Times New Roman" panose="02020603050405020304" pitchFamily="18" charset="0"/>
                          </a:rPr>
                          <m:t> </m:t>
                        </m:r>
                        <m:r>
                          <a:rPr lang="it-IT" sz="1600" i="1">
                            <a:latin typeface="Cambria Math" panose="02040503050406030204" pitchFamily="18" charset="0"/>
                            <a:ea typeface="Times New Roman" panose="02020603050405020304" pitchFamily="18" charset="0"/>
                            <a:cs typeface="Times New Roman" panose="02020603050405020304" pitchFamily="18" charset="0"/>
                          </a:rPr>
                          <m:t>𝐺𝑒𝑛𝑜𝑎</m:t>
                        </m:r>
                      </m:e>
                    </m:d>
                  </m:oMath>
                </a14:m>
                <a:r>
                  <a:rPr lang="it-IT" sz="1600" i="1" dirty="0">
                    <a:latin typeface="Arial" panose="020B0604020202020204" pitchFamily="34" charset="0"/>
                    <a:ea typeface="Times New Roman" panose="02020603050405020304" pitchFamily="18" charset="0"/>
                    <a:cs typeface="Times New Roman" panose="02020603050405020304" pitchFamily="18" charset="0"/>
                  </a:rPr>
                  <a:t>: </a:t>
                </a:r>
                <a:endParaRPr lang="it-IT" sz="16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i="1" dirty="0">
                    <a:latin typeface="Arial" panose="020B0604020202020204" pitchFamily="34" charset="0"/>
                    <a:ea typeface="Times New Roman" panose="02020603050405020304" pitchFamily="18" charset="0"/>
                    <a:cs typeface="Times New Roman" panose="02020603050405020304" pitchFamily="18" charset="0"/>
                  </a:rPr>
                  <a:t>evento </a:t>
                </a:r>
                <a14:m>
                  <m:oMath xmlns:m="http://schemas.openxmlformats.org/officeDocument/2006/math">
                    <m:r>
                      <a:rPr lang="it-IT" sz="1600" i="1">
                        <a:latin typeface="Cambria Math" panose="02040503050406030204" pitchFamily="18" charset="0"/>
                        <a:ea typeface="Times New Roman" panose="02020603050405020304" pitchFamily="18" charset="0"/>
                        <a:cs typeface="Times New Roman" panose="02020603050405020304" pitchFamily="18" charset="0"/>
                      </a:rPr>
                      <m:t>𝐵</m:t>
                    </m:r>
                    <m:r>
                      <a:rPr lang="it-IT" sz="1600"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it-IT" sz="1600" i="1">
                            <a:latin typeface="Cambria Math" panose="02040503050406030204" pitchFamily="18" charset="0"/>
                            <a:ea typeface="Times New Roman" panose="02020603050405020304" pitchFamily="18" charset="0"/>
                            <a:cs typeface="Times New Roman" panose="02020603050405020304" pitchFamily="18" charset="0"/>
                          </a:rPr>
                        </m:ctrlPr>
                      </m:dPr>
                      <m:e>
                        <m:r>
                          <a:rPr lang="it-IT" sz="1600" i="1">
                            <a:latin typeface="Cambria Math" panose="02040503050406030204" pitchFamily="18" charset="0"/>
                            <a:ea typeface="Times New Roman" panose="02020603050405020304" pitchFamily="18" charset="0"/>
                            <a:cs typeface="Times New Roman" panose="02020603050405020304" pitchFamily="18" charset="0"/>
                          </a:rPr>
                          <m:t>𝑉𝑖𝑡𝑡𝑜𝑟𝑖𝑎</m:t>
                        </m:r>
                        <m:r>
                          <a:rPr lang="it-IT" sz="1600" i="1">
                            <a:latin typeface="Cambria Math" panose="02040503050406030204" pitchFamily="18" charset="0"/>
                            <a:ea typeface="Times New Roman" panose="02020603050405020304" pitchFamily="18" charset="0"/>
                            <a:cs typeface="Times New Roman" panose="02020603050405020304" pitchFamily="18" charset="0"/>
                          </a:rPr>
                          <m:t> </m:t>
                        </m:r>
                        <m:r>
                          <a:rPr lang="it-IT" sz="1600" i="1">
                            <a:latin typeface="Cambria Math" panose="02040503050406030204" pitchFamily="18" charset="0"/>
                            <a:ea typeface="Times New Roman" panose="02020603050405020304" pitchFamily="18" charset="0"/>
                            <a:cs typeface="Times New Roman" panose="02020603050405020304" pitchFamily="18" charset="0"/>
                          </a:rPr>
                          <m:t>𝑆𝑎𝑚𝑝𝑑𝑜𝑟𝑖𝑎</m:t>
                        </m:r>
                      </m:e>
                    </m:d>
                  </m:oMath>
                </a14:m>
                <a:r>
                  <a:rPr lang="it-IT" sz="1600" i="1" dirty="0">
                    <a:latin typeface="Arial" panose="020B0604020202020204" pitchFamily="34" charset="0"/>
                    <a:ea typeface="Times New Roman" panose="02020603050405020304" pitchFamily="18" charset="0"/>
                    <a:cs typeface="Times New Roman" panose="02020603050405020304" pitchFamily="18" charset="0"/>
                  </a:rPr>
                  <a:t>: </a:t>
                </a:r>
                <a:endParaRPr lang="it-IT" sz="16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i="1" dirty="0">
                    <a:latin typeface="Arial" panose="020B0604020202020204" pitchFamily="34" charset="0"/>
                    <a:ea typeface="Times New Roman" panose="02020603050405020304" pitchFamily="18" charset="0"/>
                    <a:cs typeface="Times New Roman" panose="02020603050405020304" pitchFamily="18" charset="0"/>
                  </a:rPr>
                  <a:t>Prima del derby gli eventi A e B sono considerati casuali in quanto non si sa cosa accadrà, ma, anche se ci si trova nella condizione di non sapere il risultato, a partita già avvenuta gli eventi sono comunque considerati casuali perché si è in condizione di incertezza.  </a:t>
                </a:r>
                <a:endParaRPr lang="it-IT" sz="16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i="1" dirty="0">
                    <a:latin typeface="Arial" panose="020B0604020202020204" pitchFamily="34" charset="0"/>
                    <a:ea typeface="Times New Roman" panose="02020603050405020304" pitchFamily="18" charset="0"/>
                    <a:cs typeface="Times New Roman" panose="02020603050405020304" pitchFamily="18" charset="0"/>
                  </a:rPr>
                  <a:t>Si possono presentare le seguenti situazioni:</a:t>
                </a:r>
                <a:endParaRPr lang="it-IT" sz="16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it-IT" sz="1600" i="1" dirty="0">
                    <a:latin typeface="Arial" panose="020B0604020202020204" pitchFamily="34" charset="0"/>
                    <a:ea typeface="Times New Roman" panose="02020603050405020304" pitchFamily="18" charset="0"/>
                    <a:cs typeface="Times New Roman" panose="02020603050405020304" pitchFamily="18" charset="0"/>
                  </a:rPr>
                  <a:t>vince il Genoa (si verifica l’evento A);</a:t>
                </a:r>
                <a:endParaRPr lang="it-IT" sz="16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it-IT" sz="1600" i="1" dirty="0">
                    <a:latin typeface="Arial" panose="020B0604020202020204" pitchFamily="34" charset="0"/>
                    <a:ea typeface="Times New Roman" panose="02020603050405020304" pitchFamily="18" charset="0"/>
                    <a:cs typeface="Times New Roman" panose="02020603050405020304" pitchFamily="18" charset="0"/>
                  </a:rPr>
                  <a:t>vince la Sampdoria (si verifica l’evento B);</a:t>
                </a:r>
                <a:endParaRPr lang="it-IT" sz="16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it-IT" sz="1600" i="1" dirty="0">
                    <a:latin typeface="Arial" panose="020B0604020202020204" pitchFamily="34" charset="0"/>
                    <a:ea typeface="Times New Roman" panose="02020603050405020304" pitchFamily="18" charset="0"/>
                    <a:cs typeface="Times New Roman" panose="02020603050405020304" pitchFamily="18" charset="0"/>
                  </a:rPr>
                  <a:t>Le due squadre pareggiano (non si verifica nessuno dei due eventi);</a:t>
                </a:r>
                <a:endParaRPr lang="it-IT" sz="16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538808" y="2908922"/>
                <a:ext cx="7929487" cy="3046988"/>
              </a:xfrm>
              <a:prstGeom prst="rect">
                <a:avLst/>
              </a:prstGeom>
              <a:blipFill>
                <a:blip r:embed="rId5"/>
                <a:stretch>
                  <a:fillRect l="-384" t="-600" r="-461" b="-1600"/>
                </a:stretch>
              </a:blipFill>
            </p:spPr>
            <p:txBody>
              <a:bodyPr/>
              <a:lstStyle/>
              <a:p>
                <a:r>
                  <a:rPr lang="it-IT">
                    <a:noFill/>
                  </a:rPr>
                  <a:t> </a:t>
                </a:r>
              </a:p>
            </p:txBody>
          </p:sp>
        </mc:Fallback>
      </mc:AlternateContent>
    </p:spTree>
    <p:extLst>
      <p:ext uri="{BB962C8B-B14F-4D97-AF65-F5344CB8AC3E}">
        <p14:creationId xmlns:p14="http://schemas.microsoft.com/office/powerpoint/2010/main" val="603025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Probabilità condizionata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408529" y="1050659"/>
                <a:ext cx="8322624" cy="5068760"/>
              </a:xfrm>
              <a:prstGeom prst="rect">
                <a:avLst/>
              </a:prstGeom>
            </p:spPr>
            <p:txBody>
              <a:bodyPr wrap="square">
                <a:spAutoFit/>
              </a:bodyPr>
              <a:lstStyle/>
              <a:p>
                <a:pPr algn="just">
                  <a:lnSpc>
                    <a:spcPct val="150000"/>
                  </a:lnSpc>
                  <a:spcAft>
                    <a:spcPts val="0"/>
                  </a:spcAft>
                </a:pPr>
                <a:r>
                  <a:rPr lang="it-IT" sz="1400" dirty="0">
                    <a:latin typeface="Arial" panose="020B0604020202020204" pitchFamily="34" charset="0"/>
                    <a:ea typeface="Times New Roman" panose="02020603050405020304" pitchFamily="18" charset="0"/>
                    <a:cs typeface="Times New Roman" panose="02020603050405020304" pitchFamily="18" charset="0"/>
                  </a:rPr>
                  <a:t>Possiamo osservare che tale espressione fa sì che </a:t>
                </a: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B</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venga considerato un </a:t>
                </a: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evento </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certo, per cui </a:t>
                </a:r>
                <a14:m>
                  <m:oMath xmlns:m="http://schemas.openxmlformats.org/officeDocument/2006/math">
                    <m:r>
                      <m:rPr>
                        <m:sty m:val="p"/>
                      </m:rPr>
                      <a:rPr lang="it-IT" sz="1400">
                        <a:effectLst/>
                        <a:latin typeface="Cambria Math" panose="02040503050406030204" pitchFamily="18" charset="0"/>
                        <a:ea typeface="Times New Roman" panose="02020603050405020304" pitchFamily="18" charset="0"/>
                        <a:cs typeface="Times New Roman" panose="02020603050405020304" pitchFamily="18" charset="0"/>
                      </a:rPr>
                      <m:t>Ω</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𝐵</m:t>
                    </m:r>
                  </m:oMath>
                </a14:m>
                <a:r>
                  <a:rPr lang="it-IT" sz="1400" dirty="0">
                    <a:effectLst/>
                    <a:latin typeface="Arial" panose="020B0604020202020204" pitchFamily="34" charset="0"/>
                    <a:ea typeface="Times New Roman" panose="02020603050405020304" pitchFamily="18" charset="0"/>
                    <a:cs typeface="Times New Roman" panose="02020603050405020304" pitchFamily="18" charset="0"/>
                  </a:rPr>
                  <a:t> e quindi i casi possibili diventano tutti e solo i casi favorevoli a </a:t>
                </a: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B</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Viceversa i casi favorevoli ad A diventano solo quelli inclusi in B, ossia </a:t>
                </a:r>
                <a14:m>
                  <m:oMath xmlns:m="http://schemas.openxmlformats.org/officeDocument/2006/math">
                    <m:r>
                      <a:rPr lang="it-IT" sz="1400" i="1">
                        <a:effectLst/>
                        <a:latin typeface="Cambria Math" panose="02040503050406030204" pitchFamily="18" charset="0"/>
                        <a:ea typeface="Times New Roman" panose="02020603050405020304" pitchFamily="18" charset="0"/>
                        <a:cs typeface="Arial" panose="020B0604020202020204" pitchFamily="34" charset="0"/>
                      </a:rPr>
                      <m:t>𝐴</m:t>
                    </m:r>
                    <m:r>
                      <a:rPr lang="it-IT" sz="1400" i="1">
                        <a:effectLst/>
                        <a:latin typeface="Cambria Math" panose="02040503050406030204" pitchFamily="18" charset="0"/>
                        <a:ea typeface="Times New Roman" panose="02020603050405020304" pitchFamily="18" charset="0"/>
                        <a:cs typeface="Arial" panose="020B0604020202020204" pitchFamily="34" charset="0"/>
                      </a:rPr>
                      <m:t>∩</m:t>
                    </m:r>
                    <m:r>
                      <a:rPr lang="it-IT" sz="1400" i="1">
                        <a:effectLst/>
                        <a:latin typeface="Cambria Math" panose="02040503050406030204" pitchFamily="18" charset="0"/>
                        <a:ea typeface="Times New Roman" panose="02020603050405020304" pitchFamily="18" charset="0"/>
                        <a:cs typeface="Arial" panose="020B0604020202020204" pitchFamily="34" charset="0"/>
                      </a:rPr>
                      <m:t>𝐵</m:t>
                    </m:r>
                  </m:oMath>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Applicando la definizione classica di probabilità si ha quindi </a:t>
                </a:r>
                <a:r>
                  <a:rPr lang="it-IT" sz="1400" dirty="0" smtClean="0">
                    <a:effectLst/>
                    <a:latin typeface="Arial" panose="020B0604020202020204" pitchFamily="34" charset="0"/>
                    <a:ea typeface="Times New Roman" panose="02020603050405020304" pitchFamily="18" charset="0"/>
                    <a:cs typeface="Times New Roman" panose="02020603050405020304" pitchFamily="18" charset="0"/>
                  </a:rPr>
                  <a:t>che</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𝑛𝑢𝑚𝑒𝑟𝑜</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𝑑𝑒𝑖</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𝑐𝑎𝑠𝑖</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𝑓𝑎𝑣𝑜𝑟𝑒𝑣𝑜𝑙𝑖</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𝑎𝑑</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𝐵</m:t>
                              </m:r>
                            </m:e>
                          </m:d>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𝑛𝑢𝑚𝑒𝑟𝑜</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𝑑𝑒𝑖</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𝑐𝑎𝑠𝑖</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𝑓𝑎𝑣𝑜𝑟𝑒𝑣𝑜𝑙𝑖</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𝐵</m:t>
                          </m:r>
                        </m:den>
                      </m:f>
                    </m:oMath>
                  </m:oMathPara>
                </a14:m>
                <a:endParaRPr lang="it-IT" sz="16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it-IT" sz="1400" dirty="0" smtClean="0">
                    <a:effectLst/>
                    <a:latin typeface="Arial" panose="020B0604020202020204" pitchFamily="34" charset="0"/>
                    <a:ea typeface="Times New Roman" panose="02020603050405020304" pitchFamily="18" charset="0"/>
                    <a:cs typeface="Times New Roman" panose="02020603050405020304" pitchFamily="18" charset="0"/>
                  </a:rPr>
                  <a:t>Si </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definisce pertanto </a:t>
                </a:r>
                <a:r>
                  <a:rPr lang="it-IT" sz="1400" b="1" dirty="0">
                    <a:effectLst/>
                    <a:latin typeface="Arial" panose="020B0604020202020204" pitchFamily="34" charset="0"/>
                    <a:ea typeface="Times New Roman" panose="02020603050405020304" pitchFamily="18" charset="0"/>
                    <a:cs typeface="Times New Roman" panose="02020603050405020304" pitchFamily="18" charset="0"/>
                  </a:rPr>
                  <a:t>probabilità condizionata di </a:t>
                </a:r>
                <a:r>
                  <a:rPr lang="it-IT" sz="1400" b="1" i="1" dirty="0">
                    <a:effectLst/>
                    <a:latin typeface="Arial" panose="020B0604020202020204" pitchFamily="34" charset="0"/>
                    <a:ea typeface="Times New Roman" panose="02020603050405020304" pitchFamily="18" charset="0"/>
                    <a:cs typeface="Times New Roman" panose="02020603050405020304" pitchFamily="18" charset="0"/>
                  </a:rPr>
                  <a:t>A</a:t>
                </a:r>
                <a:r>
                  <a:rPr lang="it-IT" sz="1400" b="1" dirty="0">
                    <a:effectLst/>
                    <a:latin typeface="Arial" panose="020B0604020202020204" pitchFamily="34" charset="0"/>
                    <a:ea typeface="Times New Roman" panose="02020603050405020304" pitchFamily="18" charset="0"/>
                    <a:cs typeface="Times New Roman" panose="02020603050405020304" pitchFamily="18" charset="0"/>
                  </a:rPr>
                  <a:t> dato </a:t>
                </a:r>
                <a:r>
                  <a:rPr lang="it-IT" sz="1400" b="1" i="1" dirty="0">
                    <a:effectLst/>
                    <a:latin typeface="Arial" panose="020B0604020202020204" pitchFamily="34" charset="0"/>
                    <a:ea typeface="Times New Roman" panose="02020603050405020304" pitchFamily="18" charset="0"/>
                    <a:cs typeface="Times New Roman" panose="02020603050405020304" pitchFamily="18" charset="0"/>
                  </a:rPr>
                  <a:t>B</a:t>
                </a:r>
                <a:r>
                  <a:rPr lang="it-IT" sz="1400" b="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it-IT" sz="1400" dirty="0">
                    <a:effectLst/>
                    <a:latin typeface="Arial" panose="020B0604020202020204" pitchFamily="34" charset="0"/>
                    <a:ea typeface="Times New Roman" panose="02020603050405020304" pitchFamily="18" charset="0"/>
                    <a:cs typeface="Times New Roman" panose="02020603050405020304" pitchFamily="18" charset="0"/>
                  </a:rPr>
                  <a:t>il rapporto tra la probabilità dell’</a:t>
                </a: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evento</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𝐵</m:t>
                        </m:r>
                      </m:e>
                    </m:d>
                  </m:oMath>
                </a14:m>
                <a:r>
                  <a:rPr lang="it-IT" sz="1400" dirty="0">
                    <a:effectLst/>
                    <a:latin typeface="Arial" panose="020B0604020202020204" pitchFamily="34" charset="0"/>
                    <a:ea typeface="Times New Roman" panose="02020603050405020304" pitchFamily="18" charset="0"/>
                    <a:cs typeface="Times New Roman" panose="02020603050405020304" pitchFamily="18" charset="0"/>
                  </a:rPr>
                  <a:t> e la probabilità dell’</a:t>
                </a: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evento</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r>
                  <a:rPr lang="it-IT" sz="1400" i="1" dirty="0" smtClean="0">
                    <a:effectLst/>
                    <a:latin typeface="Arial" panose="020B0604020202020204" pitchFamily="34" charset="0"/>
                    <a:ea typeface="Times New Roman" panose="02020603050405020304" pitchFamily="18" charset="0"/>
                    <a:cs typeface="Times New Roman" panose="02020603050405020304" pitchFamily="18" charset="0"/>
                  </a:rPr>
                  <a:t>B</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14:m>
                  <m:oMath xmlns:m="http://schemas.openxmlformats.org/officeDocument/2006/math">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𝐵</m:t>
                            </m:r>
                          </m:e>
                        </m:d>
                      </m:num>
                      <m:den>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𝐵</m:t>
                            </m:r>
                          </m:e>
                        </m:d>
                      </m:den>
                    </m:f>
                  </m:oMath>
                </a14:m>
                <a:r>
                  <a:rPr lang="it-IT" sz="1400" dirty="0">
                    <a:effectLst/>
                    <a:latin typeface="Arial" panose="020B0604020202020204" pitchFamily="34" charset="0"/>
                    <a:ea typeface="Times New Roman" panose="02020603050405020304" pitchFamily="18" charset="0"/>
                    <a:cs typeface="Times New Roman" panose="02020603050405020304" pitchFamily="18" charset="0"/>
                  </a:rPr>
                  <a:t>     con </a:t>
                </a:r>
                <a14:m>
                  <m:oMath xmlns:m="http://schemas.openxmlformats.org/officeDocument/2006/math">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&gt;0</m:t>
                    </m:r>
                  </m:oMath>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Con la stessa logica si ottiene che</a:t>
                </a:r>
                <a:r>
                  <a:rPr lang="it-IT" sz="1400"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ctr">
                  <a:lnSpc>
                    <a:spcPct val="150000"/>
                  </a:lnSpc>
                  <a:spcAft>
                    <a:spcPts val="0"/>
                  </a:spcAft>
                </a:pPr>
                <a14:m>
                  <m:oMath xmlns:m="http://schemas.openxmlformats.org/officeDocument/2006/math">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𝐵</m:t>
                            </m:r>
                          </m:e>
                        </m:d>
                      </m:num>
                      <m:den>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𝐴</m:t>
                            </m:r>
                          </m:e>
                        </m:d>
                      </m:den>
                    </m:f>
                  </m:oMath>
                </a14:m>
                <a:r>
                  <a:rPr lang="it-IT" sz="1400" dirty="0">
                    <a:effectLst/>
                    <a:latin typeface="Arial" panose="020B0604020202020204" pitchFamily="34" charset="0"/>
                    <a:ea typeface="Times New Roman" panose="02020603050405020304" pitchFamily="18" charset="0"/>
                    <a:cs typeface="Times New Roman" panose="02020603050405020304" pitchFamily="18" charset="0"/>
                  </a:rPr>
                  <a:t>     con </a:t>
                </a:r>
                <a14:m>
                  <m:oMath xmlns:m="http://schemas.openxmlformats.org/officeDocument/2006/math">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&gt;0</m:t>
                    </m:r>
                  </m:oMath>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408529" y="1050659"/>
                <a:ext cx="8322624" cy="5068760"/>
              </a:xfrm>
              <a:prstGeom prst="rect">
                <a:avLst/>
              </a:prstGeom>
              <a:blipFill rotWithShape="0">
                <a:blip r:embed="rId5"/>
                <a:stretch>
                  <a:fillRect l="-220" r="-220"/>
                </a:stretch>
              </a:blipFill>
            </p:spPr>
            <p:txBody>
              <a:bodyPr/>
              <a:lstStyle/>
              <a:p>
                <a:r>
                  <a:rPr lang="it-IT">
                    <a:noFill/>
                  </a:rPr>
                  <a:t> </a:t>
                </a:r>
              </a:p>
            </p:txBody>
          </p:sp>
        </mc:Fallback>
      </mc:AlternateContent>
    </p:spTree>
    <p:extLst>
      <p:ext uri="{BB962C8B-B14F-4D97-AF65-F5344CB8AC3E}">
        <p14:creationId xmlns:p14="http://schemas.microsoft.com/office/powerpoint/2010/main" val="24552219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Inclusione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6" name="Rettangolo 5"/>
              <p:cNvSpPr/>
              <p:nvPr/>
            </p:nvSpPr>
            <p:spPr>
              <a:xfrm>
                <a:off x="346364" y="1236044"/>
                <a:ext cx="8146472" cy="738664"/>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Si osservi che se A è un </a:t>
                </a:r>
                <a:r>
                  <a:rPr lang="it-IT" b="1" dirty="0">
                    <a:effectLst/>
                    <a:latin typeface="Arial" panose="020B0604020202020204" pitchFamily="34" charset="0"/>
                    <a:ea typeface="Times New Roman" panose="02020603050405020304" pitchFamily="18" charset="0"/>
                    <a:cs typeface="Times New Roman" panose="02020603050405020304" pitchFamily="18" charset="0"/>
                  </a:rPr>
                  <a:t>sottoinsieme</a:t>
                </a:r>
                <a:r>
                  <a:rPr lang="it-IT" dirty="0">
                    <a:effectLst/>
                    <a:latin typeface="Arial" panose="020B0604020202020204" pitchFamily="34" charset="0"/>
                    <a:ea typeface="Times New Roman" panose="02020603050405020304" pitchFamily="18" charset="0"/>
                    <a:cs typeface="Times New Roman" panose="02020603050405020304" pitchFamily="18" charset="0"/>
                  </a:rPr>
                  <a:t> di B cioè se </a:t>
                </a:r>
                <a14:m>
                  <m:oMath xmlns:m="http://schemas.openxmlformats.org/officeDocument/2006/math">
                    <m:r>
                      <a:rPr lang="it-IT" i="1">
                        <a:latin typeface="Cambria Math" panose="02040503050406030204" pitchFamily="18" charset="0"/>
                        <a:ea typeface="Times New Roman" panose="02020603050405020304" pitchFamily="18" charset="0"/>
                        <a:cs typeface="Times New Roman" panose="02020603050405020304" pitchFamily="18" charset="0"/>
                      </a:rPr>
                      <m:t>𝐴</m:t>
                    </m:r>
                    <m:r>
                      <a:rPr lang="it-IT" i="1">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it-IT" i="1">
                        <a:latin typeface="Cambria Math" panose="02040503050406030204" pitchFamily="18" charset="0"/>
                        <a:ea typeface="Times New Roman" panose="02020603050405020304" pitchFamily="18" charset="0"/>
                        <a:cs typeface="Times New Roman" panose="02020603050405020304" pitchFamily="18" charset="0"/>
                      </a:rPr>
                      <m:t> </m:t>
                    </m:r>
                    <m:r>
                      <a:rPr lang="it-IT" i="1">
                        <a:latin typeface="Cambria Math" panose="02040503050406030204" pitchFamily="18" charset="0"/>
                        <a:ea typeface="Times New Roman" panose="02020603050405020304" pitchFamily="18" charset="0"/>
                        <a:cs typeface="Times New Roman" panose="02020603050405020304" pitchFamily="18" charset="0"/>
                      </a:rPr>
                      <m:t>𝐵</m:t>
                    </m:r>
                  </m:oMath>
                </a14:m>
                <a:r>
                  <a:rPr lang="it-IT" sz="2800" dirty="0">
                    <a:effectLst/>
                    <a:latin typeface="Arial" panose="020B0604020202020204" pitchFamily="34" charset="0"/>
                    <a:ea typeface="Times New Roman" panose="02020603050405020304" pitchFamily="18" charset="0"/>
                    <a:cs typeface="Times New Roman" panose="02020603050405020304" pitchFamily="18" charset="0"/>
                  </a:rPr>
                  <a:t>:</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346364" y="1236044"/>
                <a:ext cx="8146472" cy="738664"/>
              </a:xfrm>
              <a:prstGeom prst="rect">
                <a:avLst/>
              </a:prstGeom>
              <a:blipFill rotWithShape="0">
                <a:blip r:embed="rId5"/>
                <a:stretch>
                  <a:fillRect l="-674" b="-11570"/>
                </a:stretch>
              </a:blipFill>
            </p:spPr>
            <p:txBody>
              <a:bodyPr/>
              <a:lstStyle/>
              <a:p>
                <a:r>
                  <a:rPr lang="it-IT">
                    <a:noFill/>
                  </a:rPr>
                  <a:t> </a:t>
                </a:r>
              </a:p>
            </p:txBody>
          </p:sp>
        </mc:Fallback>
      </mc:AlternateContent>
      <p:pic>
        <p:nvPicPr>
          <p:cNvPr id="7" name="Immagine 6"/>
          <p:cNvPicPr>
            <a:picLocks noChangeAspect="1"/>
          </p:cNvPicPr>
          <p:nvPr/>
        </p:nvPicPr>
        <p:blipFill>
          <a:blip r:embed="rId6"/>
          <a:stretch>
            <a:fillRect/>
          </a:stretch>
        </p:blipFill>
        <p:spPr>
          <a:xfrm>
            <a:off x="806161" y="2322163"/>
            <a:ext cx="3800089" cy="1960979"/>
          </a:xfrm>
          <a:prstGeom prst="rect">
            <a:avLst/>
          </a:prstGeom>
        </p:spPr>
      </p:pic>
      <mc:AlternateContent xmlns:mc="http://schemas.openxmlformats.org/markup-compatibility/2006" xmlns:a14="http://schemas.microsoft.com/office/drawing/2010/main">
        <mc:Choice Requires="a14">
          <p:sp>
            <p:nvSpPr>
              <p:cNvPr id="8" name="Rettangolo 7"/>
              <p:cNvSpPr/>
              <p:nvPr/>
            </p:nvSpPr>
            <p:spPr>
              <a:xfrm>
                <a:off x="4128654" y="2369525"/>
                <a:ext cx="4572000" cy="1788503"/>
              </a:xfrm>
              <a:prstGeom prst="rect">
                <a:avLst/>
              </a:prstGeom>
            </p:spPr>
            <p:txBody>
              <a:bodyPr>
                <a:spAutoFit/>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en-GB"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𝐵</m:t>
                          </m:r>
                        </m:e>
                      </m:d>
                    </m:oMath>
                  </m:oMathPara>
                </a14:m>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𝐴</m:t>
                              </m:r>
                            </m:e>
                          </m:d>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𝐵</m:t>
                              </m:r>
                            </m:e>
                          </m:d>
                        </m:den>
                      </m:f>
                    </m:oMath>
                  </m:oMathPara>
                </a14:m>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𝐵</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8" name="Rettangolo 7"/>
              <p:cNvSpPr>
                <a:spLocks noRot="1" noChangeAspect="1" noMove="1" noResize="1" noEditPoints="1" noAdjustHandles="1" noChangeArrowheads="1" noChangeShapeType="1" noTextEdit="1"/>
              </p:cNvSpPr>
              <p:nvPr/>
            </p:nvSpPr>
            <p:spPr>
              <a:xfrm>
                <a:off x="4128654" y="2369525"/>
                <a:ext cx="4572000" cy="1788503"/>
              </a:xfrm>
              <a:prstGeom prst="rect">
                <a:avLst/>
              </a:prstGeom>
              <a:blipFill rotWithShape="0">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1849572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428724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91038" y="1344844"/>
                <a:ext cx="8790215" cy="3000821"/>
              </a:xfrm>
              <a:prstGeom prst="rect">
                <a:avLst/>
              </a:prstGeom>
            </p:spPr>
            <p:txBody>
              <a:bodyPr wrap="square">
                <a:spAutoFit/>
              </a:bodyPr>
              <a:lstStyle/>
              <a:p>
                <a:pPr algn="just">
                  <a:lnSpc>
                    <a:spcPct val="150000"/>
                  </a:lnSpc>
                  <a:spcAft>
                    <a:spcPts val="0"/>
                  </a:spcAft>
                </a:pPr>
                <a:r>
                  <a:rPr lang="it-IT" sz="1400" i="1" dirty="0" smtClean="0">
                    <a:effectLst/>
                    <a:latin typeface="Arial" panose="020B0604020202020204" pitchFamily="34" charset="0"/>
                    <a:ea typeface="Times New Roman" panose="02020603050405020304" pitchFamily="18" charset="0"/>
                    <a:cs typeface="Times New Roman" panose="02020603050405020304" pitchFamily="18" charset="0"/>
                  </a:rPr>
                  <a:t>9 </a:t>
                </a: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studenti, di cui 4 maschi e 5 femmine, partecipano ad un concorso. Qual è la probabilità di vittoria per Marta sapendo che prima dell'uscita dei risultati trapela la notizia che la vincitrice è una femmina?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Si desidera probabilizzare i seguenti eventi:</a:t>
                </a: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Arial" panose="020B0604020202020204" pitchFamily="34" charset="0"/>
                  </a:rPr>
                  <a:t>evento </a:t>
                </a:r>
                <a14:m>
                  <m:oMath xmlns:m="http://schemas.openxmlformats.org/officeDocument/2006/math">
                    <m:r>
                      <a:rPr lang="it-IT" sz="1400" i="1">
                        <a:effectLst/>
                        <a:latin typeface="Cambria Math" panose="02040503050406030204" pitchFamily="18" charset="0"/>
                        <a:ea typeface="Times New Roman" panose="02020603050405020304" pitchFamily="18" charset="0"/>
                        <a:cs typeface="Arial" panose="020B0604020202020204" pitchFamily="34" charset="0"/>
                      </a:rPr>
                      <m:t>𝐴</m:t>
                    </m:r>
                    <m:r>
                      <a:rPr lang="it-IT" sz="1400" i="1">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400" i="1">
                            <a:effectLst/>
                            <a:latin typeface="Cambria Math" panose="02040503050406030204" pitchFamily="18" charset="0"/>
                            <a:ea typeface="Times New Roman" panose="02020603050405020304" pitchFamily="18" charset="0"/>
                            <a:cs typeface="Arial" panose="020B0604020202020204" pitchFamily="34" charset="0"/>
                          </a:rPr>
                          <m:t>𝑣𝑖𝑡𝑡𝑜𝑟𝑖𝑎</m:t>
                        </m:r>
                        <m:r>
                          <a:rPr lang="it-IT" sz="1400" i="1">
                            <a:effectLst/>
                            <a:latin typeface="Cambria Math" panose="02040503050406030204" pitchFamily="18" charset="0"/>
                            <a:ea typeface="Times New Roman" panose="02020603050405020304" pitchFamily="18" charset="0"/>
                            <a:cs typeface="Arial" panose="020B0604020202020204" pitchFamily="34" charset="0"/>
                          </a:rPr>
                          <m:t> </m:t>
                        </m:r>
                        <m:r>
                          <a:rPr lang="it-IT" sz="1400" i="1">
                            <a:effectLst/>
                            <a:latin typeface="Cambria Math" panose="02040503050406030204" pitchFamily="18" charset="0"/>
                            <a:ea typeface="Times New Roman" panose="02020603050405020304" pitchFamily="18" charset="0"/>
                            <a:cs typeface="Arial" panose="020B0604020202020204" pitchFamily="34" charset="0"/>
                          </a:rPr>
                          <m:t>𝑑𝑖</m:t>
                        </m:r>
                        <m:r>
                          <a:rPr lang="it-IT" sz="1400" i="1">
                            <a:effectLst/>
                            <a:latin typeface="Cambria Math" panose="02040503050406030204" pitchFamily="18" charset="0"/>
                            <a:ea typeface="Times New Roman" panose="02020603050405020304" pitchFamily="18" charset="0"/>
                            <a:cs typeface="Arial" panose="020B0604020202020204" pitchFamily="34" charset="0"/>
                          </a:rPr>
                          <m:t> </m:t>
                        </m:r>
                        <m:r>
                          <a:rPr lang="it-IT" sz="1400" i="1">
                            <a:effectLst/>
                            <a:latin typeface="Cambria Math" panose="02040503050406030204" pitchFamily="18" charset="0"/>
                            <a:ea typeface="Times New Roman" panose="02020603050405020304" pitchFamily="18" charset="0"/>
                            <a:cs typeface="Arial" panose="020B0604020202020204" pitchFamily="34" charset="0"/>
                          </a:rPr>
                          <m:t>𝑀𝑎𝑟𝑡𝑎</m:t>
                        </m:r>
                      </m:e>
                    </m:d>
                  </m:oMath>
                </a14:m>
                <a:r>
                  <a:rPr lang="it-IT" sz="1400" dirty="0">
                    <a:effectLst/>
                    <a:latin typeface="Arial" panose="020B0604020202020204" pitchFamily="34" charset="0"/>
                    <a:ea typeface="Times New Roman" panose="02020603050405020304" pitchFamily="18"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Arial" panose="020B0604020202020204" pitchFamily="34" charset="0"/>
                  </a:rPr>
                  <a:t>evento </a:t>
                </a:r>
                <a14:m>
                  <m:oMath xmlns:m="http://schemas.openxmlformats.org/officeDocument/2006/math">
                    <m:r>
                      <a:rPr lang="it-IT" sz="1400" i="1">
                        <a:effectLst/>
                        <a:latin typeface="Cambria Math" panose="02040503050406030204" pitchFamily="18" charset="0"/>
                        <a:ea typeface="Times New Roman" panose="02020603050405020304" pitchFamily="18" charset="0"/>
                        <a:cs typeface="Arial" panose="020B0604020202020204" pitchFamily="34" charset="0"/>
                      </a:rPr>
                      <m:t>𝐵</m:t>
                    </m:r>
                    <m:r>
                      <a:rPr lang="it-IT" sz="1400" i="1">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400" i="1">
                            <a:effectLst/>
                            <a:latin typeface="Cambria Math" panose="02040503050406030204" pitchFamily="18" charset="0"/>
                            <a:ea typeface="Times New Roman" panose="02020603050405020304" pitchFamily="18" charset="0"/>
                            <a:cs typeface="Arial" panose="020B0604020202020204" pitchFamily="34" charset="0"/>
                          </a:rPr>
                          <m:t>𝑢𝑛𝑎</m:t>
                        </m:r>
                        <m:r>
                          <a:rPr lang="it-IT" sz="1400" i="1">
                            <a:effectLst/>
                            <a:latin typeface="Cambria Math" panose="02040503050406030204" pitchFamily="18" charset="0"/>
                            <a:ea typeface="Times New Roman" panose="02020603050405020304" pitchFamily="18" charset="0"/>
                            <a:cs typeface="Arial" panose="020B0604020202020204" pitchFamily="34" charset="0"/>
                          </a:rPr>
                          <m:t> </m:t>
                        </m:r>
                        <m:r>
                          <a:rPr lang="it-IT" sz="1400" i="1">
                            <a:effectLst/>
                            <a:latin typeface="Cambria Math" panose="02040503050406030204" pitchFamily="18" charset="0"/>
                            <a:ea typeface="Times New Roman" panose="02020603050405020304" pitchFamily="18" charset="0"/>
                            <a:cs typeface="Arial" panose="020B0604020202020204" pitchFamily="34" charset="0"/>
                          </a:rPr>
                          <m:t>𝑓𝑒𝑚𝑚𝑖𝑛𝑎</m:t>
                        </m:r>
                        <m:r>
                          <a:rPr lang="it-IT" sz="1400" i="1">
                            <a:effectLst/>
                            <a:latin typeface="Cambria Math" panose="02040503050406030204" pitchFamily="18" charset="0"/>
                            <a:ea typeface="Times New Roman" panose="02020603050405020304" pitchFamily="18" charset="0"/>
                            <a:cs typeface="Arial" panose="020B0604020202020204" pitchFamily="34" charset="0"/>
                          </a:rPr>
                          <m:t> </m:t>
                        </m:r>
                        <m:r>
                          <a:rPr lang="it-IT" sz="1400" i="1">
                            <a:effectLst/>
                            <a:latin typeface="Cambria Math" panose="02040503050406030204" pitchFamily="18" charset="0"/>
                            <a:ea typeface="Times New Roman" panose="02020603050405020304" pitchFamily="18" charset="0"/>
                            <a:cs typeface="Arial" panose="020B0604020202020204" pitchFamily="34" charset="0"/>
                          </a:rPr>
                          <m:t>h𝑎</m:t>
                        </m:r>
                        <m:r>
                          <a:rPr lang="it-IT" sz="1400" i="1">
                            <a:effectLst/>
                            <a:latin typeface="Cambria Math" panose="02040503050406030204" pitchFamily="18" charset="0"/>
                            <a:ea typeface="Times New Roman" panose="02020603050405020304" pitchFamily="18" charset="0"/>
                            <a:cs typeface="Arial" panose="020B0604020202020204" pitchFamily="34" charset="0"/>
                          </a:rPr>
                          <m:t> </m:t>
                        </m:r>
                        <m:r>
                          <a:rPr lang="it-IT" sz="1400" i="1">
                            <a:effectLst/>
                            <a:latin typeface="Cambria Math" panose="02040503050406030204" pitchFamily="18" charset="0"/>
                            <a:ea typeface="Times New Roman" panose="02020603050405020304" pitchFamily="18" charset="0"/>
                            <a:cs typeface="Arial" panose="020B0604020202020204" pitchFamily="34" charset="0"/>
                          </a:rPr>
                          <m:t>𝑣𝑖𝑛𝑡𝑜</m:t>
                        </m:r>
                      </m:e>
                    </m:d>
                  </m:oMath>
                </a14:m>
                <a:r>
                  <a:rPr lang="it-IT" sz="1400" dirty="0">
                    <a:effectLst/>
                    <a:latin typeface="Arial" panose="020B0604020202020204" pitchFamily="34" charset="0"/>
                    <a:ea typeface="Times New Roman" panose="02020603050405020304" pitchFamily="18"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Arial" panose="020B0604020202020204" pitchFamily="34" charset="0"/>
                  </a:rPr>
                  <a:t>evento C</a:t>
                </a:r>
                <a14:m>
                  <m:oMath xmlns:m="http://schemas.openxmlformats.org/officeDocument/2006/math">
                    <m:r>
                      <a:rPr lang="it-IT" sz="1400" i="1">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400" i="1">
                            <a:effectLst/>
                            <a:latin typeface="Cambria Math" panose="02040503050406030204" pitchFamily="18" charset="0"/>
                            <a:ea typeface="Times New Roman" panose="02020603050405020304" pitchFamily="18" charset="0"/>
                            <a:cs typeface="Arial" panose="020B0604020202020204" pitchFamily="34" charset="0"/>
                          </a:rPr>
                          <m:t>𝑣𝑖𝑡𝑡𝑜𝑟𝑖𝑎</m:t>
                        </m:r>
                        <m:r>
                          <a:rPr lang="it-IT" sz="1400" i="1">
                            <a:effectLst/>
                            <a:latin typeface="Cambria Math" panose="02040503050406030204" pitchFamily="18" charset="0"/>
                            <a:ea typeface="Times New Roman" panose="02020603050405020304" pitchFamily="18" charset="0"/>
                            <a:cs typeface="Arial" panose="020B0604020202020204" pitchFamily="34" charset="0"/>
                          </a:rPr>
                          <m:t> </m:t>
                        </m:r>
                        <m:r>
                          <a:rPr lang="it-IT" sz="1400" i="1">
                            <a:effectLst/>
                            <a:latin typeface="Cambria Math" panose="02040503050406030204" pitchFamily="18" charset="0"/>
                            <a:ea typeface="Times New Roman" panose="02020603050405020304" pitchFamily="18" charset="0"/>
                            <a:cs typeface="Arial" panose="020B0604020202020204" pitchFamily="34" charset="0"/>
                          </a:rPr>
                          <m:t>𝑑𝑖</m:t>
                        </m:r>
                        <m:r>
                          <a:rPr lang="it-IT" sz="1400" i="1">
                            <a:effectLst/>
                            <a:latin typeface="Cambria Math" panose="02040503050406030204" pitchFamily="18" charset="0"/>
                            <a:ea typeface="Times New Roman" panose="02020603050405020304" pitchFamily="18" charset="0"/>
                            <a:cs typeface="Arial" panose="020B0604020202020204" pitchFamily="34" charset="0"/>
                          </a:rPr>
                          <m:t> </m:t>
                        </m:r>
                        <m:r>
                          <a:rPr lang="it-IT" sz="1400" i="1">
                            <a:effectLst/>
                            <a:latin typeface="Cambria Math" panose="02040503050406030204" pitchFamily="18" charset="0"/>
                            <a:ea typeface="Times New Roman" panose="02020603050405020304" pitchFamily="18" charset="0"/>
                            <a:cs typeface="Arial" panose="020B0604020202020204" pitchFamily="34" charset="0"/>
                          </a:rPr>
                          <m:t>𝑀𝑎𝑟𝑡𝑎</m:t>
                        </m:r>
                        <m:r>
                          <a:rPr lang="it-IT" sz="1400" i="1">
                            <a:effectLst/>
                            <a:latin typeface="Cambria Math" panose="02040503050406030204" pitchFamily="18" charset="0"/>
                            <a:ea typeface="Times New Roman" panose="02020603050405020304" pitchFamily="18" charset="0"/>
                            <a:cs typeface="Arial" panose="020B0604020202020204" pitchFamily="34" charset="0"/>
                          </a:rPr>
                          <m:t> </m:t>
                        </m:r>
                        <m:r>
                          <a:rPr lang="it-IT" sz="1400" i="1">
                            <a:effectLst/>
                            <a:latin typeface="Cambria Math" panose="02040503050406030204" pitchFamily="18" charset="0"/>
                            <a:ea typeface="Times New Roman" panose="02020603050405020304" pitchFamily="18" charset="0"/>
                            <a:cs typeface="Arial" panose="020B0604020202020204" pitchFamily="34" charset="0"/>
                          </a:rPr>
                          <m:t>𝑠𝑎𝑝𝑒𝑛𝑑𝑜</m:t>
                        </m:r>
                        <m:r>
                          <a:rPr lang="it-IT" sz="1400" i="1">
                            <a:effectLst/>
                            <a:latin typeface="Cambria Math" panose="02040503050406030204" pitchFamily="18" charset="0"/>
                            <a:ea typeface="Times New Roman" panose="02020603050405020304" pitchFamily="18" charset="0"/>
                            <a:cs typeface="Arial" panose="020B0604020202020204" pitchFamily="34" charset="0"/>
                          </a:rPr>
                          <m:t> </m:t>
                        </m:r>
                        <m:r>
                          <a:rPr lang="it-IT" sz="1400" i="1">
                            <a:effectLst/>
                            <a:latin typeface="Cambria Math" panose="02040503050406030204" pitchFamily="18" charset="0"/>
                            <a:ea typeface="Times New Roman" panose="02020603050405020304" pitchFamily="18" charset="0"/>
                            <a:cs typeface="Arial" panose="020B0604020202020204" pitchFamily="34" charset="0"/>
                          </a:rPr>
                          <m:t>𝑐h𝑒</m:t>
                        </m:r>
                        <m:r>
                          <a:rPr lang="it-IT" sz="1400" i="1">
                            <a:effectLst/>
                            <a:latin typeface="Cambria Math" panose="02040503050406030204" pitchFamily="18" charset="0"/>
                            <a:ea typeface="Times New Roman" panose="02020603050405020304" pitchFamily="18" charset="0"/>
                            <a:cs typeface="Arial" panose="020B0604020202020204" pitchFamily="34" charset="0"/>
                          </a:rPr>
                          <m:t> </m:t>
                        </m:r>
                        <m:r>
                          <a:rPr lang="it-IT" sz="1400" i="1">
                            <a:effectLst/>
                            <a:latin typeface="Cambria Math" panose="02040503050406030204" pitchFamily="18" charset="0"/>
                            <a:ea typeface="Times New Roman" panose="02020603050405020304" pitchFamily="18" charset="0"/>
                            <a:cs typeface="Arial" panose="020B0604020202020204" pitchFamily="34" charset="0"/>
                          </a:rPr>
                          <m:t>𝑢𝑛𝑎</m:t>
                        </m:r>
                        <m:r>
                          <a:rPr lang="it-IT" sz="1400" i="1">
                            <a:effectLst/>
                            <a:latin typeface="Cambria Math" panose="02040503050406030204" pitchFamily="18" charset="0"/>
                            <a:ea typeface="Times New Roman" panose="02020603050405020304" pitchFamily="18" charset="0"/>
                            <a:cs typeface="Arial" panose="020B0604020202020204" pitchFamily="34" charset="0"/>
                          </a:rPr>
                          <m:t> </m:t>
                        </m:r>
                        <m:r>
                          <a:rPr lang="it-IT" sz="1400" i="1">
                            <a:effectLst/>
                            <a:latin typeface="Cambria Math" panose="02040503050406030204" pitchFamily="18" charset="0"/>
                            <a:ea typeface="Times New Roman" panose="02020603050405020304" pitchFamily="18" charset="0"/>
                            <a:cs typeface="Arial" panose="020B0604020202020204" pitchFamily="34" charset="0"/>
                          </a:rPr>
                          <m:t>𝑓𝑒𝑚𝑚𝑖𝑛𝑎</m:t>
                        </m:r>
                        <m:r>
                          <a:rPr lang="it-IT" sz="1400" i="1">
                            <a:effectLst/>
                            <a:latin typeface="Cambria Math" panose="02040503050406030204" pitchFamily="18" charset="0"/>
                            <a:ea typeface="Times New Roman" panose="02020603050405020304" pitchFamily="18" charset="0"/>
                            <a:cs typeface="Arial" panose="020B0604020202020204" pitchFamily="34" charset="0"/>
                          </a:rPr>
                          <m:t> </m:t>
                        </m:r>
                        <m:r>
                          <a:rPr lang="it-IT" sz="1400" i="1">
                            <a:effectLst/>
                            <a:latin typeface="Cambria Math" panose="02040503050406030204" pitchFamily="18" charset="0"/>
                            <a:ea typeface="Times New Roman" panose="02020603050405020304" pitchFamily="18" charset="0"/>
                            <a:cs typeface="Arial" panose="020B0604020202020204" pitchFamily="34" charset="0"/>
                          </a:rPr>
                          <m:t>h𝑎</m:t>
                        </m:r>
                        <m:r>
                          <a:rPr lang="it-IT" sz="1400" i="1">
                            <a:effectLst/>
                            <a:latin typeface="Cambria Math" panose="02040503050406030204" pitchFamily="18" charset="0"/>
                            <a:ea typeface="Times New Roman" panose="02020603050405020304" pitchFamily="18" charset="0"/>
                            <a:cs typeface="Arial" panose="020B0604020202020204" pitchFamily="34" charset="0"/>
                          </a:rPr>
                          <m:t> </m:t>
                        </m:r>
                        <m:r>
                          <a:rPr lang="it-IT" sz="1400" i="1">
                            <a:effectLst/>
                            <a:latin typeface="Cambria Math" panose="02040503050406030204" pitchFamily="18" charset="0"/>
                            <a:ea typeface="Times New Roman" panose="02020603050405020304" pitchFamily="18" charset="0"/>
                            <a:cs typeface="Arial" panose="020B0604020202020204" pitchFamily="34" charset="0"/>
                          </a:rPr>
                          <m:t>𝑣𝑖𝑛𝑡𝑜</m:t>
                        </m:r>
                      </m:e>
                    </m:d>
                  </m:oMath>
                </a14:m>
                <a:r>
                  <a:rPr lang="it-IT" sz="1400" dirty="0">
                    <a:effectLst/>
                    <a:latin typeface="Arial" panose="020B0604020202020204" pitchFamily="34" charset="0"/>
                    <a:ea typeface="Times New Roman" panose="02020603050405020304" pitchFamily="18"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Una delle femmine: Marta ha la probabilità di vincita di 1 su 9 </a:t>
                </a:r>
                <a:r>
                  <a:rPr lang="it-IT" sz="1400" i="1" dirty="0" smtClean="0">
                    <a:effectLst/>
                    <a:latin typeface="Arial" panose="020B0604020202020204" pitchFamily="34" charset="0"/>
                    <a:ea typeface="Times New Roman" panose="02020603050405020304" pitchFamily="18" charset="0"/>
                    <a:cs typeface="Times New Roman" panose="02020603050405020304" pitchFamily="18" charset="0"/>
                  </a:rPr>
                  <a:t>concorrenti </a:t>
                </a:r>
                <a14:m>
                  <m:oMath xmlns:m="http://schemas.openxmlformats.org/officeDocument/2006/math">
                    <m:r>
                      <a:rPr lang="it-IT" sz="1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191038" y="1344844"/>
                <a:ext cx="8790215" cy="3000821"/>
              </a:xfrm>
              <a:prstGeom prst="rect">
                <a:avLst/>
              </a:prstGeom>
              <a:blipFill rotWithShape="0">
                <a:blip r:embed="rId5"/>
                <a:stretch>
                  <a:fillRect l="-208" r="-208" b="-13821"/>
                </a:stretch>
              </a:blipFill>
            </p:spPr>
            <p:txBody>
              <a:bodyPr/>
              <a:lstStyle/>
              <a:p>
                <a:r>
                  <a:rPr lang="it-IT">
                    <a:noFill/>
                  </a:rPr>
                  <a:t> </a:t>
                </a:r>
              </a:p>
            </p:txBody>
          </p:sp>
        </mc:Fallback>
      </mc:AlternateContent>
    </p:spTree>
    <p:extLst>
      <p:ext uri="{BB962C8B-B14F-4D97-AF65-F5344CB8AC3E}">
        <p14:creationId xmlns:p14="http://schemas.microsoft.com/office/powerpoint/2010/main" val="25769001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Probabilità condizionata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384099" y="1262711"/>
                <a:ext cx="8444302" cy="3036152"/>
              </a:xfrm>
              <a:prstGeom prst="rect">
                <a:avLst/>
              </a:prstGeom>
            </p:spPr>
            <p:txBody>
              <a:bodyPr wrap="square">
                <a:spAutoFit/>
              </a:bodyPr>
              <a:lstStyle/>
              <a:p>
                <a:pPr algn="just">
                  <a:lnSpc>
                    <a:spcPct val="150000"/>
                  </a:lnSpc>
                  <a:spcAft>
                    <a:spcPts val="0"/>
                  </a:spcAft>
                </a:pPr>
                <a:r>
                  <a:rPr lang="it-IT" sz="1400" dirty="0" smtClean="0">
                    <a:latin typeface="Arial" panose="020B0604020202020204" pitchFamily="34" charset="0"/>
                    <a:ea typeface="Times New Roman" panose="02020603050405020304" pitchFamily="18" charset="0"/>
                    <a:cs typeface="Times New Roman" panose="02020603050405020304" pitchFamily="18" charset="0"/>
                  </a:rPr>
                  <a:t>La probabilità di vittoria di una femmina è di 5 su </a:t>
                </a:r>
                <a:r>
                  <a:rPr lang="it-IT" sz="1400" dirty="0">
                    <a:latin typeface="Arial" panose="020B0604020202020204" pitchFamily="34" charset="0"/>
                    <a:ea typeface="Times New Roman" panose="02020603050405020304" pitchFamily="18" charset="0"/>
                    <a:cs typeface="Times New Roman" panose="02020603050405020304" pitchFamily="18" charset="0"/>
                  </a:rPr>
                  <a:t>9 </a:t>
                </a:r>
                <a:r>
                  <a:rPr lang="it-IT" sz="1400" dirty="0" smtClean="0">
                    <a:latin typeface="Arial" panose="020B0604020202020204" pitchFamily="34" charset="0"/>
                    <a:ea typeface="Times New Roman" panose="02020603050405020304" pitchFamily="18" charset="0"/>
                    <a:cs typeface="Times New Roman" panose="02020603050405020304" pitchFamily="18" charset="0"/>
                  </a:rPr>
                  <a:t>concorrenti </a:t>
                </a:r>
                <a14:m>
                  <m:oMath xmlns:m="http://schemas.openxmlformats.org/officeDocument/2006/math">
                    <m:r>
                      <a:rPr lang="it-IT" sz="14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Se annotiamo con </a:t>
                </a: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A</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l'evento "Marta ha vinto" e con </a:t>
                </a: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B</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l'evento "una femmina ha vinto", si può osservare che A è un sottoinsieme di B, allora la probabilità dell’evento </a:t>
                </a: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A</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condizionato dell’evento </a:t>
                </a: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B</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è </a:t>
                </a:r>
                <a14:m>
                  <m:oMath xmlns:m="http://schemas.openxmlformats.org/officeDocument/2006/math">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𝐵</m:t>
                        </m:r>
                      </m:e>
                    </m:d>
                  </m:oMath>
                </a14:m>
                <a:r>
                  <a:rPr lang="it-IT" sz="1400" dirty="0">
                    <a:effectLst/>
                    <a:latin typeface="Arial" panose="020B0604020202020204" pitchFamily="34" charset="0"/>
                    <a:ea typeface="Times New Roman" panose="02020603050405020304" pitchFamily="18" charset="0"/>
                    <a:cs typeface="Times New Roman" panose="02020603050405020304" pitchFamily="18" charset="0"/>
                  </a:rPr>
                  <a:t> è rappresentata dalla probabilità che l'evento </a:t>
                </a: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A</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si verifichi dato che </a:t>
                </a:r>
                <a:r>
                  <a:rPr lang="it-IT" sz="1400" i="1" dirty="0">
                    <a:effectLst/>
                    <a:latin typeface="Arial" panose="020B0604020202020204" pitchFamily="34" charset="0"/>
                    <a:ea typeface="Times New Roman" panose="02020603050405020304" pitchFamily="18" charset="0"/>
                    <a:cs typeface="Times New Roman" panose="02020603050405020304" pitchFamily="18" charset="0"/>
                  </a:rPr>
                  <a:t>B</a:t>
                </a:r>
                <a:r>
                  <a:rPr lang="it-IT" sz="1400" dirty="0">
                    <a:effectLst/>
                    <a:latin typeface="Arial" panose="020B0604020202020204" pitchFamily="34" charset="0"/>
                    <a:ea typeface="Times New Roman" panose="02020603050405020304" pitchFamily="18" charset="0"/>
                    <a:cs typeface="Times New Roman" panose="02020603050405020304" pitchFamily="18" charset="0"/>
                  </a:rPr>
                  <a:t> si è verificato.</a:t>
                </a: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0"/>
                  </a:spcAft>
                </a:pPr>
                <a14:m>
                  <m:oMath xmlns:m="http://schemas.openxmlformats.org/officeDocument/2006/math">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it-IT" sz="1400" dirty="0" smtClean="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it-IT" sz="14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𝐵</m:t>
                              </m:r>
                            </m:e>
                          </m:d>
                        </m:num>
                        <m:den>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𝐵</m:t>
                              </m:r>
                            </m:e>
                          </m:d>
                        </m:den>
                      </m:f>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1/9</m:t>
                          </m:r>
                        </m:num>
                        <m:den>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5/9</m:t>
                          </m:r>
                        </m:den>
                      </m:f>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5</m:t>
                          </m:r>
                        </m:den>
                      </m:f>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384099" y="1262711"/>
                <a:ext cx="8444302" cy="3036152"/>
              </a:xfrm>
              <a:prstGeom prst="rect">
                <a:avLst/>
              </a:prstGeom>
              <a:blipFill rotWithShape="0">
                <a:blip r:embed="rId5"/>
                <a:stretch>
                  <a:fillRect l="-217" t="-7229" r="-2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191038" y="4599348"/>
                <a:ext cx="8790215" cy="1708160"/>
              </a:xfrm>
              <a:prstGeom prst="rect">
                <a:avLst/>
              </a:prstGeom>
            </p:spPr>
            <p:txBody>
              <a:bodyPr wrap="square">
                <a:spAutoFit/>
              </a:bodyPr>
              <a:lstStyle/>
              <a:p>
                <a:pPr algn="just">
                  <a:lnSpc>
                    <a:spcPct val="150000"/>
                  </a:lnSpc>
                  <a:spcAft>
                    <a:spcPts val="0"/>
                  </a:spcAft>
                </a:pPr>
                <a:r>
                  <a:rPr lang="it-IT" sz="1400" dirty="0">
                    <a:latin typeface="Arial" panose="020B0604020202020204" pitchFamily="34" charset="0"/>
                    <a:ea typeface="Times New Roman" panose="02020603050405020304" pitchFamily="18" charset="0"/>
                    <a:cs typeface="Times New Roman" panose="02020603050405020304" pitchFamily="18" charset="0"/>
                  </a:rPr>
                  <a:t>I risultati favorevoli a tale accadimento sono il fatto che ha vinto una donna, ossia </a:t>
                </a:r>
                <a14:m>
                  <m:oMath xmlns:m="http://schemas.openxmlformats.org/officeDocument/2006/math">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𝑖𝑛</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𝑞𝑢𝑒𝑠𝑡𝑜</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𝑐𝑎𝑠𝑜</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𝑃</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it-IT" sz="1400" dirty="0">
                    <a:effectLst/>
                    <a:latin typeface="Arial" panose="020B0604020202020204" pitchFamily="34" charset="0"/>
                    <a:ea typeface="Times New Roman" panose="02020603050405020304" pitchFamily="18" charset="0"/>
                    <a:cs typeface="Times New Roman" panose="02020603050405020304" pitchFamily="18" charset="0"/>
                  </a:rPr>
                  <a:t>, mentre i casi possibili corrispondono ai casi favorevoli all’evento condizionante B. </a:t>
                </a: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Infatti, se prima dell'uscita dei risultati trapela la notizia che la vincitrice è una femmina, la probabilità che Marta vinca diventa 1/5 perché nel concorso vi erano soltanto 5 partecipanti femmine. L'informazione extra che la vincitrice è una femmina, ha cambiato la probabilità di vincita per Marta.</a:t>
                </a:r>
              </a:p>
            </p:txBody>
          </p:sp>
        </mc:Choice>
        <mc:Fallback xmlns="">
          <p:sp>
            <p:nvSpPr>
              <p:cNvPr id="5" name="Rettangolo 4"/>
              <p:cNvSpPr>
                <a:spLocks noRot="1" noChangeAspect="1" noMove="1" noResize="1" noEditPoints="1" noAdjustHandles="1" noChangeArrowheads="1" noChangeShapeType="1" noTextEdit="1"/>
              </p:cNvSpPr>
              <p:nvPr/>
            </p:nvSpPr>
            <p:spPr>
              <a:xfrm>
                <a:off x="191038" y="4599348"/>
                <a:ext cx="8790215" cy="1708160"/>
              </a:xfrm>
              <a:prstGeom prst="rect">
                <a:avLst/>
              </a:prstGeom>
              <a:blipFill rotWithShape="0">
                <a:blip r:embed="rId6"/>
                <a:stretch>
                  <a:fillRect l="-208" r="-208" b="-356"/>
                </a:stretch>
              </a:blipFill>
            </p:spPr>
            <p:txBody>
              <a:bodyPr/>
              <a:lstStyle/>
              <a:p>
                <a:r>
                  <a:rPr lang="it-IT">
                    <a:noFill/>
                  </a:rPr>
                  <a:t> </a:t>
                </a:r>
              </a:p>
            </p:txBody>
          </p:sp>
        </mc:Fallback>
      </mc:AlternateContent>
    </p:spTree>
    <p:extLst>
      <p:ext uri="{BB962C8B-B14F-4D97-AF65-F5344CB8AC3E}">
        <p14:creationId xmlns:p14="http://schemas.microsoft.com/office/powerpoint/2010/main" val="32836700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5"/>
          <a:stretch>
            <a:fillRect/>
          </a:stretch>
        </p:blipFill>
        <p:spPr>
          <a:xfrm>
            <a:off x="720347" y="1514991"/>
            <a:ext cx="7324725" cy="3276600"/>
          </a:xfrm>
          <a:prstGeom prst="rect">
            <a:avLst/>
          </a:prstGeom>
        </p:spPr>
      </p:pic>
    </p:spTree>
    <p:extLst>
      <p:ext uri="{BB962C8B-B14F-4D97-AF65-F5344CB8AC3E}">
        <p14:creationId xmlns:p14="http://schemas.microsoft.com/office/powerpoint/2010/main" val="10042647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Probabilità condizionata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5"/>
          <a:stretch>
            <a:fillRect/>
          </a:stretch>
        </p:blipFill>
        <p:spPr>
          <a:xfrm>
            <a:off x="6631504" y="5086418"/>
            <a:ext cx="2314575" cy="752475"/>
          </a:xfrm>
          <a:prstGeom prst="rect">
            <a:avLst/>
          </a:prstGeom>
        </p:spPr>
      </p:pic>
      <p:pic>
        <p:nvPicPr>
          <p:cNvPr id="13" name="Immagine 12"/>
          <p:cNvPicPr>
            <a:picLocks noChangeAspect="1"/>
          </p:cNvPicPr>
          <p:nvPr/>
        </p:nvPicPr>
        <p:blipFill>
          <a:blip r:embed="rId6"/>
          <a:stretch>
            <a:fillRect/>
          </a:stretch>
        </p:blipFill>
        <p:spPr>
          <a:xfrm>
            <a:off x="291823" y="1329094"/>
            <a:ext cx="5845740" cy="3538211"/>
          </a:xfrm>
          <a:prstGeom prst="rect">
            <a:avLst/>
          </a:prstGeom>
        </p:spPr>
      </p:pic>
      <p:pic>
        <p:nvPicPr>
          <p:cNvPr id="14" name="Immagine 13"/>
          <p:cNvPicPr>
            <a:picLocks noChangeAspect="1"/>
          </p:cNvPicPr>
          <p:nvPr/>
        </p:nvPicPr>
        <p:blipFill>
          <a:blip r:embed="rId7"/>
          <a:stretch>
            <a:fillRect/>
          </a:stretch>
        </p:blipFill>
        <p:spPr>
          <a:xfrm>
            <a:off x="493811" y="5086418"/>
            <a:ext cx="2390775" cy="762000"/>
          </a:xfrm>
          <a:prstGeom prst="rect">
            <a:avLst/>
          </a:prstGeom>
        </p:spPr>
      </p:pic>
      <p:pic>
        <p:nvPicPr>
          <p:cNvPr id="15" name="Immagine 14"/>
          <p:cNvPicPr>
            <a:picLocks noChangeAspect="1"/>
          </p:cNvPicPr>
          <p:nvPr/>
        </p:nvPicPr>
        <p:blipFill>
          <a:blip r:embed="rId8"/>
          <a:stretch>
            <a:fillRect/>
          </a:stretch>
        </p:blipFill>
        <p:spPr>
          <a:xfrm>
            <a:off x="3041078" y="5134043"/>
            <a:ext cx="3057525" cy="714375"/>
          </a:xfrm>
          <a:prstGeom prst="rect">
            <a:avLst/>
          </a:prstGeom>
        </p:spPr>
      </p:pic>
    </p:spTree>
    <p:extLst>
      <p:ext uri="{BB962C8B-B14F-4D97-AF65-F5344CB8AC3E}">
        <p14:creationId xmlns:p14="http://schemas.microsoft.com/office/powerpoint/2010/main" val="31253437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Eventi indipendenti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5"/>
          <a:stretch>
            <a:fillRect/>
          </a:stretch>
        </p:blipFill>
        <p:spPr>
          <a:xfrm>
            <a:off x="720347" y="1440425"/>
            <a:ext cx="7554380" cy="2882193"/>
          </a:xfrm>
          <a:prstGeom prst="rect">
            <a:avLst/>
          </a:prstGeom>
        </p:spPr>
      </p:pic>
    </p:spTree>
    <p:extLst>
      <p:ext uri="{BB962C8B-B14F-4D97-AF65-F5344CB8AC3E}">
        <p14:creationId xmlns:p14="http://schemas.microsoft.com/office/powerpoint/2010/main" val="16945589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425504" y="1602876"/>
                <a:ext cx="8049491" cy="3659720"/>
              </a:xfrm>
              <a:prstGeom prst="rect">
                <a:avLst/>
              </a:prstGeom>
            </p:spPr>
            <p:txBody>
              <a:bodyPr wrap="square">
                <a:spAutoFit/>
              </a:bodyPr>
              <a:lstStyle/>
              <a:p>
                <a:pPr algn="just">
                  <a:spcAft>
                    <a:spcPts val="0"/>
                  </a:spcAft>
                </a:pPr>
                <a:r>
                  <a:rPr lang="it-IT" i="1" dirty="0">
                    <a:latin typeface="Arial" panose="020B0604020202020204" pitchFamily="34" charset="0"/>
                    <a:ea typeface="Times New Roman" panose="02020603050405020304" pitchFamily="18" charset="0"/>
                    <a:cs typeface="Times New Roman" panose="02020603050405020304" pitchFamily="18" charset="0"/>
                  </a:rPr>
                  <a:t>V</a:t>
                </a:r>
                <a:r>
                  <a:rPr lang="it-IT" i="1" dirty="0" smtClean="0">
                    <a:effectLst/>
                    <a:latin typeface="Arial" panose="020B0604020202020204" pitchFamily="34" charset="0"/>
                    <a:ea typeface="Times New Roman" panose="02020603050405020304" pitchFamily="18" charset="0"/>
                    <a:cs typeface="Times New Roman" panose="02020603050405020304" pitchFamily="18" charset="0"/>
                  </a:rPr>
                  <a:t>i </a:t>
                </a:r>
                <a:r>
                  <a:rPr lang="it-IT" i="1" dirty="0">
                    <a:effectLst/>
                    <a:latin typeface="Arial" panose="020B0604020202020204" pitchFamily="34" charset="0"/>
                    <a:ea typeface="Times New Roman" panose="02020603050405020304" pitchFamily="18" charset="0"/>
                    <a:cs typeface="Times New Roman" panose="02020603050405020304" pitchFamily="18" charset="0"/>
                  </a:rPr>
                  <a:t>sono due mazzi di 40 carte. Estraendo una carta da ciascun mazzo, calcolare la probabilità che la prima carta sia un asso e che la carta estratta dal secondo mazzo sia una carta di fiori. Gli eventi sono indipendenti?</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it-IT" dirty="0">
                    <a:effectLst/>
                    <a:latin typeface="Arial" panose="020B0604020202020204" pitchFamily="34" charset="0"/>
                    <a:ea typeface="Times New Roman" panose="02020603050405020304" pitchFamily="18" charset="0"/>
                    <a:cs typeface="Arial" panose="020B0604020202020204" pitchFamily="34" charset="0"/>
                  </a:rPr>
                  <a:t>A</a:t>
                </a:r>
                <a14:m>
                  <m:oMath xmlns:m="http://schemas.openxmlformats.org/officeDocument/2006/math">
                    <m:r>
                      <a:rPr lang="it-IT" i="1">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it-IT" i="1">
                            <a:effectLst/>
                            <a:latin typeface="Cambria Math" panose="02040503050406030204" pitchFamily="18" charset="0"/>
                            <a:ea typeface="Times New Roman" panose="02020603050405020304" pitchFamily="18" charset="0"/>
                            <a:cs typeface="Arial" panose="020B0604020202020204" pitchFamily="34" charset="0"/>
                          </a:rPr>
                        </m:ctrlPr>
                      </m:dPr>
                      <m:e>
                        <m:r>
                          <a:rPr lang="it-IT" i="1">
                            <a:effectLst/>
                            <a:latin typeface="Cambria Math" panose="02040503050406030204" pitchFamily="18" charset="0"/>
                            <a:ea typeface="Times New Roman" panose="02020603050405020304" pitchFamily="18" charset="0"/>
                            <a:cs typeface="Arial" panose="020B0604020202020204" pitchFamily="34" charset="0"/>
                          </a:rPr>
                          <m:t>𝐴𝑆𝑆𝑂</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𝑑𝑎𝑙</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𝑝𝑟𝑖𝑚𝑜</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𝑚𝑎𝑧𝑧𝑜</m:t>
                        </m:r>
                      </m:e>
                    </m:d>
                  </m:oMath>
                </a14:m>
                <a:r>
                  <a:rPr lang="it-IT" dirty="0">
                    <a:effectLst/>
                    <a:latin typeface="Arial" panose="020B0604020202020204" pitchFamily="34" charset="0"/>
                    <a:ea typeface="Times New Roman" panose="02020603050405020304" pitchFamily="18" charset="0"/>
                    <a:cs typeface="Arial" panose="020B0604020202020204" pitchFamily="34" charset="0"/>
                  </a:rPr>
                  <a:t>: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effectLst/>
                    <a:latin typeface="Arial" panose="020B0604020202020204" pitchFamily="34" charset="0"/>
                    <a:ea typeface="Times New Roman" panose="02020603050405020304" pitchFamily="18" charset="0"/>
                    <a:cs typeface="Arial" panose="020B0604020202020204" pitchFamily="34" charset="0"/>
                  </a:rPr>
                  <a:t>B</a:t>
                </a:r>
                <a14:m>
                  <m:oMath xmlns:m="http://schemas.openxmlformats.org/officeDocument/2006/math">
                    <m:r>
                      <a:rPr lang="it-IT" i="1">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it-IT" i="1">
                            <a:effectLst/>
                            <a:latin typeface="Cambria Math" panose="02040503050406030204" pitchFamily="18" charset="0"/>
                            <a:ea typeface="Times New Roman" panose="02020603050405020304" pitchFamily="18" charset="0"/>
                            <a:cs typeface="Arial" panose="020B0604020202020204" pitchFamily="34" charset="0"/>
                          </a:rPr>
                        </m:ctrlPr>
                      </m:dPr>
                      <m:e>
                        <m:r>
                          <a:rPr lang="it-IT" i="1">
                            <a:effectLst/>
                            <a:latin typeface="Cambria Math" panose="02040503050406030204" pitchFamily="18" charset="0"/>
                            <a:ea typeface="Times New Roman" panose="02020603050405020304" pitchFamily="18" charset="0"/>
                            <a:cs typeface="Arial" panose="020B0604020202020204" pitchFamily="34" charset="0"/>
                          </a:rPr>
                          <m:t>𝑐𝑎𝑟𝑡𝑎</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𝑑𝑖</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𝐹𝐼𝑂𝑅𝐼</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𝑑𝑎𝑙</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𝑠𝑒𝑐𝑜𝑛𝑑𝑜</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𝑚𝑎𝑧𝑧𝑜</m:t>
                        </m:r>
                      </m:e>
                    </m:d>
                  </m:oMath>
                </a14:m>
                <a:r>
                  <a:rPr lang="it-IT" dirty="0">
                    <a:effectLst/>
                    <a:latin typeface="Arial" panose="020B0604020202020204" pitchFamily="34" charset="0"/>
                    <a:ea typeface="Times New Roman" panose="02020603050405020304" pitchFamily="18" charset="0"/>
                    <a:cs typeface="Arial" panose="020B0604020202020204" pitchFamily="34" charset="0"/>
                  </a:rPr>
                  <a:t>:</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marL="449580" algn="just">
                  <a:spcAft>
                    <a:spcPts val="0"/>
                  </a:spcAft>
                </a:pPr>
                <a14:m>
                  <m:oMathPara xmlns:m="http://schemas.openxmlformats.org/officeDocument/2006/math">
                    <m:oMathParaPr>
                      <m:jc m:val="centerGroup"/>
                    </m:oMathParaPr>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40</m:t>
                          </m:r>
                        </m:den>
                      </m:f>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4</m:t>
                          </m:r>
                        </m:den>
                      </m:f>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marL="449580" algn="just">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marL="449580" algn="just">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Gli eventi sono indipendenti in quanto le informazioni sull’evento </a:t>
                </a:r>
                <a:r>
                  <a:rPr lang="it-IT" i="1" dirty="0">
                    <a:effectLst/>
                    <a:latin typeface="Arial" panose="020B0604020202020204" pitchFamily="34" charset="0"/>
                    <a:ea typeface="Times New Roman" panose="02020603050405020304" pitchFamily="18" charset="0"/>
                    <a:cs typeface="Times New Roman" panose="02020603050405020304" pitchFamily="18" charset="0"/>
                  </a:rPr>
                  <a:t>B</a:t>
                </a:r>
                <a:r>
                  <a:rPr lang="it-IT" dirty="0">
                    <a:effectLst/>
                    <a:latin typeface="Arial" panose="020B0604020202020204" pitchFamily="34" charset="0"/>
                    <a:ea typeface="Times New Roman" panose="02020603050405020304" pitchFamily="18" charset="0"/>
                    <a:cs typeface="Times New Roman" panose="02020603050405020304" pitchFamily="18" charset="0"/>
                  </a:rPr>
                  <a:t> non alterano la probabilità associate all’evento </a:t>
                </a:r>
                <a:r>
                  <a:rPr lang="it-IT" i="1" dirty="0">
                    <a:effectLst/>
                    <a:latin typeface="Arial" panose="020B0604020202020204" pitchFamily="34" charset="0"/>
                    <a:ea typeface="Times New Roman" panose="02020603050405020304" pitchFamily="18" charset="0"/>
                    <a:cs typeface="Times New Roman" panose="02020603050405020304" pitchFamily="18" charset="0"/>
                  </a:rPr>
                  <a:t>A</a:t>
                </a:r>
                <a:r>
                  <a:rPr lang="it-IT" dirty="0">
                    <a:effectLst/>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4" name="Rettangolo 3"/>
              <p:cNvSpPr>
                <a:spLocks noRot="1" noChangeAspect="1" noMove="1" noResize="1" noEditPoints="1" noAdjustHandles="1" noChangeArrowheads="1" noChangeShapeType="1" noTextEdit="1"/>
              </p:cNvSpPr>
              <p:nvPr/>
            </p:nvSpPr>
            <p:spPr>
              <a:xfrm>
                <a:off x="425504" y="1602876"/>
                <a:ext cx="8049491" cy="3659720"/>
              </a:xfrm>
              <a:prstGeom prst="rect">
                <a:avLst/>
              </a:prstGeom>
              <a:blipFill rotWithShape="0">
                <a:blip r:embed="rId5"/>
                <a:stretch>
                  <a:fillRect l="-682" t="-1000" r="-606"/>
                </a:stretch>
              </a:blipFill>
            </p:spPr>
            <p:txBody>
              <a:bodyPr/>
              <a:lstStyle/>
              <a:p>
                <a:r>
                  <a:rPr lang="it-IT">
                    <a:noFill/>
                  </a:rPr>
                  <a:t> </a:t>
                </a:r>
              </a:p>
            </p:txBody>
          </p:sp>
        </mc:Fallback>
      </mc:AlternateContent>
    </p:spTree>
    <p:extLst>
      <p:ext uri="{BB962C8B-B14F-4D97-AF65-F5344CB8AC3E}">
        <p14:creationId xmlns:p14="http://schemas.microsoft.com/office/powerpoint/2010/main" val="19237134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Eventi dipendenti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5" name="Rettangolo 4"/>
              <p:cNvSpPr/>
              <p:nvPr/>
            </p:nvSpPr>
            <p:spPr>
              <a:xfrm>
                <a:off x="332509" y="1046543"/>
                <a:ext cx="8409709" cy="5252464"/>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Un evento casuale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A</a:t>
                </a:r>
                <a:r>
                  <a:rPr lang="it-IT" dirty="0">
                    <a:effectLst/>
                    <a:latin typeface="Arial" panose="020B0604020202020204" pitchFamily="34" charset="0"/>
                    <a:ea typeface="Times New Roman" panose="02020603050405020304" pitchFamily="18" charset="0"/>
                    <a:cs typeface="Times New Roman" panose="02020603050405020304" pitchFamily="18" charset="0"/>
                  </a:rPr>
                  <a:t> è </a:t>
                </a:r>
                <a:r>
                  <a:rPr lang="it-IT" b="1" dirty="0">
                    <a:effectLst/>
                    <a:latin typeface="Arial" panose="020B0604020202020204" pitchFamily="34" charset="0"/>
                    <a:ea typeface="Times New Roman" panose="02020603050405020304" pitchFamily="18" charset="0"/>
                    <a:cs typeface="Times New Roman" panose="02020603050405020304" pitchFamily="18" charset="0"/>
                  </a:rPr>
                  <a:t>dipendente</a:t>
                </a:r>
                <a:r>
                  <a:rPr lang="it-IT" dirty="0">
                    <a:effectLst/>
                    <a:latin typeface="Arial" panose="020B0604020202020204" pitchFamily="34" charset="0"/>
                    <a:ea typeface="Times New Roman" panose="02020603050405020304" pitchFamily="18" charset="0"/>
                    <a:cs typeface="Times New Roman" panose="02020603050405020304" pitchFamily="18" charset="0"/>
                  </a:rPr>
                  <a:t> da un altro evento </a:t>
                </a:r>
                <a:r>
                  <a:rPr lang="it-IT" i="1" dirty="0">
                    <a:effectLst/>
                    <a:latin typeface="Arial" panose="020B0604020202020204" pitchFamily="34" charset="0"/>
                    <a:ea typeface="Times New Roman" panose="02020603050405020304" pitchFamily="18" charset="0"/>
                    <a:cs typeface="Times New Roman" panose="02020603050405020304" pitchFamily="18" charset="0"/>
                  </a:rPr>
                  <a:t>B</a:t>
                </a:r>
                <a:r>
                  <a:rPr lang="it-IT" dirty="0">
                    <a:effectLst/>
                    <a:latin typeface="Arial" panose="020B0604020202020204" pitchFamily="34" charset="0"/>
                    <a:ea typeface="Times New Roman" panose="02020603050405020304" pitchFamily="18" charset="0"/>
                    <a:cs typeface="Times New Roman" panose="02020603050405020304" pitchFamily="18" charset="0"/>
                  </a:rPr>
                  <a:t> se la probabilità dell’evento </a:t>
                </a:r>
                <a:r>
                  <a:rPr lang="it-IT" i="1" dirty="0">
                    <a:effectLst/>
                    <a:latin typeface="Arial" panose="020B0604020202020204" pitchFamily="34" charset="0"/>
                    <a:ea typeface="Times New Roman" panose="02020603050405020304" pitchFamily="18" charset="0"/>
                    <a:cs typeface="Times New Roman" panose="02020603050405020304" pitchFamily="18" charset="0"/>
                  </a:rPr>
                  <a:t>A</a:t>
                </a:r>
                <a:r>
                  <a:rPr lang="it-IT" dirty="0">
                    <a:effectLst/>
                    <a:latin typeface="Arial" panose="020B0604020202020204" pitchFamily="34" charset="0"/>
                    <a:ea typeface="Times New Roman" panose="02020603050405020304" pitchFamily="18" charset="0"/>
                    <a:cs typeface="Times New Roman" panose="02020603050405020304" pitchFamily="18" charset="0"/>
                  </a:rPr>
                  <a:t> dipende dal fatto che l’evento </a:t>
                </a:r>
                <a:r>
                  <a:rPr lang="it-IT" i="1" dirty="0">
                    <a:effectLst/>
                    <a:latin typeface="Arial" panose="020B0604020202020204" pitchFamily="34" charset="0"/>
                    <a:ea typeface="Times New Roman" panose="02020603050405020304" pitchFamily="18" charset="0"/>
                    <a:cs typeface="Times New Roman" panose="02020603050405020304" pitchFamily="18" charset="0"/>
                  </a:rPr>
                  <a:t>B</a:t>
                </a:r>
                <a:r>
                  <a:rPr lang="it-IT" dirty="0">
                    <a:effectLst/>
                    <a:latin typeface="Arial" panose="020B0604020202020204" pitchFamily="34" charset="0"/>
                    <a:ea typeface="Times New Roman" panose="02020603050405020304" pitchFamily="18" charset="0"/>
                    <a:cs typeface="Times New Roman" panose="02020603050405020304" pitchFamily="18" charset="0"/>
                  </a:rPr>
                  <a:t> si sia verificato o meno.</a:t>
                </a:r>
              </a:p>
              <a:p>
                <a:pPr algn="just">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it-IT" b="1" i="1" dirty="0">
                    <a:effectLst/>
                    <a:latin typeface="Arial" panose="020B0604020202020204" pitchFamily="34" charset="0"/>
                    <a:ea typeface="Times New Roman" panose="02020603050405020304" pitchFamily="18" charset="0"/>
                    <a:cs typeface="Times New Roman" panose="02020603050405020304" pitchFamily="18" charset="0"/>
                  </a:rPr>
                  <a:t>Esempio: </a:t>
                </a:r>
                <a:r>
                  <a:rPr lang="it-IT" i="1" dirty="0">
                    <a:effectLst/>
                    <a:latin typeface="Arial" panose="020B0604020202020204" pitchFamily="34" charset="0"/>
                    <a:ea typeface="Times New Roman" panose="02020603050405020304" pitchFamily="18" charset="0"/>
                    <a:cs typeface="Times New Roman" panose="02020603050405020304" pitchFamily="18" charset="0"/>
                  </a:rPr>
                  <a:t>in</a:t>
                </a:r>
                <a:r>
                  <a:rPr lang="it-IT" b="1" i="1" dirty="0">
                    <a:effectLst/>
                    <a:latin typeface="Arial" panose="020B0604020202020204" pitchFamily="34" charset="0"/>
                    <a:ea typeface="Times New Roman" panose="02020603050405020304" pitchFamily="18" charset="0"/>
                    <a:cs typeface="Times New Roman" panose="02020603050405020304" pitchFamily="18" charset="0"/>
                  </a:rPr>
                  <a:t> </a:t>
                </a:r>
                <a:r>
                  <a:rPr lang="it-IT" i="1" dirty="0">
                    <a:effectLst/>
                    <a:latin typeface="Arial" panose="020B0604020202020204" pitchFamily="34" charset="0"/>
                    <a:ea typeface="Times New Roman" panose="02020603050405020304" pitchFamily="18" charset="0"/>
                    <a:cs typeface="Times New Roman" panose="02020603050405020304" pitchFamily="18" charset="0"/>
                  </a:rPr>
                  <a:t>un mazzo di carte da 40. Estraendo due carte in successione, senza rimettere la prima carta estratta nel mazzo, calcolare le seguenti probabilità: la prima carta estratta è un asso; la seconda carta estratta è un asso. Gli eventi sono indipendenti?</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effectLst/>
                    <a:latin typeface="Arial" panose="020B0604020202020204" pitchFamily="34" charset="0"/>
                    <a:ea typeface="Times New Roman" panose="02020603050405020304" pitchFamily="18" charset="0"/>
                    <a:cs typeface="Arial" panose="020B0604020202020204" pitchFamily="34" charset="0"/>
                  </a:rPr>
                  <a:t>A</a:t>
                </a:r>
                <a14:m>
                  <m:oMath xmlns:m="http://schemas.openxmlformats.org/officeDocument/2006/math">
                    <m:r>
                      <a:rPr lang="it-IT" i="1">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it-IT" i="1">
                            <a:effectLst/>
                            <a:latin typeface="Cambria Math" panose="02040503050406030204" pitchFamily="18" charset="0"/>
                            <a:ea typeface="Times New Roman" panose="02020603050405020304" pitchFamily="18" charset="0"/>
                            <a:cs typeface="Arial" panose="020B0604020202020204" pitchFamily="34" charset="0"/>
                          </a:rPr>
                        </m:ctrlPr>
                      </m:dPr>
                      <m:e>
                        <m:r>
                          <a:rPr lang="it-IT" i="1">
                            <a:effectLst/>
                            <a:latin typeface="Cambria Math" panose="02040503050406030204" pitchFamily="18" charset="0"/>
                            <a:ea typeface="Times New Roman" panose="02020603050405020304" pitchFamily="18" charset="0"/>
                            <a:cs typeface="Arial" panose="020B0604020202020204" pitchFamily="34" charset="0"/>
                          </a:rPr>
                          <m:t>𝑙𝑎</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𝑝𝑟𝑖𝑚𝑎</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𝑐𝑎𝑟𝑡𝑎</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𝐴𝑆𝑆𝑂</m:t>
                        </m:r>
                      </m:e>
                    </m:d>
                  </m:oMath>
                </a14:m>
                <a:r>
                  <a:rPr lang="it-IT" dirty="0">
                    <a:effectLst/>
                    <a:latin typeface="Arial" panose="020B0604020202020204" pitchFamily="34" charset="0"/>
                    <a:ea typeface="Times New Roman" panose="02020603050405020304" pitchFamily="18" charset="0"/>
                    <a:cs typeface="Arial" panose="020B0604020202020204" pitchFamily="34" charset="0"/>
                  </a:rPr>
                  <a:t>: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effectLst/>
                    <a:latin typeface="Arial" panose="020B0604020202020204" pitchFamily="34" charset="0"/>
                    <a:ea typeface="Times New Roman" panose="02020603050405020304" pitchFamily="18" charset="0"/>
                    <a:cs typeface="Arial" panose="020B0604020202020204" pitchFamily="34" charset="0"/>
                  </a:rPr>
                  <a:t>B</a:t>
                </a:r>
                <a14:m>
                  <m:oMath xmlns:m="http://schemas.openxmlformats.org/officeDocument/2006/math">
                    <m:r>
                      <a:rPr lang="it-IT" i="1">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it-IT" i="1">
                            <a:effectLst/>
                            <a:latin typeface="Cambria Math" panose="02040503050406030204" pitchFamily="18" charset="0"/>
                            <a:ea typeface="Times New Roman" panose="02020603050405020304" pitchFamily="18" charset="0"/>
                            <a:cs typeface="Arial" panose="020B0604020202020204" pitchFamily="34" charset="0"/>
                          </a:rPr>
                        </m:ctrlPr>
                      </m:dPr>
                      <m:e>
                        <m:r>
                          <a:rPr lang="it-IT" i="1">
                            <a:effectLst/>
                            <a:latin typeface="Cambria Math" panose="02040503050406030204" pitchFamily="18" charset="0"/>
                            <a:ea typeface="Times New Roman" panose="02020603050405020304" pitchFamily="18" charset="0"/>
                            <a:cs typeface="Arial" panose="020B0604020202020204" pitchFamily="34" charset="0"/>
                          </a:rPr>
                          <m:t>𝑙𝑎</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𝑠𝑒𝑐𝑜𝑛𝑑𝑎</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𝑐𝑎𝑟𝑡𝑎</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𝐴𝑆𝑆𝑂</m:t>
                        </m:r>
                      </m:e>
                    </m:d>
                  </m:oMath>
                </a14:m>
                <a:r>
                  <a:rPr lang="it-IT" dirty="0">
                    <a:effectLst/>
                    <a:latin typeface="Arial" panose="020B0604020202020204" pitchFamily="34" charset="0"/>
                    <a:ea typeface="Times New Roman" panose="02020603050405020304" pitchFamily="18" charset="0"/>
                    <a:cs typeface="Arial" panose="020B0604020202020204" pitchFamily="34" charset="0"/>
                  </a:rPr>
                  <a:t>: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In questo caso la probabilità di B dipende dal verificarsi o meno di A; infatti</a:t>
                </a:r>
              </a:p>
              <a:p>
                <a:pPr marL="457200" algn="just">
                  <a:spcAft>
                    <a:spcPts val="0"/>
                  </a:spcAft>
                </a:pPr>
                <a14:m>
                  <m:oMathPara xmlns:m="http://schemas.openxmlformats.org/officeDocument/2006/math">
                    <m:oMathParaPr>
                      <m:jc m:val="centerGroup"/>
                    </m:oMathParaPr>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40</m:t>
                          </m:r>
                        </m:den>
                      </m:f>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spcAft>
                    <a:spcPts val="0"/>
                  </a:spcAft>
                </a:pPr>
                <a14:m>
                  <m:oMathPara xmlns:m="http://schemas.openxmlformats.org/officeDocument/2006/math">
                    <m:oMathParaPr>
                      <m:jc m:val="centerGroup"/>
                    </m:oMathParaPr>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39</m:t>
                          </m:r>
                        </m:den>
                      </m:f>
                      <m:r>
                        <a:rPr lang="it-IT" i="1">
                          <a:effectLst/>
                          <a:latin typeface="Cambria Math" panose="02040503050406030204" pitchFamily="18" charset="0"/>
                          <a:ea typeface="Times New Roman" panose="02020603050405020304" pitchFamily="18" charset="0"/>
                          <a:cs typeface="Times New Roman" panose="02020603050405020304" pitchFamily="18" charset="0"/>
                        </a:rPr>
                        <m:t>𝑠𝑒</m:t>
                      </m:r>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𝑙𝑎</m:t>
                      </m:r>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𝑝𝑟𝑖𝑚𝑎</m:t>
                      </m:r>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𝑐𝑎𝑟𝑡𝑎</m:t>
                      </m:r>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𝑒𝑟𝑎</m:t>
                      </m:r>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𝑢𝑛</m:t>
                      </m:r>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𝑎𝑠𝑠𝑜</m:t>
                      </m:r>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spcAft>
                    <a:spcPts val="0"/>
                  </a:spcAft>
                </a:pPr>
                <a14:m>
                  <m:oMathPara xmlns:m="http://schemas.openxmlformats.org/officeDocument/2006/math">
                    <m:oMathParaPr>
                      <m:jc m:val="centerGroup"/>
                    </m:oMathParaPr>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39</m:t>
                          </m:r>
                        </m:den>
                      </m:f>
                      <m:r>
                        <a:rPr lang="it-IT" i="1">
                          <a:effectLst/>
                          <a:latin typeface="Cambria Math" panose="02040503050406030204" pitchFamily="18" charset="0"/>
                          <a:ea typeface="Times New Roman" panose="02020603050405020304" pitchFamily="18" charset="0"/>
                          <a:cs typeface="Times New Roman" panose="02020603050405020304" pitchFamily="18" charset="0"/>
                        </a:rPr>
                        <m:t>𝑠𝑒</m:t>
                      </m:r>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𝑙𝑎</m:t>
                      </m:r>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𝑝𝑟𝑖𝑚𝑎</m:t>
                      </m:r>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𝑐𝑎𝑟𝑡𝑎</m:t>
                      </m:r>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𝑁𝑂𝑁</m:t>
                      </m:r>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𝑒𝑟𝑎</m:t>
                      </m:r>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𝑢𝑛</m:t>
                      </m:r>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𝑎𝑠𝑠𝑜</m:t>
                      </m:r>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Gli eventi non sono pertanto indipendenti.</a:t>
                </a:r>
              </a:p>
            </p:txBody>
          </p:sp>
        </mc:Choice>
        <mc:Fallback xmlns="">
          <p:sp>
            <p:nvSpPr>
              <p:cNvPr id="5" name="Rettangolo 4"/>
              <p:cNvSpPr>
                <a:spLocks noRot="1" noChangeAspect="1" noMove="1" noResize="1" noEditPoints="1" noAdjustHandles="1" noChangeArrowheads="1" noChangeShapeType="1" noTextEdit="1"/>
              </p:cNvSpPr>
              <p:nvPr/>
            </p:nvSpPr>
            <p:spPr>
              <a:xfrm>
                <a:off x="332509" y="1046543"/>
                <a:ext cx="8409709" cy="5252464"/>
              </a:xfrm>
              <a:prstGeom prst="rect">
                <a:avLst/>
              </a:prstGeom>
              <a:blipFill rotWithShape="0">
                <a:blip r:embed="rId5"/>
                <a:stretch>
                  <a:fillRect l="-653" t="-697" r="-580" b="-1045"/>
                </a:stretch>
              </a:blipFill>
            </p:spPr>
            <p:txBody>
              <a:bodyPr/>
              <a:lstStyle/>
              <a:p>
                <a:r>
                  <a:rPr lang="it-IT">
                    <a:noFill/>
                  </a:rPr>
                  <a:t> </a:t>
                </a:r>
              </a:p>
            </p:txBody>
          </p:sp>
        </mc:Fallback>
      </mc:AlternateContent>
    </p:spTree>
    <p:extLst>
      <p:ext uri="{BB962C8B-B14F-4D97-AF65-F5344CB8AC3E}">
        <p14:creationId xmlns:p14="http://schemas.microsoft.com/office/powerpoint/2010/main" val="24358504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5"/>
          <a:stretch>
            <a:fillRect/>
          </a:stretch>
        </p:blipFill>
        <p:spPr>
          <a:xfrm>
            <a:off x="553245" y="1093063"/>
            <a:ext cx="7324725" cy="2257425"/>
          </a:xfrm>
          <a:prstGeom prst="rect">
            <a:avLst/>
          </a:prstGeom>
        </p:spPr>
      </p:pic>
      <p:pic>
        <p:nvPicPr>
          <p:cNvPr id="13" name="Immagine 12"/>
          <p:cNvPicPr>
            <a:picLocks noChangeAspect="1"/>
          </p:cNvPicPr>
          <p:nvPr/>
        </p:nvPicPr>
        <p:blipFill>
          <a:blip r:embed="rId6"/>
          <a:stretch>
            <a:fillRect/>
          </a:stretch>
        </p:blipFill>
        <p:spPr>
          <a:xfrm>
            <a:off x="966787" y="3452566"/>
            <a:ext cx="6991350" cy="2838450"/>
          </a:xfrm>
          <a:prstGeom prst="rect">
            <a:avLst/>
          </a:prstGeom>
        </p:spPr>
      </p:pic>
    </p:spTree>
    <p:extLst>
      <p:ext uri="{BB962C8B-B14F-4D97-AF65-F5344CB8AC3E}">
        <p14:creationId xmlns:p14="http://schemas.microsoft.com/office/powerpoint/2010/main" val="2293402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Lo spazio campionario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3596406" y="4453826"/>
            <a:ext cx="5229225" cy="1571625"/>
          </a:xfrm>
          <a:prstGeom prst="rect">
            <a:avLst/>
          </a:prstGeom>
        </p:spPr>
      </p:pic>
      <p:sp>
        <p:nvSpPr>
          <p:cNvPr id="13" name="Rettangolo 12"/>
          <p:cNvSpPr/>
          <p:nvPr/>
        </p:nvSpPr>
        <p:spPr>
          <a:xfrm>
            <a:off x="621506" y="1202425"/>
            <a:ext cx="6912768" cy="2862322"/>
          </a:xfrm>
          <a:prstGeom prst="rect">
            <a:avLst/>
          </a:prstGeom>
        </p:spPr>
        <p:txBody>
          <a:bodyPr wrap="square">
            <a:spAutoFit/>
          </a:bodyPr>
          <a:lstStyle/>
          <a:p>
            <a:pPr algn="just"/>
            <a:r>
              <a:rPr lang="it-IT" dirty="0">
                <a:latin typeface="Helvetica" panose="020B0604020202020204" pitchFamily="34" charset="0"/>
              </a:rPr>
              <a:t>Si può misurare la casualità di un evento? </a:t>
            </a:r>
            <a:endParaRPr lang="it-IT" dirty="0" smtClean="0">
              <a:latin typeface="Helvetica" panose="020B0604020202020204" pitchFamily="34" charset="0"/>
            </a:endParaRPr>
          </a:p>
          <a:p>
            <a:pPr algn="just"/>
            <a:endParaRPr lang="it-IT" dirty="0" smtClean="0">
              <a:latin typeface="Helvetica" panose="020B0604020202020204" pitchFamily="34" charset="0"/>
            </a:endParaRPr>
          </a:p>
          <a:p>
            <a:pPr algn="just"/>
            <a:r>
              <a:rPr lang="it-IT" dirty="0" smtClean="0">
                <a:latin typeface="Helvetica" panose="020B0604020202020204" pitchFamily="34" charset="0"/>
              </a:rPr>
              <a:t>Il </a:t>
            </a:r>
            <a:r>
              <a:rPr lang="it-IT" dirty="0">
                <a:latin typeface="Helvetica" panose="020B0604020202020204" pitchFamily="34" charset="0"/>
              </a:rPr>
              <a:t>Calcolo delle Probabilità si occupa di misurare la probabilità con la quale si verificano gli eventi aleatori</a:t>
            </a:r>
            <a:r>
              <a:rPr lang="it-IT" dirty="0" smtClean="0">
                <a:latin typeface="Helvetica" panose="020B0604020202020204" pitchFamily="34" charset="0"/>
              </a:rPr>
              <a:t>.</a:t>
            </a:r>
          </a:p>
          <a:p>
            <a:pPr algn="just"/>
            <a:r>
              <a:rPr lang="it-IT" dirty="0">
                <a:latin typeface="Helvetica" panose="020B0604020202020204" pitchFamily="34" charset="0"/>
              </a:rPr>
              <a:t> </a:t>
            </a:r>
            <a:r>
              <a:rPr lang="it-IT" dirty="0"/>
              <a:t/>
            </a:r>
            <a:br>
              <a:rPr lang="it-IT" dirty="0"/>
            </a:br>
            <a:r>
              <a:rPr lang="it-IT" dirty="0">
                <a:latin typeface="Helvetica" panose="020B0604020202020204" pitchFamily="34" charset="0"/>
              </a:rPr>
              <a:t>In cosa consiste un modello probabilistico? Innanzitutto dobbiamo fissare un insieme che contenga come elementi tutti i possibili esiti dell'esperimento sotto considerazione. Questo insieme verrà generalmente indicato con il simbolo </a:t>
            </a:r>
            <a:r>
              <a:rPr lang="it-IT" b="1" dirty="0">
                <a:solidFill>
                  <a:srgbClr val="000099"/>
                </a:solidFill>
                <a:latin typeface="Helvetica" panose="020B0604020202020204" pitchFamily="34" charset="0"/>
              </a:rPr>
              <a:t>Ω</a:t>
            </a:r>
            <a:r>
              <a:rPr lang="it-IT" dirty="0">
                <a:latin typeface="Helvetica" panose="020B0604020202020204" pitchFamily="34" charset="0"/>
              </a:rPr>
              <a:t> e chiamato </a:t>
            </a:r>
            <a:r>
              <a:rPr lang="it-IT" b="1" i="1" dirty="0">
                <a:solidFill>
                  <a:srgbClr val="000099"/>
                </a:solidFill>
                <a:latin typeface="Helvetica" panose="020B0604020202020204" pitchFamily="34" charset="0"/>
              </a:rPr>
              <a:t>spazio degli eventi elementari o spazio campionario.</a:t>
            </a:r>
            <a:r>
              <a:rPr lang="it-IT" dirty="0">
                <a:latin typeface="Helvetica" panose="020B0604020202020204" pitchFamily="34" charset="0"/>
              </a:rPr>
              <a:t> </a:t>
            </a:r>
            <a:endParaRPr lang="it-IT" dirty="0"/>
          </a:p>
        </p:txBody>
      </p:sp>
    </p:spTree>
    <p:extLst>
      <p:ext uri="{BB962C8B-B14F-4D97-AF65-F5344CB8AC3E}">
        <p14:creationId xmlns:p14="http://schemas.microsoft.com/office/powerpoint/2010/main" val="22749309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5"/>
          <a:stretch>
            <a:fillRect/>
          </a:stretch>
        </p:blipFill>
        <p:spPr>
          <a:xfrm>
            <a:off x="348190" y="1164908"/>
            <a:ext cx="5260686" cy="1332009"/>
          </a:xfrm>
          <a:prstGeom prst="rect">
            <a:avLst/>
          </a:prstGeom>
        </p:spPr>
      </p:pic>
      <p:pic>
        <p:nvPicPr>
          <p:cNvPr id="13" name="Immagine 12"/>
          <p:cNvPicPr>
            <a:picLocks noChangeAspect="1"/>
          </p:cNvPicPr>
          <p:nvPr/>
        </p:nvPicPr>
        <p:blipFill>
          <a:blip r:embed="rId6"/>
          <a:stretch>
            <a:fillRect/>
          </a:stretch>
        </p:blipFill>
        <p:spPr>
          <a:xfrm>
            <a:off x="4005946" y="2531611"/>
            <a:ext cx="5170888" cy="2125227"/>
          </a:xfrm>
          <a:prstGeom prst="rect">
            <a:avLst/>
          </a:prstGeom>
        </p:spPr>
      </p:pic>
      <p:pic>
        <p:nvPicPr>
          <p:cNvPr id="14" name="Immagine 13"/>
          <p:cNvPicPr>
            <a:picLocks noChangeAspect="1"/>
          </p:cNvPicPr>
          <p:nvPr/>
        </p:nvPicPr>
        <p:blipFill>
          <a:blip r:embed="rId7"/>
          <a:stretch>
            <a:fillRect/>
          </a:stretch>
        </p:blipFill>
        <p:spPr>
          <a:xfrm>
            <a:off x="484002" y="4681331"/>
            <a:ext cx="4650128" cy="1435328"/>
          </a:xfrm>
          <a:prstGeom prst="rect">
            <a:avLst/>
          </a:prstGeom>
        </p:spPr>
      </p:pic>
    </p:spTree>
    <p:extLst>
      <p:ext uri="{BB962C8B-B14F-4D97-AF65-F5344CB8AC3E}">
        <p14:creationId xmlns:p14="http://schemas.microsoft.com/office/powerpoint/2010/main" val="37364008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Il teorema di Bayes</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155863" y="1097593"/>
            <a:ext cx="8790215" cy="2585323"/>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La formula proposta dal reverendo Thomas Bayes (1702-1761) o legge delle probabilità delle cause, consente di calcolare la probabilità che il manifestarsi di un evento sia imputabile a una specifica fra le altre possibili cause, che sono tra loro incompatibili. Il teorema di Bayes si basa sul concetto di probabilità condizionata e dunque si presupporre che l'esperimento in causa sia già stato effettuato almeno una volta.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196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74028" y="1132237"/>
            <a:ext cx="8972990" cy="2308324"/>
          </a:xfrm>
          <a:prstGeom prst="rect">
            <a:avLst/>
          </a:prstGeom>
        </p:spPr>
        <p:txBody>
          <a:bodyPr wrap="square">
            <a:spAutoFit/>
          </a:bodyPr>
          <a:lstStyle/>
          <a:p>
            <a:pPr algn="just">
              <a:spcAft>
                <a:spcPts val="0"/>
              </a:spcAft>
            </a:pPr>
            <a:r>
              <a:rPr lang="it-IT" i="1" dirty="0" smtClean="0">
                <a:latin typeface="Arial" panose="020B0604020202020204" pitchFamily="34" charset="0"/>
                <a:ea typeface="Times New Roman" panose="02020603050405020304" pitchFamily="18" charset="0"/>
                <a:cs typeface="Times New Roman" panose="02020603050405020304" pitchFamily="18" charset="0"/>
              </a:rPr>
              <a:t>In </a:t>
            </a:r>
            <a:r>
              <a:rPr lang="it-IT" i="1" dirty="0">
                <a:latin typeface="Arial" panose="020B0604020202020204" pitchFamily="34" charset="0"/>
                <a:ea typeface="Times New Roman" panose="02020603050405020304" pitchFamily="18" charset="0"/>
                <a:cs typeface="Times New Roman" panose="02020603050405020304" pitchFamily="18" charset="0"/>
              </a:rPr>
              <a:t>un caso di omicidio ci sono due sospetti, A e B, considerati dalla polizia “ugualmente sospettati”.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i="1" dirty="0">
                <a:latin typeface="Arial" panose="020B0604020202020204" pitchFamily="34" charset="0"/>
                <a:ea typeface="Times New Roman" panose="02020603050405020304" pitchFamily="18" charset="0"/>
                <a:cs typeface="Times New Roman" panose="02020603050405020304" pitchFamily="18" charset="0"/>
              </a:rPr>
              <a:t>Sul luogo del delitto sono stati rinvenuti dei capelli non appartenenti alla vittima, e quindi appartenenti al colpevole. La prova del DNA sui capelli e sui due sospetti ha portato alla conclusione che il DNA ritrovato potrebbe appartenere all’80% ad A e al 50% a B.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i="1" dirty="0">
                <a:latin typeface="Arial" panose="020B0604020202020204" pitchFamily="34" charset="0"/>
                <a:ea typeface="Times New Roman" panose="02020603050405020304" pitchFamily="18" charset="0"/>
                <a:cs typeface="Times New Roman" panose="02020603050405020304" pitchFamily="18" charset="0"/>
              </a:rPr>
              <a:t>Qual è la probabilità che sia A il colpevole alla luce dell’analisi del test sul DNA? E che sia B?</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ttangolo 4"/>
              <p:cNvSpPr/>
              <p:nvPr/>
            </p:nvSpPr>
            <p:spPr>
              <a:xfrm>
                <a:off x="678873" y="3532367"/>
                <a:ext cx="8368145" cy="2446824"/>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i="1">
                          <a:effectLst/>
                          <a:latin typeface="Cambria Math" panose="02040503050406030204" pitchFamily="18" charset="0"/>
                          <a:ea typeface="Times New Roman" panose="02020603050405020304" pitchFamily="18" charset="0"/>
                          <a:cs typeface="Times New Roman" panose="02020603050405020304" pitchFamily="18" charset="0"/>
                        </a:rPr>
                        <m:t>=0,5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𝑡𝑒𝑠𝑡</m:t>
                      </m:r>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i="1">
                          <a:effectLst/>
                          <a:latin typeface="Cambria Math" panose="02040503050406030204" pitchFamily="18" charset="0"/>
                          <a:ea typeface="Times New Roman" panose="02020603050405020304" pitchFamily="18" charset="0"/>
                          <a:cs typeface="Times New Roman" panose="02020603050405020304" pitchFamily="18" charset="0"/>
                        </a:rPr>
                        <m:t>)=0,80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𝑡𝑒𝑠𝑡</m:t>
                      </m:r>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𝐵</m:t>
                      </m:r>
                      <m:r>
                        <a:rPr lang="it-IT" i="1">
                          <a:effectLst/>
                          <a:latin typeface="Cambria Math" panose="02040503050406030204" pitchFamily="18" charset="0"/>
                          <a:ea typeface="Times New Roman" panose="02020603050405020304" pitchFamily="18" charset="0"/>
                          <a:cs typeface="Times New Roman" panose="02020603050405020304" pitchFamily="18" charset="0"/>
                        </a:rPr>
                        <m:t>)=0,50</m:t>
                      </m:r>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dirty="0">
                    <a:effectLst/>
                    <a:latin typeface="Cambria Math" panose="02040503050406030204" pitchFamily="18" charset="0"/>
                    <a:ea typeface="Times New Roman" panose="02020603050405020304" pitchFamily="18" charset="0"/>
                    <a:cs typeface="Times New Roman" panose="02020603050405020304" pitchFamily="18" charset="0"/>
                  </a:rPr>
                  <a:t>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𝑡𝑒𝑠𝑡</m:t>
                          </m:r>
                        </m:e>
                        <m:e>
                          <m:r>
                            <a:rPr lang="it-IT" i="1">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it-IT" i="1">
                          <a:effectLst/>
                          <a:latin typeface="Cambria Math"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𝑡𝑒𝑠𝑡</m:t>
                          </m:r>
                        </m:e>
                        <m:e>
                          <m:r>
                            <a:rPr lang="it-IT" i="1">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it-IT" i="1">
                          <a:effectLst/>
                          <a:latin typeface="Cambria Math"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𝐵</m:t>
                      </m:r>
                      <m:r>
                        <a:rPr lang="it-IT" i="1">
                          <a:effectLst/>
                          <a:latin typeface="Cambria Math" panose="02040503050406030204" pitchFamily="18" charset="0"/>
                          <a:ea typeface="Times New Roman" panose="02020603050405020304" pitchFamily="18" charset="0"/>
                          <a:cs typeface="Times New Roman" panose="02020603050405020304" pitchFamily="18" charset="0"/>
                        </a:rPr>
                        <m:t>)=0,8∙0,5+0,5∙0,5=0,65</m:t>
                      </m:r>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Pertanto:</a:t>
                </a: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𝐴</m:t>
                      </m:r>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𝑡𝑒𝑠𝑡</m:t>
                      </m:r>
                      <m:r>
                        <a:rPr lang="it-IT" i="1">
                          <a:effectLst/>
                          <a:latin typeface="Cambria Math" panose="02040503050406030204" pitchFamily="18" charset="0"/>
                          <a:ea typeface="Times New Roman" panose="02020603050405020304" pitchFamily="18" charset="0"/>
                          <a:cs typeface="Times New Roman" panose="02020603050405020304" pitchFamily="18" charset="0"/>
                        </a:rPr>
                        <m:t>)=0,8∙</m:t>
                      </m:r>
                      <m:f>
                        <m:fPr>
                          <m:type m:val="lin"/>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0,5</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0,65</m:t>
                          </m:r>
                        </m:den>
                      </m:f>
                      <m:r>
                        <a:rPr lang="it-IT" i="1">
                          <a:effectLst/>
                          <a:latin typeface="Cambria Math" panose="02040503050406030204" pitchFamily="18" charset="0"/>
                          <a:ea typeface="Times New Roman" panose="02020603050405020304" pitchFamily="18" charset="0"/>
                          <a:cs typeface="Times New Roman" panose="02020603050405020304" pitchFamily="18" charset="0"/>
                        </a:rPr>
                        <m:t>=0,6</m:t>
                      </m:r>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𝑃</m:t>
                      </m:r>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𝐵</m:t>
                      </m:r>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𝑡𝑒𝑠𝑡</m:t>
                      </m:r>
                      <m:r>
                        <a:rPr lang="it-IT" i="1">
                          <a:effectLst/>
                          <a:latin typeface="Cambria Math" panose="02040503050406030204" pitchFamily="18" charset="0"/>
                          <a:ea typeface="Times New Roman" panose="02020603050405020304" pitchFamily="18" charset="0"/>
                          <a:cs typeface="Times New Roman" panose="02020603050405020304" pitchFamily="18" charset="0"/>
                        </a:rPr>
                        <m:t>)=0,5∙</m:t>
                      </m:r>
                      <m:f>
                        <m:fPr>
                          <m:type m:val="lin"/>
                          <m:ctrlPr>
                            <a:rPr lang="it-IT" i="1">
                              <a:effectLst/>
                              <a:latin typeface="Cambria Math" panose="020405030504060302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0,5</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0,65</m:t>
                          </m:r>
                        </m:den>
                      </m:f>
                      <m:r>
                        <a:rPr lang="it-IT" i="1">
                          <a:effectLst/>
                          <a:latin typeface="Cambria Math" panose="02040503050406030204" pitchFamily="18" charset="0"/>
                          <a:ea typeface="Times New Roman" panose="02020603050405020304" pitchFamily="18" charset="0"/>
                          <a:cs typeface="Times New Roman" panose="02020603050405020304" pitchFamily="18" charset="0"/>
                        </a:rPr>
                        <m:t>=0,4</m:t>
                      </m:r>
                    </m:oMath>
                  </m:oMathPara>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678873" y="3532367"/>
                <a:ext cx="8368145" cy="2446824"/>
              </a:xfrm>
              <a:prstGeom prst="rect">
                <a:avLst/>
              </a:prstGeom>
              <a:blipFill rotWithShape="0">
                <a:blip r:embed="rId5"/>
                <a:stretch>
                  <a:fillRect l="-583" b="-25871"/>
                </a:stretch>
              </a:blipFill>
            </p:spPr>
            <p:txBody>
              <a:bodyPr/>
              <a:lstStyle/>
              <a:p>
                <a:r>
                  <a:rPr lang="it-IT">
                    <a:noFill/>
                  </a:rPr>
                  <a:t> </a:t>
                </a:r>
              </a:p>
            </p:txBody>
          </p:sp>
        </mc:Fallback>
      </mc:AlternateContent>
    </p:spTree>
    <p:extLst>
      <p:ext uri="{BB962C8B-B14F-4D97-AF65-F5344CB8AC3E}">
        <p14:creationId xmlns:p14="http://schemas.microsoft.com/office/powerpoint/2010/main" val="15517945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Il teorema di Bayes (II)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7" name="Immagine 6"/>
          <p:cNvPicPr>
            <a:picLocks noChangeAspect="1"/>
          </p:cNvPicPr>
          <p:nvPr/>
        </p:nvPicPr>
        <p:blipFill>
          <a:blip r:embed="rId5"/>
          <a:stretch>
            <a:fillRect/>
          </a:stretch>
        </p:blipFill>
        <p:spPr>
          <a:xfrm>
            <a:off x="1211530" y="1125072"/>
            <a:ext cx="6716621" cy="5252976"/>
          </a:xfrm>
          <a:prstGeom prst="rect">
            <a:avLst/>
          </a:prstGeom>
        </p:spPr>
      </p:pic>
    </p:spTree>
    <p:extLst>
      <p:ext uri="{BB962C8B-B14F-4D97-AF65-F5344CB8AC3E}">
        <p14:creationId xmlns:p14="http://schemas.microsoft.com/office/powerpoint/2010/main" val="32648826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5"/>
          <a:stretch>
            <a:fillRect/>
          </a:stretch>
        </p:blipFill>
        <p:spPr>
          <a:xfrm>
            <a:off x="345269" y="1197694"/>
            <a:ext cx="6152514" cy="5107660"/>
          </a:xfrm>
          <a:prstGeom prst="rect">
            <a:avLst/>
          </a:prstGeom>
        </p:spPr>
      </p:pic>
    </p:spTree>
    <p:extLst>
      <p:ext uri="{BB962C8B-B14F-4D97-AF65-F5344CB8AC3E}">
        <p14:creationId xmlns:p14="http://schemas.microsoft.com/office/powerpoint/2010/main" val="32762820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5"/>
          <a:stretch>
            <a:fillRect/>
          </a:stretch>
        </p:blipFill>
        <p:spPr>
          <a:xfrm>
            <a:off x="384639" y="1177636"/>
            <a:ext cx="5548075" cy="2982961"/>
          </a:xfrm>
          <a:prstGeom prst="rect">
            <a:avLst/>
          </a:prstGeom>
        </p:spPr>
      </p:pic>
      <p:pic>
        <p:nvPicPr>
          <p:cNvPr id="5" name="Immagine 4"/>
          <p:cNvPicPr>
            <a:picLocks noChangeAspect="1"/>
          </p:cNvPicPr>
          <p:nvPr/>
        </p:nvPicPr>
        <p:blipFill>
          <a:blip r:embed="rId6"/>
          <a:stretch>
            <a:fillRect/>
          </a:stretch>
        </p:blipFill>
        <p:spPr>
          <a:xfrm>
            <a:off x="836839" y="4552653"/>
            <a:ext cx="7040936" cy="966403"/>
          </a:xfrm>
          <a:prstGeom prst="rect">
            <a:avLst/>
          </a:prstGeom>
        </p:spPr>
      </p:pic>
    </p:spTree>
    <p:extLst>
      <p:ext uri="{BB962C8B-B14F-4D97-AF65-F5344CB8AC3E}">
        <p14:creationId xmlns:p14="http://schemas.microsoft.com/office/powerpoint/2010/main" val="37646873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5"/>
          <a:stretch>
            <a:fillRect/>
          </a:stretch>
        </p:blipFill>
        <p:spPr>
          <a:xfrm>
            <a:off x="720347" y="1239023"/>
            <a:ext cx="7026715" cy="4965423"/>
          </a:xfrm>
          <a:prstGeom prst="rect">
            <a:avLst/>
          </a:prstGeom>
        </p:spPr>
      </p:pic>
    </p:spTree>
    <p:extLst>
      <p:ext uri="{BB962C8B-B14F-4D97-AF65-F5344CB8AC3E}">
        <p14:creationId xmlns:p14="http://schemas.microsoft.com/office/powerpoint/2010/main" val="35448104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5"/>
          <a:stretch>
            <a:fillRect/>
          </a:stretch>
        </p:blipFill>
        <p:spPr>
          <a:xfrm>
            <a:off x="829826" y="1026143"/>
            <a:ext cx="7240847" cy="5178303"/>
          </a:xfrm>
          <a:prstGeom prst="rect">
            <a:avLst/>
          </a:prstGeom>
        </p:spPr>
      </p:pic>
    </p:spTree>
    <p:extLst>
      <p:ext uri="{BB962C8B-B14F-4D97-AF65-F5344CB8AC3E}">
        <p14:creationId xmlns:p14="http://schemas.microsoft.com/office/powerpoint/2010/main" val="32550630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5"/>
          <a:stretch>
            <a:fillRect/>
          </a:stretch>
        </p:blipFill>
        <p:spPr>
          <a:xfrm>
            <a:off x="1043608" y="1018896"/>
            <a:ext cx="7394135" cy="4544913"/>
          </a:xfrm>
          <a:prstGeom prst="rect">
            <a:avLst/>
          </a:prstGeom>
        </p:spPr>
      </p:pic>
      <p:pic>
        <p:nvPicPr>
          <p:cNvPr id="13" name="Immagine 12"/>
          <p:cNvPicPr>
            <a:picLocks noChangeAspect="1"/>
          </p:cNvPicPr>
          <p:nvPr/>
        </p:nvPicPr>
        <p:blipFill>
          <a:blip r:embed="rId6"/>
          <a:stretch>
            <a:fillRect/>
          </a:stretch>
        </p:blipFill>
        <p:spPr>
          <a:xfrm>
            <a:off x="902419" y="5779834"/>
            <a:ext cx="5492840" cy="336825"/>
          </a:xfrm>
          <a:prstGeom prst="rect">
            <a:avLst/>
          </a:prstGeom>
        </p:spPr>
      </p:pic>
    </p:spTree>
    <p:extLst>
      <p:ext uri="{BB962C8B-B14F-4D97-AF65-F5344CB8AC3E}">
        <p14:creationId xmlns:p14="http://schemas.microsoft.com/office/powerpoint/2010/main" val="7632857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5"/>
          <a:stretch>
            <a:fillRect/>
          </a:stretch>
        </p:blipFill>
        <p:spPr>
          <a:xfrm>
            <a:off x="457200" y="1020423"/>
            <a:ext cx="7196144" cy="5323175"/>
          </a:xfrm>
          <a:prstGeom prst="rect">
            <a:avLst/>
          </a:prstGeom>
        </p:spPr>
      </p:pic>
    </p:spTree>
    <p:extLst>
      <p:ext uri="{BB962C8B-B14F-4D97-AF65-F5344CB8AC3E}">
        <p14:creationId xmlns:p14="http://schemas.microsoft.com/office/powerpoint/2010/main" val="34516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probabilità</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2" name="Rettangolo 11"/>
          <p:cNvSpPr/>
          <p:nvPr/>
        </p:nvSpPr>
        <p:spPr>
          <a:xfrm>
            <a:off x="911353" y="3158010"/>
            <a:ext cx="7077794" cy="369332"/>
          </a:xfrm>
          <a:prstGeom prst="rect">
            <a:avLst/>
          </a:prstGeom>
          <a:ln>
            <a:solidFill>
              <a:srgbClr val="DA0000"/>
            </a:solidFill>
          </a:ln>
        </p:spPr>
        <p:txBody>
          <a:bodyPr wrap="square">
            <a:spAutoFit/>
          </a:bodyPr>
          <a:lstStyle/>
          <a:p>
            <a:r>
              <a:rPr lang="it-IT" dirty="0" smtClean="0">
                <a:latin typeface="Arial" panose="020B0604020202020204" pitchFamily="34" charset="0"/>
                <a:ea typeface="Times New Roman" panose="02020603050405020304" pitchFamily="18" charset="0"/>
                <a:cs typeface="Arial" panose="020B0604020202020204" pitchFamily="34" charset="0"/>
              </a:rPr>
              <a:t>La misura associata </a:t>
            </a:r>
            <a:r>
              <a:rPr lang="it-IT" dirty="0">
                <a:latin typeface="Arial" panose="020B0604020202020204" pitchFamily="34" charset="0"/>
                <a:ea typeface="Times New Roman" panose="02020603050405020304" pitchFamily="18" charset="0"/>
                <a:cs typeface="Arial" panose="020B0604020202020204" pitchFamily="34" charset="0"/>
              </a:rPr>
              <a:t>ad un </a:t>
            </a:r>
            <a:r>
              <a:rPr lang="it-IT" i="1" dirty="0">
                <a:latin typeface="Arial" panose="020B0604020202020204" pitchFamily="34" charset="0"/>
                <a:ea typeface="Times New Roman" panose="02020603050405020304" pitchFamily="18" charset="0"/>
                <a:cs typeface="Arial" panose="020B0604020202020204" pitchFamily="34" charset="0"/>
              </a:rPr>
              <a:t>evento casuale</a:t>
            </a:r>
            <a:r>
              <a:rPr lang="it-IT" i="1" dirty="0" smtClean="0">
                <a:latin typeface="Arial" panose="020B0604020202020204" pitchFamily="34" charset="0"/>
                <a:ea typeface="Times New Roman" panose="02020603050405020304" pitchFamily="18" charset="0"/>
                <a:cs typeface="Arial" panose="020B0604020202020204" pitchFamily="34" charset="0"/>
              </a:rPr>
              <a:t>, si definisce Probabilità.</a:t>
            </a:r>
            <a:endParaRPr lang="it-IT" dirty="0">
              <a:latin typeface="Arial" panose="020B0604020202020204" pitchFamily="34" charset="0"/>
              <a:cs typeface="Arial" panose="020B0604020202020204" pitchFamily="34" charset="0"/>
            </a:endParaRPr>
          </a:p>
        </p:txBody>
      </p:sp>
      <p:sp>
        <p:nvSpPr>
          <p:cNvPr id="4" name="Rettangolo 3"/>
          <p:cNvSpPr/>
          <p:nvPr/>
        </p:nvSpPr>
        <p:spPr>
          <a:xfrm>
            <a:off x="720347" y="1149428"/>
            <a:ext cx="7638042" cy="1754326"/>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Nell’ambito degli eventi casuali, si possono distinguere eventi che hanno maggiori possibilità di verificarsi rispetto ad altri. A ogni evento è associato un numero reale che è tanto maggiore quanto più è elevata la possibilità che si verifichi l’evento stesso. </a:t>
            </a:r>
          </a:p>
        </p:txBody>
      </p:sp>
    </p:spTree>
    <p:extLst>
      <p:ext uri="{BB962C8B-B14F-4D97-AF65-F5344CB8AC3E}">
        <p14:creationId xmlns:p14="http://schemas.microsoft.com/office/powerpoint/2010/main" val="8374785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Variabili casuali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55863" y="1165781"/>
                <a:ext cx="8790215" cy="1200329"/>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Una variabile casuale (v.c.) è una variabile che può assumere valori diversi in dipendenza da qualche fenomeno aleatorio; formalizzando meglio il concetto è possibile definire una variabile casuale </a:t>
                </a:r>
                <a:r>
                  <a:rPr lang="it-IT" i="1" dirty="0">
                    <a:effectLst/>
                    <a:latin typeface="Arial" panose="020B0604020202020204" pitchFamily="34" charset="0"/>
                    <a:ea typeface="Times New Roman" panose="02020603050405020304" pitchFamily="18" charset="0"/>
                    <a:cs typeface="Arial" panose="020B0604020202020204" pitchFamily="34" charset="0"/>
                  </a:rPr>
                  <a:t>X</a:t>
                </a:r>
                <a:r>
                  <a:rPr lang="it-IT" dirty="0">
                    <a:effectLst/>
                    <a:latin typeface="Arial" panose="020B0604020202020204" pitchFamily="34" charset="0"/>
                    <a:ea typeface="Times New Roman" panose="02020603050405020304" pitchFamily="18" charset="0"/>
                    <a:cs typeface="Arial" panose="020B0604020202020204" pitchFamily="34" charset="0"/>
                  </a:rPr>
                  <a:t> come una funzione definita sullo spazio campionario </a:t>
                </a:r>
                <a14:m>
                  <m:oMath xmlns:m="http://schemas.openxmlformats.org/officeDocument/2006/math">
                    <m:r>
                      <a:rPr lang="it-IT" i="1">
                        <a:effectLst/>
                        <a:latin typeface="Cambria Math" panose="02040503050406030204" pitchFamily="18" charset="0"/>
                        <a:ea typeface="Times New Roman" panose="02020603050405020304" pitchFamily="18" charset="0"/>
                        <a:cs typeface="Arial" panose="020B0604020202020204" pitchFamily="34" charset="0"/>
                      </a:rPr>
                      <m:t>𝛺</m:t>
                    </m:r>
                  </m:oMath>
                </a14:m>
                <a:r>
                  <a:rPr lang="it-IT" dirty="0">
                    <a:effectLst/>
                    <a:latin typeface="Arial" panose="020B0604020202020204" pitchFamily="34" charset="0"/>
                    <a:ea typeface="Times New Roman" panose="02020603050405020304" pitchFamily="18" charset="0"/>
                    <a:cs typeface="Arial" panose="020B0604020202020204" pitchFamily="34" charset="0"/>
                  </a:rPr>
                  <a:t> che associa a ogni risultato elementare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i="1">
                            <a:effectLst/>
                            <a:latin typeface="Cambria Math" panose="02040503050406030204" pitchFamily="18" charset="0"/>
                            <a:ea typeface="Times New Roman" panose="02020603050405020304" pitchFamily="18" charset="0"/>
                            <a:cs typeface="Arial" panose="020B0604020202020204" pitchFamily="34" charset="0"/>
                          </a:rPr>
                          <m:t>𝜔</m:t>
                        </m:r>
                      </m:e>
                      <m:sub>
                        <m:r>
                          <a:rPr lang="it-IT" i="1">
                            <a:effectLst/>
                            <a:latin typeface="Cambria Math" panose="02040503050406030204" pitchFamily="18" charset="0"/>
                            <a:ea typeface="Times New Roman" panose="02020603050405020304" pitchFamily="18" charset="0"/>
                            <a:cs typeface="Arial" panose="020B0604020202020204" pitchFamily="34" charset="0"/>
                          </a:rPr>
                          <m:t>𝑖</m:t>
                        </m:r>
                      </m:sub>
                    </m:sSub>
                  </m:oMath>
                </a14:m>
                <a:r>
                  <a:rPr lang="it-IT" dirty="0">
                    <a:effectLst/>
                    <a:latin typeface="Arial" panose="020B0604020202020204" pitchFamily="34" charset="0"/>
                    <a:ea typeface="Times New Roman" panose="02020603050405020304" pitchFamily="18" charset="0"/>
                    <a:cs typeface="Arial" panose="020B0604020202020204" pitchFamily="34" charset="0"/>
                  </a:rPr>
                  <a:t> un unico numero reale.</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155863" y="1165781"/>
                <a:ext cx="8790215" cy="1200329"/>
              </a:xfrm>
              <a:prstGeom prst="rect">
                <a:avLst/>
              </a:prstGeom>
              <a:blipFill rotWithShape="0">
                <a:blip r:embed="rId5"/>
                <a:stretch>
                  <a:fillRect l="-624" t="-2538" r="-555" b="-7107"/>
                </a:stretch>
              </a:blipFill>
            </p:spPr>
            <p:txBody>
              <a:bodyPr/>
              <a:lstStyle/>
              <a:p>
                <a:r>
                  <a:rPr lang="it-IT">
                    <a:noFill/>
                  </a:rPr>
                  <a:t> </a:t>
                </a:r>
              </a:p>
            </p:txBody>
          </p:sp>
        </mc:Fallback>
      </mc:AlternateContent>
      <p:sp>
        <p:nvSpPr>
          <p:cNvPr id="6" name="Rettangolo 5"/>
          <p:cNvSpPr/>
          <p:nvPr/>
        </p:nvSpPr>
        <p:spPr>
          <a:xfrm>
            <a:off x="313998" y="3321446"/>
            <a:ext cx="8544296" cy="2585323"/>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Un esempio di variabile aleatoria è l’applicazione che associa a ciascuna delle sei facce di un dado il valore di vincita in Euro pari al numero corrispondente alla cifra su esse indicato. In questo caso lo spazio campionario è composto da sei oggetti (le cifre impresse sulle facce del dado) ai quali vengono associati i primi sei numeri naturali. A ogni evento dello spazio campionario, e pertanto a ogni numero a esso associato, corrisponde una misura di probabilità.</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3757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Funzione di probabilità</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ctangle 3"/>
          <p:cNvSpPr>
            <a:spLocks noChangeArrowheads="1"/>
          </p:cNvSpPr>
          <p:nvPr/>
        </p:nvSpPr>
        <p:spPr bwMode="auto">
          <a:xfrm>
            <a:off x="1494595" y="5138956"/>
            <a:ext cx="824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6" name="Immagine 5"/>
          <p:cNvPicPr>
            <a:picLocks noChangeAspect="1"/>
          </p:cNvPicPr>
          <p:nvPr/>
        </p:nvPicPr>
        <p:blipFill>
          <a:blip r:embed="rId5"/>
          <a:stretch>
            <a:fillRect/>
          </a:stretch>
        </p:blipFill>
        <p:spPr>
          <a:xfrm>
            <a:off x="482241" y="1113680"/>
            <a:ext cx="6365904" cy="4394608"/>
          </a:xfrm>
          <a:prstGeom prst="rect">
            <a:avLst/>
          </a:prstGeom>
        </p:spPr>
      </p:pic>
      <mc:AlternateContent xmlns:mc="http://schemas.openxmlformats.org/markup-compatibility/2006" xmlns:a14="http://schemas.microsoft.com/office/drawing/2010/main">
        <mc:Choice Requires="a14">
          <p:sp>
            <p:nvSpPr>
              <p:cNvPr id="7" name="Rettangolo 6"/>
              <p:cNvSpPr/>
              <p:nvPr/>
            </p:nvSpPr>
            <p:spPr>
              <a:xfrm>
                <a:off x="5956480" y="2188990"/>
                <a:ext cx="3187520" cy="1970539"/>
              </a:xfrm>
              <a:prstGeom prst="rect">
                <a:avLst/>
              </a:prstGeom>
            </p:spPr>
            <p:txBody>
              <a:bodyPr wrap="square">
                <a:spAutoFit/>
              </a:bodyPr>
              <a:lstStyle/>
              <a:p>
                <a:pPr>
                  <a:lnSpc>
                    <a:spcPct val="150000"/>
                  </a:lnSpc>
                </a:pPr>
                <a:r>
                  <a:rPr lang="it-IT" sz="1400" dirty="0">
                    <a:latin typeface="Arial" panose="020B0604020202020204" pitchFamily="34" charset="0"/>
                    <a:ea typeface="Times New Roman" panose="02020603050405020304" pitchFamily="18" charset="0"/>
                    <a:cs typeface="Arial" panose="020B0604020202020204" pitchFamily="34" charset="0"/>
                  </a:rPr>
                  <a:t>Dalla definizione discendono evidentemente due proprietà:</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it-IT" sz="1400" dirty="0">
                    <a:effectLst/>
                    <a:latin typeface="Arial" panose="020B0604020202020204" pitchFamily="34" charset="0"/>
                    <a:ea typeface="Times New Roman" panose="02020603050405020304" pitchFamily="18"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nary>
                        <m:naryPr>
                          <m:chr m:val="∑"/>
                          <m:limLoc m:val="undOv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naryPr>
                        <m:sub>
                          <m:r>
                            <a:rPr lang="it-IT" sz="1400" i="1">
                              <a:effectLst/>
                              <a:latin typeface="Cambria Math" panose="02040503050406030204" pitchFamily="18" charset="0"/>
                              <a:ea typeface="Times New Roman" panose="02020603050405020304" pitchFamily="18" charset="0"/>
                              <a:cs typeface="Arial" panose="020B0604020202020204" pitchFamily="34" charset="0"/>
                            </a:rPr>
                            <m:t>𝑖</m:t>
                          </m:r>
                          <m:r>
                            <a:rPr lang="it-IT" sz="1400" i="1">
                              <a:effectLst/>
                              <a:latin typeface="Cambria Math" panose="02040503050406030204" pitchFamily="18" charset="0"/>
                              <a:ea typeface="Times New Roman" panose="02020603050405020304" pitchFamily="18" charset="0"/>
                              <a:cs typeface="Arial" panose="020B0604020202020204" pitchFamily="34" charset="0"/>
                            </a:rPr>
                            <m:t>=1</m:t>
                          </m:r>
                        </m:sub>
                        <m:sup>
                          <m:r>
                            <a:rPr lang="it-IT" sz="1400" i="1">
                              <a:effectLst/>
                              <a:latin typeface="Cambria Math" panose="02040503050406030204" pitchFamily="18" charset="0"/>
                              <a:ea typeface="Times New Roman" panose="02020603050405020304" pitchFamily="18" charset="0"/>
                              <a:cs typeface="Arial" panose="020B0604020202020204" pitchFamily="34" charset="0"/>
                            </a:rPr>
                            <m:t>𝑁</m:t>
                          </m:r>
                        </m:sup>
                        <m:e>
                          <m:r>
                            <a:rPr lang="it-IT" sz="1400" i="1">
                              <a:effectLst/>
                              <a:latin typeface="Cambria Math" panose="02040503050406030204" pitchFamily="18" charset="0"/>
                              <a:ea typeface="Times New Roman" panose="02020603050405020304" pitchFamily="18" charset="0"/>
                              <a:cs typeface="Arial" panose="020B0604020202020204" pitchFamily="34" charset="0"/>
                            </a:rPr>
                            <m:t>𝑃</m:t>
                          </m:r>
                          <m:d>
                            <m:d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effectLst/>
                                      <a:latin typeface="Cambria Math" panose="02040503050406030204" pitchFamily="18" charset="0"/>
                                      <a:ea typeface="Times New Roman" panose="02020603050405020304" pitchFamily="18" charset="0"/>
                                      <a:cs typeface="Arial" panose="020B0604020202020204" pitchFamily="34" charset="0"/>
                                    </a:rPr>
                                    <m:t>𝑥</m:t>
                                  </m:r>
                                </m:e>
                                <m:sub>
                                  <m:r>
                                    <a:rPr lang="it-IT" sz="1400" i="1">
                                      <a:effectLst/>
                                      <a:latin typeface="Cambria Math" panose="02040503050406030204" pitchFamily="18" charset="0"/>
                                      <a:ea typeface="Times New Roman" panose="02020603050405020304" pitchFamily="18" charset="0"/>
                                      <a:cs typeface="Arial" panose="020B0604020202020204" pitchFamily="34" charset="0"/>
                                    </a:rPr>
                                    <m:t>𝑖</m:t>
                                  </m:r>
                                </m:sub>
                              </m:sSub>
                            </m:e>
                          </m:d>
                          <m:r>
                            <a:rPr lang="it-IT" sz="1400" i="1">
                              <a:effectLst/>
                              <a:latin typeface="Cambria Math" panose="02040503050406030204" pitchFamily="18" charset="0"/>
                              <a:ea typeface="Times New Roman" panose="02020603050405020304" pitchFamily="18" charset="0"/>
                              <a:cs typeface="Arial" panose="020B0604020202020204" pitchFamily="34" charset="0"/>
                            </a:rPr>
                            <m:t>=1      </m:t>
                          </m:r>
                          <m:r>
                            <a:rPr lang="it-IT" sz="1400" i="1">
                              <a:effectLst/>
                              <a:latin typeface="Cambria Math" panose="02040503050406030204" pitchFamily="18" charset="0"/>
                              <a:ea typeface="Times New Roman" panose="02020603050405020304" pitchFamily="18" charset="0"/>
                              <a:cs typeface="Arial" panose="020B0604020202020204" pitchFamily="34" charset="0"/>
                            </a:rPr>
                            <m:t>𝑒</m:t>
                          </m:r>
                          <m:r>
                            <a:rPr lang="it-IT" sz="1400" i="1">
                              <a:effectLst/>
                              <a:latin typeface="Cambria Math" panose="02040503050406030204" pitchFamily="18" charset="0"/>
                              <a:ea typeface="Times New Roman" panose="02020603050405020304" pitchFamily="18" charset="0"/>
                              <a:cs typeface="Arial" panose="020B0604020202020204" pitchFamily="34" charset="0"/>
                            </a:rPr>
                            <m:t>        </m:t>
                          </m:r>
                          <m:r>
                            <a:rPr lang="it-IT" sz="1400" i="1">
                              <a:effectLst/>
                              <a:latin typeface="Cambria Math" panose="02040503050406030204" pitchFamily="18" charset="0"/>
                              <a:ea typeface="Times New Roman" panose="02020603050405020304" pitchFamily="18" charset="0"/>
                              <a:cs typeface="Arial" panose="020B0604020202020204" pitchFamily="34" charset="0"/>
                            </a:rPr>
                            <m:t>𝑃</m:t>
                          </m:r>
                          <m:d>
                            <m:d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effectLst/>
                                      <a:latin typeface="Cambria Math" panose="02040503050406030204" pitchFamily="18" charset="0"/>
                                      <a:ea typeface="Times New Roman" panose="02020603050405020304" pitchFamily="18" charset="0"/>
                                      <a:cs typeface="Arial" panose="020B0604020202020204" pitchFamily="34" charset="0"/>
                                    </a:rPr>
                                    <m:t>𝑥</m:t>
                                  </m:r>
                                </m:e>
                                <m:sub>
                                  <m:r>
                                    <a:rPr lang="it-IT" sz="1400" i="1">
                                      <a:effectLst/>
                                      <a:latin typeface="Cambria Math" panose="02040503050406030204" pitchFamily="18" charset="0"/>
                                      <a:ea typeface="Times New Roman" panose="02020603050405020304" pitchFamily="18" charset="0"/>
                                      <a:cs typeface="Arial" panose="020B0604020202020204" pitchFamily="34" charset="0"/>
                                    </a:rPr>
                                    <m:t>𝑖</m:t>
                                  </m:r>
                                </m:sub>
                              </m:sSub>
                            </m:e>
                          </m:d>
                          <m:r>
                            <a:rPr lang="it-IT" sz="1400" i="1">
                              <a:effectLst/>
                              <a:latin typeface="Cambria Math" panose="02040503050406030204" pitchFamily="18" charset="0"/>
                              <a:ea typeface="Times New Roman" panose="02020603050405020304" pitchFamily="18" charset="0"/>
                              <a:cs typeface="Arial" panose="020B0604020202020204" pitchFamily="34" charset="0"/>
                            </a:rPr>
                            <m:t>≥0</m:t>
                          </m:r>
                        </m:e>
                      </m:nary>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7" name="Rettangolo 6"/>
              <p:cNvSpPr>
                <a:spLocks noRot="1" noChangeAspect="1" noMove="1" noResize="1" noEditPoints="1" noAdjustHandles="1" noChangeArrowheads="1" noChangeShapeType="1" noTextEdit="1"/>
              </p:cNvSpPr>
              <p:nvPr/>
            </p:nvSpPr>
            <p:spPr>
              <a:xfrm>
                <a:off x="5956480" y="2188990"/>
                <a:ext cx="3187520" cy="1970539"/>
              </a:xfrm>
              <a:prstGeom prst="rect">
                <a:avLst/>
              </a:prstGeom>
              <a:blipFill rotWithShape="0">
                <a:blip r:embed="rId6"/>
                <a:stretch>
                  <a:fillRect l="-574"/>
                </a:stretch>
              </a:blipFill>
            </p:spPr>
            <p:txBody>
              <a:bodyPr/>
              <a:lstStyle/>
              <a:p>
                <a:r>
                  <a:rPr lang="it-IT">
                    <a:noFill/>
                  </a:rPr>
                  <a:t> </a:t>
                </a:r>
              </a:p>
            </p:txBody>
          </p:sp>
        </mc:Fallback>
      </mc:AlternateContent>
    </p:spTree>
    <p:extLst>
      <p:ext uri="{BB962C8B-B14F-4D97-AF65-F5344CB8AC3E}">
        <p14:creationId xmlns:p14="http://schemas.microsoft.com/office/powerpoint/2010/main" val="31960569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155863" y="1194859"/>
            <a:ext cx="8350827" cy="923330"/>
          </a:xfrm>
          <a:prstGeom prst="rect">
            <a:avLst/>
          </a:prstGeom>
        </p:spPr>
        <p:txBody>
          <a:bodyPr wrap="square">
            <a:spAutoFit/>
          </a:bodyPr>
          <a:lstStyle/>
          <a:p>
            <a:pPr algn="just">
              <a:lnSpc>
                <a:spcPct val="150000"/>
              </a:lnSpc>
              <a:spcAft>
                <a:spcPts val="0"/>
              </a:spcAft>
            </a:pPr>
            <a:r>
              <a:rPr lang="it-IT" i="1" dirty="0" smtClean="0">
                <a:latin typeface="Arial" panose="020B0604020202020204" pitchFamily="34" charset="0"/>
                <a:ea typeface="Times New Roman" panose="02020603050405020304" pitchFamily="18" charset="0"/>
                <a:cs typeface="Arial" panose="020B0604020202020204" pitchFamily="34" charset="0"/>
              </a:rPr>
              <a:t>Si </a:t>
            </a:r>
            <a:r>
              <a:rPr lang="it-IT" i="1" dirty="0">
                <a:latin typeface="Arial" panose="020B0604020202020204" pitchFamily="34" charset="0"/>
                <a:ea typeface="Times New Roman" panose="02020603050405020304" pitchFamily="18" charset="0"/>
                <a:cs typeface="Arial" panose="020B0604020202020204" pitchFamily="34" charset="0"/>
              </a:rPr>
              <a:t>consideri il lancio di due dadi e si definisca la variabile casuale X la somma dei punteggi ottenuti per ciascun dado e la sua funzione di probabilità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5"/>
          <a:stretch>
            <a:fillRect/>
          </a:stretch>
        </p:blipFill>
        <p:spPr>
          <a:xfrm>
            <a:off x="987521" y="2220366"/>
            <a:ext cx="6208623" cy="3396931"/>
          </a:xfrm>
          <a:prstGeom prst="rect">
            <a:avLst/>
          </a:prstGeom>
        </p:spPr>
      </p:pic>
    </p:spTree>
    <p:extLst>
      <p:ext uri="{BB962C8B-B14F-4D97-AF65-F5344CB8AC3E}">
        <p14:creationId xmlns:p14="http://schemas.microsoft.com/office/powerpoint/2010/main" val="35826539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Probabilità condizionata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155863" y="1180168"/>
            <a:ext cx="8295409" cy="923330"/>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La </a:t>
            </a:r>
            <a:r>
              <a:rPr lang="it-IT" b="1" dirty="0">
                <a:latin typeface="Arial" panose="020B0604020202020204" pitchFamily="34" charset="0"/>
                <a:ea typeface="Times New Roman" panose="02020603050405020304" pitchFamily="18" charset="0"/>
                <a:cs typeface="Arial" panose="020B0604020202020204" pitchFamily="34" charset="0"/>
              </a:rPr>
              <a:t>funzione di probabilità</a:t>
            </a:r>
            <a:r>
              <a:rPr lang="it-IT" dirty="0">
                <a:latin typeface="Arial" panose="020B0604020202020204" pitchFamily="34" charset="0"/>
                <a:ea typeface="Times New Roman" panose="02020603050405020304" pitchFamily="18" charset="0"/>
                <a:cs typeface="Arial" panose="020B0604020202020204" pitchFamily="34" charset="0"/>
              </a:rPr>
              <a:t> della variabile casuale somma del lancio di due dadi sarà la seguente:</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5"/>
          <a:stretch>
            <a:fillRect/>
          </a:stretch>
        </p:blipFill>
        <p:spPr>
          <a:xfrm>
            <a:off x="3531710" y="2103498"/>
            <a:ext cx="3853737" cy="3745832"/>
          </a:xfrm>
          <a:prstGeom prst="rect">
            <a:avLst/>
          </a:prstGeom>
        </p:spPr>
      </p:pic>
    </p:spTree>
    <p:extLst>
      <p:ext uri="{BB962C8B-B14F-4D97-AF65-F5344CB8AC3E}">
        <p14:creationId xmlns:p14="http://schemas.microsoft.com/office/powerpoint/2010/main" val="41871534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3874344" y="2008909"/>
            <a:ext cx="5071735" cy="4270935"/>
          </a:xfrm>
          <a:prstGeom prst="rect">
            <a:avLst/>
          </a:prstGeom>
        </p:spPr>
      </p:pic>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Funzione di ripartizione (II)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263236" y="1037063"/>
                <a:ext cx="8326582" cy="2031325"/>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In alcune situazioni, potremmo essere interessati non tanto alla probabilità che la variabile casuale </a:t>
                </a:r>
                <a14:m>
                  <m:oMath xmlns:m="http://schemas.openxmlformats.org/officeDocument/2006/math">
                    <m:r>
                      <a:rPr lang="it-IT" i="1">
                        <a:effectLst/>
                        <a:latin typeface="Cambria Math" panose="02040503050406030204" pitchFamily="18" charset="0"/>
                        <a:ea typeface="Times New Roman" panose="02020603050405020304" pitchFamily="18" charset="0"/>
                        <a:cs typeface="Arial" panose="020B0604020202020204" pitchFamily="34" charset="0"/>
                      </a:rPr>
                      <m:t>𝑋</m:t>
                    </m:r>
                  </m:oMath>
                </a14:m>
                <a:r>
                  <a:rPr lang="it-IT" dirty="0">
                    <a:effectLst/>
                    <a:latin typeface="Arial" panose="020B0604020202020204" pitchFamily="34" charset="0"/>
                    <a:ea typeface="Times New Roman" panose="02020603050405020304" pitchFamily="18" charset="0"/>
                    <a:cs typeface="Arial" panose="020B0604020202020204" pitchFamily="34" charset="0"/>
                  </a:rPr>
                  <a:t> assuma uno specifico valore, bensì alla probabilità che essa assuma un valore minore o uguale a un dato valore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i="1">
                            <a:effectLst/>
                            <a:latin typeface="Cambria Math" panose="02040503050406030204" pitchFamily="18" charset="0"/>
                            <a:ea typeface="Times New Roman" panose="02020603050405020304" pitchFamily="18" charset="0"/>
                            <a:cs typeface="Arial" panose="020B0604020202020204" pitchFamily="34" charset="0"/>
                          </a:rPr>
                          <m:t>𝑥</m:t>
                        </m:r>
                      </m:e>
                      <m:sub>
                        <m:r>
                          <a:rPr lang="it-IT" i="1">
                            <a:effectLst/>
                            <a:latin typeface="Cambria Math" panose="02040503050406030204" pitchFamily="18" charset="0"/>
                            <a:ea typeface="Times New Roman" panose="02020603050405020304" pitchFamily="18" charset="0"/>
                            <a:cs typeface="Arial" panose="020B0604020202020204" pitchFamily="34" charset="0"/>
                          </a:rPr>
                          <m:t>𝑖</m:t>
                        </m:r>
                      </m:sub>
                    </m:sSub>
                  </m:oMath>
                </a14:m>
                <a:r>
                  <a:rPr lang="it-IT" dirty="0">
                    <a:effectLst/>
                    <a:latin typeface="Arial" panose="020B0604020202020204" pitchFamily="34" charset="0"/>
                    <a:ea typeface="Times New Roman" panose="02020603050405020304" pitchFamily="18" charset="0"/>
                    <a:cs typeface="Arial" panose="020B0604020202020204" pitchFamily="34" charset="0"/>
                  </a:rPr>
                  <a:t>. Per questo è utile considerare delle probabilità cumulate </a:t>
                </a:r>
                <a14:m>
                  <m:oMath xmlns:m="http://schemas.openxmlformats.org/officeDocument/2006/math">
                    <m:r>
                      <a:rPr lang="it-IT" i="1">
                        <a:effectLst/>
                        <a:latin typeface="Cambria Math" panose="02040503050406030204" pitchFamily="18" charset="0"/>
                        <a:ea typeface="Times New Roman" panose="02020603050405020304" pitchFamily="18" charset="0"/>
                        <a:cs typeface="Arial" panose="020B0604020202020204" pitchFamily="34" charset="0"/>
                      </a:rPr>
                      <m:t>𝑃</m:t>
                    </m:r>
                    <m:d>
                      <m:dPr>
                        <m:ctrlPr>
                          <a:rPr lang="it-IT" i="1">
                            <a:effectLst/>
                            <a:latin typeface="Cambria Math" panose="02040503050406030204" pitchFamily="18" charset="0"/>
                            <a:ea typeface="Times New Roman" panose="02020603050405020304" pitchFamily="18" charset="0"/>
                            <a:cs typeface="Arial" panose="020B0604020202020204" pitchFamily="34" charset="0"/>
                          </a:rPr>
                        </m:ctrlPr>
                      </m:dPr>
                      <m:e>
                        <m:r>
                          <a:rPr lang="it-IT" i="1">
                            <a:effectLst/>
                            <a:latin typeface="Cambria Math" panose="02040503050406030204" pitchFamily="18" charset="0"/>
                            <a:ea typeface="Times New Roman" panose="02020603050405020304" pitchFamily="18" charset="0"/>
                            <a:cs typeface="Arial" panose="020B0604020202020204" pitchFamily="34" charset="0"/>
                          </a:rPr>
                          <m:t>𝑋</m:t>
                        </m:r>
                        <m:r>
                          <a:rPr lang="it-IT"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it-IT"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i="1">
                                <a:effectLst/>
                                <a:latin typeface="Cambria Math" panose="02040503050406030204" pitchFamily="18" charset="0"/>
                                <a:ea typeface="Times New Roman" panose="02020603050405020304" pitchFamily="18" charset="0"/>
                                <a:cs typeface="Arial" panose="020B0604020202020204" pitchFamily="34" charset="0"/>
                              </a:rPr>
                              <m:t>𝑥</m:t>
                            </m:r>
                          </m:e>
                          <m:sub>
                            <m:r>
                              <a:rPr lang="it-IT" i="1">
                                <a:effectLst/>
                                <a:latin typeface="Cambria Math" panose="02040503050406030204" pitchFamily="18" charset="0"/>
                                <a:ea typeface="Times New Roman" panose="02020603050405020304" pitchFamily="18" charset="0"/>
                                <a:cs typeface="Arial" panose="020B0604020202020204" pitchFamily="34" charset="0"/>
                              </a:rPr>
                              <m:t>𝑖</m:t>
                            </m:r>
                          </m:sub>
                        </m:sSub>
                      </m:e>
                    </m:d>
                  </m:oMath>
                </a14:m>
                <a:r>
                  <a:rPr lang="it-IT" dirty="0">
                    <a:effectLst/>
                    <a:latin typeface="Arial" panose="020B0604020202020204" pitchFamily="34" charset="0"/>
                    <a:ea typeface="Times New Roman" panose="02020603050405020304" pitchFamily="18" charset="0"/>
                    <a:cs typeface="Arial" panose="020B0604020202020204" pitchFamily="34" charset="0"/>
                  </a:rPr>
                  <a:t>, che si riferiscono alla probabilità degli intervalli </a:t>
                </a:r>
                <a14:m>
                  <m:oMath xmlns:m="http://schemas.openxmlformats.org/officeDocument/2006/math">
                    <m:r>
                      <a:rPr lang="it-IT"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it-IT"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i="1">
                            <a:effectLst/>
                            <a:latin typeface="Cambria Math" panose="02040503050406030204" pitchFamily="18" charset="0"/>
                            <a:ea typeface="Times New Roman" panose="02020603050405020304" pitchFamily="18" charset="0"/>
                            <a:cs typeface="Arial" panose="020B0604020202020204" pitchFamily="34" charset="0"/>
                          </a:rPr>
                          <m:t>𝑥</m:t>
                        </m:r>
                      </m:e>
                      <m:sub>
                        <m:r>
                          <a:rPr lang="it-IT" i="1">
                            <a:effectLst/>
                            <a:latin typeface="Cambria Math" panose="02040503050406030204" pitchFamily="18" charset="0"/>
                            <a:ea typeface="Times New Roman" panose="02020603050405020304" pitchFamily="18" charset="0"/>
                            <a:cs typeface="Arial" panose="020B0604020202020204" pitchFamily="34" charset="0"/>
                          </a:rPr>
                          <m:t>𝑖</m:t>
                        </m:r>
                      </m:sub>
                    </m:sSub>
                    <m:r>
                      <a:rPr lang="it-IT" i="1">
                        <a:effectLst/>
                        <a:latin typeface="Cambria Math" panose="02040503050406030204" pitchFamily="18" charset="0"/>
                        <a:ea typeface="Times New Roman" panose="02020603050405020304" pitchFamily="18" charset="0"/>
                        <a:cs typeface="Arial" panose="020B0604020202020204" pitchFamily="34" charset="0"/>
                      </a:rPr>
                      <m:t>]</m:t>
                    </m:r>
                  </m:oMath>
                </a14:m>
                <a:r>
                  <a:rPr lang="it-IT" dirty="0">
                    <a:effectLst/>
                    <a:latin typeface="Arial" panose="020B0604020202020204" pitchFamily="34" charset="0"/>
                    <a:ea typeface="Times New Roman" panose="02020603050405020304" pitchFamily="18" charset="0"/>
                    <a:cs typeface="Arial" panose="020B0604020202020204" pitchFamily="34" charset="0"/>
                  </a:rPr>
                  <a:t>.</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effectLst/>
                    <a:latin typeface="Arial" panose="020B0604020202020204" pitchFamily="34" charset="0"/>
                    <a:ea typeface="Times New Roman" panose="02020603050405020304" pitchFamily="18" charset="0"/>
                    <a:cs typeface="Arial" panose="020B0604020202020204" pitchFamily="34" charset="0"/>
                  </a:rPr>
                  <a:t>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effectLst/>
                    <a:latin typeface="Arial" panose="020B0604020202020204" pitchFamily="34" charset="0"/>
                    <a:ea typeface="Times New Roman" panose="02020603050405020304" pitchFamily="18" charset="0"/>
                    <a:cs typeface="Arial" panose="020B0604020202020204" pitchFamily="34" charset="0"/>
                  </a:rPr>
                  <a:t>Nel caso del lancio di un dado:</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263236" y="1037063"/>
                <a:ext cx="8326582" cy="2031325"/>
              </a:xfrm>
              <a:prstGeom prst="rect">
                <a:avLst/>
              </a:prstGeom>
              <a:blipFill rotWithShape="0">
                <a:blip r:embed="rId6"/>
                <a:stretch>
                  <a:fillRect l="-586" t="-1502" r="-659" b="-3904"/>
                </a:stretch>
              </a:blipFill>
            </p:spPr>
            <p:txBody>
              <a:bodyPr/>
              <a:lstStyle/>
              <a:p>
                <a:r>
                  <a:rPr lang="it-IT">
                    <a:noFill/>
                  </a:rPr>
                  <a:t> </a:t>
                </a:r>
              </a:p>
            </p:txBody>
          </p:sp>
        </mc:Fallback>
      </mc:AlternateContent>
    </p:spTree>
    <p:extLst>
      <p:ext uri="{BB962C8B-B14F-4D97-AF65-F5344CB8AC3E}">
        <p14:creationId xmlns:p14="http://schemas.microsoft.com/office/powerpoint/2010/main" val="10863142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Funzione di ripartizione (III)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720347" y="1431868"/>
                <a:ext cx="7897180" cy="2568588"/>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Formalizzando il concetto, data una variabile casuale discreta </a:t>
                </a:r>
                <a14:m>
                  <m:oMath xmlns:m="http://schemas.openxmlformats.org/officeDocument/2006/math">
                    <m:r>
                      <a:rPr lang="it-IT" i="1">
                        <a:effectLst/>
                        <a:latin typeface="Cambria Math" panose="02040503050406030204" pitchFamily="18" charset="0"/>
                        <a:ea typeface="Times New Roman" panose="02020603050405020304" pitchFamily="18" charset="0"/>
                        <a:cs typeface="Arial" panose="020B0604020202020204" pitchFamily="34" charset="0"/>
                      </a:rPr>
                      <m:t>𝑋</m:t>
                    </m:r>
                  </m:oMath>
                </a14:m>
                <a:r>
                  <a:rPr lang="it-IT" dirty="0">
                    <a:effectLst/>
                    <a:latin typeface="Arial" panose="020B0604020202020204" pitchFamily="34" charset="0"/>
                    <a:ea typeface="Times New Roman" panose="02020603050405020304" pitchFamily="18" charset="0"/>
                    <a:cs typeface="Arial" panose="020B0604020202020204" pitchFamily="34" charset="0"/>
                  </a:rPr>
                  <a:t>, la funzione che fa corrispondere ai valori </a:t>
                </a:r>
                <a14:m>
                  <m:oMath xmlns:m="http://schemas.openxmlformats.org/officeDocument/2006/math">
                    <m:r>
                      <a:rPr lang="it-IT"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it-IT" dirty="0">
                    <a:effectLst/>
                    <a:latin typeface="Arial" panose="020B0604020202020204" pitchFamily="34" charset="0"/>
                    <a:ea typeface="Times New Roman" panose="02020603050405020304" pitchFamily="18" charset="0"/>
                    <a:cs typeface="Arial" panose="020B0604020202020204" pitchFamily="34" charset="0"/>
                  </a:rPr>
                  <a:t> le probabilità cumulate </a:t>
                </a:r>
                <a14:m>
                  <m:oMath xmlns:m="http://schemas.openxmlformats.org/officeDocument/2006/math">
                    <m:r>
                      <a:rPr lang="it-IT" i="1">
                        <a:effectLst/>
                        <a:latin typeface="Cambria Math" panose="02040503050406030204" pitchFamily="18" charset="0"/>
                        <a:ea typeface="Times New Roman" panose="02020603050405020304" pitchFamily="18" charset="0"/>
                        <a:cs typeface="Arial" panose="020B0604020202020204" pitchFamily="34" charset="0"/>
                      </a:rPr>
                      <m:t>𝑃</m:t>
                    </m:r>
                    <m:d>
                      <m:dPr>
                        <m:ctrlPr>
                          <a:rPr lang="it-IT" i="1">
                            <a:effectLst/>
                            <a:latin typeface="Cambria Math" panose="02040503050406030204" pitchFamily="18" charset="0"/>
                            <a:ea typeface="Times New Roman" panose="02020603050405020304" pitchFamily="18" charset="0"/>
                            <a:cs typeface="Arial" panose="020B0604020202020204" pitchFamily="34" charset="0"/>
                          </a:rPr>
                        </m:ctrlPr>
                      </m:dPr>
                      <m:e>
                        <m:r>
                          <a:rPr lang="it-IT" i="1">
                            <a:effectLst/>
                            <a:latin typeface="Cambria Math" panose="02040503050406030204" pitchFamily="18" charset="0"/>
                            <a:ea typeface="Times New Roman" panose="02020603050405020304" pitchFamily="18" charset="0"/>
                            <a:cs typeface="Arial" panose="020B0604020202020204" pitchFamily="34" charset="0"/>
                          </a:rPr>
                          <m:t>𝑋</m:t>
                        </m:r>
                        <m:r>
                          <a:rPr lang="it-IT" i="1">
                            <a:effectLst/>
                            <a:latin typeface="Cambria Math" panose="02040503050406030204" pitchFamily="18" charset="0"/>
                            <a:ea typeface="Times New Roman" panose="02020603050405020304" pitchFamily="18" charset="0"/>
                            <a:cs typeface="Arial" panose="020B0604020202020204" pitchFamily="34" charset="0"/>
                          </a:rPr>
                          <m:t>≤</m:t>
                        </m:r>
                        <m:r>
                          <a:rPr lang="it-IT" i="1">
                            <a:effectLst/>
                            <a:latin typeface="Cambria Math" panose="02040503050406030204" pitchFamily="18" charset="0"/>
                            <a:ea typeface="Times New Roman" panose="02020603050405020304" pitchFamily="18" charset="0"/>
                            <a:cs typeface="Arial" panose="020B0604020202020204" pitchFamily="34" charset="0"/>
                          </a:rPr>
                          <m:t>𝑥</m:t>
                        </m:r>
                      </m:e>
                    </m:d>
                  </m:oMath>
                </a14:m>
                <a:r>
                  <a:rPr lang="it-IT" dirty="0">
                    <a:effectLst/>
                    <a:latin typeface="Arial" panose="020B0604020202020204" pitchFamily="34" charset="0"/>
                    <a:ea typeface="Times New Roman" panose="02020603050405020304" pitchFamily="18" charset="0"/>
                    <a:cs typeface="Arial" panose="020B0604020202020204" pitchFamily="34" charset="0"/>
                  </a:rPr>
                  <a:t> viene detta funzione di ripartizione ed è indicata con</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it-IT" i="1">
                          <a:effectLst/>
                          <a:latin typeface="Cambria Math" panose="02040503050406030204" pitchFamily="18" charset="0"/>
                          <a:ea typeface="Times New Roman" panose="02020603050405020304" pitchFamily="18" charset="0"/>
                          <a:cs typeface="Arial" panose="020B0604020202020204" pitchFamily="34" charset="0"/>
                        </a:rPr>
                        <m:t>𝐹</m:t>
                      </m:r>
                      <m:d>
                        <m:dPr>
                          <m:ctrlPr>
                            <a:rPr lang="it-IT"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it-IT"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i="1">
                                  <a:effectLst/>
                                  <a:latin typeface="Cambria Math" panose="02040503050406030204" pitchFamily="18" charset="0"/>
                                  <a:ea typeface="Times New Roman" panose="02020603050405020304" pitchFamily="18" charset="0"/>
                                  <a:cs typeface="Arial" panose="020B0604020202020204" pitchFamily="34" charset="0"/>
                                </a:rPr>
                                <m:t>𝑥</m:t>
                              </m:r>
                            </m:e>
                            <m:sub>
                              <m:r>
                                <a:rPr lang="it-IT" i="1">
                                  <a:effectLst/>
                                  <a:latin typeface="Cambria Math" panose="02040503050406030204" pitchFamily="18" charset="0"/>
                                  <a:ea typeface="Times New Roman" panose="02020603050405020304" pitchFamily="18" charset="0"/>
                                  <a:cs typeface="Arial" panose="020B0604020202020204" pitchFamily="34" charset="0"/>
                                </a:rPr>
                                <m:t>𝑖</m:t>
                              </m:r>
                            </m:sub>
                          </m:sSub>
                        </m:e>
                      </m:d>
                      <m:r>
                        <a:rPr lang="it-IT" i="1">
                          <a:effectLst/>
                          <a:latin typeface="Cambria Math" panose="02040503050406030204" pitchFamily="18" charset="0"/>
                          <a:ea typeface="Times New Roman" panose="02020603050405020304" pitchFamily="18" charset="0"/>
                          <a:cs typeface="Arial" panose="020B0604020202020204" pitchFamily="34" charset="0"/>
                        </a:rPr>
                        <m:t>=</m:t>
                      </m:r>
                      <m:r>
                        <a:rPr lang="it-IT" i="1">
                          <a:effectLst/>
                          <a:latin typeface="Cambria Math" panose="02040503050406030204" pitchFamily="18" charset="0"/>
                          <a:ea typeface="Times New Roman" panose="02020603050405020304" pitchFamily="18" charset="0"/>
                          <a:cs typeface="Arial" panose="020B0604020202020204" pitchFamily="34" charset="0"/>
                        </a:rPr>
                        <m:t>𝑃</m:t>
                      </m:r>
                      <m:d>
                        <m:dPr>
                          <m:ctrlPr>
                            <a:rPr lang="it-IT" i="1">
                              <a:effectLst/>
                              <a:latin typeface="Cambria Math" panose="02040503050406030204" pitchFamily="18" charset="0"/>
                              <a:ea typeface="Times New Roman" panose="02020603050405020304" pitchFamily="18" charset="0"/>
                              <a:cs typeface="Arial" panose="020B0604020202020204" pitchFamily="34" charset="0"/>
                            </a:rPr>
                          </m:ctrlPr>
                        </m:dPr>
                        <m:e>
                          <m:r>
                            <a:rPr lang="it-IT" i="1">
                              <a:effectLst/>
                              <a:latin typeface="Cambria Math" panose="02040503050406030204" pitchFamily="18" charset="0"/>
                              <a:ea typeface="Times New Roman" panose="02020603050405020304" pitchFamily="18" charset="0"/>
                              <a:cs typeface="Arial" panose="020B0604020202020204" pitchFamily="34" charset="0"/>
                            </a:rPr>
                            <m:t>𝑋</m:t>
                          </m:r>
                          <m:r>
                            <a:rPr lang="it-IT" i="1">
                              <a:effectLst/>
                              <a:latin typeface="Cambria Math" panose="02040503050406030204" pitchFamily="18" charset="0"/>
                              <a:ea typeface="Times New Roman" panose="02020603050405020304" pitchFamily="18" charset="0"/>
                              <a:cs typeface="Arial" panose="020B0604020202020204" pitchFamily="34" charset="0"/>
                            </a:rPr>
                            <m:t>≤</m:t>
                          </m:r>
                          <m:r>
                            <a:rPr lang="it-IT" i="1">
                              <a:effectLst/>
                              <a:latin typeface="Cambria Math" panose="02040503050406030204" pitchFamily="18" charset="0"/>
                              <a:ea typeface="Times New Roman" panose="02020603050405020304" pitchFamily="18" charset="0"/>
                              <a:cs typeface="Arial" panose="020B0604020202020204" pitchFamily="34" charset="0"/>
                            </a:rPr>
                            <m:t>𝑥</m:t>
                          </m:r>
                        </m:e>
                      </m:d>
                      <m:r>
                        <a:rPr lang="it-IT" i="1">
                          <a:effectLst/>
                          <a:latin typeface="Cambria Math" panose="02040503050406030204" pitchFamily="18" charset="0"/>
                          <a:ea typeface="Times New Roman" panose="02020603050405020304" pitchFamily="18" charset="0"/>
                          <a:cs typeface="Arial" panose="020B0604020202020204" pitchFamily="34" charset="0"/>
                        </a:rPr>
                        <m:t>=</m:t>
                      </m:r>
                      <m:nary>
                        <m:naryPr>
                          <m:chr m:val="∑"/>
                          <m:limLoc m:val="undOvr"/>
                          <m:ctrlPr>
                            <a:rPr lang="it-IT" i="1">
                              <a:effectLst/>
                              <a:latin typeface="Cambria Math" panose="02040503050406030204" pitchFamily="18" charset="0"/>
                              <a:ea typeface="Times New Roman" panose="02020603050405020304" pitchFamily="18" charset="0"/>
                              <a:cs typeface="Arial" panose="020B0604020202020204" pitchFamily="34" charset="0"/>
                            </a:rPr>
                          </m:ctrlPr>
                        </m:naryPr>
                        <m:sub>
                          <m:r>
                            <a:rPr lang="it-IT" i="1">
                              <a:effectLst/>
                              <a:latin typeface="Cambria Math" panose="02040503050406030204" pitchFamily="18" charset="0"/>
                              <a:ea typeface="Times New Roman" panose="02020603050405020304" pitchFamily="18" charset="0"/>
                              <a:cs typeface="Arial" panose="020B0604020202020204" pitchFamily="34" charset="0"/>
                            </a:rPr>
                            <m:t>𝑗</m:t>
                          </m:r>
                          <m:r>
                            <a:rPr lang="it-IT" i="1">
                              <a:effectLst/>
                              <a:latin typeface="Cambria Math" panose="02040503050406030204" pitchFamily="18" charset="0"/>
                              <a:ea typeface="Times New Roman" panose="02020603050405020304" pitchFamily="18" charset="0"/>
                              <a:cs typeface="Arial" panose="020B0604020202020204" pitchFamily="34" charset="0"/>
                            </a:rPr>
                            <m:t>=1</m:t>
                          </m:r>
                        </m:sub>
                        <m:sup>
                          <m:r>
                            <a:rPr lang="it-IT" i="1">
                              <a:effectLst/>
                              <a:latin typeface="Cambria Math" panose="02040503050406030204" pitchFamily="18" charset="0"/>
                              <a:ea typeface="Times New Roman" panose="02020603050405020304" pitchFamily="18" charset="0"/>
                              <a:cs typeface="Arial" panose="020B0604020202020204" pitchFamily="34" charset="0"/>
                            </a:rPr>
                            <m:t>𝑖</m:t>
                          </m:r>
                        </m:sup>
                        <m:e>
                          <m:r>
                            <a:rPr lang="it-IT" i="1">
                              <a:effectLst/>
                              <a:latin typeface="Cambria Math" panose="02040503050406030204" pitchFamily="18" charset="0"/>
                              <a:ea typeface="Times New Roman" panose="02020603050405020304" pitchFamily="18" charset="0"/>
                              <a:cs typeface="Arial" panose="020B0604020202020204" pitchFamily="34" charset="0"/>
                            </a:rPr>
                            <m:t>𝑃</m:t>
                          </m:r>
                          <m:r>
                            <a:rPr lang="it-IT"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it-IT"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i="1">
                                  <a:effectLst/>
                                  <a:latin typeface="Cambria Math" panose="02040503050406030204" pitchFamily="18" charset="0"/>
                                  <a:ea typeface="Times New Roman" panose="02020603050405020304" pitchFamily="18" charset="0"/>
                                  <a:cs typeface="Arial" panose="020B0604020202020204" pitchFamily="34" charset="0"/>
                                </a:rPr>
                                <m:t>𝑥</m:t>
                              </m:r>
                            </m:e>
                            <m:sub>
                              <m:r>
                                <a:rPr lang="it-IT" i="1">
                                  <a:effectLst/>
                                  <a:latin typeface="Cambria Math" panose="02040503050406030204" pitchFamily="18" charset="0"/>
                                  <a:ea typeface="Times New Roman" panose="02020603050405020304" pitchFamily="18" charset="0"/>
                                  <a:cs typeface="Arial" panose="020B0604020202020204" pitchFamily="34" charset="0"/>
                                </a:rPr>
                                <m:t>𝑗</m:t>
                              </m:r>
                            </m:sub>
                          </m:sSub>
                        </m:e>
                      </m:nary>
                      <m:r>
                        <a:rPr lang="it-IT" i="1">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720347" y="1431868"/>
                <a:ext cx="7897180" cy="2568588"/>
              </a:xfrm>
              <a:prstGeom prst="rect">
                <a:avLst/>
              </a:prstGeom>
              <a:blipFill rotWithShape="0">
                <a:blip r:embed="rId5"/>
                <a:stretch>
                  <a:fillRect l="-617" r="-617"/>
                </a:stretch>
              </a:blipFill>
            </p:spPr>
            <p:txBody>
              <a:bodyPr/>
              <a:lstStyle/>
              <a:p>
                <a:r>
                  <a:rPr lang="it-IT">
                    <a:noFill/>
                  </a:rPr>
                  <a:t> </a:t>
                </a:r>
              </a:p>
            </p:txBody>
          </p:sp>
        </mc:Fallback>
      </mc:AlternateContent>
    </p:spTree>
    <p:extLst>
      <p:ext uri="{BB962C8B-B14F-4D97-AF65-F5344CB8AC3E}">
        <p14:creationId xmlns:p14="http://schemas.microsoft.com/office/powerpoint/2010/main" val="18821188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457199" y="1279489"/>
            <a:ext cx="8146473" cy="1477328"/>
          </a:xfrm>
          <a:prstGeom prst="rect">
            <a:avLst/>
          </a:prstGeom>
        </p:spPr>
        <p:txBody>
          <a:bodyPr wrap="square">
            <a:spAutoFit/>
          </a:bodyPr>
          <a:lstStyle/>
          <a:p>
            <a:pPr algn="just">
              <a:spcAft>
                <a:spcPts val="0"/>
              </a:spcAft>
            </a:pPr>
            <a:r>
              <a:rPr lang="it-IT" i="1" dirty="0" smtClean="0">
                <a:latin typeface="Arial" panose="020B0604020202020204" pitchFamily="34" charset="0"/>
                <a:ea typeface="Times New Roman" panose="02020603050405020304" pitchFamily="18" charset="0"/>
                <a:cs typeface="Arial" panose="020B0604020202020204" pitchFamily="34" charset="0"/>
              </a:rPr>
              <a:t>Si </a:t>
            </a:r>
            <a:r>
              <a:rPr lang="it-IT" i="1" dirty="0">
                <a:latin typeface="Arial" panose="020B0604020202020204" pitchFamily="34" charset="0"/>
                <a:ea typeface="Times New Roman" panose="02020603050405020304" pitchFamily="18" charset="0"/>
                <a:cs typeface="Arial" panose="020B0604020202020204" pitchFamily="34" charset="0"/>
              </a:rPr>
              <a:t>consideri la variabile casuale X somma dei punteggi ottenuti per ciascun dado e si calcoli la funzione di ripartizione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Con riferimento alla distribuzione di probabilità vista in precedenza è possibile costruire la corrispondente funzione di ripartizione:</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5"/>
          <a:stretch>
            <a:fillRect/>
          </a:stretch>
        </p:blipFill>
        <p:spPr>
          <a:xfrm>
            <a:off x="4857864" y="2693696"/>
            <a:ext cx="3836600" cy="3429893"/>
          </a:xfrm>
          <a:prstGeom prst="rect">
            <a:avLst/>
          </a:prstGeom>
        </p:spPr>
      </p:pic>
    </p:spTree>
    <p:extLst>
      <p:ext uri="{BB962C8B-B14F-4D97-AF65-F5344CB8AC3E}">
        <p14:creationId xmlns:p14="http://schemas.microsoft.com/office/powerpoint/2010/main" val="20263998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Analogia con la statistica descrittiva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5" name="Immagine 14"/>
          <p:cNvPicPr>
            <a:picLocks noChangeAspect="1"/>
          </p:cNvPicPr>
          <p:nvPr/>
        </p:nvPicPr>
        <p:blipFill>
          <a:blip r:embed="rId5"/>
          <a:stretch>
            <a:fillRect/>
          </a:stretch>
        </p:blipFill>
        <p:spPr>
          <a:xfrm>
            <a:off x="1168335" y="987541"/>
            <a:ext cx="6875829" cy="2422998"/>
          </a:xfrm>
          <a:prstGeom prst="rect">
            <a:avLst/>
          </a:prstGeom>
        </p:spPr>
      </p:pic>
      <p:pic>
        <p:nvPicPr>
          <p:cNvPr id="16" name="Immagine 15"/>
          <p:cNvPicPr>
            <a:picLocks noChangeAspect="1"/>
          </p:cNvPicPr>
          <p:nvPr/>
        </p:nvPicPr>
        <p:blipFill>
          <a:blip r:embed="rId6"/>
          <a:stretch>
            <a:fillRect/>
          </a:stretch>
        </p:blipFill>
        <p:spPr>
          <a:xfrm>
            <a:off x="1142581" y="3664944"/>
            <a:ext cx="7277100" cy="2581275"/>
          </a:xfrm>
          <a:prstGeom prst="rect">
            <a:avLst/>
          </a:prstGeom>
        </p:spPr>
      </p:pic>
    </p:spTree>
    <p:extLst>
      <p:ext uri="{BB962C8B-B14F-4D97-AF65-F5344CB8AC3E}">
        <p14:creationId xmlns:p14="http://schemas.microsoft.com/office/powerpoint/2010/main" val="18393520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Valore atteso di una variabile casuale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5"/>
          <a:stretch>
            <a:fillRect/>
          </a:stretch>
        </p:blipFill>
        <p:spPr>
          <a:xfrm>
            <a:off x="723034" y="1201146"/>
            <a:ext cx="7400925" cy="1695450"/>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329333" y="2001904"/>
                <a:ext cx="6553834" cy="84856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𝐸</m:t>
                      </m:r>
                      <m:d>
                        <m:dPr>
                          <m:ctrlPr>
                            <a:rPr lang="it-IT" i="1">
                              <a:latin typeface="Cambria Math" panose="02040503050406030204" pitchFamily="18" charset="0"/>
                            </a:rPr>
                          </m:ctrlPr>
                        </m:dPr>
                        <m:e>
                          <m:r>
                            <a:rPr lang="it-IT" i="1">
                              <a:latin typeface="Cambria Math" panose="02040503050406030204" pitchFamily="18" charset="0"/>
                            </a:rPr>
                            <m:t>𝑋</m:t>
                          </m:r>
                        </m:e>
                      </m:d>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0">
                              <a:latin typeface="Cambria Math" panose="02040503050406030204" pitchFamily="18" charset="0"/>
                            </a:rPr>
                            <m:t>1</m:t>
                          </m:r>
                        </m:sub>
                      </m:sSub>
                      <m:r>
                        <a:rPr lang="it-IT" i="0">
                          <a:latin typeface="Cambria Math" panose="02040503050406030204" pitchFamily="18" charset="0"/>
                        </a:rPr>
                        <m:t> </m:t>
                      </m:r>
                      <m:r>
                        <a:rPr lang="it-IT" i="1">
                          <a:latin typeface="Cambria Math" panose="02040503050406030204" pitchFamily="18" charset="0"/>
                        </a:rPr>
                        <m:t>𝑃</m:t>
                      </m:r>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0">
                                  <a:latin typeface="Cambria Math" panose="02040503050406030204" pitchFamily="18" charset="0"/>
                                </a:rPr>
                                <m:t>1</m:t>
                              </m:r>
                            </m:sub>
                          </m:sSub>
                        </m:e>
                      </m:d>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0">
                              <a:latin typeface="Cambria Math" panose="02040503050406030204" pitchFamily="18" charset="0"/>
                            </a:rPr>
                            <m:t>2</m:t>
                          </m:r>
                        </m:sub>
                      </m:sSub>
                      <m:r>
                        <a:rPr lang="it-IT" i="0">
                          <a:latin typeface="Cambria Math" panose="02040503050406030204" pitchFamily="18" charset="0"/>
                        </a:rPr>
                        <m:t> </m:t>
                      </m:r>
                      <m:r>
                        <a:rPr lang="it-IT" i="1">
                          <a:latin typeface="Cambria Math" panose="02040503050406030204" pitchFamily="18" charset="0"/>
                        </a:rPr>
                        <m:t>𝑃</m:t>
                      </m:r>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0">
                                  <a:latin typeface="Cambria Math" panose="02040503050406030204" pitchFamily="18" charset="0"/>
                                </a:rPr>
                                <m:t>2</m:t>
                              </m:r>
                            </m:sub>
                          </m:sSub>
                        </m:e>
                      </m:d>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𝑛</m:t>
                          </m:r>
                        </m:sub>
                      </m:sSub>
                      <m:r>
                        <a:rPr lang="it-IT" i="0">
                          <a:latin typeface="Cambria Math" panose="02040503050406030204" pitchFamily="18" charset="0"/>
                        </a:rPr>
                        <m:t> </m:t>
                      </m:r>
                      <m:r>
                        <a:rPr lang="it-IT" i="1">
                          <a:latin typeface="Cambria Math" panose="02040503050406030204" pitchFamily="18" charset="0"/>
                        </a:rPr>
                        <m:t>𝑃</m:t>
                      </m:r>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𝑛</m:t>
                              </m:r>
                            </m:sub>
                          </m:sSub>
                        </m:e>
                      </m:d>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sup>
                        <m:e>
                          <m:d>
                            <m:dPr>
                              <m:beg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r>
                                <a:rPr lang="it-IT" i="1">
                                  <a:latin typeface="Cambria Math" panose="02040503050406030204" pitchFamily="18" charset="0"/>
                                </a:rPr>
                                <m:t>𝑃</m:t>
                              </m:r>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e>
                          </m:d>
                        </m:e>
                      </m:nary>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1329333" y="2001904"/>
                <a:ext cx="6553834" cy="848566"/>
              </a:xfrm>
              <a:prstGeom prst="rect">
                <a:avLst/>
              </a:prstGeom>
              <a:blipFill rotWithShape="0">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306555" y="4921011"/>
                <a:ext cx="8639524" cy="1522533"/>
              </a:xfrm>
              <a:prstGeom prst="rect">
                <a:avLst/>
              </a:prstGeom>
            </p:spPr>
            <p:txBody>
              <a:bodyPr wrap="square">
                <a:spAutoFit/>
              </a:bodyPr>
              <a:lstStyle/>
              <a:p>
                <a:pPr>
                  <a:lnSpc>
                    <a:spcPct val="150000"/>
                  </a:lnSpc>
                </a:pPr>
                <a:r>
                  <a:rPr lang="it-IT" sz="1600" dirty="0" smtClean="0">
                    <a:latin typeface="Arial" panose="020B0604020202020204" pitchFamily="34" charset="0"/>
                    <a:ea typeface="Times New Roman" panose="02020603050405020304" pitchFamily="18" charset="0"/>
                    <a:cs typeface="Arial" panose="020B0604020202020204" pitchFamily="34" charset="0"/>
                  </a:rPr>
                  <a:t> </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Si </a:t>
                </a:r>
                <a:r>
                  <a:rPr lang="it-IT" sz="1600" dirty="0">
                    <a:effectLst/>
                    <a:latin typeface="Arial" panose="020B0604020202020204" pitchFamily="34" charset="0"/>
                    <a:ea typeface="Times New Roman" panose="02020603050405020304" pitchFamily="18" charset="0"/>
                    <a:cs typeface="Arial" panose="020B0604020202020204" pitchFamily="34" charset="0"/>
                  </a:rPr>
                  <a:t>osservi che se un evento è equiprobabile, come nel caso in oggetto, è possibile calcolare il valore atteso calcolando la semisomma tra il valore massimo e quello minimo:</a:t>
                </a:r>
                <a14:m>
                  <m:oMath xmlns:m="http://schemas.openxmlformats.org/officeDocument/2006/math">
                    <m:r>
                      <a:rPr lang="it-IT" sz="1600" b="0" i="0" smtClean="0">
                        <a:effectLst/>
                        <a:latin typeface="Cambria Math" panose="02040503050406030204" pitchFamily="18" charset="0"/>
                        <a:ea typeface="Times New Roman" panose="02020603050405020304" pitchFamily="18" charset="0"/>
                        <a:cs typeface="Arial" panose="020B0604020202020204" pitchFamily="34" charset="0"/>
                      </a:rPr>
                      <m:t>        </m:t>
                    </m:r>
                  </m:oMath>
                </a14:m>
                <a:endParaRPr lang="it-IT" sz="1600" b="0" i="0" dirty="0" smtClean="0">
                  <a:effectLst/>
                  <a:latin typeface="Cambria Math" panose="02040503050406030204" pitchFamily="18" charset="0"/>
                  <a:ea typeface="Times New Roman" panose="02020603050405020304" pitchFamily="18"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it-IT" sz="1600" i="1">
                          <a:effectLst/>
                          <a:latin typeface="Cambria Math" panose="02040503050406030204" pitchFamily="18" charset="0"/>
                          <a:ea typeface="Times New Roman" panose="02020603050405020304" pitchFamily="18" charset="0"/>
                          <a:cs typeface="Arial" panose="020B0604020202020204" pitchFamily="34" charset="0"/>
                        </a:rPr>
                        <m:t>𝐸</m:t>
                      </m:r>
                      <m:r>
                        <a:rPr lang="it-IT" sz="1600" i="1">
                          <a:effectLst/>
                          <a:latin typeface="Cambria Math" panose="02040503050406030204" pitchFamily="18" charset="0"/>
                          <a:ea typeface="Times New Roman" panose="02020603050405020304" pitchFamily="18" charset="0"/>
                          <a:cs typeface="Arial" panose="020B0604020202020204" pitchFamily="34" charset="0"/>
                        </a:rPr>
                        <m:t>[</m:t>
                      </m:r>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r>
                        <a:rPr lang="it-IT" sz="1600" i="1">
                          <a:effectLst/>
                          <a:latin typeface="Cambria Math" panose="02040503050406030204" pitchFamily="18" charset="0"/>
                          <a:ea typeface="Times New Roman" panose="02020603050405020304" pitchFamily="18" charset="0"/>
                          <a:cs typeface="Arial" panose="020B0604020202020204" pitchFamily="34" charset="0"/>
                        </a:rPr>
                        <m:t>] = </m:t>
                      </m:r>
                      <m:f>
                        <m:f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it-IT" sz="1600" i="1">
                              <a:effectLst/>
                              <a:latin typeface="Cambria Math" panose="02040503050406030204" pitchFamily="18" charset="0"/>
                              <a:ea typeface="Times New Roman" panose="02020603050405020304" pitchFamily="18" charset="0"/>
                              <a:cs typeface="Arial" panose="020B0604020202020204" pitchFamily="34" charset="0"/>
                            </a:rPr>
                            <m:t>6 + 1</m:t>
                          </m:r>
                        </m:num>
                        <m:den>
                          <m:r>
                            <a:rPr lang="it-IT" sz="1600" i="1">
                              <a:effectLst/>
                              <a:latin typeface="Cambria Math" panose="02040503050406030204" pitchFamily="18" charset="0"/>
                              <a:ea typeface="Times New Roman" panose="02020603050405020304" pitchFamily="18" charset="0"/>
                              <a:cs typeface="Arial" panose="020B0604020202020204" pitchFamily="34" charset="0"/>
                            </a:rPr>
                            <m:t>2</m:t>
                          </m:r>
                        </m:den>
                      </m:f>
                      <m:r>
                        <a:rPr lang="it-IT" sz="1600" i="1">
                          <a:effectLst/>
                          <a:latin typeface="Cambria Math" panose="02040503050406030204" pitchFamily="18" charset="0"/>
                          <a:ea typeface="Times New Roman" panose="02020603050405020304" pitchFamily="18" charset="0"/>
                          <a:cs typeface="Arial" panose="020B0604020202020204" pitchFamily="34" charset="0"/>
                        </a:rPr>
                        <m:t>  = 3,5</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5" name="Rettangolo 4"/>
              <p:cNvSpPr>
                <a:spLocks noRot="1" noChangeAspect="1" noMove="1" noResize="1" noEditPoints="1" noAdjustHandles="1" noChangeArrowheads="1" noChangeShapeType="1" noTextEdit="1"/>
              </p:cNvSpPr>
              <p:nvPr/>
            </p:nvSpPr>
            <p:spPr>
              <a:xfrm>
                <a:off x="306555" y="4921011"/>
                <a:ext cx="8639524" cy="1522533"/>
              </a:xfrm>
              <a:prstGeom prst="rect">
                <a:avLst/>
              </a:prstGeom>
              <a:blipFill rotWithShape="0">
                <a:blip r:embed="rId7"/>
                <a:stretch>
                  <a:fillRect l="-353" r="-917"/>
                </a:stretch>
              </a:blipFill>
            </p:spPr>
            <p:txBody>
              <a:bodyPr/>
              <a:lstStyle/>
              <a:p>
                <a:r>
                  <a:rPr lang="it-IT">
                    <a:noFill/>
                  </a:rPr>
                  <a:t> </a:t>
                </a:r>
              </a:p>
            </p:txBody>
          </p:sp>
        </mc:Fallback>
      </mc:AlternateContent>
      <p:sp>
        <p:nvSpPr>
          <p:cNvPr id="6" name="Rettangolo 5"/>
          <p:cNvSpPr/>
          <p:nvPr/>
        </p:nvSpPr>
        <p:spPr>
          <a:xfrm>
            <a:off x="723034" y="2967335"/>
            <a:ext cx="6134966" cy="507831"/>
          </a:xfrm>
          <a:prstGeom prst="rect">
            <a:avLst/>
          </a:prstGeom>
        </p:spPr>
        <p:txBody>
          <a:bodyPr wrap="square">
            <a:spAutoFit/>
          </a:bodyPr>
          <a:lstStyle/>
          <a:p>
            <a:pPr>
              <a:lnSpc>
                <a:spcPct val="150000"/>
              </a:lnSpc>
            </a:pPr>
            <a:r>
              <a:rPr lang="it-IT" smtClean="0">
                <a:latin typeface="Arial" panose="020B0604020202020204" pitchFamily="34" charset="0"/>
                <a:ea typeface="Times New Roman" panose="02020603050405020304" pitchFamily="18" charset="0"/>
                <a:cs typeface="Arial" panose="020B0604020202020204" pitchFamily="34" charset="0"/>
              </a:rPr>
              <a:t>Nel caso della variabile casuale X: lancio di un dado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ttangolo 6"/>
              <p:cNvSpPr/>
              <p:nvPr/>
            </p:nvSpPr>
            <p:spPr>
              <a:xfrm>
                <a:off x="1170048" y="3736507"/>
                <a:ext cx="5769459" cy="6127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𝐸</m:t>
                      </m:r>
                      <m:r>
                        <a:rPr lang="it-IT" i="0">
                          <a:latin typeface="Cambria Math" panose="02040503050406030204" pitchFamily="18" charset="0"/>
                        </a:rPr>
                        <m:t>[</m:t>
                      </m:r>
                      <m:r>
                        <a:rPr lang="it-IT" i="1">
                          <a:latin typeface="Cambria Math" panose="02040503050406030204" pitchFamily="18" charset="0"/>
                        </a:rPr>
                        <m:t>𝑋</m:t>
                      </m:r>
                      <m:r>
                        <a:rPr lang="it-IT" i="0">
                          <a:latin typeface="Cambria Math" panose="02040503050406030204" pitchFamily="18" charset="0"/>
                        </a:rPr>
                        <m:t>] = 1·</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0">
                              <a:latin typeface="Cambria Math" panose="02040503050406030204" pitchFamily="18" charset="0"/>
                            </a:rPr>
                            <m:t>6</m:t>
                          </m:r>
                        </m:den>
                      </m:f>
                      <m:r>
                        <a:rPr lang="it-IT" i="0">
                          <a:latin typeface="Cambria Math" panose="02040503050406030204" pitchFamily="18" charset="0"/>
                        </a:rPr>
                        <m:t>+2·</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0">
                              <a:latin typeface="Cambria Math" panose="02040503050406030204" pitchFamily="18" charset="0"/>
                            </a:rPr>
                            <m:t>6</m:t>
                          </m:r>
                        </m:den>
                      </m:f>
                      <m:r>
                        <a:rPr lang="it-IT" i="0">
                          <a:latin typeface="Cambria Math" panose="02040503050406030204" pitchFamily="18" charset="0"/>
                        </a:rPr>
                        <m:t>+3·</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0">
                              <a:latin typeface="Cambria Math" panose="02040503050406030204" pitchFamily="18" charset="0"/>
                            </a:rPr>
                            <m:t>6</m:t>
                          </m:r>
                        </m:den>
                      </m:f>
                      <m:r>
                        <a:rPr lang="it-IT" i="0">
                          <a:latin typeface="Cambria Math" panose="02040503050406030204" pitchFamily="18" charset="0"/>
                        </a:rPr>
                        <m:t>+4·</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0">
                              <a:latin typeface="Cambria Math" panose="02040503050406030204" pitchFamily="18" charset="0"/>
                            </a:rPr>
                            <m:t>6</m:t>
                          </m:r>
                        </m:den>
                      </m:f>
                      <m:r>
                        <a:rPr lang="it-IT" i="0">
                          <a:latin typeface="Cambria Math" panose="02040503050406030204" pitchFamily="18" charset="0"/>
                        </a:rPr>
                        <m:t>+5·</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0">
                              <a:latin typeface="Cambria Math" panose="02040503050406030204" pitchFamily="18" charset="0"/>
                            </a:rPr>
                            <m:t>6</m:t>
                          </m:r>
                        </m:den>
                      </m:f>
                      <m:r>
                        <a:rPr lang="it-IT" i="0">
                          <a:latin typeface="Cambria Math" panose="02040503050406030204" pitchFamily="18" charset="0"/>
                        </a:rPr>
                        <m:t>+6·</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0">
                              <a:latin typeface="Cambria Math" panose="02040503050406030204" pitchFamily="18" charset="0"/>
                            </a:rPr>
                            <m:t>6</m:t>
                          </m:r>
                        </m:den>
                      </m:f>
                      <m:r>
                        <a:rPr lang="it-IT" i="0">
                          <a:latin typeface="Cambria Math" panose="02040503050406030204" pitchFamily="18" charset="0"/>
                        </a:rPr>
                        <m:t> = 3,5</m:t>
                      </m:r>
                    </m:oMath>
                  </m:oMathPara>
                </a14:m>
                <a:endParaRPr lang="it-IT" dirty="0"/>
              </a:p>
            </p:txBody>
          </p:sp>
        </mc:Choice>
        <mc:Fallback xmlns="">
          <p:sp>
            <p:nvSpPr>
              <p:cNvPr id="7" name="Rettangolo 6"/>
              <p:cNvSpPr>
                <a:spLocks noRot="1" noChangeAspect="1" noMove="1" noResize="1" noEditPoints="1" noAdjustHandles="1" noChangeArrowheads="1" noChangeShapeType="1" noTextEdit="1"/>
              </p:cNvSpPr>
              <p:nvPr/>
            </p:nvSpPr>
            <p:spPr>
              <a:xfrm>
                <a:off x="1170048" y="3736507"/>
                <a:ext cx="5769459" cy="612732"/>
              </a:xfrm>
              <a:prstGeom prst="rect">
                <a:avLst/>
              </a:prstGeom>
              <a:blipFill rotWithShape="0">
                <a:blip r:embed="rId8"/>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5919505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Varianza e scarto quadratico medio di una variabile casuale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6" name="Rettangolo 5"/>
              <p:cNvSpPr/>
              <p:nvPr/>
            </p:nvSpPr>
            <p:spPr>
              <a:xfrm>
                <a:off x="155863" y="1050659"/>
                <a:ext cx="8790215" cy="3965381"/>
              </a:xfrm>
              <a:prstGeom prst="rect">
                <a:avLst/>
              </a:prstGeom>
            </p:spPr>
            <p:txBody>
              <a:bodyPr wrap="square">
                <a:spAutoFit/>
              </a:bodyPr>
              <a:lstStyle/>
              <a:p>
                <a:pPr algn="just">
                  <a:spcAft>
                    <a:spcPts val="0"/>
                  </a:spcAft>
                </a:pPr>
                <a:r>
                  <a:rPr lang="it-IT" sz="1600" dirty="0">
                    <a:latin typeface="Arial" panose="020B0604020202020204" pitchFamily="34" charset="0"/>
                    <a:ea typeface="Times New Roman" panose="02020603050405020304" pitchFamily="18" charset="0"/>
                    <a:cs typeface="Arial" panose="020B0604020202020204" pitchFamily="34" charset="0"/>
                  </a:rPr>
                  <a:t>La varianza misura la differenza quadratica tra i possibili valori della variabile casuale e il suo valore atteso, con pesi dati dalle probabilità di osservare tali valori.</a:t>
                </a:r>
                <a:r>
                  <a:rPr lang="it-IT" sz="1600" b="1" i="1"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Sup>
                        <m:sSub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it-IT" sz="1600" i="1">
                              <a:effectLst/>
                              <a:latin typeface="Cambria Math" panose="02040503050406030204" pitchFamily="18" charset="0"/>
                              <a:ea typeface="Times New Roman" panose="02020603050405020304" pitchFamily="18" charset="0"/>
                              <a:cs typeface="Arial" panose="020B0604020202020204" pitchFamily="34" charset="0"/>
                              <a:sym typeface="Symbol" panose="05050102010706020507" pitchFamily="18" charset="2"/>
                            </a:rPr>
                            <m:t></m:t>
                          </m:r>
                        </m:e>
                        <m:sub>
                          <m:r>
                            <a:rPr lang="it-IT" sz="1600" i="1">
                              <a:effectLst/>
                              <a:latin typeface="Cambria Math" panose="02040503050406030204" pitchFamily="18" charset="0"/>
                              <a:ea typeface="Times New Roman" panose="02020603050405020304" pitchFamily="18" charset="0"/>
                              <a:cs typeface="Arial" panose="020B0604020202020204" pitchFamily="34" charset="0"/>
                            </a:rPr>
                            <m:t>𝑥</m:t>
                          </m:r>
                        </m:sub>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bSup>
                      <m:r>
                        <a:rPr lang="it-IT" sz="1600" i="1">
                          <a:effectLst/>
                          <a:latin typeface="Cambria Math" panose="02040503050406030204" pitchFamily="18" charset="0"/>
                          <a:ea typeface="Times New Roman" panose="02020603050405020304" pitchFamily="18" charset="0"/>
                          <a:cs typeface="Arial" panose="020B0604020202020204" pitchFamily="34" charset="0"/>
                        </a:rPr>
                        <m:t>=</m:t>
                      </m:r>
                      <m:r>
                        <a:rPr lang="it-IT" sz="1600" i="1">
                          <a:effectLst/>
                          <a:latin typeface="Cambria Math" panose="02040503050406030204" pitchFamily="18" charset="0"/>
                          <a:ea typeface="Times New Roman" panose="02020603050405020304" pitchFamily="18" charset="0"/>
                          <a:cs typeface="Arial" panose="020B0604020202020204" pitchFamily="34" charset="0"/>
                        </a:rPr>
                        <m:t>𝑉</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r>
                        <a:rPr lang="it-IT" sz="1600" i="1">
                          <a:effectLst/>
                          <a:latin typeface="Cambria Math" panose="02040503050406030204" pitchFamily="18" charset="0"/>
                          <a:ea typeface="Times New Roman" panose="02020603050405020304" pitchFamily="18" charset="0"/>
                          <a:cs typeface="Arial" panose="020B0604020202020204" pitchFamily="34" charset="0"/>
                        </a:rPr>
                        <m:t>=</m:t>
                      </m:r>
                      <m:nary>
                        <m:naryPr>
                          <m:chr m:val="∑"/>
                          <m:limLoc m:val="undOv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naryPr>
                        <m:sub>
                          <m:r>
                            <a:rPr lang="it-IT" sz="1600" i="1">
                              <a:effectLst/>
                              <a:latin typeface="Cambria Math" panose="02040503050406030204" pitchFamily="18" charset="0"/>
                              <a:ea typeface="Times New Roman" panose="02020603050405020304" pitchFamily="18" charset="0"/>
                              <a:cs typeface="Arial" panose="020B0604020202020204" pitchFamily="34" charset="0"/>
                            </a:rPr>
                            <m:t>𝑖</m:t>
                          </m:r>
                          <m:r>
                            <a:rPr lang="it-IT" sz="1600" i="1">
                              <a:effectLst/>
                              <a:latin typeface="Cambria Math" panose="02040503050406030204" pitchFamily="18" charset="0"/>
                              <a:ea typeface="Times New Roman" panose="02020603050405020304" pitchFamily="18" charset="0"/>
                              <a:cs typeface="Arial" panose="020B0604020202020204" pitchFamily="34" charset="0"/>
                            </a:rPr>
                            <m:t>=1</m:t>
                          </m:r>
                        </m:sub>
                        <m:sup>
                          <m:r>
                            <a:rPr lang="it-IT" sz="1600" i="1">
                              <a:effectLst/>
                              <a:latin typeface="Cambria Math" panose="02040503050406030204" pitchFamily="18" charset="0"/>
                              <a:ea typeface="Times New Roman" panose="02020603050405020304" pitchFamily="18" charset="0"/>
                              <a:cs typeface="Arial" panose="020B0604020202020204" pitchFamily="34" charset="0"/>
                            </a:rPr>
                            <m:t>𝑛</m:t>
                          </m:r>
                        </m:sup>
                        <m:e>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600" i="1">
                                          <a:effectLst/>
                                          <a:latin typeface="Cambria Math" panose="02040503050406030204" pitchFamily="18" charset="0"/>
                                          <a:ea typeface="Times New Roman" panose="02020603050405020304" pitchFamily="18" charset="0"/>
                                          <a:cs typeface="Arial" panose="020B0604020202020204" pitchFamily="34" charset="0"/>
                                        </a:rPr>
                                        <m:t>𝑥</m:t>
                                      </m:r>
                                    </m:e>
                                    <m:sub>
                                      <m:r>
                                        <a:rPr lang="it-IT" sz="16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it-IT" sz="1600" i="1">
                                      <a:effectLst/>
                                      <a:latin typeface="Cambria Math" panose="02040503050406030204" pitchFamily="18" charset="0"/>
                                      <a:ea typeface="Times New Roman" panose="02020603050405020304" pitchFamily="18" charset="0"/>
                                      <a:cs typeface="Arial" panose="020B0604020202020204" pitchFamily="34" charset="0"/>
                                    </a:rPr>
                                    <m:t>−</m:t>
                                  </m:r>
                                  <m:r>
                                    <a:rPr lang="it-IT" sz="1600" i="1">
                                      <a:effectLst/>
                                      <a:latin typeface="Cambria Math" panose="02040503050406030204" pitchFamily="18" charset="0"/>
                                      <a:ea typeface="Times New Roman" panose="02020603050405020304" pitchFamily="18" charset="0"/>
                                      <a:cs typeface="Arial" panose="020B0604020202020204" pitchFamily="34" charset="0"/>
                                    </a:rPr>
                                    <m:t>𝐸</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e>
                              </m:d>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e>
                      </m:nary>
                      <m:r>
                        <a:rPr lang="it-IT" sz="1600" i="1">
                          <a:effectLst/>
                          <a:latin typeface="Cambria Math" panose="02040503050406030204" pitchFamily="18" charset="0"/>
                          <a:ea typeface="Times New Roman" panose="02020603050405020304" pitchFamily="18" charset="0"/>
                          <a:cs typeface="Arial" panose="020B0604020202020204" pitchFamily="34" charset="0"/>
                          <a:sym typeface="Wingdings" panose="05000000000000000000" pitchFamily="2" charset="2"/>
                        </a:rPr>
                        <m:t></m:t>
                      </m:r>
                      <m:r>
                        <a:rPr lang="it-IT" sz="1600" i="1">
                          <a:effectLst/>
                          <a:latin typeface="Cambria Math" panose="02040503050406030204" pitchFamily="18" charset="0"/>
                          <a:ea typeface="Times New Roman" panose="02020603050405020304" pitchFamily="18" charset="0"/>
                          <a:cs typeface="Arial" panose="020B0604020202020204" pitchFamily="34" charset="0"/>
                        </a:rPr>
                        <m:t> </m:t>
                      </m:r>
                      <m:r>
                        <a:rPr lang="it-IT" sz="1600" i="1">
                          <a:effectLst/>
                          <a:latin typeface="Cambria Math" panose="02040503050406030204" pitchFamily="18" charset="0"/>
                          <a:ea typeface="Times New Roman" panose="02020603050405020304" pitchFamily="18" charset="0"/>
                          <a:cs typeface="Arial" panose="020B0604020202020204" pitchFamily="34" charset="0"/>
                        </a:rPr>
                        <m:t>𝑃</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600" i="1">
                                  <a:effectLst/>
                                  <a:latin typeface="Cambria Math" panose="02040503050406030204" pitchFamily="18" charset="0"/>
                                  <a:ea typeface="Times New Roman" panose="02020603050405020304" pitchFamily="18" charset="0"/>
                                  <a:cs typeface="Arial" panose="020B0604020202020204" pitchFamily="34" charset="0"/>
                                </a:rPr>
                                <m:t>𝑥</m:t>
                              </m:r>
                            </m:e>
                            <m:sub>
                              <m:r>
                                <a:rPr lang="it-IT" sz="1600" i="1">
                                  <a:effectLst/>
                                  <a:latin typeface="Cambria Math" panose="02040503050406030204" pitchFamily="18" charset="0"/>
                                  <a:ea typeface="Times New Roman" panose="02020603050405020304" pitchFamily="18" charset="0"/>
                                  <a:cs typeface="Arial" panose="020B0604020202020204" pitchFamily="34" charset="0"/>
                                </a:rPr>
                                <m:t>𝑖</m:t>
                              </m:r>
                            </m:sub>
                          </m:sSub>
                        </m:e>
                      </m:d>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r>
                  <a:rPr lang="it-IT" sz="1600" i="1"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r>
                  <a:rPr lang="it-IT" sz="1600" dirty="0">
                    <a:effectLst/>
                    <a:latin typeface="Arial" panose="020B0604020202020204" pitchFamily="34" charset="0"/>
                    <a:ea typeface="Times New Roman" panose="02020603050405020304" pitchFamily="18" charset="0"/>
                    <a:cs typeface="Arial" panose="020B0604020202020204" pitchFamily="34" charset="0"/>
                  </a:rPr>
                  <a:t>Tale formula può anche essere scritta come: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r>
                  <a:rPr lang="it-IT"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it-IT" sz="1600" i="1">
                          <a:effectLst/>
                          <a:latin typeface="Cambria Math" panose="02040503050406030204" pitchFamily="18" charset="0"/>
                          <a:ea typeface="Times New Roman" panose="02020603050405020304" pitchFamily="18" charset="0"/>
                          <a:cs typeface="Arial" panose="020B0604020202020204" pitchFamily="34" charset="0"/>
                        </a:rPr>
                        <m:t>𝑉</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r>
                        <a:rPr lang="it-IT" sz="1600" i="1">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d>
                                <m:dPr>
                                  <m:begChr m:val="["/>
                                  <m:endChr m:val="]"/>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600" i="1">
                                          <a:effectLst/>
                                          <a:latin typeface="Cambria Math" panose="02040503050406030204" pitchFamily="18" charset="0"/>
                                          <a:ea typeface="Times New Roman" panose="02020603050405020304" pitchFamily="18" charset="0"/>
                                          <a:cs typeface="Arial" panose="020B0604020202020204" pitchFamily="34" charset="0"/>
                                        </a:rPr>
                                        <m:t>𝑥</m:t>
                                      </m:r>
                                    </m:e>
                                    <m:sub>
                                      <m:r>
                                        <a:rPr lang="it-IT" sz="16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it-IT" sz="1600" i="1">
                                      <a:effectLst/>
                                      <a:latin typeface="Cambria Math" panose="02040503050406030204" pitchFamily="18" charset="0"/>
                                      <a:ea typeface="Times New Roman" panose="02020603050405020304" pitchFamily="18" charset="0"/>
                                      <a:cs typeface="Arial" panose="020B0604020202020204" pitchFamily="34" charset="0"/>
                                    </a:rPr>
                                    <m:t>−</m:t>
                                  </m:r>
                                  <m:r>
                                    <a:rPr lang="it-IT" sz="1600" i="1">
                                      <a:effectLst/>
                                      <a:latin typeface="Cambria Math" panose="02040503050406030204" pitchFamily="18" charset="0"/>
                                      <a:ea typeface="Times New Roman" panose="02020603050405020304" pitchFamily="18" charset="0"/>
                                      <a:cs typeface="Arial" panose="020B0604020202020204" pitchFamily="34" charset="0"/>
                                    </a:rPr>
                                    <m:t>𝐸</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e>
                              </m:d>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e>
                      </m:d>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r>
                  <a:rPr lang="it-IT" sz="1600" dirty="0">
                    <a:effectLst/>
                    <a:latin typeface="Arial" panose="020B0604020202020204" pitchFamily="34" charset="0"/>
                    <a:ea typeface="Times New Roman" panose="02020603050405020304" pitchFamily="18" charset="0"/>
                    <a:cs typeface="Arial" panose="020B0604020202020204" pitchFamily="34" charset="0"/>
                  </a:rPr>
                  <a:t>oppure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it-IT" sz="1600" i="1">
                          <a:effectLst/>
                          <a:latin typeface="Cambria Math" panose="02040503050406030204" pitchFamily="18" charset="0"/>
                          <a:ea typeface="Times New Roman" panose="02020603050405020304" pitchFamily="18" charset="0"/>
                          <a:cs typeface="Arial" panose="020B0604020202020204" pitchFamily="34" charset="0"/>
                        </a:rPr>
                        <m:t>𝑉</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r>
                        <a:rPr lang="it-IT" sz="16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600" i="1">
                              <a:effectLst/>
                              <a:latin typeface="Cambria Math" panose="02040503050406030204" pitchFamily="18" charset="0"/>
                              <a:ea typeface="Times New Roman" panose="02020603050405020304" pitchFamily="18" charset="0"/>
                              <a:cs typeface="Arial" panose="020B0604020202020204" pitchFamily="34" charset="0"/>
                            </a:rPr>
                            <m:t>𝐸</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e>
                          </m:d>
                          <m:r>
                            <a:rPr lang="it-IT" sz="1600" i="1">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𝐸</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e>
                          </m:d>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r>
                  <a:rPr lang="it-IT" sz="1600" b="1" i="1"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effectLst/>
                    <a:latin typeface="Arial" panose="020B0604020202020204" pitchFamily="34" charset="0"/>
                    <a:ea typeface="Times New Roman" panose="02020603050405020304" pitchFamily="18" charset="0"/>
                    <a:cs typeface="Arial" panose="020B0604020202020204" pitchFamily="34" charset="0"/>
                  </a:rPr>
                  <a:t>La varianza risulta nulla se </a:t>
                </a:r>
                <a14:m>
                  <m:oMath xmlns:m="http://schemas.openxmlformats.org/officeDocument/2006/math">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oMath>
                </a14:m>
                <a:r>
                  <a:rPr lang="it-IT" sz="1600" dirty="0">
                    <a:effectLst/>
                    <a:latin typeface="Arial" panose="020B0604020202020204" pitchFamily="34" charset="0"/>
                    <a:ea typeface="Times New Roman" panose="02020603050405020304" pitchFamily="18" charset="0"/>
                    <a:cs typeface="Arial" panose="020B0604020202020204" pitchFamily="34" charset="0"/>
                  </a:rPr>
                  <a:t> assume probabilità pari ad </a:t>
                </a:r>
                <a:r>
                  <a:rPr lang="it-IT" sz="1600" i="1" dirty="0">
                    <a:effectLst/>
                    <a:latin typeface="Arial" panose="020B0604020202020204" pitchFamily="34" charset="0"/>
                    <a:ea typeface="Times New Roman" panose="02020603050405020304" pitchFamily="18" charset="0"/>
                    <a:cs typeface="Arial" panose="020B0604020202020204" pitchFamily="34" charset="0"/>
                  </a:rPr>
                  <a:t>1</a:t>
                </a:r>
                <a:r>
                  <a:rPr lang="it-IT" sz="1600" dirty="0">
                    <a:effectLst/>
                    <a:latin typeface="Arial" panose="020B0604020202020204" pitchFamily="34" charset="0"/>
                    <a:ea typeface="Times New Roman" panose="02020603050405020304" pitchFamily="18" charset="0"/>
                    <a:cs typeface="Arial" panose="020B0604020202020204" pitchFamily="34" charset="0"/>
                  </a:rPr>
                  <a:t> in corrispondenza a un solo valore e probabilità pari a </a:t>
                </a:r>
                <a:r>
                  <a:rPr lang="it-IT" sz="1600" i="1" dirty="0">
                    <a:effectLst/>
                    <a:latin typeface="Arial" panose="020B0604020202020204" pitchFamily="34" charset="0"/>
                    <a:ea typeface="Times New Roman" panose="02020603050405020304" pitchFamily="18" charset="0"/>
                    <a:cs typeface="Arial" panose="020B0604020202020204" pitchFamily="34" charset="0"/>
                  </a:rPr>
                  <a:t>0</a:t>
                </a:r>
                <a:r>
                  <a:rPr lang="it-IT" sz="1600" dirty="0">
                    <a:effectLst/>
                    <a:latin typeface="Arial" panose="020B0604020202020204" pitchFamily="34" charset="0"/>
                    <a:ea typeface="Times New Roman" panose="02020603050405020304" pitchFamily="18" charset="0"/>
                    <a:cs typeface="Arial" panose="020B0604020202020204" pitchFamily="34" charset="0"/>
                  </a:rPr>
                  <a:t> altrove, mentre è tanto più elevata quanto più alta è la dispersione intorno al valore atteso</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155863" y="1050659"/>
                <a:ext cx="8790215" cy="3965381"/>
              </a:xfrm>
              <a:prstGeom prst="rect">
                <a:avLst/>
              </a:prstGeom>
              <a:blipFill rotWithShape="0">
                <a:blip r:embed="rId5"/>
                <a:stretch>
                  <a:fillRect l="-416" t="-461" r="-34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348644" y="5009858"/>
                <a:ext cx="8435137" cy="1278235"/>
              </a:xfrm>
              <a:prstGeom prst="rect">
                <a:avLst/>
              </a:prstGeom>
            </p:spPr>
            <p:txBody>
              <a:bodyPr wrap="square">
                <a:spAutoFit/>
              </a:bodyPr>
              <a:lstStyle/>
              <a:p>
                <a:pPr algn="just">
                  <a:lnSpc>
                    <a:spcPct val="150000"/>
                  </a:lnSpc>
                  <a:spcAft>
                    <a:spcPts val="0"/>
                  </a:spcAft>
                </a:pPr>
                <a:r>
                  <a:rPr lang="it-IT" sz="1600" dirty="0">
                    <a:latin typeface="Arial" panose="020B0604020202020204" pitchFamily="34" charset="0"/>
                    <a:ea typeface="Times New Roman" panose="02020603050405020304" pitchFamily="18" charset="0"/>
                    <a:cs typeface="Arial" panose="020B0604020202020204" pitchFamily="34" charset="0"/>
                  </a:rPr>
                  <a:t>La radice quadrata della varianza di una variabile casuale </a:t>
                </a:r>
                <a:r>
                  <a:rPr lang="it-IT" sz="1600" i="1" dirty="0">
                    <a:effectLst/>
                    <a:latin typeface="Arial" panose="020B0604020202020204" pitchFamily="34" charset="0"/>
                    <a:ea typeface="Times New Roman" panose="02020603050405020304" pitchFamily="18" charset="0"/>
                    <a:cs typeface="Arial" panose="020B0604020202020204" pitchFamily="34" charset="0"/>
                  </a:rPr>
                  <a:t>X</a:t>
                </a:r>
                <a:r>
                  <a:rPr lang="it-IT" sz="1600" dirty="0">
                    <a:effectLst/>
                    <a:latin typeface="Arial" panose="020B0604020202020204" pitchFamily="34" charset="0"/>
                    <a:ea typeface="Times New Roman" panose="02020603050405020304" pitchFamily="18" charset="0"/>
                    <a:cs typeface="Arial" panose="020B0604020202020204" pitchFamily="34" charset="0"/>
                  </a:rPr>
                  <a:t> viene chiamata scarto quadratico medio (</a:t>
                </a:r>
                <a:r>
                  <a:rPr lang="it-IT" sz="1600" i="1" dirty="0">
                    <a:effectLst/>
                    <a:latin typeface="Arial" panose="020B0604020202020204" pitchFamily="34" charset="0"/>
                    <a:ea typeface="Times New Roman" panose="02020603050405020304" pitchFamily="18" charset="0"/>
                    <a:cs typeface="Arial" panose="020B0604020202020204" pitchFamily="34" charset="0"/>
                  </a:rPr>
                  <a:t>standard </a:t>
                </a:r>
                <a:r>
                  <a:rPr lang="it-IT" sz="1600" i="1" dirty="0" err="1">
                    <a:effectLst/>
                    <a:latin typeface="Arial" panose="020B0604020202020204" pitchFamily="34" charset="0"/>
                    <a:ea typeface="Times New Roman" panose="02020603050405020304" pitchFamily="18" charset="0"/>
                    <a:cs typeface="Arial" panose="020B0604020202020204" pitchFamily="34" charset="0"/>
                  </a:rPr>
                  <a:t>deviation</a:t>
                </a:r>
                <a:r>
                  <a:rPr lang="it-IT" sz="1600" dirty="0">
                    <a:effectLst/>
                    <a:latin typeface="Arial" panose="020B0604020202020204" pitchFamily="34" charset="0"/>
                    <a:ea typeface="Times New Roman" panose="02020603050405020304" pitchFamily="18" charset="0"/>
                    <a:cs typeface="Arial" panose="020B0604020202020204" pitchFamily="34" charset="0"/>
                  </a:rPr>
                  <a:t>) di </a:t>
                </a:r>
                <a:r>
                  <a:rPr lang="it-IT" sz="1600" i="1" dirty="0">
                    <a:effectLst/>
                    <a:latin typeface="Arial" panose="020B0604020202020204" pitchFamily="34" charset="0"/>
                    <a:ea typeface="Times New Roman" panose="02020603050405020304" pitchFamily="18" charset="0"/>
                    <a:cs typeface="Arial" panose="020B0604020202020204" pitchFamily="34" charset="0"/>
                  </a:rPr>
                  <a:t>X</a:t>
                </a:r>
                <a:r>
                  <a:rPr lang="it-IT" sz="1600" dirty="0">
                    <a:effectLst/>
                    <a:latin typeface="Arial" panose="020B0604020202020204" pitchFamily="34" charset="0"/>
                    <a:ea typeface="Times New Roman" panose="02020603050405020304" pitchFamily="18" charset="0"/>
                    <a:cs typeface="Arial" panose="020B0604020202020204" pitchFamily="34" charset="0"/>
                  </a:rPr>
                  <a:t> ed è indicata </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con</a:t>
                </a:r>
                <a:r>
                  <a:rPr lang="it-IT" sz="16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14:m>
                  <m:oMathPara xmlns:m="http://schemas.openxmlformats.org/officeDocument/2006/math">
                    <m:oMathParaPr>
                      <m:jc m:val="centerGroup"/>
                    </m:oMathParaPr>
                    <m:oMath xmlns:m="http://schemas.openxmlformats.org/officeDocument/2006/math">
                      <m:r>
                        <a:rPr lang="it-IT" sz="1600" i="1">
                          <a:effectLst/>
                          <a:latin typeface="Cambria Math" panose="02040503050406030204" pitchFamily="18" charset="0"/>
                          <a:ea typeface="Times New Roman" panose="02020603050405020304" pitchFamily="18" charset="0"/>
                          <a:cs typeface="Arial" panose="020B0604020202020204" pitchFamily="34" charset="0"/>
                        </a:rPr>
                        <m:t>𝑆𝐷</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r>
                        <a:rPr lang="it-IT" sz="1600" i="1">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it-IT" sz="1600" i="1">
                              <a:effectLst/>
                              <a:latin typeface="Cambria Math" panose="02040503050406030204" pitchFamily="18" charset="0"/>
                              <a:ea typeface="Times New Roman" panose="02020603050405020304" pitchFamily="18" charset="0"/>
                              <a:cs typeface="Arial" panose="020B0604020202020204" pitchFamily="34" charset="0"/>
                            </a:rPr>
                            <m:t>𝑉</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e>
                      </m:rad>
                    </m:oMath>
                  </m:oMathPara>
                </a14:m>
                <a:endParaRPr lang="it-IT" sz="16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ettangolo 6"/>
              <p:cNvSpPr>
                <a:spLocks noRot="1" noChangeAspect="1" noMove="1" noResize="1" noEditPoints="1" noAdjustHandles="1" noChangeArrowheads="1" noChangeShapeType="1" noTextEdit="1"/>
              </p:cNvSpPr>
              <p:nvPr/>
            </p:nvSpPr>
            <p:spPr>
              <a:xfrm>
                <a:off x="348644" y="5009858"/>
                <a:ext cx="8435137" cy="1278235"/>
              </a:xfrm>
              <a:prstGeom prst="rect">
                <a:avLst/>
              </a:prstGeom>
              <a:blipFill rotWithShape="0">
                <a:blip r:embed="rId6"/>
                <a:stretch>
                  <a:fillRect l="-361" r="-434"/>
                </a:stretch>
              </a:blipFill>
            </p:spPr>
            <p:txBody>
              <a:bodyPr/>
              <a:lstStyle/>
              <a:p>
                <a:r>
                  <a:rPr lang="it-IT">
                    <a:noFill/>
                  </a:rPr>
                  <a:t> </a:t>
                </a:r>
              </a:p>
            </p:txBody>
          </p:sp>
        </mc:Fallback>
      </mc:AlternateContent>
    </p:spTree>
    <p:extLst>
      <p:ext uri="{BB962C8B-B14F-4D97-AF65-F5344CB8AC3E}">
        <p14:creationId xmlns:p14="http://schemas.microsoft.com/office/powerpoint/2010/main" val="1615801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Concezione classica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5"/>
          <a:stretch>
            <a:fillRect/>
          </a:stretch>
        </p:blipFill>
        <p:spPr>
          <a:xfrm>
            <a:off x="363895" y="1012414"/>
            <a:ext cx="7334250" cy="1466850"/>
          </a:xfrm>
          <a:prstGeom prst="rect">
            <a:avLst/>
          </a:prstGeom>
        </p:spPr>
      </p:pic>
      <p:pic>
        <p:nvPicPr>
          <p:cNvPr id="13" name="Immagine 12"/>
          <p:cNvPicPr>
            <a:picLocks noChangeAspect="1"/>
          </p:cNvPicPr>
          <p:nvPr/>
        </p:nvPicPr>
        <p:blipFill>
          <a:blip r:embed="rId6"/>
          <a:stretch>
            <a:fillRect/>
          </a:stretch>
        </p:blipFill>
        <p:spPr>
          <a:xfrm>
            <a:off x="513544" y="3042603"/>
            <a:ext cx="6262620" cy="3237241"/>
          </a:xfrm>
          <a:prstGeom prst="rect">
            <a:avLst/>
          </a:prstGeom>
        </p:spPr>
      </p:pic>
      <p:sp>
        <p:nvSpPr>
          <p:cNvPr id="14" name="Rettangolo 13"/>
          <p:cNvSpPr/>
          <p:nvPr/>
        </p:nvSpPr>
        <p:spPr>
          <a:xfrm>
            <a:off x="513544" y="2429298"/>
            <a:ext cx="6297769" cy="830997"/>
          </a:xfrm>
          <a:prstGeom prst="rect">
            <a:avLst/>
          </a:prstGeom>
        </p:spPr>
        <p:txBody>
          <a:bodyPr wrap="square">
            <a:spAutoFit/>
          </a:bodyPr>
          <a:lstStyle/>
          <a:p>
            <a:pPr algn="just">
              <a:lnSpc>
                <a:spcPct val="150000"/>
              </a:lnSpc>
              <a:spcAft>
                <a:spcPts val="0"/>
              </a:spcAft>
            </a:pPr>
            <a:r>
              <a:rPr lang="it-IT" sz="1600" dirty="0" smtClean="0">
                <a:latin typeface="Arial" panose="020B0604020202020204" pitchFamily="34" charset="0"/>
                <a:ea typeface="Times New Roman" panose="02020603050405020304" pitchFamily="18" charset="0"/>
                <a:cs typeface="Times New Roman" panose="02020603050405020304" pitchFamily="18" charset="0"/>
              </a:rPr>
              <a:t>La definizione </a:t>
            </a:r>
            <a:r>
              <a:rPr lang="it-IT" sz="1600" dirty="0">
                <a:latin typeface="Arial" panose="020B0604020202020204" pitchFamily="34" charset="0"/>
                <a:ea typeface="Times New Roman" panose="02020603050405020304" pitchFamily="18" charset="0"/>
                <a:cs typeface="Times New Roman" panose="02020603050405020304" pitchFamily="18" charset="0"/>
              </a:rPr>
              <a:t>classica non si può applicare se gli esiti sono infiniti. </a:t>
            </a:r>
            <a:br>
              <a:rPr lang="it-IT" sz="1600" dirty="0">
                <a:latin typeface="Arial" panose="020B0604020202020204" pitchFamily="34" charset="0"/>
                <a:ea typeface="Times New Roman" panose="02020603050405020304" pitchFamily="18" charset="0"/>
                <a:cs typeface="Times New Roman" panose="02020603050405020304" pitchFamily="18" charset="0"/>
              </a:rPr>
            </a:b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8892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155864" y="1039336"/>
            <a:ext cx="8641772" cy="830997"/>
          </a:xfrm>
          <a:prstGeom prst="rect">
            <a:avLst/>
          </a:prstGeom>
        </p:spPr>
        <p:txBody>
          <a:bodyPr wrap="square">
            <a:spAutoFit/>
          </a:bodyPr>
          <a:lstStyle/>
          <a:p>
            <a:pPr algn="just">
              <a:spcAft>
                <a:spcPts val="0"/>
              </a:spcAft>
            </a:pPr>
            <a:r>
              <a:rPr lang="it-IT" sz="1600" i="1" dirty="0" smtClean="0">
                <a:latin typeface="Arial" panose="020B0604020202020204" pitchFamily="34" charset="0"/>
                <a:ea typeface="Times New Roman" panose="02020603050405020304" pitchFamily="18" charset="0"/>
                <a:cs typeface="Arial" panose="020B0604020202020204" pitchFamily="34" charset="0"/>
              </a:rPr>
              <a:t>Si consideri </a:t>
            </a:r>
            <a:r>
              <a:rPr lang="it-IT" sz="1600" i="1" dirty="0">
                <a:latin typeface="Arial" panose="020B0604020202020204" pitchFamily="34" charset="0"/>
                <a:ea typeface="Times New Roman" panose="02020603050405020304" pitchFamily="18" charset="0"/>
                <a:cs typeface="Arial" panose="020B0604020202020204" pitchFamily="34" charset="0"/>
              </a:rPr>
              <a:t>la distribuzione di probabilità connessa all’estrazione di una famiglia da un collettivo di 100 famiglie e all’osservazione del numero di figli presenti. Si proceda al calcolo del valore atteso, della varianza e dello scarto quadratico medio della variabile.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Tabella 5"/>
          <p:cNvGraphicFramePr>
            <a:graphicFrameLocks noGrp="1"/>
          </p:cNvGraphicFramePr>
          <p:nvPr>
            <p:extLst/>
          </p:nvPr>
        </p:nvGraphicFramePr>
        <p:xfrm>
          <a:off x="155864" y="1917092"/>
          <a:ext cx="7420206" cy="548640"/>
        </p:xfrm>
        <a:graphic>
          <a:graphicData uri="http://schemas.openxmlformats.org/drawingml/2006/table">
            <a:tbl>
              <a:tblPr firstRow="1" firstCol="1" bandRow="1"/>
              <a:tblGrid>
                <a:gridCol w="1890748">
                  <a:extLst>
                    <a:ext uri="{9D8B030D-6E8A-4147-A177-3AD203B41FA5}">
                      <a16:colId xmlns:a16="http://schemas.microsoft.com/office/drawing/2014/main" val="20000"/>
                    </a:ext>
                  </a:extLst>
                </a:gridCol>
                <a:gridCol w="760761">
                  <a:extLst>
                    <a:ext uri="{9D8B030D-6E8A-4147-A177-3AD203B41FA5}">
                      <a16:colId xmlns:a16="http://schemas.microsoft.com/office/drawing/2014/main" val="20001"/>
                    </a:ext>
                  </a:extLst>
                </a:gridCol>
                <a:gridCol w="973819">
                  <a:extLst>
                    <a:ext uri="{9D8B030D-6E8A-4147-A177-3AD203B41FA5}">
                      <a16:colId xmlns:a16="http://schemas.microsoft.com/office/drawing/2014/main" val="20002"/>
                    </a:ext>
                  </a:extLst>
                </a:gridCol>
                <a:gridCol w="948162">
                  <a:extLst>
                    <a:ext uri="{9D8B030D-6E8A-4147-A177-3AD203B41FA5}">
                      <a16:colId xmlns:a16="http://schemas.microsoft.com/office/drawing/2014/main" val="20003"/>
                    </a:ext>
                  </a:extLst>
                </a:gridCol>
                <a:gridCol w="949277">
                  <a:extLst>
                    <a:ext uri="{9D8B030D-6E8A-4147-A177-3AD203B41FA5}">
                      <a16:colId xmlns:a16="http://schemas.microsoft.com/office/drawing/2014/main" val="20004"/>
                    </a:ext>
                  </a:extLst>
                </a:gridCol>
                <a:gridCol w="948162">
                  <a:extLst>
                    <a:ext uri="{9D8B030D-6E8A-4147-A177-3AD203B41FA5}">
                      <a16:colId xmlns:a16="http://schemas.microsoft.com/office/drawing/2014/main" val="20005"/>
                    </a:ext>
                  </a:extLst>
                </a:gridCol>
                <a:gridCol w="949277">
                  <a:extLst>
                    <a:ext uri="{9D8B030D-6E8A-4147-A177-3AD203B41FA5}">
                      <a16:colId xmlns:a16="http://schemas.microsoft.com/office/drawing/2014/main" val="20006"/>
                    </a:ext>
                  </a:extLst>
                </a:gridCol>
              </a:tblGrid>
              <a:tr h="0">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Numero di figli </a:t>
                      </a:r>
                      <a:r>
                        <a:rPr lang="it-IT" sz="1200" i="1" dirty="0">
                          <a:effectLst/>
                          <a:latin typeface="Arial" panose="020B0604020202020204" pitchFamily="34" charset="0"/>
                          <a:ea typeface="Times New Roman" panose="02020603050405020304" pitchFamily="18" charset="0"/>
                          <a:cs typeface="Arial" panose="020B0604020202020204" pitchFamily="34" charset="0"/>
                        </a:rPr>
                        <a:t>X</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Probabilità </a:t>
                      </a:r>
                      <a:r>
                        <a:rPr lang="it-IT" sz="1200" i="1" dirty="0">
                          <a:effectLst/>
                          <a:latin typeface="Arial" panose="020B0604020202020204" pitchFamily="34" charset="0"/>
                          <a:ea typeface="Times New Roman" panose="02020603050405020304" pitchFamily="18" charset="0"/>
                          <a:cs typeface="Arial" panose="020B0604020202020204" pitchFamily="34" charset="0"/>
                        </a:rPr>
                        <a:t>P(X)</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0,20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0,35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0,25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0,12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0,06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0,02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7" name="Rettangolo 6"/>
              <p:cNvSpPr/>
              <p:nvPr/>
            </p:nvSpPr>
            <p:spPr>
              <a:xfrm>
                <a:off x="155864" y="2455659"/>
                <a:ext cx="8390024" cy="1200329"/>
              </a:xfrm>
              <a:prstGeom prst="rect">
                <a:avLst/>
              </a:prstGeom>
            </p:spPr>
            <p:txBody>
              <a:bodyPr wrap="square">
                <a:spAutoFit/>
              </a:bodyPr>
              <a:lstStyle/>
              <a:p>
                <a:pPr>
                  <a:lnSpc>
                    <a:spcPct val="150000"/>
                  </a:lnSpc>
                </a:pPr>
                <a14:m>
                  <m:oMath xmlns:m="http://schemas.openxmlformats.org/officeDocument/2006/math">
                    <m:r>
                      <a:rPr lang="it-IT" sz="1600" i="1">
                        <a:latin typeface="Cambria Math" panose="02040503050406030204" pitchFamily="18" charset="0"/>
                        <a:ea typeface="Times New Roman" panose="02020603050405020304" pitchFamily="18" charset="0"/>
                        <a:cs typeface="Arial" panose="020B0604020202020204" pitchFamily="34" charset="0"/>
                      </a:rPr>
                      <m:t>𝐸</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r>
                      <a:rPr lang="it-IT" sz="1600" i="1">
                        <a:effectLst/>
                        <a:latin typeface="Cambria Math" panose="02040503050406030204" pitchFamily="18" charset="0"/>
                        <a:ea typeface="Times New Roman" panose="02020603050405020304" pitchFamily="18" charset="0"/>
                        <a:cs typeface="Arial" panose="020B0604020202020204" pitchFamily="34" charset="0"/>
                      </a:rPr>
                      <m:t>=0∙0,20+1∙0,35+2∙0,25+3∙0,12+4∙0,06+5∙0,02=1,55</m:t>
                    </m:r>
                  </m:oMath>
                </a14:m>
                <a:r>
                  <a:rPr lang="it-IT" sz="1600" dirty="0">
                    <a:effectLst/>
                    <a:latin typeface="Arial" panose="020B0604020202020204" pitchFamily="34" charset="0"/>
                    <a:ea typeface="Times New Roman" panose="02020603050405020304" pitchFamily="18" charset="0"/>
                    <a:cs typeface="Arial" panose="020B0604020202020204" pitchFamily="34" charset="0"/>
                  </a:rPr>
                  <a:t>.</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it-IT" sz="1600" dirty="0" smtClean="0">
                    <a:effectLst/>
                    <a:latin typeface="Arial" panose="020B0604020202020204" pitchFamily="34" charset="0"/>
                    <a:ea typeface="Times New Roman" panose="02020603050405020304" pitchFamily="18" charset="0"/>
                    <a:cs typeface="Arial" panose="020B0604020202020204" pitchFamily="34" charset="0"/>
                  </a:rPr>
                  <a:t>Per </a:t>
                </a:r>
                <a:r>
                  <a:rPr lang="it-IT" sz="1600" dirty="0">
                    <a:effectLst/>
                    <a:latin typeface="Arial" panose="020B0604020202020204" pitchFamily="34" charset="0"/>
                    <a:ea typeface="Times New Roman" panose="02020603050405020304" pitchFamily="18" charset="0"/>
                    <a:cs typeface="Arial" panose="020B0604020202020204" pitchFamily="34" charset="0"/>
                  </a:rPr>
                  <a:t>calcolare la varianza è conveniente applicare la formula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 xmlns:m="http://schemas.openxmlformats.org/officeDocument/2006/math">
                    <m:r>
                      <a:rPr lang="it-IT" sz="1600" i="1">
                        <a:effectLst/>
                        <a:latin typeface="Cambria Math" panose="02040503050406030204" pitchFamily="18" charset="0"/>
                        <a:ea typeface="Times New Roman" panose="02020603050405020304" pitchFamily="18" charset="0"/>
                        <a:cs typeface="Arial" panose="020B0604020202020204" pitchFamily="34" charset="0"/>
                      </a:rPr>
                      <m:t>𝑉</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r>
                      <a:rPr lang="it-IT" sz="16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600" i="1">
                            <a:effectLst/>
                            <a:latin typeface="Cambria Math" panose="02040503050406030204" pitchFamily="18" charset="0"/>
                            <a:ea typeface="Times New Roman" panose="02020603050405020304" pitchFamily="18" charset="0"/>
                            <a:cs typeface="Arial" panose="020B0604020202020204" pitchFamily="34" charset="0"/>
                          </a:rPr>
                          <m:t>𝐸</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e>
                        </m:d>
                        <m:r>
                          <a:rPr lang="it-IT" sz="1600" i="1">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𝐸</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e>
                        </m:d>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it-IT" sz="1600" dirty="0">
                    <a:effectLst/>
                    <a:latin typeface="Arial" panose="020B0604020202020204" pitchFamily="34" charset="0"/>
                    <a:ea typeface="Times New Roman" panose="02020603050405020304" pitchFamily="18" charset="0"/>
                    <a:cs typeface="Arial" panose="020B0604020202020204" pitchFamily="34" charset="0"/>
                  </a:rPr>
                  <a:t>, e quindi calcolare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7" name="Rettangolo 6"/>
              <p:cNvSpPr>
                <a:spLocks noRot="1" noChangeAspect="1" noMove="1" noResize="1" noEditPoints="1" noAdjustHandles="1" noChangeArrowheads="1" noChangeShapeType="1" noTextEdit="1"/>
              </p:cNvSpPr>
              <p:nvPr/>
            </p:nvSpPr>
            <p:spPr>
              <a:xfrm>
                <a:off x="155864" y="2455659"/>
                <a:ext cx="8390024" cy="1200329"/>
              </a:xfrm>
              <a:prstGeom prst="rect">
                <a:avLst/>
              </a:prstGeom>
              <a:blipFill>
                <a:blip r:embed="rId5"/>
                <a:stretch>
                  <a:fillRect l="-436" b="-2030"/>
                </a:stretch>
              </a:blipFill>
            </p:spPr>
            <p:txBody>
              <a:bodyPr/>
              <a:lstStyle/>
              <a:p>
                <a:r>
                  <a:rPr lang="it-IT">
                    <a:noFill/>
                  </a:rPr>
                  <a:t> </a:t>
                </a:r>
              </a:p>
            </p:txBody>
          </p:sp>
        </mc:Fallback>
      </mc:AlternateContent>
      <p:graphicFrame>
        <p:nvGraphicFramePr>
          <p:cNvPr id="9" name="Tabella 8"/>
          <p:cNvGraphicFramePr>
            <a:graphicFrameLocks noGrp="1"/>
          </p:cNvGraphicFramePr>
          <p:nvPr>
            <p:extLst/>
          </p:nvPr>
        </p:nvGraphicFramePr>
        <p:xfrm>
          <a:off x="155866" y="3644561"/>
          <a:ext cx="7420204" cy="822960"/>
        </p:xfrm>
        <a:graphic>
          <a:graphicData uri="http://schemas.openxmlformats.org/drawingml/2006/table">
            <a:tbl>
              <a:tblPr firstRow="1" firstCol="1" bandRow="1"/>
              <a:tblGrid>
                <a:gridCol w="1890747">
                  <a:extLst>
                    <a:ext uri="{9D8B030D-6E8A-4147-A177-3AD203B41FA5}">
                      <a16:colId xmlns:a16="http://schemas.microsoft.com/office/drawing/2014/main" val="20000"/>
                    </a:ext>
                  </a:extLst>
                </a:gridCol>
                <a:gridCol w="760761">
                  <a:extLst>
                    <a:ext uri="{9D8B030D-6E8A-4147-A177-3AD203B41FA5}">
                      <a16:colId xmlns:a16="http://schemas.microsoft.com/office/drawing/2014/main" val="20001"/>
                    </a:ext>
                  </a:extLst>
                </a:gridCol>
                <a:gridCol w="973818">
                  <a:extLst>
                    <a:ext uri="{9D8B030D-6E8A-4147-A177-3AD203B41FA5}">
                      <a16:colId xmlns:a16="http://schemas.microsoft.com/office/drawing/2014/main" val="20002"/>
                    </a:ext>
                  </a:extLst>
                </a:gridCol>
                <a:gridCol w="948162">
                  <a:extLst>
                    <a:ext uri="{9D8B030D-6E8A-4147-A177-3AD203B41FA5}">
                      <a16:colId xmlns:a16="http://schemas.microsoft.com/office/drawing/2014/main" val="20003"/>
                    </a:ext>
                  </a:extLst>
                </a:gridCol>
                <a:gridCol w="949277">
                  <a:extLst>
                    <a:ext uri="{9D8B030D-6E8A-4147-A177-3AD203B41FA5}">
                      <a16:colId xmlns:a16="http://schemas.microsoft.com/office/drawing/2014/main" val="20004"/>
                    </a:ext>
                  </a:extLst>
                </a:gridCol>
                <a:gridCol w="948162">
                  <a:extLst>
                    <a:ext uri="{9D8B030D-6E8A-4147-A177-3AD203B41FA5}">
                      <a16:colId xmlns:a16="http://schemas.microsoft.com/office/drawing/2014/main" val="20005"/>
                    </a:ext>
                  </a:extLst>
                </a:gridCol>
                <a:gridCol w="949277">
                  <a:extLst>
                    <a:ext uri="{9D8B030D-6E8A-4147-A177-3AD203B41FA5}">
                      <a16:colId xmlns:a16="http://schemas.microsoft.com/office/drawing/2014/main" val="20006"/>
                    </a:ext>
                  </a:extLst>
                </a:gridCol>
              </a:tblGrid>
              <a:tr h="0">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Numero di figli </a:t>
                      </a:r>
                      <a:r>
                        <a:rPr lang="it-IT" sz="1200" i="1" dirty="0">
                          <a:effectLst/>
                          <a:latin typeface="Arial" panose="020B0604020202020204" pitchFamily="34" charset="0"/>
                          <a:ea typeface="Times New Roman" panose="02020603050405020304" pitchFamily="18" charset="0"/>
                          <a:cs typeface="Arial" panose="020B0604020202020204" pitchFamily="34" charset="0"/>
                        </a:rPr>
                        <a:t>X</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Probabilità </a:t>
                      </a:r>
                      <a:r>
                        <a:rPr lang="it-IT" sz="1200" i="1" dirty="0">
                          <a:effectLst/>
                          <a:latin typeface="Arial" panose="020B0604020202020204" pitchFamily="34" charset="0"/>
                          <a:ea typeface="Times New Roman" panose="02020603050405020304" pitchFamily="18" charset="0"/>
                          <a:cs typeface="Arial" panose="020B0604020202020204" pitchFamily="34" charset="0"/>
                        </a:rPr>
                        <a:t>P(X)</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0,20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0,35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0,25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0,12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0,06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0,02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lnSpc>
                          <a:spcPct val="150000"/>
                        </a:lnSpc>
                        <a:spcAft>
                          <a:spcPts val="0"/>
                        </a:spcAft>
                      </a:pPr>
                      <a:r>
                        <a:rPr lang="it-IT" sz="1200" i="1" dirty="0">
                          <a:effectLst/>
                          <a:latin typeface="Arial" panose="020B0604020202020204" pitchFamily="34" charset="0"/>
                          <a:ea typeface="Times New Roman" panose="02020603050405020304" pitchFamily="18" charset="0"/>
                          <a:cs typeface="Arial" panose="020B0604020202020204" pitchFamily="34" charset="0"/>
                        </a:rPr>
                        <a:t>X</a:t>
                      </a:r>
                      <a:r>
                        <a:rPr lang="it-IT" sz="1200" baseline="30000" dirty="0">
                          <a:effectLst/>
                          <a:latin typeface="Arial" panose="020B0604020202020204" pitchFamily="34" charset="0"/>
                          <a:ea typeface="Times New Roman" panose="02020603050405020304" pitchFamily="18" charset="0"/>
                          <a:cs typeface="Arial" panose="020B0604020202020204" pitchFamily="34"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l">
                        <a:lnSpc>
                          <a:spcPct val="150000"/>
                        </a:lnSpc>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l">
                        <a:lnSpc>
                          <a:spcPct val="150000"/>
                        </a:lnSpc>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l">
                        <a:lnSpc>
                          <a:spcPct val="150000"/>
                        </a:lnSpc>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l">
                        <a:lnSpc>
                          <a:spcPct val="150000"/>
                        </a:lnSpc>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10" name="Rettangolo 9"/>
              <p:cNvSpPr/>
              <p:nvPr/>
            </p:nvSpPr>
            <p:spPr>
              <a:xfrm>
                <a:off x="155866" y="4497251"/>
                <a:ext cx="8390023" cy="2386231"/>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it-IT" sz="1600" i="1">
                          <a:latin typeface="Cambria Math" panose="02040503050406030204" pitchFamily="18" charset="0"/>
                          <a:ea typeface="Times New Roman" panose="02020603050405020304" pitchFamily="18" charset="0"/>
                          <a:cs typeface="Arial" panose="020B0604020202020204" pitchFamily="34" charset="0"/>
                        </a:rPr>
                        <m:t>𝐸</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e>
                      </m:d>
                      <m:r>
                        <a:rPr lang="it-IT" sz="16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600" i="1">
                              <a:effectLst/>
                              <a:latin typeface="Cambria Math" panose="02040503050406030204" pitchFamily="18" charset="0"/>
                              <a:ea typeface="Times New Roman" panose="02020603050405020304" pitchFamily="18" charset="0"/>
                              <a:cs typeface="Arial" panose="020B0604020202020204" pitchFamily="34" charset="0"/>
                            </a:rPr>
                            <m:t>0</m:t>
                          </m:r>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r>
                        <a:rPr lang="it-IT" sz="1600" i="1">
                          <a:effectLst/>
                          <a:latin typeface="Cambria Math" panose="02040503050406030204" pitchFamily="18" charset="0"/>
                          <a:ea typeface="Times New Roman" panose="02020603050405020304" pitchFamily="18" charset="0"/>
                          <a:cs typeface="Arial" panose="020B0604020202020204" pitchFamily="34" charset="0"/>
                        </a:rPr>
                        <m:t>∙0,20+</m:t>
                      </m:r>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600" i="1">
                              <a:effectLst/>
                              <a:latin typeface="Cambria Math" panose="02040503050406030204" pitchFamily="18" charset="0"/>
                              <a:ea typeface="Times New Roman" panose="02020603050405020304" pitchFamily="18" charset="0"/>
                              <a:cs typeface="Arial" panose="020B0604020202020204" pitchFamily="34" charset="0"/>
                            </a:rPr>
                            <m:t>1</m:t>
                          </m:r>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r>
                        <a:rPr lang="it-IT" sz="1600" i="1">
                          <a:effectLst/>
                          <a:latin typeface="Cambria Math" panose="02040503050406030204" pitchFamily="18" charset="0"/>
                          <a:ea typeface="Times New Roman" panose="02020603050405020304" pitchFamily="18" charset="0"/>
                          <a:cs typeface="Arial" panose="020B0604020202020204" pitchFamily="34" charset="0"/>
                        </a:rPr>
                        <m:t>∙0,35+</m:t>
                      </m:r>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600" i="1">
                              <a:effectLst/>
                              <a:latin typeface="Cambria Math" panose="02040503050406030204" pitchFamily="18" charset="0"/>
                              <a:ea typeface="Times New Roman" panose="02020603050405020304" pitchFamily="18" charset="0"/>
                              <a:cs typeface="Arial" panose="020B0604020202020204" pitchFamily="34" charset="0"/>
                            </a:rPr>
                            <m:t>2</m:t>
                          </m:r>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r>
                        <a:rPr lang="it-IT" sz="1600" i="1">
                          <a:effectLst/>
                          <a:latin typeface="Cambria Math" panose="02040503050406030204" pitchFamily="18" charset="0"/>
                          <a:ea typeface="Times New Roman" panose="02020603050405020304" pitchFamily="18" charset="0"/>
                          <a:cs typeface="Arial" panose="020B0604020202020204" pitchFamily="34" charset="0"/>
                        </a:rPr>
                        <m:t>∙0,25+</m:t>
                      </m:r>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600" i="1">
                              <a:effectLst/>
                              <a:latin typeface="Cambria Math" panose="02040503050406030204" pitchFamily="18" charset="0"/>
                              <a:ea typeface="Times New Roman" panose="02020603050405020304" pitchFamily="18" charset="0"/>
                              <a:cs typeface="Arial" panose="020B0604020202020204" pitchFamily="34" charset="0"/>
                            </a:rPr>
                            <m:t>3</m:t>
                          </m:r>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r>
                        <a:rPr lang="it-IT" sz="1600" i="1">
                          <a:effectLst/>
                          <a:latin typeface="Cambria Math" panose="02040503050406030204" pitchFamily="18" charset="0"/>
                          <a:ea typeface="Times New Roman" panose="02020603050405020304" pitchFamily="18" charset="0"/>
                          <a:cs typeface="Arial" panose="020B0604020202020204" pitchFamily="34" charset="0"/>
                        </a:rPr>
                        <m:t>∙0,12+</m:t>
                      </m:r>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600" i="1">
                              <a:effectLst/>
                              <a:latin typeface="Cambria Math" panose="02040503050406030204" pitchFamily="18" charset="0"/>
                              <a:ea typeface="Times New Roman" panose="02020603050405020304" pitchFamily="18" charset="0"/>
                              <a:cs typeface="Arial" panose="020B0604020202020204" pitchFamily="34" charset="0"/>
                            </a:rPr>
                            <m:t>4</m:t>
                          </m:r>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r>
                        <a:rPr lang="it-IT" sz="1600" i="1">
                          <a:effectLst/>
                          <a:latin typeface="Cambria Math" panose="02040503050406030204" pitchFamily="18" charset="0"/>
                          <a:ea typeface="Times New Roman" panose="02020603050405020304" pitchFamily="18" charset="0"/>
                          <a:cs typeface="Arial" panose="020B0604020202020204" pitchFamily="34" charset="0"/>
                        </a:rPr>
                        <m:t>∙0,06+</m:t>
                      </m:r>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600" i="1">
                              <a:effectLst/>
                              <a:latin typeface="Cambria Math" panose="02040503050406030204" pitchFamily="18" charset="0"/>
                              <a:ea typeface="Times New Roman" panose="02020603050405020304" pitchFamily="18" charset="0"/>
                              <a:cs typeface="Arial" panose="020B0604020202020204" pitchFamily="34" charset="0"/>
                            </a:rPr>
                            <m:t>5</m:t>
                          </m:r>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r>
                        <a:rPr lang="it-IT" sz="1600" i="1">
                          <a:effectLst/>
                          <a:latin typeface="Cambria Math" panose="02040503050406030204" pitchFamily="18" charset="0"/>
                          <a:ea typeface="Times New Roman" panose="02020603050405020304" pitchFamily="18" charset="0"/>
                          <a:cs typeface="Arial" panose="020B0604020202020204" pitchFamily="34" charset="0"/>
                        </a:rPr>
                        <m:t>∙0,02=3,89</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d>
                            <m:dPr>
                              <m:begChr m:val="["/>
                              <m:endChr m:val="]"/>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𝐸</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e>
                          </m:d>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r>
                        <a:rPr lang="it-IT" sz="1600" i="1">
                          <a:effectLst/>
                          <a:latin typeface="Cambria Math" panose="02040503050406030204" pitchFamily="18" charset="0"/>
                          <a:ea typeface="Times New Roman" panose="02020603050405020304" pitchFamily="18" charset="0"/>
                          <a:cs typeface="Arial" panose="020B0604020202020204" pitchFamily="34" charset="0"/>
                        </a:rPr>
                        <m:t>=2,40</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it-IT" sz="1600" dirty="0">
                    <a:effectLst/>
                    <a:latin typeface="Arial" panose="020B0604020202020204" pitchFamily="34" charset="0"/>
                    <a:ea typeface="Times New Roman" panose="02020603050405020304" pitchFamily="18" charset="0"/>
                    <a:cs typeface="Arial" panose="020B0604020202020204" pitchFamily="34" charset="0"/>
                  </a:rPr>
                  <a:t>da cui si </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ricava</a:t>
                </a:r>
                <a:r>
                  <a:rPr lang="it-IT"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it-IT" sz="1600" i="1">
                          <a:effectLst/>
                          <a:latin typeface="Cambria Math" panose="02040503050406030204" pitchFamily="18" charset="0"/>
                          <a:ea typeface="Times New Roman" panose="02020603050405020304" pitchFamily="18" charset="0"/>
                          <a:cs typeface="Arial" panose="020B0604020202020204" pitchFamily="34" charset="0"/>
                        </a:rPr>
                        <m:t>𝑉</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r>
                        <a:rPr lang="it-IT" sz="16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600" i="1">
                              <a:effectLst/>
                              <a:latin typeface="Cambria Math" panose="02040503050406030204" pitchFamily="18" charset="0"/>
                              <a:ea typeface="Times New Roman" panose="02020603050405020304" pitchFamily="18" charset="0"/>
                              <a:cs typeface="Arial" panose="020B0604020202020204" pitchFamily="34" charset="0"/>
                            </a:rPr>
                            <m:t>𝐸</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e>
                          </m:d>
                          <m:r>
                            <a:rPr lang="it-IT" sz="1600" i="1">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𝐸</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e>
                          </m:d>
                        </m:e>
                        <m:sup>
                          <m:r>
                            <a:rPr lang="it-IT" sz="1600" i="1">
                              <a:effectLst/>
                              <a:latin typeface="Cambria Math" panose="02040503050406030204" pitchFamily="18" charset="0"/>
                              <a:ea typeface="Times New Roman" panose="02020603050405020304" pitchFamily="18" charset="0"/>
                              <a:cs typeface="Arial" panose="020B0604020202020204" pitchFamily="34" charset="0"/>
                            </a:rPr>
                            <m:t>2</m:t>
                          </m:r>
                        </m:sup>
                      </m:sSup>
                      <m:r>
                        <a:rPr lang="it-IT" sz="1600" i="1">
                          <a:effectLst/>
                          <a:latin typeface="Cambria Math" panose="02040503050406030204" pitchFamily="18" charset="0"/>
                          <a:ea typeface="Times New Roman" panose="02020603050405020304" pitchFamily="18" charset="0"/>
                          <a:cs typeface="Arial" panose="020B0604020202020204" pitchFamily="34" charset="0"/>
                        </a:rPr>
                        <m:t>=3,89−2,40=1,49</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it-IT" sz="1600" i="1">
                          <a:effectLst/>
                          <a:latin typeface="Cambria Math" panose="02040503050406030204" pitchFamily="18" charset="0"/>
                          <a:ea typeface="Times New Roman" panose="02020603050405020304" pitchFamily="18" charset="0"/>
                          <a:cs typeface="Arial" panose="020B0604020202020204" pitchFamily="34" charset="0"/>
                        </a:rPr>
                        <m:t>𝑆𝐷</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r>
                        <a:rPr lang="it-IT" sz="1600" i="1">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it-IT" sz="1600" i="1">
                              <a:effectLst/>
                              <a:latin typeface="Cambria Math" panose="02040503050406030204" pitchFamily="18" charset="0"/>
                              <a:ea typeface="Times New Roman" panose="02020603050405020304" pitchFamily="18" charset="0"/>
                              <a:cs typeface="Arial" panose="020B0604020202020204" pitchFamily="34" charset="0"/>
                            </a:rPr>
                            <m:t>𝑉</m:t>
                          </m:r>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r>
                                <a:rPr lang="it-IT" sz="1600" i="1">
                                  <a:effectLst/>
                                  <a:latin typeface="Cambria Math" panose="02040503050406030204" pitchFamily="18" charset="0"/>
                                  <a:ea typeface="Times New Roman" panose="02020603050405020304" pitchFamily="18" charset="0"/>
                                  <a:cs typeface="Arial" panose="020B0604020202020204" pitchFamily="34" charset="0"/>
                                </a:rPr>
                                <m:t>𝑋</m:t>
                              </m:r>
                            </m:e>
                          </m:d>
                        </m:e>
                      </m:rad>
                      <m:r>
                        <a:rPr lang="it-IT" sz="1600" i="1">
                          <a:effectLst/>
                          <a:latin typeface="Cambria Math" panose="02040503050406030204" pitchFamily="18" charset="0"/>
                          <a:ea typeface="Times New Roman" panose="02020603050405020304" pitchFamily="18" charset="0"/>
                          <a:cs typeface="Arial" panose="020B0604020202020204" pitchFamily="34" charset="0"/>
                        </a:rPr>
                        <m:t>=1,22</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it-IT" sz="1600" b="1" i="1"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0" name="Rettangolo 9"/>
              <p:cNvSpPr>
                <a:spLocks noRot="1" noChangeAspect="1" noMove="1" noResize="1" noEditPoints="1" noAdjustHandles="1" noChangeArrowheads="1" noChangeShapeType="1" noTextEdit="1"/>
              </p:cNvSpPr>
              <p:nvPr/>
            </p:nvSpPr>
            <p:spPr>
              <a:xfrm>
                <a:off x="155866" y="4497251"/>
                <a:ext cx="8390023" cy="2386231"/>
              </a:xfrm>
              <a:prstGeom prst="rect">
                <a:avLst/>
              </a:prstGeom>
              <a:blipFill>
                <a:blip r:embed="rId6"/>
                <a:stretch>
                  <a:fillRect l="-436"/>
                </a:stretch>
              </a:blipFill>
            </p:spPr>
            <p:txBody>
              <a:bodyPr/>
              <a:lstStyle/>
              <a:p>
                <a:r>
                  <a:rPr lang="it-IT">
                    <a:noFill/>
                  </a:rPr>
                  <a:t> </a:t>
                </a:r>
              </a:p>
            </p:txBody>
          </p:sp>
        </mc:Fallback>
      </mc:AlternateContent>
    </p:spTree>
    <p:extLst>
      <p:ext uri="{BB962C8B-B14F-4D97-AF65-F5344CB8AC3E}">
        <p14:creationId xmlns:p14="http://schemas.microsoft.com/office/powerpoint/2010/main" val="2071980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Variabili casuali continue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77089" y="1466019"/>
            <a:ext cx="8437419" cy="923330"/>
          </a:xfrm>
          <a:prstGeom prst="rect">
            <a:avLst/>
          </a:prstGeom>
        </p:spPr>
        <p:txBody>
          <a:bodyPr wrap="square">
            <a:spAutoFit/>
          </a:bodyPr>
          <a:lstStyle/>
          <a:p>
            <a:pPr algn="just"/>
            <a:r>
              <a:rPr lang="it-IT" dirty="0">
                <a:latin typeface="Arial" panose="020B0604020202020204" pitchFamily="34" charset="0"/>
                <a:cs typeface="Arial" panose="020B0604020202020204" pitchFamily="34" charset="0"/>
              </a:rPr>
              <a:t>Al contrario delle distribuzioni discrete, per le quali l'insieme dei possibili valori ha cardinalità al più numerabile, le variabili casuali continue sono quelle che possono assumere un insieme continuo di valori.</a:t>
            </a:r>
          </a:p>
        </p:txBody>
      </p:sp>
      <p:sp>
        <p:nvSpPr>
          <p:cNvPr id="13" name="CasellaDiTesto 12"/>
          <p:cNvSpPr txBox="1"/>
          <p:nvPr/>
        </p:nvSpPr>
        <p:spPr>
          <a:xfrm>
            <a:off x="772887" y="2778931"/>
            <a:ext cx="7941622" cy="2800767"/>
          </a:xfrm>
          <a:prstGeom prst="rect">
            <a:avLst/>
          </a:prstGeom>
          <a:noFill/>
        </p:spPr>
        <p:txBody>
          <a:bodyPr wrap="square" rtlCol="0">
            <a:spAutoFit/>
          </a:bodyPr>
          <a:lstStyle/>
          <a:p>
            <a:pPr algn="just"/>
            <a:r>
              <a:rPr lang="it-IT" sz="1600" b="1" dirty="0" smtClean="0">
                <a:latin typeface="Arial" panose="020B0604020202020204" pitchFamily="34" charset="0"/>
                <a:cs typeface="Arial" panose="020B0604020202020204" pitchFamily="34" charset="0"/>
              </a:rPr>
              <a:t>Esempio</a:t>
            </a:r>
            <a:r>
              <a:rPr lang="it-IT" sz="1600" dirty="0" smtClean="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Si consideri ad esempio alcuni giocatori di un gioco di ruolo che non avendo </a:t>
            </a:r>
            <a:r>
              <a:rPr lang="it-IT" sz="1600" dirty="0" smtClean="0">
                <a:latin typeface="Arial" panose="020B0604020202020204" pitchFamily="34" charset="0"/>
                <a:cs typeface="Arial" panose="020B0604020202020204" pitchFamily="34" charset="0"/>
              </a:rPr>
              <a:t>poliedri </a:t>
            </a:r>
            <a:r>
              <a:rPr lang="it-IT" sz="1600" dirty="0">
                <a:latin typeface="Arial" panose="020B0604020202020204" pitchFamily="34" charset="0"/>
                <a:cs typeface="Arial" panose="020B0604020202020204" pitchFamily="34" charset="0"/>
              </a:rPr>
              <a:t>a 20 facce a disposizione, in alternativa all’icosaedro costruiscono un </a:t>
            </a:r>
            <a:r>
              <a:rPr lang="it-IT" sz="1600" dirty="0" smtClean="0">
                <a:latin typeface="Arial" panose="020B0604020202020204" pitchFamily="34" charset="0"/>
                <a:cs typeface="Arial" panose="020B0604020202020204" pitchFamily="34" charset="0"/>
              </a:rPr>
              <a:t>cartoncino </a:t>
            </a:r>
            <a:r>
              <a:rPr lang="it-IT" sz="1600" dirty="0">
                <a:latin typeface="Arial" panose="020B0604020202020204" pitchFamily="34" charset="0"/>
                <a:cs typeface="Arial" panose="020B0604020202020204" pitchFamily="34" charset="0"/>
              </a:rPr>
              <a:t>diviso in 20 settori di uguale dimensione ove, al centro del disco, è </a:t>
            </a:r>
            <a:r>
              <a:rPr lang="it-IT" sz="1600" dirty="0" smtClean="0">
                <a:latin typeface="Arial" panose="020B0604020202020204" pitchFamily="34" charset="0"/>
                <a:cs typeface="Arial" panose="020B0604020202020204" pitchFamily="34" charset="0"/>
              </a:rPr>
              <a:t>fissata </a:t>
            </a:r>
            <a:r>
              <a:rPr lang="it-IT" sz="1600" dirty="0">
                <a:latin typeface="Arial" panose="020B0604020202020204" pitchFamily="34" charset="0"/>
                <a:cs typeface="Arial" panose="020B0604020202020204" pitchFamily="34" charset="0"/>
              </a:rPr>
              <a:t>una freccia di metallo, costruito in modo che i settori siano equiprobabili. </a:t>
            </a:r>
            <a:endParaRPr lang="it-IT" sz="1600" dirty="0" smtClean="0">
              <a:latin typeface="Arial" panose="020B0604020202020204" pitchFamily="34" charset="0"/>
              <a:cs typeface="Arial" panose="020B0604020202020204" pitchFamily="34" charset="0"/>
            </a:endParaRPr>
          </a:p>
          <a:p>
            <a:pPr algn="just"/>
            <a:endParaRPr lang="it-IT" sz="1600" dirty="0" smtClean="0">
              <a:latin typeface="Arial" panose="020B0604020202020204" pitchFamily="34" charset="0"/>
              <a:cs typeface="Arial" panose="020B0604020202020204" pitchFamily="34" charset="0"/>
            </a:endParaRPr>
          </a:p>
          <a:p>
            <a:pPr algn="just"/>
            <a:r>
              <a:rPr lang="it-IT" sz="1600" dirty="0" smtClean="0">
                <a:latin typeface="Arial" panose="020B0604020202020204" pitchFamily="34" charset="0"/>
                <a:ea typeface="Times New Roman" panose="02020603050405020304" pitchFamily="18" charset="0"/>
                <a:cs typeface="Arial" panose="020B0604020202020204" pitchFamily="34" charset="0"/>
              </a:rPr>
              <a:t>E</a:t>
            </a:r>
            <a:r>
              <a:rPr lang="it-IT" sz="1600" dirty="0">
                <a:latin typeface="Arial" panose="020B0604020202020204" pitchFamily="34" charset="0"/>
                <a:ea typeface="Times New Roman" panose="02020603050405020304" pitchFamily="18" charset="0"/>
                <a:cs typeface="Arial" panose="020B0604020202020204" pitchFamily="34" charset="0"/>
              </a:rPr>
              <a:t>’ evidente che, in questo caso, la freccia si fermerà su un qualche punto della circonferenza esterna, identificando uno dei settori numerati del disco. Non ci interessa il punto esatto, ma il settore, identificato da un pezzo della circonferenza, cioè un intervallo di punti. </a:t>
            </a:r>
            <a:endParaRPr lang="it-IT" sz="1600" u="sng" dirty="0">
              <a:latin typeface="Arial" panose="020B0604020202020204" pitchFamily="34" charset="0"/>
              <a:ea typeface="Times New Roman" panose="02020603050405020304" pitchFamily="18" charset="0"/>
              <a:cs typeface="Arial" panose="020B0604020202020204" pitchFamily="34" charset="0"/>
            </a:endParaRPr>
          </a:p>
          <a:p>
            <a:pPr algn="just"/>
            <a:endParaRPr lang="it-IT" sz="1600" dirty="0">
              <a:latin typeface="Arial" panose="020B0604020202020204" pitchFamily="34" charset="0"/>
              <a:cs typeface="Arial" panose="020B0604020202020204" pitchFamily="34" charset="0"/>
            </a:endParaRPr>
          </a:p>
          <a:p>
            <a:pPr algn="just"/>
            <a:endParaRPr lang="it-I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16925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Variabili casuali continue</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512618" y="1513091"/>
                <a:ext cx="7827818" cy="2585323"/>
              </a:xfrm>
              <a:prstGeom prst="rect">
                <a:avLst/>
              </a:prstGeom>
            </p:spPr>
            <p:txBody>
              <a:bodyPr wrap="square">
                <a:spAutoFit/>
              </a:bodyPr>
              <a:lstStyle/>
              <a:p>
                <a:pPr algn="just">
                  <a:lnSpc>
                    <a:spcPct val="150000"/>
                  </a:lnSpc>
                  <a:spcAft>
                    <a:spcPts val="0"/>
                  </a:spcAft>
                </a:pPr>
                <a:r>
                  <a:rPr lang="it-IT" dirty="0" smtClean="0">
                    <a:latin typeface="Arial" panose="020B0604020202020204" pitchFamily="34" charset="0"/>
                    <a:ea typeface="Times New Roman" panose="02020603050405020304" pitchFamily="18" charset="0"/>
                    <a:cs typeface="Times New Roman" panose="02020603050405020304" pitchFamily="18" charset="0"/>
                  </a:rPr>
                  <a:t>La </a:t>
                </a:r>
                <a:r>
                  <a:rPr lang="it-IT" dirty="0">
                    <a:latin typeface="Arial" panose="020B0604020202020204" pitchFamily="34" charset="0"/>
                    <a:ea typeface="Times New Roman" panose="02020603050405020304" pitchFamily="18" charset="0"/>
                    <a:cs typeface="Times New Roman" panose="02020603050405020304" pitchFamily="18" charset="0"/>
                  </a:rPr>
                  <a:t>nostra variabile casuale </a:t>
                </a:r>
                <a:r>
                  <a:rPr lang="it-IT" i="1" dirty="0">
                    <a:latin typeface="Arial" panose="020B0604020202020204" pitchFamily="34" charset="0"/>
                    <a:ea typeface="Times New Roman" panose="02020603050405020304" pitchFamily="18" charset="0"/>
                    <a:cs typeface="Times New Roman" panose="02020603050405020304" pitchFamily="18" charset="0"/>
                  </a:rPr>
                  <a:t>X</a:t>
                </a:r>
                <a:r>
                  <a:rPr lang="it-IT" dirty="0">
                    <a:latin typeface="Arial" panose="020B0604020202020204" pitchFamily="34" charset="0"/>
                    <a:ea typeface="Times New Roman" panose="02020603050405020304" pitchFamily="18" charset="0"/>
                    <a:cs typeface="Times New Roman" panose="02020603050405020304" pitchFamily="18" charset="0"/>
                  </a:rPr>
                  <a:t> assume quindi valori nell’intervallo </a:t>
                </a:r>
                <a14:m>
                  <m:oMath xmlns:m="http://schemas.openxmlformats.org/officeDocument/2006/math">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0, </m:t>
                        </m:r>
                        <m:r>
                          <a:rPr lang="it-IT" b="0" i="1" smtClean="0">
                            <a:latin typeface="Cambria Math" panose="02040503050406030204" pitchFamily="18" charset="0"/>
                            <a:ea typeface="Times New Roman" panose="02020603050405020304" pitchFamily="18" charset="0"/>
                            <a:cs typeface="Arial" panose="020B0604020202020204" pitchFamily="34" charset="0"/>
                          </a:rPr>
                          <m:t>20</m:t>
                        </m:r>
                      </m:e>
                    </m:d>
                  </m:oMath>
                </a14:m>
                <a:r>
                  <a:rPr lang="it-IT" dirty="0">
                    <a:latin typeface="Arial" panose="020B0604020202020204" pitchFamily="34" charset="0"/>
                    <a:ea typeface="Times New Roman" panose="02020603050405020304" pitchFamily="18" charset="0"/>
                    <a:cs typeface="Times New Roman" panose="02020603050405020304" pitchFamily="18" charset="0"/>
                  </a:rPr>
                  <a:t>. I punti dell’intervallo </a:t>
                </a:r>
                <a14:m>
                  <m:oMath xmlns:m="http://schemas.openxmlformats.org/officeDocument/2006/math">
                    <m:d>
                      <m:dPr>
                        <m:ctrlPr>
                          <a:rPr lang="it-IT" i="1">
                            <a:latin typeface="Cambria Math" panose="02040503050406030204" pitchFamily="18" charset="0"/>
                            <a:ea typeface="Times New Roman" panose="02020603050405020304" pitchFamily="18" charset="0"/>
                            <a:cs typeface="Arial" panose="020B0604020202020204" pitchFamily="34" charset="0"/>
                          </a:rPr>
                        </m:ctrlPr>
                      </m:dPr>
                      <m:e>
                        <m:r>
                          <a:rPr lang="it-IT" i="1">
                            <a:latin typeface="Cambria Math" panose="02040503050406030204" pitchFamily="18" charset="0"/>
                            <a:ea typeface="Times New Roman" panose="02020603050405020304" pitchFamily="18" charset="0"/>
                            <a:cs typeface="Arial" panose="020B0604020202020204" pitchFamily="34" charset="0"/>
                          </a:rPr>
                          <m:t>0, 1</m:t>
                        </m:r>
                      </m:e>
                    </m:d>
                  </m:oMath>
                </a14:m>
                <a:r>
                  <a:rPr lang="it-IT" dirty="0">
                    <a:latin typeface="Arial" panose="020B0604020202020204" pitchFamily="34" charset="0"/>
                    <a:ea typeface="Times New Roman" panose="02020603050405020304" pitchFamily="18" charset="0"/>
                    <a:cs typeface="Times New Roman" panose="02020603050405020304" pitchFamily="18" charset="0"/>
                  </a:rPr>
                  <a:t> identificano il settore </a:t>
                </a:r>
                <a:r>
                  <a:rPr lang="it-IT" i="1" dirty="0">
                    <a:latin typeface="Arial" panose="020B0604020202020204" pitchFamily="34" charset="0"/>
                    <a:ea typeface="Times New Roman" panose="02020603050405020304" pitchFamily="18" charset="0"/>
                    <a:cs typeface="Times New Roman" panose="02020603050405020304" pitchFamily="18" charset="0"/>
                  </a:rPr>
                  <a:t>1</a:t>
                </a:r>
                <a:r>
                  <a:rPr lang="it-IT" dirty="0">
                    <a:latin typeface="Arial" panose="020B0604020202020204" pitchFamily="34" charset="0"/>
                    <a:ea typeface="Times New Roman" panose="02020603050405020304" pitchFamily="18" charset="0"/>
                    <a:cs typeface="Times New Roman" panose="02020603050405020304" pitchFamily="18" charset="0"/>
                  </a:rPr>
                  <a:t> del disco e così via. </a:t>
                </a:r>
                <a:endParaRPr lang="it-IT" u="sng" dirty="0">
                  <a:latin typeface="Bookman Old Style" panose="020506040505050202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it-IT"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it-IT" dirty="0" smtClean="0">
                    <a:latin typeface="Arial" panose="020B0604020202020204" pitchFamily="34" charset="0"/>
                    <a:ea typeface="Times New Roman" panose="02020603050405020304" pitchFamily="18" charset="0"/>
                    <a:cs typeface="Arial" panose="020B0604020202020204" pitchFamily="34" charset="0"/>
                  </a:rPr>
                  <a:t>La </a:t>
                </a:r>
                <a:r>
                  <a:rPr lang="it-IT" dirty="0">
                    <a:latin typeface="Arial" panose="020B0604020202020204" pitchFamily="34" charset="0"/>
                    <a:ea typeface="Times New Roman" panose="02020603050405020304" pitchFamily="18" charset="0"/>
                    <a:cs typeface="Arial" panose="020B0604020202020204" pitchFamily="34" charset="0"/>
                  </a:rPr>
                  <a:t>funzione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𝜑</m:t>
                    </m:r>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𝑥</m:t>
                    </m:r>
                  </m:oMath>
                </a14:m>
                <a:r>
                  <a:rPr lang="it-IT" dirty="0">
                    <a:latin typeface="Arial" panose="020B0604020202020204" pitchFamily="34" charset="0"/>
                    <a:ea typeface="Times New Roman" panose="02020603050405020304" pitchFamily="18" charset="0"/>
                    <a:cs typeface="Arial" panose="020B0604020202020204" pitchFamily="34" charset="0"/>
                  </a:rPr>
                  <a:t>), che associa a ciascun esito possibile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Arial" panose="020B0604020202020204" pitchFamily="34" charset="0"/>
                          </a:rPr>
                        </m:ctrlPr>
                      </m:sSubPr>
                      <m:e>
                        <m:r>
                          <a:rPr lang="it-IT" i="1">
                            <a:latin typeface="Cambria Math" panose="02040503050406030204" pitchFamily="18" charset="0"/>
                            <a:ea typeface="Times New Roman" panose="02020603050405020304" pitchFamily="18" charset="0"/>
                            <a:cs typeface="Arial" panose="020B0604020202020204" pitchFamily="34" charset="0"/>
                          </a:rPr>
                          <m:t>𝑥</m:t>
                        </m:r>
                      </m:e>
                      <m:sub>
                        <m:r>
                          <a:rPr lang="it-IT" i="1">
                            <a:latin typeface="Cambria Math" panose="02040503050406030204" pitchFamily="18" charset="0"/>
                            <a:ea typeface="Times New Roman" panose="02020603050405020304" pitchFamily="18" charset="0"/>
                            <a:cs typeface="Arial" panose="020B0604020202020204" pitchFamily="34" charset="0"/>
                          </a:rPr>
                          <m:t>𝑖</m:t>
                        </m:r>
                      </m:sub>
                    </m:sSub>
                    <m:r>
                      <a:rPr lang="it-IT" i="1">
                        <a:latin typeface="Cambria Math" panose="02040503050406030204" pitchFamily="18" charset="0"/>
                        <a:ea typeface="Times New Roman" panose="02020603050405020304" pitchFamily="18" charset="0"/>
                        <a:cs typeface="Arial" panose="020B0604020202020204" pitchFamily="34" charset="0"/>
                      </a:rPr>
                      <m:t> </m:t>
                    </m:r>
                  </m:oMath>
                </a14:m>
                <a:r>
                  <a:rPr lang="it-IT" dirty="0">
                    <a:latin typeface="Arial" panose="020B0604020202020204" pitchFamily="34" charset="0"/>
                    <a:ea typeface="Times New Roman" panose="02020603050405020304" pitchFamily="18" charset="0"/>
                    <a:cs typeface="Arial" panose="020B0604020202020204" pitchFamily="34" charset="0"/>
                  </a:rPr>
                  <a:t>della variabile casuale </a:t>
                </a:r>
                <a:r>
                  <a:rPr lang="it-IT" i="1" dirty="0">
                    <a:latin typeface="Arial" panose="020B0604020202020204" pitchFamily="34" charset="0"/>
                    <a:ea typeface="Times New Roman" panose="02020603050405020304" pitchFamily="18" charset="0"/>
                    <a:cs typeface="Arial" panose="020B0604020202020204" pitchFamily="34" charset="0"/>
                  </a:rPr>
                  <a:t>X</a:t>
                </a:r>
                <a:r>
                  <a:rPr lang="it-IT" dirty="0">
                    <a:latin typeface="Arial" panose="020B0604020202020204" pitchFamily="34" charset="0"/>
                    <a:ea typeface="Times New Roman" panose="02020603050405020304" pitchFamily="18" charset="0"/>
                    <a:cs typeface="Arial" panose="020B0604020202020204" pitchFamily="34" charset="0"/>
                  </a:rPr>
                  <a:t> la probabilità che esso si verifichi, viene definita in questo caso funzione di densità di </a:t>
                </a:r>
                <a:r>
                  <a:rPr lang="it-IT" i="1" dirty="0">
                    <a:latin typeface="Arial" panose="020B0604020202020204" pitchFamily="34" charset="0"/>
                    <a:ea typeface="Times New Roman" panose="02020603050405020304" pitchFamily="18" charset="0"/>
                    <a:cs typeface="Arial" panose="020B0604020202020204" pitchFamily="34" charset="0"/>
                  </a:rPr>
                  <a:t>X</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512618" y="1513091"/>
                <a:ext cx="7827818" cy="2585323"/>
              </a:xfrm>
              <a:prstGeom prst="rect">
                <a:avLst/>
              </a:prstGeom>
              <a:blipFill>
                <a:blip r:embed="rId5"/>
                <a:stretch>
                  <a:fillRect l="-623" r="-701" b="-943"/>
                </a:stretch>
              </a:blipFill>
            </p:spPr>
            <p:txBody>
              <a:bodyPr/>
              <a:lstStyle/>
              <a:p>
                <a:r>
                  <a:rPr lang="it-IT">
                    <a:noFill/>
                  </a:rPr>
                  <a:t> </a:t>
                </a:r>
              </a:p>
            </p:txBody>
          </p:sp>
        </mc:Fallback>
      </mc:AlternateContent>
    </p:spTree>
    <p:extLst>
      <p:ext uri="{BB962C8B-B14F-4D97-AF65-F5344CB8AC3E}">
        <p14:creationId xmlns:p14="http://schemas.microsoft.com/office/powerpoint/2010/main" val="10271566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Variabili casuali continue</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272143" y="1381666"/>
                <a:ext cx="8345384" cy="2372637"/>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Poiché la probabilità è uniforme sull’intero intervallo </a:t>
                </a:r>
                <a14:m>
                  <m:oMath xmlns:m="http://schemas.openxmlformats.org/officeDocument/2006/math">
                    <m:d>
                      <m:dPr>
                        <m:ctrlPr>
                          <a:rPr lang="it-IT" i="1" u="none" strike="noStrike">
                            <a:effectLst/>
                            <a:latin typeface="Cambria Math" panose="02040503050406030204" pitchFamily="18" charset="0"/>
                            <a:ea typeface="Times New Roman" panose="02020603050405020304" pitchFamily="18" charset="0"/>
                            <a:cs typeface="Arial" panose="020B0604020202020204" pitchFamily="34" charset="0"/>
                          </a:rPr>
                        </m:ctrlPr>
                      </m:dPr>
                      <m:e>
                        <m:r>
                          <a:rPr lang="it-IT" i="1" u="none" strike="noStrike">
                            <a:effectLst/>
                            <a:latin typeface="Cambria Math" panose="02040503050406030204" pitchFamily="18" charset="0"/>
                            <a:ea typeface="Times New Roman" panose="02020603050405020304" pitchFamily="18" charset="0"/>
                            <a:cs typeface="Arial" panose="020B0604020202020204" pitchFamily="34" charset="0"/>
                          </a:rPr>
                          <m:t>0, 20</m:t>
                        </m:r>
                      </m:e>
                    </m:d>
                  </m:oMath>
                </a14:m>
                <a:r>
                  <a:rPr lang="it-IT" u="none" strike="noStrike" dirty="0">
                    <a:effectLst/>
                    <a:latin typeface="Arial" panose="020B0604020202020204" pitchFamily="34" charset="0"/>
                    <a:ea typeface="Times New Roman" panose="02020603050405020304" pitchFamily="18" charset="0"/>
                    <a:cs typeface="Times New Roman" panose="02020603050405020304" pitchFamily="18" charset="0"/>
                  </a:rPr>
                  <a:t> dei valori di </a:t>
                </a:r>
                <a:r>
                  <a:rPr lang="it-IT" i="1" u="none" strike="noStrike" dirty="0">
                    <a:effectLst/>
                    <a:latin typeface="Arial" panose="020B0604020202020204" pitchFamily="34" charset="0"/>
                    <a:ea typeface="Times New Roman" panose="02020603050405020304" pitchFamily="18" charset="0"/>
                    <a:cs typeface="Times New Roman" panose="02020603050405020304" pitchFamily="18" charset="0"/>
                  </a:rPr>
                  <a:t>X</a:t>
                </a:r>
                <a:r>
                  <a:rPr lang="it-IT" u="none" strike="noStrike" dirty="0">
                    <a:effectLst/>
                    <a:latin typeface="Arial" panose="020B0604020202020204" pitchFamily="34" charset="0"/>
                    <a:ea typeface="Times New Roman" panose="02020603050405020304" pitchFamily="18" charset="0"/>
                    <a:cs typeface="Times New Roman" panose="02020603050405020304" pitchFamily="18" charset="0"/>
                  </a:rPr>
                  <a:t>, la sua funzione di densità ha andamento costante pari a </a:t>
                </a:r>
                <a14:m>
                  <m:oMath xmlns:m="http://schemas.openxmlformats.org/officeDocument/2006/math">
                    <m:f>
                      <m:fPr>
                        <m:type m:val="lin"/>
                        <m:ctrlPr>
                          <a:rPr lang="it-IT" i="1" u="none" strike="noStrike">
                            <a:effectLst/>
                            <a:latin typeface="Cambria Math" panose="02040503050406030204" pitchFamily="18" charset="0"/>
                            <a:ea typeface="Times New Roman" panose="02020603050405020304" pitchFamily="18" charset="0"/>
                            <a:cs typeface="Arial" panose="020B0604020202020204" pitchFamily="34" charset="0"/>
                          </a:rPr>
                        </m:ctrlPr>
                      </m:fPr>
                      <m:num>
                        <m:r>
                          <a:rPr lang="it-IT" i="1" u="none" strike="noStrike">
                            <a:effectLst/>
                            <a:latin typeface="Cambria Math" panose="02040503050406030204" pitchFamily="18" charset="0"/>
                            <a:ea typeface="Times New Roman" panose="02020603050405020304" pitchFamily="18" charset="0"/>
                            <a:cs typeface="Arial" panose="020B0604020202020204" pitchFamily="34" charset="0"/>
                          </a:rPr>
                          <m:t>1</m:t>
                        </m:r>
                      </m:num>
                      <m:den>
                        <m:r>
                          <a:rPr lang="it-IT" i="1" u="none" strike="noStrike">
                            <a:effectLst/>
                            <a:latin typeface="Cambria Math" panose="02040503050406030204" pitchFamily="18" charset="0"/>
                            <a:ea typeface="Times New Roman" panose="02020603050405020304" pitchFamily="18" charset="0"/>
                            <a:cs typeface="Arial" panose="020B0604020202020204" pitchFamily="34" charset="0"/>
                          </a:rPr>
                          <m:t>20</m:t>
                        </m:r>
                      </m:den>
                    </m:f>
                    <m:r>
                      <a:rPr lang="it-IT" i="1" u="none" strike="noStrike">
                        <a:effectLst/>
                        <a:latin typeface="Cambria Math" panose="02040503050406030204" pitchFamily="18" charset="0"/>
                        <a:ea typeface="Times New Roman" panose="02020603050405020304" pitchFamily="18" charset="0"/>
                        <a:cs typeface="Arial" panose="020B0604020202020204" pitchFamily="34" charset="0"/>
                      </a:rPr>
                      <m:t> (0,05)</m:t>
                    </m:r>
                  </m:oMath>
                </a14:m>
                <a:r>
                  <a:rPr lang="it-IT"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u="none" strike="noStrike"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u="none" strike="noStrike" dirty="0" smtClean="0">
                    <a:effectLst/>
                    <a:latin typeface="Arial" panose="020B0604020202020204" pitchFamily="34" charset="0"/>
                    <a:ea typeface="Times New Roman" panose="02020603050405020304" pitchFamily="18" charset="0"/>
                    <a:cs typeface="Times New Roman" panose="02020603050405020304" pitchFamily="18" charset="0"/>
                  </a:rPr>
                  <a:t>Tutti </a:t>
                </a:r>
                <a:r>
                  <a:rPr lang="it-IT" u="none" strike="noStrike" dirty="0">
                    <a:effectLst/>
                    <a:latin typeface="Arial" panose="020B0604020202020204" pitchFamily="34" charset="0"/>
                    <a:ea typeface="Times New Roman" panose="02020603050405020304" pitchFamily="18" charset="0"/>
                    <a:cs typeface="Times New Roman" panose="02020603050405020304" pitchFamily="18" charset="0"/>
                  </a:rPr>
                  <a:t>gli altri valori di ascissa, quelli più piccoli di </a:t>
                </a:r>
                <a:r>
                  <a:rPr lang="it-IT" i="1" u="none" strike="noStrike" dirty="0">
                    <a:effectLst/>
                    <a:latin typeface="Arial" panose="020B0604020202020204" pitchFamily="34" charset="0"/>
                    <a:ea typeface="Times New Roman" panose="02020603050405020304" pitchFamily="18" charset="0"/>
                    <a:cs typeface="Times New Roman" panose="02020603050405020304" pitchFamily="18" charset="0"/>
                  </a:rPr>
                  <a:t>0</a:t>
                </a:r>
                <a:r>
                  <a:rPr lang="it-IT" u="none" strike="noStrike" dirty="0">
                    <a:effectLst/>
                    <a:latin typeface="Arial" panose="020B0604020202020204" pitchFamily="34" charset="0"/>
                    <a:ea typeface="Times New Roman" panose="02020603050405020304" pitchFamily="18" charset="0"/>
                    <a:cs typeface="Times New Roman" panose="02020603050405020304" pitchFamily="18" charset="0"/>
                  </a:rPr>
                  <a:t> o più grandi di </a:t>
                </a:r>
                <a:r>
                  <a:rPr lang="it-IT" i="1" u="none" strike="noStrike" dirty="0">
                    <a:effectLst/>
                    <a:latin typeface="Arial" panose="020B0604020202020204" pitchFamily="34" charset="0"/>
                    <a:ea typeface="Times New Roman" panose="02020603050405020304" pitchFamily="18" charset="0"/>
                    <a:cs typeface="Times New Roman" panose="02020603050405020304" pitchFamily="18" charset="0"/>
                  </a:rPr>
                  <a:t>20</a:t>
                </a:r>
                <a:r>
                  <a:rPr lang="it-IT" u="none" strike="noStrike" dirty="0">
                    <a:effectLst/>
                    <a:latin typeface="Arial" panose="020B0604020202020204" pitchFamily="34" charset="0"/>
                    <a:ea typeface="Times New Roman" panose="02020603050405020304" pitchFamily="18" charset="0"/>
                    <a:cs typeface="Times New Roman" panose="02020603050405020304" pitchFamily="18" charset="0"/>
                  </a:rPr>
                  <a:t>, non corrispondono a nessun settore del disco, cioè sono eventi impossibili; per questi la probabilità vale 0</a:t>
                </a:r>
                <a:r>
                  <a:rPr lang="it-IT" u="none" strike="noStrike" dirty="0" smtClean="0">
                    <a:effectLst/>
                    <a:latin typeface="Arial" panose="020B0604020202020204" pitchFamily="34" charset="0"/>
                    <a:ea typeface="Times New Roman" panose="02020603050405020304" pitchFamily="18" charset="0"/>
                    <a:cs typeface="Times New Roman" panose="02020603050405020304" pitchFamily="18" charset="0"/>
                  </a:rPr>
                  <a:t>.</a:t>
                </a:r>
              </a:p>
              <a:p>
                <a:pPr algn="just"/>
                <a:r>
                  <a:rPr lang="it-IT" dirty="0">
                    <a:latin typeface="Arial" panose="020B0604020202020204" pitchFamily="34" charset="0"/>
                    <a:cs typeface="Arial" panose="020B0604020202020204" pitchFamily="34" charset="0"/>
                  </a:rPr>
                  <a:t>L’area sottesa al grafico della funzione di densità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𝜑</m:t>
                        </m:r>
                      </m:e>
                      <m:sub>
                        <m:r>
                          <a:rPr lang="it-IT" i="1">
                            <a:latin typeface="Cambria Math" panose="02040503050406030204" pitchFamily="18" charset="0"/>
                          </a:rPr>
                          <m:t>(</m:t>
                        </m:r>
                        <m:r>
                          <a:rPr lang="it-IT" i="1">
                            <a:latin typeface="Cambria Math" panose="02040503050406030204" pitchFamily="18" charset="0"/>
                          </a:rPr>
                          <m:t>𝑥</m:t>
                        </m:r>
                        <m:r>
                          <a:rPr lang="it-IT" i="1">
                            <a:latin typeface="Cambria Math" panose="02040503050406030204" pitchFamily="18" charset="0"/>
                          </a:rPr>
                          <m:t>)</m:t>
                        </m:r>
                      </m:sub>
                    </m:sSub>
                  </m:oMath>
                </a14:m>
                <a:r>
                  <a:rPr lang="it-IT" dirty="0">
                    <a:latin typeface="Arial" panose="020B0604020202020204" pitchFamily="34" charset="0"/>
                    <a:cs typeface="Arial" panose="020B0604020202020204" pitchFamily="34" charset="0"/>
                  </a:rPr>
                  <a:t> è la probabilità che </a:t>
                </a:r>
                <a:r>
                  <a:rPr lang="it-IT" i="1" dirty="0">
                    <a:latin typeface="Arial" panose="020B0604020202020204" pitchFamily="34" charset="0"/>
                    <a:cs typeface="Arial" panose="020B0604020202020204" pitchFamily="34" charset="0"/>
                  </a:rPr>
                  <a:t>X</a:t>
                </a:r>
                <a:r>
                  <a:rPr lang="it-IT" dirty="0">
                    <a:latin typeface="Arial" panose="020B0604020202020204" pitchFamily="34" charset="0"/>
                    <a:cs typeface="Arial" panose="020B0604020202020204" pitchFamily="34" charset="0"/>
                  </a:rPr>
                  <a:t> assuma valori in quell’intervallo.</a:t>
                </a:r>
              </a:p>
              <a:p>
                <a:pPr algn="just">
                  <a:spcAft>
                    <a:spcPts val="0"/>
                  </a:spcAft>
                </a:pPr>
                <a:endParaRPr lang="it-IT" u="sng" dirty="0">
                  <a:effectLst/>
                  <a:latin typeface="Bookman Old Style" panose="02050604050505020204" pitchFamily="18"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272143" y="1381666"/>
                <a:ext cx="8345384" cy="2372637"/>
              </a:xfrm>
              <a:prstGeom prst="rect">
                <a:avLst/>
              </a:prstGeom>
              <a:blipFill>
                <a:blip r:embed="rId5"/>
                <a:stretch>
                  <a:fillRect l="-657" t="-6427" r="-584"/>
                </a:stretch>
              </a:blipFill>
            </p:spPr>
            <p:txBody>
              <a:bodyPr/>
              <a:lstStyle/>
              <a:p>
                <a:r>
                  <a:rPr lang="it-IT">
                    <a:noFill/>
                  </a:rPr>
                  <a:t> </a:t>
                </a:r>
              </a:p>
            </p:txBody>
          </p:sp>
        </mc:Fallback>
      </mc:AlternateContent>
      <p:pic>
        <p:nvPicPr>
          <p:cNvPr id="5" name="Immagine 4"/>
          <p:cNvPicPr>
            <a:picLocks noChangeAspect="1"/>
          </p:cNvPicPr>
          <p:nvPr/>
        </p:nvPicPr>
        <p:blipFill>
          <a:blip r:embed="rId6"/>
          <a:stretch>
            <a:fillRect/>
          </a:stretch>
        </p:blipFill>
        <p:spPr>
          <a:xfrm>
            <a:off x="4162379" y="3367221"/>
            <a:ext cx="4650085" cy="2863353"/>
          </a:xfrm>
          <a:prstGeom prst="rect">
            <a:avLst/>
          </a:prstGeom>
        </p:spPr>
      </p:pic>
    </p:spTree>
    <p:extLst>
      <p:ext uri="{BB962C8B-B14F-4D97-AF65-F5344CB8AC3E}">
        <p14:creationId xmlns:p14="http://schemas.microsoft.com/office/powerpoint/2010/main" val="14348492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Variabili casuali continue</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584903" y="1410711"/>
                <a:ext cx="7783241" cy="4490717"/>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Nel caso in esame, l’area evidenziata sul grafico rappresenta la probabilità che </a:t>
                </a:r>
                <a:r>
                  <a:rPr lang="it-IT" i="1" u="none" strike="noStrike" dirty="0">
                    <a:effectLst/>
                    <a:latin typeface="Arial" panose="020B0604020202020204" pitchFamily="34" charset="0"/>
                    <a:ea typeface="Times New Roman" panose="02020603050405020304" pitchFamily="18" charset="0"/>
                    <a:cs typeface="Times New Roman" panose="02020603050405020304" pitchFamily="18" charset="0"/>
                  </a:rPr>
                  <a:t>X</a:t>
                </a:r>
                <a:r>
                  <a:rPr lang="it-IT" u="none" strike="noStrike" dirty="0">
                    <a:effectLst/>
                    <a:latin typeface="Arial" panose="020B0604020202020204" pitchFamily="34" charset="0"/>
                    <a:ea typeface="Times New Roman" panose="02020603050405020304" pitchFamily="18" charset="0"/>
                    <a:cs typeface="Times New Roman" panose="02020603050405020304" pitchFamily="18" charset="0"/>
                  </a:rPr>
                  <a:t> assuma valori nell’intervallo </a:t>
                </a:r>
                <a14:m>
                  <m:oMath xmlns:m="http://schemas.openxmlformats.org/officeDocument/2006/math">
                    <m:d>
                      <m:dPr>
                        <m:ctrlPr>
                          <a:rPr lang="it-IT" i="1" u="none" strike="noStrike">
                            <a:effectLst/>
                            <a:latin typeface="Cambria Math" panose="02040503050406030204" pitchFamily="18" charset="0"/>
                            <a:ea typeface="Times New Roman" panose="02020603050405020304" pitchFamily="18" charset="0"/>
                            <a:cs typeface="Arial" panose="020B0604020202020204" pitchFamily="34" charset="0"/>
                          </a:rPr>
                        </m:ctrlPr>
                      </m:dPr>
                      <m:e>
                        <m:r>
                          <a:rPr lang="it-IT" i="1" u="none" strike="noStrike">
                            <a:effectLst/>
                            <a:latin typeface="Cambria Math" panose="02040503050406030204" pitchFamily="18" charset="0"/>
                            <a:ea typeface="Times New Roman" panose="02020603050405020304" pitchFamily="18" charset="0"/>
                            <a:cs typeface="Arial" panose="020B0604020202020204" pitchFamily="34" charset="0"/>
                          </a:rPr>
                          <m:t>19, 20</m:t>
                        </m:r>
                      </m:e>
                    </m:d>
                  </m:oMath>
                </a14:m>
                <a:r>
                  <a:rPr lang="it-IT" u="none" strike="noStrike" dirty="0">
                    <a:effectLst/>
                    <a:latin typeface="Arial" panose="020B0604020202020204" pitchFamily="34" charset="0"/>
                    <a:ea typeface="Times New Roman" panose="02020603050405020304" pitchFamily="18" charset="0"/>
                    <a:cs typeface="Times New Roman" panose="02020603050405020304" pitchFamily="18" charset="0"/>
                  </a:rPr>
                  <a:t> che corrisponde all’evento “</a:t>
                </a:r>
                <a:r>
                  <a:rPr lang="it-IT" i="1" u="none" strike="noStrike" dirty="0">
                    <a:effectLst/>
                    <a:latin typeface="Arial" panose="020B0604020202020204" pitchFamily="34" charset="0"/>
                    <a:ea typeface="Times New Roman" panose="02020603050405020304" pitchFamily="18" charset="0"/>
                    <a:cs typeface="Times New Roman" panose="02020603050405020304" pitchFamily="18" charset="0"/>
                  </a:rPr>
                  <a:t>la freccia si ferma sul settore 20 e quindi esce il 20</a:t>
                </a:r>
                <a:r>
                  <a:rPr lang="it-IT" u="none" strike="noStrike" dirty="0">
                    <a:effectLst/>
                    <a:latin typeface="Arial" panose="020B0604020202020204" pitchFamily="34" charset="0"/>
                    <a:ea typeface="Times New Roman" panose="02020603050405020304" pitchFamily="18" charset="0"/>
                    <a:cs typeface="Times New Roman" panose="02020603050405020304" pitchFamily="18" charset="0"/>
                  </a:rPr>
                  <a:t>”. Si calcola facilmente perché è l’area di un rettangolo. In </a:t>
                </a:r>
                <a:r>
                  <a:rPr lang="it-IT" u="none" strike="noStrike" dirty="0" smtClean="0">
                    <a:effectLst/>
                    <a:latin typeface="Arial" panose="020B0604020202020204" pitchFamily="34" charset="0"/>
                    <a:ea typeface="Times New Roman" panose="02020603050405020304" pitchFamily="18" charset="0"/>
                    <a:cs typeface="Times New Roman" panose="02020603050405020304" pitchFamily="18" charset="0"/>
                  </a:rPr>
                  <a:t>formule</a:t>
                </a:r>
                <a:endParaRPr lang="it-IT" u="sng" dirty="0" smtClean="0">
                  <a:effectLst/>
                  <a:latin typeface="Bookman Old Style" panose="02050604050505020204" pitchFamily="18" charset="0"/>
                  <a:ea typeface="Times New Roman" panose="02020603050405020304" pitchFamily="18" charset="0"/>
                  <a:cs typeface="Times New Roman" panose="02020603050405020304" pitchFamily="18" charset="0"/>
                </a:endParaRPr>
              </a:p>
              <a:p>
                <a:endParaRPr lang="it-IT" u="sng" dirty="0">
                  <a:latin typeface="Bookman Old Style" panose="02050604050505020204" pitchFamily="18" charset="0"/>
                  <a:ea typeface="Times New Roman" panose="02020603050405020304" pitchFamily="18" charset="0"/>
                  <a:cs typeface="Times New Roman" panose="02020603050405020304" pitchFamily="18" charset="0"/>
                </a:endParaRPr>
              </a:p>
              <a:p>
                <a:endParaRPr lang="it-IT" u="sng" dirty="0" smtClean="0">
                  <a:effectLst/>
                  <a:latin typeface="Bookman Old Style" panose="02050604050505020204" pitchFamily="18" charset="0"/>
                  <a:ea typeface="Times New Roman" panose="02020603050405020304" pitchFamily="18" charset="0"/>
                  <a:cs typeface="Times New Roman" panose="02020603050405020304" pitchFamily="18" charset="0"/>
                </a:endParaRPr>
              </a:p>
              <a:p>
                <a:endParaRPr lang="it-IT" u="sng" dirty="0">
                  <a:latin typeface="Bookman Old Style" panose="02050604050505020204" pitchFamily="18" charset="0"/>
                  <a:ea typeface="Times New Roman" panose="02020603050405020304" pitchFamily="18" charset="0"/>
                  <a:cs typeface="Times New Roman" panose="02020603050405020304" pitchFamily="18" charset="0"/>
                </a:endParaRPr>
              </a:p>
              <a:p>
                <a:endParaRPr lang="it-IT" u="sng" dirty="0" smtClean="0">
                  <a:effectLst/>
                  <a:latin typeface="Bookman Old Style" panose="02050604050505020204" pitchFamily="18" charset="0"/>
                  <a:ea typeface="Times New Roman" panose="02020603050405020304" pitchFamily="18" charset="0"/>
                  <a:cs typeface="Times New Roman" panose="02020603050405020304" pitchFamily="18" charset="0"/>
                </a:endParaRPr>
              </a:p>
              <a:p>
                <a:endParaRPr lang="it-IT" u="sng" dirty="0">
                  <a:latin typeface="Bookman Old Style" panose="02050604050505020204" pitchFamily="18" charset="0"/>
                  <a:ea typeface="Times New Roman" panose="02020603050405020304" pitchFamily="18" charset="0"/>
                  <a:cs typeface="Times New Roman" panose="02020603050405020304" pitchFamily="18" charset="0"/>
                </a:endParaRPr>
              </a:p>
              <a:p>
                <a:endParaRPr lang="it-IT" u="sng" dirty="0" smtClean="0">
                  <a:effectLst/>
                  <a:latin typeface="Bookman Old Style" panose="02050604050505020204" pitchFamily="18" charset="0"/>
                  <a:ea typeface="Times New Roman" panose="02020603050405020304" pitchFamily="18" charset="0"/>
                  <a:cs typeface="Times New Roman" panose="02020603050405020304" pitchFamily="18" charset="0"/>
                </a:endParaRPr>
              </a:p>
              <a:p>
                <a:endParaRPr lang="it-IT" u="sng" dirty="0">
                  <a:latin typeface="Bookman Old Style" panose="02050604050505020204" pitchFamily="18" charset="0"/>
                  <a:ea typeface="Times New Roman" panose="02020603050405020304" pitchFamily="18" charset="0"/>
                  <a:cs typeface="Times New Roman" panose="02020603050405020304" pitchFamily="18" charset="0"/>
                </a:endParaRPr>
              </a:p>
              <a:p>
                <a:endParaRPr lang="it-IT" u="sng" dirty="0" smtClean="0">
                  <a:effectLst/>
                  <a:latin typeface="Bookman Old Style" panose="02050604050505020204" pitchFamily="18" charset="0"/>
                  <a:ea typeface="Times New Roman" panose="02020603050405020304" pitchFamily="18" charset="0"/>
                  <a:cs typeface="Times New Roman" panose="02020603050405020304" pitchFamily="18" charset="0"/>
                </a:endParaRPr>
              </a:p>
              <a:p>
                <a:r>
                  <a:rPr lang="it-IT" dirty="0">
                    <a:effectLst/>
                    <a:latin typeface="Arial" panose="020B0604020202020204" pitchFamily="34" charset="0"/>
                    <a:ea typeface="Times New Roman" panose="02020603050405020304" pitchFamily="18" charset="0"/>
                    <a:cs typeface="Arial" panose="020B0604020202020204" pitchFamily="34" charset="0"/>
                  </a:rPr>
                  <a:t>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it-IT" i="1">
                          <a:effectLst/>
                          <a:latin typeface="Cambria Math" panose="02040503050406030204" pitchFamily="18" charset="0"/>
                          <a:ea typeface="Times New Roman" panose="02020603050405020304" pitchFamily="18" charset="0"/>
                          <a:cs typeface="Arial" panose="020B0604020202020204" pitchFamily="34" charset="0"/>
                        </a:rPr>
                        <m:t>𝑃</m:t>
                      </m:r>
                      <m:d>
                        <m:dPr>
                          <m:ctrlPr>
                            <a:rPr lang="it-IT" i="1">
                              <a:effectLst/>
                              <a:latin typeface="Cambria Math" panose="02040503050406030204" pitchFamily="18" charset="0"/>
                              <a:ea typeface="Times New Roman" panose="02020603050405020304" pitchFamily="18" charset="0"/>
                              <a:cs typeface="Arial" panose="020B0604020202020204" pitchFamily="34" charset="0"/>
                            </a:rPr>
                          </m:ctrlPr>
                        </m:dPr>
                        <m:e>
                          <m:r>
                            <a:rPr lang="it-IT" i="1">
                              <a:effectLst/>
                              <a:latin typeface="Cambria Math" panose="02040503050406030204" pitchFamily="18" charset="0"/>
                              <a:ea typeface="Times New Roman" panose="02020603050405020304" pitchFamily="18" charset="0"/>
                              <a:cs typeface="Arial" panose="020B0604020202020204" pitchFamily="34" charset="0"/>
                            </a:rPr>
                            <m:t>𝑒𝑠𝑐𝑒</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𝑖𝑙</m:t>
                          </m:r>
                          <m:r>
                            <a:rPr lang="it-IT" i="1">
                              <a:effectLst/>
                              <a:latin typeface="Cambria Math" panose="02040503050406030204" pitchFamily="18" charset="0"/>
                              <a:ea typeface="Times New Roman" panose="02020603050405020304" pitchFamily="18" charset="0"/>
                              <a:cs typeface="Arial" panose="020B0604020202020204" pitchFamily="34" charset="0"/>
                            </a:rPr>
                            <m:t> 20</m:t>
                          </m:r>
                        </m:e>
                      </m:d>
                      <m:r>
                        <a:rPr lang="it-IT" i="1">
                          <a:effectLst/>
                          <a:latin typeface="Cambria Math" panose="02040503050406030204" pitchFamily="18" charset="0"/>
                          <a:ea typeface="Times New Roman" panose="02020603050405020304" pitchFamily="18" charset="0"/>
                          <a:cs typeface="Arial" panose="020B0604020202020204" pitchFamily="34" charset="0"/>
                        </a:rPr>
                        <m:t>=</m:t>
                      </m:r>
                      <m:r>
                        <a:rPr lang="it-IT" i="1">
                          <a:effectLst/>
                          <a:latin typeface="Cambria Math" panose="02040503050406030204" pitchFamily="18" charset="0"/>
                          <a:ea typeface="Times New Roman" panose="02020603050405020304" pitchFamily="18" charset="0"/>
                          <a:cs typeface="Arial" panose="020B0604020202020204" pitchFamily="34" charset="0"/>
                        </a:rPr>
                        <m:t>𝑃</m:t>
                      </m:r>
                      <m:d>
                        <m:dPr>
                          <m:ctrlPr>
                            <a:rPr lang="it-IT" i="1">
                              <a:effectLst/>
                              <a:latin typeface="Cambria Math" panose="02040503050406030204" pitchFamily="18" charset="0"/>
                              <a:ea typeface="Times New Roman" panose="02020603050405020304" pitchFamily="18" charset="0"/>
                              <a:cs typeface="Arial" panose="020B0604020202020204" pitchFamily="34" charset="0"/>
                            </a:rPr>
                          </m:ctrlPr>
                        </m:dPr>
                        <m:e>
                          <m:r>
                            <a:rPr lang="it-IT" i="1">
                              <a:effectLst/>
                              <a:latin typeface="Cambria Math" panose="02040503050406030204" pitchFamily="18" charset="0"/>
                              <a:ea typeface="Times New Roman" panose="02020603050405020304" pitchFamily="18" charset="0"/>
                              <a:cs typeface="Arial" panose="020B0604020202020204" pitchFamily="34" charset="0"/>
                            </a:rPr>
                            <m:t>19&lt;</m:t>
                          </m:r>
                          <m:r>
                            <a:rPr lang="it-IT" i="1">
                              <a:effectLst/>
                              <a:latin typeface="Cambria Math" panose="02040503050406030204" pitchFamily="18" charset="0"/>
                              <a:ea typeface="Times New Roman" panose="02020603050405020304" pitchFamily="18" charset="0"/>
                              <a:cs typeface="Arial" panose="020B0604020202020204" pitchFamily="34" charset="0"/>
                            </a:rPr>
                            <m:t>𝑋</m:t>
                          </m:r>
                          <m:r>
                            <a:rPr lang="it-IT" i="1">
                              <a:effectLst/>
                              <a:latin typeface="Cambria Math" panose="02040503050406030204" pitchFamily="18" charset="0"/>
                              <a:ea typeface="Times New Roman" panose="02020603050405020304" pitchFamily="18" charset="0"/>
                              <a:cs typeface="Arial" panose="020B0604020202020204" pitchFamily="34" charset="0"/>
                            </a:rPr>
                            <m:t>&lt;20</m:t>
                          </m:r>
                        </m:e>
                      </m:d>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it-IT" i="1">
                          <a:effectLst/>
                          <a:latin typeface="Cambria Math" panose="02040503050406030204" pitchFamily="18" charset="0"/>
                          <a:ea typeface="Times New Roman" panose="02020603050405020304" pitchFamily="18" charset="0"/>
                          <a:cs typeface="Arial" panose="020B0604020202020204" pitchFamily="34" charset="0"/>
                        </a:rPr>
                        <m:t>=</m:t>
                      </m:r>
                      <m:r>
                        <a:rPr lang="it-IT" i="1">
                          <a:effectLst/>
                          <a:latin typeface="Cambria Math" panose="02040503050406030204" pitchFamily="18" charset="0"/>
                          <a:ea typeface="Times New Roman" panose="02020603050405020304" pitchFamily="18" charset="0"/>
                          <a:cs typeface="Arial" panose="020B0604020202020204" pitchFamily="34" charset="0"/>
                        </a:rPr>
                        <m:t>𝑏𝑎𝑠𝑒</m:t>
                      </m:r>
                      <m:r>
                        <a:rPr lang="it-IT" i="1">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it-IT">
                          <a:effectLst/>
                          <a:latin typeface="Cambria Math" panose="02040503050406030204" pitchFamily="18" charset="0"/>
                          <a:ea typeface="Times New Roman" panose="02020603050405020304" pitchFamily="18" charset="0"/>
                          <a:cs typeface="Arial" panose="020B0604020202020204" pitchFamily="34" charset="0"/>
                        </a:rPr>
                        <m:t>x</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𝑎𝑙𝑡𝑒𝑧𝑧𝑎</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𝑑𝑒𝑙</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𝑟𝑒𝑡𝑡𝑎𝑛𝑔𝑜𝑙𝑜</m:t>
                      </m:r>
                      <m:r>
                        <a:rPr lang="it-IT" i="1">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𝑒𝑣𝑖𝑑𝑒𝑛𝑧𝑖𝑎𝑡𝑜</m:t>
                      </m:r>
                      <m:r>
                        <a:rPr lang="it-IT" i="1">
                          <a:effectLst/>
                          <a:latin typeface="Cambria Math" panose="02040503050406030204" pitchFamily="18" charset="0"/>
                          <a:ea typeface="Times New Roman" panose="02020603050405020304" pitchFamily="18" charset="0"/>
                          <a:cs typeface="Arial" panose="020B0604020202020204" pitchFamily="34" charset="0"/>
                        </a:rPr>
                        <m:t>=1 </m:t>
                      </m:r>
                      <m:r>
                        <m:rPr>
                          <m:sty m:val="p"/>
                        </m:rPr>
                        <a:rPr lang="it-IT">
                          <a:effectLst/>
                          <a:latin typeface="Cambria Math" panose="02040503050406030204" pitchFamily="18" charset="0"/>
                          <a:ea typeface="Times New Roman" panose="02020603050405020304" pitchFamily="18" charset="0"/>
                          <a:cs typeface="Arial" panose="020B0604020202020204" pitchFamily="34" charset="0"/>
                        </a:rPr>
                        <m:t>x</m:t>
                      </m:r>
                      <m:r>
                        <a:rPr lang="it-IT">
                          <a:effectLst/>
                          <a:latin typeface="Cambria Math" panose="02040503050406030204" pitchFamily="18" charset="0"/>
                          <a:ea typeface="Times New Roman" panose="02020603050405020304" pitchFamily="18" charset="0"/>
                          <a:cs typeface="Arial" panose="020B0604020202020204" pitchFamily="34" charset="0"/>
                        </a:rPr>
                        <m:t> </m:t>
                      </m:r>
                      <m:r>
                        <a:rPr lang="it-IT" i="1">
                          <a:effectLst/>
                          <a:latin typeface="Cambria Math" panose="02040503050406030204" pitchFamily="18" charset="0"/>
                          <a:ea typeface="Times New Roman" panose="02020603050405020304" pitchFamily="18" charset="0"/>
                          <a:cs typeface="Arial" panose="020B0604020202020204" pitchFamily="34" charset="0"/>
                        </a:rPr>
                        <m:t>0,05=</m:t>
                      </m:r>
                      <m:f>
                        <m:fPr>
                          <m:ctrlPr>
                            <a:rPr lang="it-IT" i="1">
                              <a:effectLst/>
                              <a:latin typeface="Cambria Math" panose="02040503050406030204" pitchFamily="18" charset="0"/>
                              <a:ea typeface="Times New Roman" panose="02020603050405020304" pitchFamily="18" charset="0"/>
                              <a:cs typeface="Arial" panose="020B0604020202020204" pitchFamily="34" charset="0"/>
                            </a:rPr>
                          </m:ctrlPr>
                        </m:fPr>
                        <m:num>
                          <m:r>
                            <a:rPr lang="it-IT" i="1">
                              <a:effectLst/>
                              <a:latin typeface="Cambria Math" panose="02040503050406030204" pitchFamily="18" charset="0"/>
                              <a:ea typeface="Times New Roman" panose="02020603050405020304" pitchFamily="18" charset="0"/>
                              <a:cs typeface="Arial" panose="020B0604020202020204" pitchFamily="34" charset="0"/>
                            </a:rPr>
                            <m:t>1</m:t>
                          </m:r>
                        </m:num>
                        <m:den>
                          <m:r>
                            <a:rPr lang="it-IT" i="1">
                              <a:effectLst/>
                              <a:latin typeface="Cambria Math" panose="02040503050406030204" pitchFamily="18" charset="0"/>
                              <a:ea typeface="Times New Roman" panose="02020603050405020304" pitchFamily="18" charset="0"/>
                              <a:cs typeface="Arial" panose="020B0604020202020204" pitchFamily="34" charset="0"/>
                            </a:rPr>
                            <m:t>20</m:t>
                          </m:r>
                        </m:den>
                      </m:f>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584903" y="1410711"/>
                <a:ext cx="7783241" cy="4490717"/>
              </a:xfrm>
              <a:prstGeom prst="rect">
                <a:avLst/>
              </a:prstGeom>
              <a:blipFill rotWithShape="0">
                <a:blip r:embed="rId5"/>
                <a:stretch>
                  <a:fillRect l="-705" t="-678" r="-626"/>
                </a:stretch>
              </a:blipFill>
            </p:spPr>
            <p:txBody>
              <a:bodyPr/>
              <a:lstStyle/>
              <a:p>
                <a:r>
                  <a:rPr lang="it-IT">
                    <a:noFill/>
                  </a:rPr>
                  <a:t> </a:t>
                </a:r>
              </a:p>
            </p:txBody>
          </p:sp>
        </mc:Fallback>
      </mc:AlternateContent>
      <p:pic>
        <p:nvPicPr>
          <p:cNvPr id="13" name="Immagine 12"/>
          <p:cNvPicPr>
            <a:picLocks noChangeAspect="1"/>
          </p:cNvPicPr>
          <p:nvPr/>
        </p:nvPicPr>
        <p:blipFill>
          <a:blip r:embed="rId6"/>
          <a:stretch>
            <a:fillRect/>
          </a:stretch>
        </p:blipFill>
        <p:spPr>
          <a:xfrm>
            <a:off x="5007042" y="2563785"/>
            <a:ext cx="3547737" cy="2184567"/>
          </a:xfrm>
          <a:prstGeom prst="rect">
            <a:avLst/>
          </a:prstGeom>
        </p:spPr>
      </p:pic>
    </p:spTree>
    <p:extLst>
      <p:ext uri="{BB962C8B-B14F-4D97-AF65-F5344CB8AC3E}">
        <p14:creationId xmlns:p14="http://schemas.microsoft.com/office/powerpoint/2010/main" val="30008383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90644" y="345319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La variabile casuale Normale o Gaussiana</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3" name="Rettangolo 12"/>
          <p:cNvSpPr/>
          <p:nvPr/>
        </p:nvSpPr>
        <p:spPr>
          <a:xfrm>
            <a:off x="363697" y="1386040"/>
            <a:ext cx="8173106" cy="1877437"/>
          </a:xfrm>
          <a:prstGeom prst="rect">
            <a:avLst/>
          </a:prstGeom>
        </p:spPr>
        <p:txBody>
          <a:bodyPr wrap="square">
            <a:spAutoFit/>
          </a:bodyPr>
          <a:lstStyle/>
          <a:p>
            <a:pPr algn="just"/>
            <a:r>
              <a:rPr lang="it-IT" sz="1600" dirty="0" smtClean="0">
                <a:solidFill>
                  <a:srgbClr val="000000"/>
                </a:solidFill>
                <a:latin typeface="Arial" panose="020B0604020202020204" pitchFamily="34" charset="0"/>
                <a:cs typeface="Arial" panose="020B0604020202020204" pitchFamily="34" charset="0"/>
              </a:rPr>
              <a:t>Molti fenomeni reali </a:t>
            </a:r>
            <a:r>
              <a:rPr lang="it-IT" sz="1600" dirty="0">
                <a:solidFill>
                  <a:srgbClr val="000000"/>
                </a:solidFill>
                <a:latin typeface="Arial" panose="020B0604020202020204" pitchFamily="34" charset="0"/>
                <a:cs typeface="Arial" panose="020B0604020202020204" pitchFamily="34" charset="0"/>
              </a:rPr>
              <a:t>si manifestano con una distribuzione empirica (corrispondente alla </a:t>
            </a:r>
            <a:r>
              <a:rPr lang="it-IT" sz="1600" dirty="0" smtClean="0">
                <a:solidFill>
                  <a:srgbClr val="000000"/>
                </a:solidFill>
                <a:latin typeface="Arial" panose="020B0604020202020204" pitchFamily="34" charset="0"/>
                <a:cs typeface="Arial" panose="020B0604020202020204" pitchFamily="34" charset="0"/>
              </a:rPr>
              <a:t>distribuzione di </a:t>
            </a:r>
            <a:r>
              <a:rPr lang="it-IT" sz="1600" dirty="0">
                <a:solidFill>
                  <a:srgbClr val="000000"/>
                </a:solidFill>
                <a:latin typeface="Arial" panose="020B0604020202020204" pitchFamily="34" charset="0"/>
                <a:cs typeface="Arial" panose="020B0604020202020204" pitchFamily="34" charset="0"/>
              </a:rPr>
              <a:t>frequenze relative) che si approssima molto bene con una funzione di densità Normale e molti altri possono esservi ricondotti attraverso opportune approssimazioni o trasformazioni. </a:t>
            </a:r>
          </a:p>
          <a:p>
            <a:pPr algn="just"/>
            <a:endParaRPr lang="it-IT" sz="1600" dirty="0">
              <a:solidFill>
                <a:srgbClr val="000000"/>
              </a:solidFill>
              <a:latin typeface="Arial" panose="020B0604020202020204" pitchFamily="34" charset="0"/>
              <a:cs typeface="Arial" panose="020B0604020202020204" pitchFamily="34" charset="0"/>
            </a:endParaRPr>
          </a:p>
          <a:p>
            <a:r>
              <a:rPr lang="it-IT" sz="1600" dirty="0">
                <a:solidFill>
                  <a:srgbClr val="000000"/>
                </a:solidFill>
                <a:latin typeface="Arial" panose="020B0604020202020204" pitchFamily="34" charset="0"/>
                <a:cs typeface="Arial" panose="020B0604020202020204" pitchFamily="34" charset="0"/>
              </a:rPr>
              <a:t>La funzione di densità appare per la prima volta a opera di De </a:t>
            </a:r>
            <a:r>
              <a:rPr lang="it-IT" sz="1600" dirty="0" err="1">
                <a:solidFill>
                  <a:srgbClr val="000000"/>
                </a:solidFill>
                <a:latin typeface="Arial" panose="020B0604020202020204" pitchFamily="34" charset="0"/>
                <a:cs typeface="Arial" panose="020B0604020202020204" pitchFamily="34" charset="0"/>
              </a:rPr>
              <a:t>Moivre</a:t>
            </a:r>
            <a:r>
              <a:rPr lang="it-IT" sz="1600" dirty="0">
                <a:solidFill>
                  <a:srgbClr val="000000"/>
                </a:solidFill>
                <a:latin typeface="Arial" panose="020B0604020202020204" pitchFamily="34" charset="0"/>
                <a:cs typeface="Arial" panose="020B0604020202020204" pitchFamily="34" charset="0"/>
              </a:rPr>
              <a:t> (1733)</a:t>
            </a:r>
          </a:p>
          <a:p>
            <a:pPr algn="just"/>
            <a:r>
              <a:rPr lang="it-IT" sz="1600" dirty="0">
                <a:solidFill>
                  <a:srgbClr val="000000"/>
                </a:solidFill>
                <a:latin typeface="Arial" panose="020B0604020202020204" pitchFamily="34" charset="0"/>
                <a:cs typeface="Arial" panose="020B0604020202020204" pitchFamily="34" charset="0"/>
              </a:rPr>
              <a:t>e successivamente venne utilizzata da Gauss nell’ambito del metodo dei </a:t>
            </a:r>
            <a:r>
              <a:rPr lang="it-IT" sz="1600" dirty="0" smtClean="0">
                <a:solidFill>
                  <a:srgbClr val="000000"/>
                </a:solidFill>
                <a:latin typeface="Arial" panose="020B0604020202020204" pitchFamily="34" charset="0"/>
                <a:cs typeface="Arial" panose="020B0604020202020204" pitchFamily="34" charset="0"/>
              </a:rPr>
              <a:t>minimi </a:t>
            </a:r>
            <a:r>
              <a:rPr lang="it-IT" sz="1600" dirty="0">
                <a:solidFill>
                  <a:srgbClr val="000000"/>
                </a:solidFill>
                <a:latin typeface="Arial" panose="020B0604020202020204" pitchFamily="34" charset="0"/>
                <a:cs typeface="Arial" panose="020B0604020202020204" pitchFamily="34" charset="0"/>
              </a:rPr>
              <a:t>quadrati</a:t>
            </a:r>
            <a:endParaRPr lang="it-IT" sz="1600" dirty="0">
              <a:latin typeface="Arial" panose="020B0604020202020204" pitchFamily="34" charset="0"/>
              <a:cs typeface="Arial" panose="020B0604020202020204" pitchFamily="34" charset="0"/>
            </a:endParaRPr>
          </a:p>
        </p:txBody>
      </p:sp>
      <p:pic>
        <p:nvPicPr>
          <p:cNvPr id="14" name="Immagine 13"/>
          <p:cNvPicPr>
            <a:picLocks noChangeAspect="1"/>
          </p:cNvPicPr>
          <p:nvPr/>
        </p:nvPicPr>
        <p:blipFill>
          <a:blip r:embed="rId5"/>
          <a:stretch>
            <a:fillRect/>
          </a:stretch>
        </p:blipFill>
        <p:spPr>
          <a:xfrm>
            <a:off x="1951321" y="3587539"/>
            <a:ext cx="4997858" cy="2678493"/>
          </a:xfrm>
          <a:prstGeom prst="rect">
            <a:avLst/>
          </a:prstGeom>
        </p:spPr>
      </p:pic>
    </p:spTree>
    <p:extLst>
      <p:ext uri="{BB962C8B-B14F-4D97-AF65-F5344CB8AC3E}">
        <p14:creationId xmlns:p14="http://schemas.microsoft.com/office/powerpoint/2010/main" val="220965666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La scatola di </a:t>
            </a:r>
            <a:r>
              <a:rPr lang="it-IT" sz="1600" dirty="0" err="1" smtClean="0">
                <a:solidFill>
                  <a:schemeClr val="bg1"/>
                </a:solidFill>
                <a:cs typeface="Cali"/>
              </a:rPr>
              <a:t>Galton</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ctangle 2"/>
          <p:cNvSpPr>
            <a:spLocks noChangeArrowheads="1"/>
          </p:cNvSpPr>
          <p:nvPr/>
        </p:nvSpPr>
        <p:spPr bwMode="auto">
          <a:xfrm>
            <a:off x="226178" y="1862552"/>
            <a:ext cx="322447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 semplice esperimento condotto da Sir Francis </a:t>
            </a:r>
            <a:r>
              <a:rPr kumimoji="0" lang="it-IT" altLang="it-IT"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Galton</a:t>
            </a:r>
            <a:r>
              <a:rPr kumimoji="0" lang="it-IT" altLang="it-IT"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(1822-1911) fornisce una dimostrazione empirica del fenomeno attraverso una costruzione in cui delle palline escono da un buco e cadono in recipienti posati al di sotto del buco attraversando una rete di chiodi. </a:t>
            </a:r>
            <a:endParaRPr kumimoji="0" lang="it-IT" altLang="it-IT"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025" name="Immagine 47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710" y="972617"/>
            <a:ext cx="3375581" cy="48838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65643" y="59067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ttangolo 6"/>
          <p:cNvSpPr/>
          <p:nvPr/>
        </p:nvSpPr>
        <p:spPr>
          <a:xfrm>
            <a:off x="155864" y="5935444"/>
            <a:ext cx="5659982" cy="369332"/>
          </a:xfrm>
          <a:prstGeom prst="rect">
            <a:avLst/>
          </a:prstGeom>
        </p:spPr>
        <p:txBody>
          <a:bodyPr wrap="square">
            <a:spAutoFit/>
          </a:bodyPr>
          <a:lstStyle/>
          <a:p>
            <a:r>
              <a:rPr lang="it-IT" dirty="0"/>
              <a:t>https://www.youtube.com/watch?v=PUydiGzSPTE</a:t>
            </a:r>
          </a:p>
        </p:txBody>
      </p:sp>
    </p:spTree>
    <p:extLst>
      <p:ext uri="{BB962C8B-B14F-4D97-AF65-F5344CB8AC3E}">
        <p14:creationId xmlns:p14="http://schemas.microsoft.com/office/powerpoint/2010/main" val="36725568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La variabile casuale Normale o Gaussiana</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360936" y="1361174"/>
                <a:ext cx="8270446" cy="4247317"/>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In particolare, l’approssimazione di un fenomeno alla distribuzione di probabilità normale funziona bene quando il fenomeno ha le seguenti caratteristiche</a:t>
                </a:r>
                <a:r>
                  <a:rPr lang="it-IT" dirty="0" smtClean="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it-IT" dirty="0">
                    <a:effectLst/>
                    <a:latin typeface="Arial" panose="020B0604020202020204" pitchFamily="34" charset="0"/>
                    <a:ea typeface="Times New Roman" panose="02020603050405020304" pitchFamily="18" charset="0"/>
                    <a:cs typeface="Arial" panose="020B0604020202020204" pitchFamily="34" charset="0"/>
                  </a:rPr>
                  <a:t>si manifesta con un valore prevalente </a:t>
                </a:r>
                <a14:m>
                  <m:oMath xmlns:m="http://schemas.openxmlformats.org/officeDocument/2006/math">
                    <m:d>
                      <m:dPr>
                        <m:ctrlPr>
                          <a:rPr lang="it-IT" i="1">
                            <a:effectLst/>
                            <a:latin typeface="Cambria Math" panose="02040503050406030204" pitchFamily="18" charset="0"/>
                            <a:ea typeface="Times New Roman" panose="02020603050405020304" pitchFamily="18" charset="0"/>
                            <a:cs typeface="Arial" panose="020B0604020202020204" pitchFamily="34" charset="0"/>
                          </a:rPr>
                        </m:ctrlPr>
                      </m:dPr>
                      <m:e>
                        <m:r>
                          <a:rPr lang="it-IT" i="1">
                            <a:effectLst/>
                            <a:latin typeface="Cambria Math" panose="02040503050406030204" pitchFamily="18" charset="0"/>
                            <a:ea typeface="Times New Roman" panose="02020603050405020304" pitchFamily="18" charset="0"/>
                            <a:cs typeface="Arial" panose="020B0604020202020204" pitchFamily="34" charset="0"/>
                          </a:rPr>
                          <m:t>𝜇</m:t>
                        </m:r>
                      </m:e>
                    </m:d>
                    <m:r>
                      <a:rPr lang="it-IT"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it-IT" dirty="0">
                    <a:effectLst/>
                    <a:latin typeface="Arial" panose="020B0604020202020204" pitchFamily="34" charset="0"/>
                    <a:ea typeface="Times New Roman" panose="02020603050405020304" pitchFamily="18" charset="0"/>
                    <a:cs typeface="Arial" panose="020B0604020202020204" pitchFamily="34" charset="0"/>
                  </a:rPr>
                  <a:t>i valori più probabili sono </a:t>
                </a:r>
                <a:r>
                  <a:rPr lang="it-IT" i="1" dirty="0">
                    <a:effectLst/>
                    <a:latin typeface="Arial" panose="020B0604020202020204" pitchFamily="34" charset="0"/>
                    <a:ea typeface="Times New Roman" panose="02020603050405020304" pitchFamily="18" charset="0"/>
                    <a:cs typeface="Arial" panose="020B0604020202020204" pitchFamily="34" charset="0"/>
                  </a:rPr>
                  <a:t>vicini</a:t>
                </a:r>
                <a:r>
                  <a:rPr lang="it-IT" dirty="0">
                    <a:effectLst/>
                    <a:latin typeface="Arial" panose="020B0604020202020204" pitchFamily="34" charset="0"/>
                    <a:ea typeface="Times New Roman" panose="02020603050405020304" pitchFamily="18" charset="0"/>
                    <a:cs typeface="Arial" panose="020B0604020202020204" pitchFamily="34" charset="0"/>
                  </a:rPr>
                  <a:t> a tale valore prevalente nell’area sottesa dalla curva attorno alla media;</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it-IT" dirty="0">
                    <a:effectLst/>
                    <a:latin typeface="Arial" panose="020B0604020202020204" pitchFamily="34" charset="0"/>
                    <a:ea typeface="Times New Roman" panose="02020603050405020304" pitchFamily="18" charset="0"/>
                    <a:cs typeface="Arial" panose="020B0604020202020204" pitchFamily="34" charset="0"/>
                  </a:rPr>
                  <a:t>i valori meno probabili sono </a:t>
                </a:r>
                <a:r>
                  <a:rPr lang="it-IT" i="1" dirty="0">
                    <a:effectLst/>
                    <a:latin typeface="Arial" panose="020B0604020202020204" pitchFamily="34" charset="0"/>
                    <a:ea typeface="Times New Roman" panose="02020603050405020304" pitchFamily="18" charset="0"/>
                    <a:cs typeface="Arial" panose="020B0604020202020204" pitchFamily="34" charset="0"/>
                  </a:rPr>
                  <a:t>lontani</a:t>
                </a:r>
                <a:r>
                  <a:rPr lang="it-IT" dirty="0">
                    <a:effectLst/>
                    <a:latin typeface="Arial" panose="020B0604020202020204" pitchFamily="34" charset="0"/>
                    <a:ea typeface="Times New Roman" panose="02020603050405020304" pitchFamily="18" charset="0"/>
                    <a:cs typeface="Arial" panose="020B0604020202020204" pitchFamily="34" charset="0"/>
                  </a:rPr>
                  <a:t> dalla media e il loro valore di probabilità si trova nelle aree sotto le code della curva;</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it-IT" dirty="0">
                    <a:effectLst/>
                    <a:latin typeface="Arial" panose="020B0604020202020204" pitchFamily="34" charset="0"/>
                    <a:ea typeface="Times New Roman" panose="02020603050405020304" pitchFamily="18" charset="0"/>
                    <a:cs typeface="Arial" panose="020B0604020202020204" pitchFamily="34" charset="0"/>
                  </a:rPr>
                  <a:t>essendo la curva simmetrica tutto questo accade indifferentemente a sinistra o a destra della media.</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360936" y="1361174"/>
                <a:ext cx="8270446" cy="4247317"/>
              </a:xfrm>
              <a:prstGeom prst="rect">
                <a:avLst/>
              </a:prstGeom>
              <a:blipFill rotWithShape="0">
                <a:blip r:embed="rId5"/>
                <a:stretch>
                  <a:fillRect l="-590" r="-663" b="-143"/>
                </a:stretch>
              </a:blipFill>
            </p:spPr>
            <p:txBody>
              <a:bodyPr/>
              <a:lstStyle/>
              <a:p>
                <a:r>
                  <a:rPr lang="it-IT">
                    <a:noFill/>
                  </a:rPr>
                  <a:t> </a:t>
                </a:r>
              </a:p>
            </p:txBody>
          </p:sp>
        </mc:Fallback>
      </mc:AlternateContent>
    </p:spTree>
    <p:extLst>
      <p:ext uri="{BB962C8B-B14F-4D97-AF65-F5344CB8AC3E}">
        <p14:creationId xmlns:p14="http://schemas.microsoft.com/office/powerpoint/2010/main" val="171447334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La variabile casuale Normale o Gaussiana</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5"/>
          <a:stretch>
            <a:fillRect/>
          </a:stretch>
        </p:blipFill>
        <p:spPr>
          <a:xfrm>
            <a:off x="524785" y="1100002"/>
            <a:ext cx="6104616" cy="2779780"/>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5138057" y="1883229"/>
                <a:ext cx="1274016" cy="923330"/>
              </a:xfrm>
              <a:prstGeom prst="rect">
                <a:avLst/>
              </a:prstGeom>
              <a:solidFill>
                <a:schemeClr val="bg1"/>
              </a:solidFill>
            </p:spPr>
            <p:txBody>
              <a:bodyPr wrap="square">
                <a:spAutoFit/>
              </a:bodyPr>
              <a:lstStyle/>
              <a:p>
                <a:pPr algn="ctr">
                  <a:lnSpc>
                    <a:spcPct val="150000"/>
                  </a:lnSpc>
                  <a:spcAft>
                    <a:spcPts val="0"/>
                  </a:spcAft>
                </a:pPr>
                <a14:m>
                  <m:oMath xmlns:m="http://schemas.openxmlformats.org/officeDocument/2006/math">
                    <m:r>
                      <a:rPr lang="it-IT" sz="1200" i="1">
                        <a:latin typeface="Cambria Math" panose="02040503050406030204" pitchFamily="18" charset="0"/>
                        <a:ea typeface="Times New Roman" panose="02020603050405020304" pitchFamily="18" charset="0"/>
                        <a:cs typeface="Arial" panose="020B0604020202020204" pitchFamily="34" charset="0"/>
                      </a:rPr>
                      <m:t>𝜋</m:t>
                    </m:r>
                    <m:r>
                      <a:rPr lang="it-IT" sz="1200" i="1">
                        <a:latin typeface="Cambria Math" panose="02040503050406030204" pitchFamily="18" charset="0"/>
                        <a:ea typeface="Times New Roman" panose="02020603050405020304" pitchFamily="18" charset="0"/>
                        <a:cs typeface="Arial" panose="020B0604020202020204" pitchFamily="34" charset="0"/>
                      </a:rPr>
                      <m:t>=3,14159…</m:t>
                    </m:r>
                  </m:oMath>
                </a14:m>
                <a:r>
                  <a:rPr lang="it-IT" sz="1200" dirty="0">
                    <a:latin typeface="Arial" panose="020B0604020202020204" pitchFamily="34" charset="0"/>
                    <a:ea typeface="Times New Roman" panose="02020603050405020304" pitchFamily="18" charset="0"/>
                    <a:cs typeface="Arial" panose="020B0604020202020204" pitchFamily="34" charset="0"/>
                  </a:rPr>
                  <a:t>  </a:t>
                </a:r>
                <a:endParaRPr lang="it-IT" sz="1200" dirty="0" smtClean="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it-IT" sz="1200" dirty="0" smtClean="0">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it-IT" sz="1200" i="1">
                          <a:latin typeface="Cambria Math" panose="02040503050406030204" pitchFamily="18" charset="0"/>
                          <a:ea typeface="Times New Roman" panose="02020603050405020304" pitchFamily="18" charset="0"/>
                          <a:cs typeface="Arial" panose="020B0604020202020204" pitchFamily="34" charset="0"/>
                        </a:rPr>
                        <m:t>𝑒</m:t>
                      </m:r>
                      <m:r>
                        <a:rPr lang="it-IT" sz="1200" i="1">
                          <a:latin typeface="Cambria Math" panose="02040503050406030204" pitchFamily="18" charset="0"/>
                          <a:ea typeface="Times New Roman" panose="02020603050405020304" pitchFamily="18" charset="0"/>
                          <a:cs typeface="Arial" panose="020B0604020202020204" pitchFamily="34" charset="0"/>
                        </a:rPr>
                        <m:t>=2,71828…</m:t>
                      </m:r>
                    </m:oMath>
                  </m:oMathPara>
                </a14:m>
                <a:endParaRPr lang="it-IT" sz="12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5138057" y="1883229"/>
                <a:ext cx="1274016" cy="923330"/>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566057" y="4702216"/>
                <a:ext cx="4572000" cy="1200329"/>
              </a:xfrm>
              <a:prstGeom prst="rect">
                <a:avLst/>
              </a:prstGeom>
            </p:spPr>
            <p:txBody>
              <a:bodyPr>
                <a:spAutoFit/>
              </a:bodyPr>
              <a:lstStyle/>
              <a:p>
                <a:r>
                  <a:rPr lang="it-IT" dirty="0">
                    <a:latin typeface="Arial" panose="020B0604020202020204" pitchFamily="34" charset="0"/>
                    <a:ea typeface="Times" panose="02020603050405020304" pitchFamily="18" charset="0"/>
                  </a:rPr>
                  <a:t>Come per tutte le variabili casuali continue la probabilità di un qualunque intervallo </a:t>
                </a:r>
                <a14:m>
                  <m:oMath xmlns:m="http://schemas.openxmlformats.org/officeDocument/2006/math">
                    <m:d>
                      <m:dPr>
                        <m:ctrlPr>
                          <a:rPr lang="it-IT" i="1">
                            <a:effectLst/>
                            <a:latin typeface="Cambria Math" panose="02040503050406030204" pitchFamily="18" charset="0"/>
                            <a:ea typeface="Times" panose="02020603050405020304" pitchFamily="18" charset="0"/>
                            <a:cs typeface="Arial" panose="020B0604020202020204" pitchFamily="34" charset="0"/>
                          </a:rPr>
                        </m:ctrlPr>
                      </m:dPr>
                      <m:e>
                        <m:r>
                          <m:rPr>
                            <m:sty m:val="p"/>
                          </m:rPr>
                          <a:rPr lang="it-IT">
                            <a:latin typeface="Cambria Math" panose="02040503050406030204" pitchFamily="18" charset="0"/>
                            <a:ea typeface="Times" panose="02020603050405020304" pitchFamily="18" charset="0"/>
                            <a:cs typeface="Arial" panose="020B0604020202020204" pitchFamily="34" charset="0"/>
                          </a:rPr>
                          <m:t>a</m:t>
                        </m:r>
                        <m:r>
                          <a:rPr lang="it-IT">
                            <a:latin typeface="Cambria Math" panose="02040503050406030204" pitchFamily="18" charset="0"/>
                            <a:ea typeface="Times" panose="02020603050405020304" pitchFamily="18" charset="0"/>
                            <a:cs typeface="Arial" panose="020B0604020202020204" pitchFamily="34" charset="0"/>
                          </a:rPr>
                          <m:t>, </m:t>
                        </m:r>
                        <m:r>
                          <m:rPr>
                            <m:sty m:val="p"/>
                          </m:rPr>
                          <a:rPr lang="it-IT">
                            <a:latin typeface="Cambria Math" panose="02040503050406030204" pitchFamily="18" charset="0"/>
                            <a:ea typeface="Times" panose="02020603050405020304" pitchFamily="18" charset="0"/>
                            <a:cs typeface="Arial" panose="020B0604020202020204" pitchFamily="34" charset="0"/>
                          </a:rPr>
                          <m:t>b</m:t>
                        </m:r>
                      </m:e>
                    </m:d>
                  </m:oMath>
                </a14:m>
                <a:r>
                  <a:rPr lang="it-IT" dirty="0">
                    <a:latin typeface="Arial" panose="020B0604020202020204" pitchFamily="34" charset="0"/>
                    <a:ea typeface="Times" panose="02020603050405020304" pitchFamily="18" charset="0"/>
                  </a:rPr>
                  <a:t> di valori di </a:t>
                </a:r>
                <a:r>
                  <a:rPr lang="it-IT" i="1" dirty="0">
                    <a:latin typeface="Arial" panose="020B0604020202020204" pitchFamily="34" charset="0"/>
                    <a:ea typeface="Times" panose="02020603050405020304" pitchFamily="18" charset="0"/>
                  </a:rPr>
                  <a:t>X</a:t>
                </a:r>
                <a:r>
                  <a:rPr lang="it-IT" dirty="0">
                    <a:latin typeface="Arial" panose="020B0604020202020204" pitchFamily="34" charset="0"/>
                    <a:ea typeface="Times" panose="02020603050405020304" pitchFamily="18" charset="0"/>
                  </a:rPr>
                  <a:t> è l’area sottesa dalla curva in quell’intervallo</a:t>
                </a:r>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566057" y="4702216"/>
                <a:ext cx="4572000" cy="1200329"/>
              </a:xfrm>
              <a:prstGeom prst="rect">
                <a:avLst/>
              </a:prstGeom>
              <a:blipFill>
                <a:blip r:embed="rId7"/>
                <a:stretch>
                  <a:fillRect l="-1200" t="-2538" r="-400" b="-6599"/>
                </a:stretch>
              </a:blipFill>
            </p:spPr>
            <p:txBody>
              <a:bodyPr/>
              <a:lstStyle/>
              <a:p>
                <a:r>
                  <a:rPr lang="it-IT">
                    <a:noFill/>
                  </a:rPr>
                  <a:t> </a:t>
                </a:r>
              </a:p>
            </p:txBody>
          </p:sp>
        </mc:Fallback>
      </mc:AlternateContent>
      <p:pic>
        <p:nvPicPr>
          <p:cNvPr id="16" name="Immagine 15"/>
          <p:cNvPicPr/>
          <p:nvPr/>
        </p:nvPicPr>
        <p:blipFill>
          <a:blip r:embed="rId8">
            <a:extLst>
              <a:ext uri="{28A0092B-C50C-407E-A947-70E740481C1C}">
                <a14:useLocalDpi xmlns:a14="http://schemas.microsoft.com/office/drawing/2010/main" val="0"/>
              </a:ext>
            </a:extLst>
          </a:blip>
          <a:stretch>
            <a:fillRect/>
          </a:stretch>
        </p:blipFill>
        <p:spPr>
          <a:xfrm>
            <a:off x="5138057" y="3845526"/>
            <a:ext cx="3657599" cy="2057019"/>
          </a:xfrm>
          <a:prstGeom prst="rect">
            <a:avLst/>
          </a:prstGeom>
        </p:spPr>
      </p:pic>
    </p:spTree>
    <p:extLst>
      <p:ext uri="{BB962C8B-B14F-4D97-AF65-F5344CB8AC3E}">
        <p14:creationId xmlns:p14="http://schemas.microsoft.com/office/powerpoint/2010/main" val="24021958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La variabile casuale Normale o Gaussiana</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55864" y="998503"/>
                <a:ext cx="8066314" cy="2585323"/>
              </a:xfrm>
              <a:prstGeom prst="rect">
                <a:avLst/>
              </a:prstGeom>
            </p:spPr>
            <p:txBody>
              <a:bodyPr wrap="square">
                <a:spAutoFit/>
              </a:bodyPr>
              <a:lstStyle/>
              <a:p>
                <a:r>
                  <a:rPr lang="it-IT" dirty="0">
                    <a:latin typeface="Arial" panose="020B0604020202020204" pitchFamily="34" charset="0"/>
                    <a:ea typeface="Times New Roman" panose="02020603050405020304" pitchFamily="18" charset="0"/>
                    <a:cs typeface="Arial" panose="020B0604020202020204" pitchFamily="34" charset="0"/>
                  </a:rPr>
                  <a:t>Proprietà:</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it-IT" dirty="0">
                    <a:latin typeface="Arial" panose="020B0604020202020204" pitchFamily="34" charset="0"/>
                    <a:ea typeface="Times New Roman" panose="02020603050405020304" pitchFamily="18" charset="0"/>
                    <a:cs typeface="Arial" panose="020B0604020202020204" pitchFamily="34" charset="0"/>
                  </a:rPr>
                  <a:t>È variabile casuale continua</a:t>
                </a:r>
                <a:r>
                  <a:rPr lang="it-IT" b="1" dirty="0">
                    <a:latin typeface="Arial" panose="020B0604020202020204" pitchFamily="34" charset="0"/>
                    <a:ea typeface="Times New Roman" panose="02020603050405020304" pitchFamily="18" charset="0"/>
                    <a:cs typeface="Arial" panose="020B0604020202020204" pitchFamily="34" charset="0"/>
                  </a:rPr>
                  <a:t> </a:t>
                </a:r>
                <a:r>
                  <a:rPr lang="it-IT" dirty="0">
                    <a:latin typeface="Arial" panose="020B0604020202020204" pitchFamily="34" charset="0"/>
                    <a:ea typeface="Times New Roman" panose="02020603050405020304" pitchFamily="18" charset="0"/>
                    <a:cs typeface="Arial" panose="020B0604020202020204" pitchFamily="34" charset="0"/>
                  </a:rPr>
                  <a:t>e assume </a:t>
                </a:r>
                <a:r>
                  <a:rPr lang="it-IT" i="1" dirty="0">
                    <a:latin typeface="Arial" panose="020B0604020202020204" pitchFamily="34" charset="0"/>
                    <a:ea typeface="Times New Roman" panose="02020603050405020304" pitchFamily="18" charset="0"/>
                    <a:cs typeface="Arial" panose="020B0604020202020204" pitchFamily="34" charset="0"/>
                  </a:rPr>
                  <a:t>tutti</a:t>
                </a:r>
                <a:r>
                  <a:rPr lang="it-IT" dirty="0">
                    <a:latin typeface="Arial" panose="020B0604020202020204" pitchFamily="34" charset="0"/>
                    <a:ea typeface="Times New Roman" panose="02020603050405020304" pitchFamily="18" charset="0"/>
                    <a:cs typeface="Arial" panose="020B0604020202020204" pitchFamily="34" charset="0"/>
                  </a:rPr>
                  <a:t> i possibili valori reali: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228600"/>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−∞&lt;</m:t>
                    </m:r>
                    <m:r>
                      <a:rPr lang="it-IT" i="1">
                        <a:latin typeface="Cambria Math" panose="02040503050406030204" pitchFamily="18" charset="0"/>
                        <a:ea typeface="Times New Roman" panose="02020603050405020304" pitchFamily="18" charset="0"/>
                        <a:cs typeface="Arial" panose="020B0604020202020204" pitchFamily="34" charset="0"/>
                      </a:rPr>
                      <m:t>𝑥</m:t>
                    </m:r>
                    <m:r>
                      <a:rPr lang="it-IT" i="1">
                        <a:latin typeface="Cambria Math" panose="02040503050406030204" pitchFamily="18" charset="0"/>
                        <a:ea typeface="Times New Roman" panose="02020603050405020304" pitchFamily="18" charset="0"/>
                        <a:cs typeface="Arial" panose="020B0604020202020204" pitchFamily="34" charset="0"/>
                      </a:rPr>
                      <m:t>&lt;+∞</m:t>
                    </m:r>
                  </m:oMath>
                </a14:m>
                <a:r>
                  <a:rPr lang="it-IT" dirty="0">
                    <a:latin typeface="Arial" panose="020B0604020202020204" pitchFamily="34" charset="0"/>
                    <a:ea typeface="Times New Roman" panose="02020603050405020304" pitchFamily="18" charset="0"/>
                    <a:cs typeface="Arial" panose="020B0604020202020204" pitchFamily="34" charset="0"/>
                  </a:rPr>
                  <a:t>.</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798820" algn="l"/>
                  </a:tabLst>
                </a:pPr>
                <a:r>
                  <a:rPr lang="it-IT" dirty="0">
                    <a:latin typeface="Arial" panose="020B0604020202020204" pitchFamily="34" charset="0"/>
                    <a:ea typeface="Times New Roman" panose="02020603050405020304" pitchFamily="18" charset="0"/>
                    <a:cs typeface="Arial" panose="020B0604020202020204" pitchFamily="34" charset="0"/>
                  </a:rPr>
                  <a:t>La curva è simmetrica rispetto a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𝜇</m:t>
                    </m:r>
                  </m:oMath>
                </a14:m>
                <a:r>
                  <a:rPr lang="it-IT" dirty="0">
                    <a:latin typeface="Arial" panose="020B0604020202020204" pitchFamily="34" charset="0"/>
                    <a:ea typeface="Times New Roman" panose="02020603050405020304" pitchFamily="18" charset="0"/>
                    <a:cs typeface="Arial" panose="020B0604020202020204" pitchFamily="34" charset="0"/>
                  </a:rPr>
                  <a:t> in quanto l’area sottesa dalla curva a destra è uguale a quella sottesa a sinistra </a:t>
                </a:r>
                <a14:m>
                  <m:oMath xmlns:m="http://schemas.openxmlformats.org/officeDocument/2006/math">
                    <m:r>
                      <a:rPr lang="it-IT" i="1">
                        <a:latin typeface="Cambria Math" panose="02040503050406030204" pitchFamily="18" charset="0"/>
                        <a:ea typeface="Times New Roman" panose="02020603050405020304" pitchFamily="18" charset="0"/>
                        <a:cs typeface="Arial" panose="020B0604020202020204" pitchFamily="34" charset="0"/>
                      </a:rPr>
                      <m:t>𝜇</m:t>
                    </m:r>
                  </m:oMath>
                </a14:m>
                <a:r>
                  <a:rPr lang="it-IT" dirty="0">
                    <a:latin typeface="Arial" panose="020B0604020202020204" pitchFamily="34" charset="0"/>
                    <a:ea typeface="Times New Roman" panose="02020603050405020304" pitchFamily="18" charset="0"/>
                    <a:cs typeface="Arial" panose="020B0604020202020204" pitchFamily="34" charset="0"/>
                  </a:rPr>
                  <a:t> e dunque è pari a 0,5, essendo l’area totale pari ad </a:t>
                </a:r>
                <a:r>
                  <a:rPr lang="it-IT" i="1" dirty="0">
                    <a:latin typeface="Arial" panose="020B0604020202020204" pitchFamily="34" charset="0"/>
                    <a:ea typeface="Times New Roman" panose="02020603050405020304" pitchFamily="18" charset="0"/>
                    <a:cs typeface="Arial" panose="020B0604020202020204" pitchFamily="34" charset="0"/>
                  </a:rPr>
                  <a:t>1</a:t>
                </a:r>
                <a:r>
                  <a:rPr lang="it-IT" dirty="0">
                    <a:latin typeface="Arial" panose="020B0604020202020204" pitchFamily="34" charset="0"/>
                    <a:ea typeface="Times New Roman" panose="02020603050405020304" pitchFamily="18" charset="0"/>
                    <a:cs typeface="Arial" panose="020B0604020202020204" pitchFamily="34"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798820" algn="l"/>
                  </a:tabLst>
                </a:pPr>
                <a:r>
                  <a:rPr lang="it-IT" dirty="0">
                    <a:latin typeface="Arial" panose="020B0604020202020204" pitchFamily="34" charset="0"/>
                    <a:ea typeface="Times New Roman" panose="02020603050405020304" pitchFamily="18" charset="0"/>
                    <a:cs typeface="Arial" panose="020B0604020202020204" pitchFamily="34" charset="0"/>
                  </a:rPr>
                  <a:t>Vi è perfetta coincidenza di media, moda e mediana.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798820" algn="l"/>
                  </a:tabLst>
                </a:pPr>
                <a:r>
                  <a:rPr lang="it-IT" dirty="0">
                    <a:latin typeface="Arial" panose="020B0604020202020204" pitchFamily="34" charset="0"/>
                    <a:ea typeface="Times New Roman" panose="02020603050405020304" pitchFamily="18" charset="0"/>
                    <a:cs typeface="Arial" panose="020B0604020202020204" pitchFamily="34" charset="0"/>
                  </a:rPr>
                  <a:t>E’ asintotica rispetto all’asse delle ascisse e presenta due flessi nei punti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Arial" panose="020B0604020202020204" pitchFamily="34" charset="0"/>
                          </a:rPr>
                        </m:ctrlPr>
                      </m:sSubPr>
                      <m:e>
                        <m:r>
                          <a:rPr lang="it-IT" i="1">
                            <a:latin typeface="Cambria Math" panose="02040503050406030204" pitchFamily="18" charset="0"/>
                            <a:ea typeface="Times New Roman" panose="02020603050405020304" pitchFamily="18" charset="0"/>
                            <a:cs typeface="Arial" panose="020B0604020202020204" pitchFamily="34" charset="0"/>
                          </a:rPr>
                          <m:t>𝑥</m:t>
                        </m:r>
                      </m:e>
                      <m:sub>
                        <m:r>
                          <a:rPr lang="it-IT" i="1">
                            <a:latin typeface="Cambria Math" panose="02040503050406030204" pitchFamily="18" charset="0"/>
                            <a:ea typeface="Times New Roman" panose="02020603050405020304" pitchFamily="18" charset="0"/>
                            <a:cs typeface="Arial" panose="020B0604020202020204" pitchFamily="34" charset="0"/>
                          </a:rPr>
                          <m:t>1</m:t>
                        </m:r>
                      </m:sub>
                    </m:sSub>
                    <m:r>
                      <a:rPr lang="it-IT" i="1">
                        <a:latin typeface="Cambria Math" panose="02040503050406030204" pitchFamily="18" charset="0"/>
                        <a:ea typeface="Times New Roman" panose="02020603050405020304" pitchFamily="18" charset="0"/>
                        <a:cs typeface="Arial" panose="020B0604020202020204" pitchFamily="34" charset="0"/>
                      </a:rPr>
                      <m:t>=</m:t>
                    </m:r>
                    <m:r>
                      <a:rPr lang="it-IT" i="1">
                        <a:latin typeface="Cambria Math" panose="02040503050406030204" pitchFamily="18" charset="0"/>
                        <a:ea typeface="Times New Roman" panose="02020603050405020304" pitchFamily="18" charset="0"/>
                        <a:cs typeface="Arial" panose="020B0604020202020204" pitchFamily="34" charset="0"/>
                      </a:rPr>
                      <m:t>𝜇</m:t>
                    </m:r>
                    <m:r>
                      <a:rPr lang="it-IT" i="1">
                        <a:latin typeface="Cambria Math" panose="02040503050406030204" pitchFamily="18" charset="0"/>
                        <a:ea typeface="Times New Roman" panose="02020603050405020304" pitchFamily="18" charset="0"/>
                        <a:cs typeface="Arial" panose="020B0604020202020204" pitchFamily="34" charset="0"/>
                      </a:rPr>
                      <m:t>−</m:t>
                    </m:r>
                  </m:oMath>
                </a14:m>
                <a:r>
                  <a:rPr lang="it-IT" i="1" dirty="0">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a:t></a:t>
                </a:r>
                <a:r>
                  <a:rPr lang="it-IT" dirty="0">
                    <a:latin typeface="Arial" panose="020B0604020202020204" pitchFamily="34" charset="0"/>
                    <a:ea typeface="Times New Roman" panose="02020603050405020304" pitchFamily="18" charset="0"/>
                    <a:cs typeface="Arial" panose="020B0604020202020204" pitchFamily="34" charset="0"/>
                  </a:rPr>
                  <a:t>  e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Arial" panose="020B0604020202020204" pitchFamily="34" charset="0"/>
                          </a:rPr>
                        </m:ctrlPr>
                      </m:sSubPr>
                      <m:e>
                        <m:r>
                          <a:rPr lang="it-IT" i="1">
                            <a:latin typeface="Cambria Math" panose="02040503050406030204" pitchFamily="18" charset="0"/>
                            <a:ea typeface="Times New Roman" panose="02020603050405020304" pitchFamily="18" charset="0"/>
                            <a:cs typeface="Arial" panose="020B0604020202020204" pitchFamily="34" charset="0"/>
                          </a:rPr>
                          <m:t>𝑥</m:t>
                        </m:r>
                      </m:e>
                      <m:sub>
                        <m:r>
                          <a:rPr lang="it-IT" i="1">
                            <a:latin typeface="Cambria Math" panose="02040503050406030204" pitchFamily="18" charset="0"/>
                            <a:ea typeface="Times New Roman" panose="02020603050405020304" pitchFamily="18" charset="0"/>
                            <a:cs typeface="Arial" panose="020B0604020202020204" pitchFamily="34" charset="0"/>
                          </a:rPr>
                          <m:t>2</m:t>
                        </m:r>
                      </m:sub>
                    </m:sSub>
                    <m:r>
                      <a:rPr lang="it-IT" i="1">
                        <a:latin typeface="Cambria Math" panose="02040503050406030204" pitchFamily="18" charset="0"/>
                        <a:ea typeface="Times New Roman" panose="02020603050405020304" pitchFamily="18" charset="0"/>
                        <a:cs typeface="Arial" panose="020B0604020202020204" pitchFamily="34" charset="0"/>
                      </a:rPr>
                      <m:t>=µ+</m:t>
                    </m:r>
                  </m:oMath>
                </a14:m>
                <a:r>
                  <a:rPr lang="it-IT" i="1" dirty="0" smtClean="0">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a:t></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155864" y="998503"/>
                <a:ext cx="8066314" cy="2585323"/>
              </a:xfrm>
              <a:prstGeom prst="rect">
                <a:avLst/>
              </a:prstGeom>
              <a:blipFill>
                <a:blip r:embed="rId5"/>
                <a:stretch>
                  <a:fillRect l="-680" t="-1415" b="-3066"/>
                </a:stretch>
              </a:blipFill>
            </p:spPr>
            <p:txBody>
              <a:bodyPr/>
              <a:lstStyle/>
              <a:p>
                <a:r>
                  <a:rPr lang="it-IT">
                    <a:noFill/>
                  </a:rPr>
                  <a:t> </a:t>
                </a:r>
              </a:p>
            </p:txBody>
          </p:sp>
        </mc:Fallback>
      </mc:AlternateContent>
      <p:pic>
        <p:nvPicPr>
          <p:cNvPr id="5" name="Immagine 4"/>
          <p:cNvPicPr>
            <a:picLocks noChangeAspect="1"/>
          </p:cNvPicPr>
          <p:nvPr/>
        </p:nvPicPr>
        <p:blipFill>
          <a:blip r:embed="rId6"/>
          <a:stretch>
            <a:fillRect/>
          </a:stretch>
        </p:blipFill>
        <p:spPr>
          <a:xfrm>
            <a:off x="4606250" y="3518496"/>
            <a:ext cx="3958648" cy="2606548"/>
          </a:xfrm>
          <a:prstGeom prst="rect">
            <a:avLst/>
          </a:prstGeom>
        </p:spPr>
      </p:pic>
    </p:spTree>
    <p:extLst>
      <p:ext uri="{BB962C8B-B14F-4D97-AF65-F5344CB8AC3E}">
        <p14:creationId xmlns:p14="http://schemas.microsoft.com/office/powerpoint/2010/main" val="3594975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3265</TotalTime>
  <Words>7734</Words>
  <Application>Microsoft Office PowerPoint</Application>
  <PresentationFormat>Presentazione su schermo (4:3)</PresentationFormat>
  <Paragraphs>882</Paragraphs>
  <Slides>105</Slides>
  <Notes>57</Notes>
  <HiddenSlides>0</HiddenSlides>
  <MMClips>0</MMClips>
  <ScaleCrop>false</ScaleCrop>
  <HeadingPairs>
    <vt:vector size="8" baseType="variant">
      <vt:variant>
        <vt:lpstr>Caratteri utilizzati</vt:lpstr>
      </vt:variant>
      <vt:variant>
        <vt:i4>13</vt:i4>
      </vt:variant>
      <vt:variant>
        <vt:lpstr>Tema</vt:lpstr>
      </vt:variant>
      <vt:variant>
        <vt:i4>1</vt:i4>
      </vt:variant>
      <vt:variant>
        <vt:lpstr>Server OLE incorporati</vt:lpstr>
      </vt:variant>
      <vt:variant>
        <vt:i4>1</vt:i4>
      </vt:variant>
      <vt:variant>
        <vt:lpstr>Titoli diapositive</vt:lpstr>
      </vt:variant>
      <vt:variant>
        <vt:i4>105</vt:i4>
      </vt:variant>
    </vt:vector>
  </HeadingPairs>
  <TitlesOfParts>
    <vt:vector size="120" baseType="lpstr">
      <vt:lpstr>Arial</vt:lpstr>
      <vt:lpstr>Bookman Old Style</vt:lpstr>
      <vt:lpstr>Cali</vt:lpstr>
      <vt:lpstr>Calibri</vt:lpstr>
      <vt:lpstr>Cambria Math</vt:lpstr>
      <vt:lpstr>Gill Sans MT</vt:lpstr>
      <vt:lpstr>Helvetica</vt:lpstr>
      <vt:lpstr>Slimbach-Book</vt:lpstr>
      <vt:lpstr>Slimbach-BookItalic</vt:lpstr>
      <vt:lpstr>Symbol</vt:lpstr>
      <vt:lpstr>Times</vt:lpstr>
      <vt:lpstr>Times New Roman</vt:lpstr>
      <vt:lpstr>Wingdings</vt:lpstr>
      <vt:lpstr>Tema di Office</vt:lpstr>
      <vt:lpstr>Equation.DSMT4</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Genova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 R</dc:creator>
  <cp:lastModifiedBy>enrico.ivaldi@unige.it</cp:lastModifiedBy>
  <cp:revision>133</cp:revision>
  <dcterms:created xsi:type="dcterms:W3CDTF">2017-09-19T14:10:46Z</dcterms:created>
  <dcterms:modified xsi:type="dcterms:W3CDTF">2019-12-02T08:11:49Z</dcterms:modified>
</cp:coreProperties>
</file>