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450" r:id="rId2"/>
    <p:sldId id="451" r:id="rId3"/>
    <p:sldId id="452" r:id="rId4"/>
    <p:sldId id="453" r:id="rId5"/>
    <p:sldId id="454" r:id="rId6"/>
    <p:sldId id="455" r:id="rId7"/>
    <p:sldId id="456" r:id="rId8"/>
    <p:sldId id="457" r:id="rId9"/>
    <p:sldId id="458" r:id="rId10"/>
    <p:sldId id="257" r:id="rId11"/>
    <p:sldId id="369" r:id="rId12"/>
    <p:sldId id="340" r:id="rId13"/>
    <p:sldId id="295" r:id="rId14"/>
    <p:sldId id="459" r:id="rId15"/>
    <p:sldId id="460" r:id="rId16"/>
    <p:sldId id="461" r:id="rId17"/>
    <p:sldId id="462" r:id="rId18"/>
    <p:sldId id="341" r:id="rId19"/>
    <p:sldId id="382" r:id="rId20"/>
    <p:sldId id="383" r:id="rId21"/>
    <p:sldId id="384" r:id="rId22"/>
    <p:sldId id="385" r:id="rId23"/>
    <p:sldId id="386" r:id="rId24"/>
    <p:sldId id="387" r:id="rId25"/>
    <p:sldId id="388" r:id="rId26"/>
    <p:sldId id="389"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406" r:id="rId67"/>
    <p:sldId id="463" r:id="rId68"/>
    <p:sldId id="464" r:id="rId69"/>
    <p:sldId id="465" r:id="rId70"/>
    <p:sldId id="466" r:id="rId71"/>
    <p:sldId id="467" r:id="rId72"/>
    <p:sldId id="468" r:id="rId73"/>
    <p:sldId id="469" r:id="rId74"/>
    <p:sldId id="470" r:id="rId75"/>
    <p:sldId id="471" r:id="rId76"/>
    <p:sldId id="472" r:id="rId77"/>
    <p:sldId id="473" r:id="rId78"/>
    <p:sldId id="474" r:id="rId79"/>
    <p:sldId id="475" r:id="rId80"/>
    <p:sldId id="378" r:id="rId81"/>
    <p:sldId id="379" r:id="rId82"/>
    <p:sldId id="380" r:id="rId83"/>
    <p:sldId id="381" r:id="rId84"/>
    <p:sldId id="443" r:id="rId85"/>
    <p:sldId id="444" r:id="rId86"/>
    <p:sldId id="445" r:id="rId87"/>
    <p:sldId id="446" r:id="rId88"/>
    <p:sldId id="447" r:id="rId89"/>
    <p:sldId id="448" r:id="rId90"/>
    <p:sldId id="449" r:id="rId9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7" autoAdjust="0"/>
    <p:restoredTop sz="83454" autoAdjust="0"/>
  </p:normalViewPr>
  <p:slideViewPr>
    <p:cSldViewPr snapToGrid="0" snapToObjects="1" showGuides="1">
      <p:cViewPr varScale="1">
        <p:scale>
          <a:sx n="71" d="100"/>
          <a:sy n="71" d="100"/>
        </p:scale>
        <p:origin x="1234" y="26"/>
      </p:cViewPr>
      <p:guideLst>
        <p:guide orient="horz" pos="2159"/>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Italia'!$B$4</c:f>
              <c:strCache>
                <c:ptCount val="1"/>
                <c:pt idx="0">
                  <c:v>Reddito medio disponibile aggiustato pro capite (in euro)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Italia'!$C$4:$P$4</c:f>
              <c:numCache>
                <c:formatCode>#,##0</c:formatCode>
                <c:ptCount val="14"/>
                <c:pt idx="0">
                  <c:v>20035</c:v>
                </c:pt>
                <c:pt idx="1">
                  <c:v>20573.099999999999</c:v>
                </c:pt>
                <c:pt idx="2">
                  <c:v>21277.1</c:v>
                </c:pt>
                <c:pt idx="3">
                  <c:v>21882.2</c:v>
                </c:pt>
                <c:pt idx="4">
                  <c:v>22154.400000000001</c:v>
                </c:pt>
                <c:pt idx="5">
                  <c:v>21664.799999999999</c:v>
                </c:pt>
                <c:pt idx="6">
                  <c:v>21576.2</c:v>
                </c:pt>
                <c:pt idx="7">
                  <c:v>21885.5</c:v>
                </c:pt>
                <c:pt idx="8">
                  <c:v>21224.3</c:v>
                </c:pt>
                <c:pt idx="9">
                  <c:v>21179</c:v>
                </c:pt>
                <c:pt idx="10">
                  <c:v>21245</c:v>
                </c:pt>
                <c:pt idx="11">
                  <c:v>21525</c:v>
                </c:pt>
                <c:pt idx="12">
                  <c:v>21836.3</c:v>
                </c:pt>
                <c:pt idx="13">
                  <c:v>22225.7</c:v>
                </c:pt>
              </c:numCache>
            </c:numRef>
          </c:val>
          <c:smooth val="0"/>
          <c:extLst>
            <c:ext xmlns:c16="http://schemas.microsoft.com/office/drawing/2014/chart" uri="{C3380CC4-5D6E-409C-BE32-E72D297353CC}">
              <c16:uniqueId val="{00000000-B1B1-41B7-8E2E-2F6BDD3447DD}"/>
            </c:ext>
          </c:extLst>
        </c:ser>
        <c:dLbls>
          <c:showLegendKey val="0"/>
          <c:showVal val="0"/>
          <c:showCatName val="0"/>
          <c:showSerName val="0"/>
          <c:showPercent val="0"/>
          <c:showBubbleSize val="0"/>
        </c:dLbls>
        <c:smooth val="0"/>
        <c:axId val="394025168"/>
        <c:axId val="331494032"/>
      </c:lineChart>
      <c:catAx>
        <c:axId val="39402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31494032"/>
        <c:crosses val="autoZero"/>
        <c:auto val="1"/>
        <c:lblAlgn val="ctr"/>
        <c:lblOffset val="100"/>
        <c:noMultiLvlLbl val="0"/>
      </c:catAx>
      <c:valAx>
        <c:axId val="331494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4025168"/>
        <c:crosses val="autoZero"/>
        <c:crossBetween val="between"/>
      </c:valAx>
      <c:spPr>
        <a:noFill/>
        <a:ln>
          <a:noFill/>
        </a:ln>
        <a:effectLst/>
      </c:spPr>
    </c:plotArea>
    <c:plotVisOnly val="1"/>
    <c:dispBlanksAs val="gap"/>
    <c:showDLblsOverMax val="0"/>
  </c:chart>
  <c:spPr>
    <a:noFill/>
    <a:ln>
      <a:noFill/>
    </a:ln>
    <a:effectLst>
      <a:softEdge rad="12700"/>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Italia'!$B$24</c:f>
              <c:strCache>
                <c:ptCount val="1"/>
                <c:pt idx="0">
                  <c:v>Indice di efficienza della giustizia civile (in giorni)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Italia'!$C$24:$P$24</c:f>
              <c:numCache>
                <c:formatCode>General</c:formatCode>
                <c:ptCount val="14"/>
                <c:pt idx="8" formatCode="0">
                  <c:v>460.7</c:v>
                </c:pt>
                <c:pt idx="9" formatCode="0">
                  <c:v>466.1</c:v>
                </c:pt>
                <c:pt idx="10" formatCode="0">
                  <c:v>494.1</c:v>
                </c:pt>
                <c:pt idx="11" formatCode="0">
                  <c:v>481.9</c:v>
                </c:pt>
                <c:pt idx="12" formatCode="0">
                  <c:v>460.1</c:v>
                </c:pt>
                <c:pt idx="13" formatCode="0">
                  <c:v>444.9</c:v>
                </c:pt>
              </c:numCache>
            </c:numRef>
          </c:val>
          <c:smooth val="0"/>
          <c:extLst>
            <c:ext xmlns:c16="http://schemas.microsoft.com/office/drawing/2014/chart" uri="{C3380CC4-5D6E-409C-BE32-E72D297353CC}">
              <c16:uniqueId val="{00000000-81BD-4E8E-9478-071165E0835B}"/>
            </c:ext>
          </c:extLst>
        </c:ser>
        <c:dLbls>
          <c:showLegendKey val="0"/>
          <c:showVal val="0"/>
          <c:showCatName val="0"/>
          <c:showSerName val="0"/>
          <c:showPercent val="0"/>
          <c:showBubbleSize val="0"/>
        </c:dLbls>
        <c:smooth val="0"/>
        <c:axId val="322583200"/>
        <c:axId val="322583760"/>
      </c:lineChart>
      <c:catAx>
        <c:axId val="32258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3760"/>
        <c:crosses val="autoZero"/>
        <c:auto val="1"/>
        <c:lblAlgn val="ctr"/>
        <c:lblOffset val="100"/>
        <c:noMultiLvlLbl val="0"/>
      </c:catAx>
      <c:valAx>
        <c:axId val="32258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Italia'!$B$26</c:f>
              <c:strCache>
                <c:ptCount val="1"/>
                <c:pt idx="0">
                  <c:v>Emissioni di CO2 e altri gas clima alteranti (tonnellate di CO2 equivalente per abitante)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Italia'!$C$26:$P$26</c:f>
              <c:numCache>
                <c:formatCode>0.0</c:formatCode>
                <c:ptCount val="14"/>
                <c:pt idx="0">
                  <c:v>10.3</c:v>
                </c:pt>
                <c:pt idx="1">
                  <c:v>10.3</c:v>
                </c:pt>
                <c:pt idx="2">
                  <c:v>10.1</c:v>
                </c:pt>
                <c:pt idx="3">
                  <c:v>9.9</c:v>
                </c:pt>
                <c:pt idx="4">
                  <c:v>9.6</c:v>
                </c:pt>
                <c:pt idx="5">
                  <c:v>8.5</c:v>
                </c:pt>
                <c:pt idx="6">
                  <c:v>8.6999999999999993</c:v>
                </c:pt>
                <c:pt idx="7">
                  <c:v>8.4</c:v>
                </c:pt>
                <c:pt idx="8">
                  <c:v>8</c:v>
                </c:pt>
                <c:pt idx="9">
                  <c:v>7.4</c:v>
                </c:pt>
                <c:pt idx="10">
                  <c:v>7.1</c:v>
                </c:pt>
                <c:pt idx="11">
                  <c:v>7.3</c:v>
                </c:pt>
                <c:pt idx="12">
                  <c:v>7.4</c:v>
                </c:pt>
                <c:pt idx="13">
                  <c:v>7.6</c:v>
                </c:pt>
              </c:numCache>
            </c:numRef>
          </c:val>
          <c:smooth val="0"/>
          <c:extLst>
            <c:ext xmlns:c16="http://schemas.microsoft.com/office/drawing/2014/chart" uri="{C3380CC4-5D6E-409C-BE32-E72D297353CC}">
              <c16:uniqueId val="{00000000-E4C7-409E-A409-2318E770C128}"/>
            </c:ext>
          </c:extLst>
        </c:ser>
        <c:dLbls>
          <c:showLegendKey val="0"/>
          <c:showVal val="0"/>
          <c:showCatName val="0"/>
          <c:showSerName val="0"/>
          <c:showPercent val="0"/>
          <c:showBubbleSize val="0"/>
        </c:dLbls>
        <c:smooth val="0"/>
        <c:axId val="322586000"/>
        <c:axId val="322586560"/>
      </c:lineChart>
      <c:catAx>
        <c:axId val="3225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6560"/>
        <c:crosses val="autoZero"/>
        <c:auto val="1"/>
        <c:lblAlgn val="ctr"/>
        <c:lblOffset val="100"/>
        <c:noMultiLvlLbl val="0"/>
      </c:catAx>
      <c:valAx>
        <c:axId val="32258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Italia'!$B$28</c:f>
              <c:strCache>
                <c:ptCount val="1"/>
                <c:pt idx="0">
                  <c:v>Indice di abusivismo edilizio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Italia'!$C$28:$P$28</c:f>
              <c:numCache>
                <c:formatCode>0.0</c:formatCode>
                <c:ptCount val="14"/>
                <c:pt idx="0">
                  <c:v>13</c:v>
                </c:pt>
                <c:pt idx="1">
                  <c:v>11.9</c:v>
                </c:pt>
                <c:pt idx="2">
                  <c:v>9.9</c:v>
                </c:pt>
                <c:pt idx="3">
                  <c:v>9</c:v>
                </c:pt>
                <c:pt idx="4">
                  <c:v>9.4</c:v>
                </c:pt>
                <c:pt idx="5">
                  <c:v>10.5</c:v>
                </c:pt>
                <c:pt idx="6">
                  <c:v>12.2</c:v>
                </c:pt>
                <c:pt idx="7">
                  <c:v>13.9</c:v>
                </c:pt>
                <c:pt idx="8">
                  <c:v>14.2</c:v>
                </c:pt>
                <c:pt idx="9">
                  <c:v>15.2</c:v>
                </c:pt>
                <c:pt idx="10">
                  <c:v>17.600000000000001</c:v>
                </c:pt>
                <c:pt idx="11">
                  <c:v>19.899999999999999</c:v>
                </c:pt>
                <c:pt idx="12">
                  <c:v>19.600000000000001</c:v>
                </c:pt>
                <c:pt idx="13">
                  <c:v>19.399999999999999</c:v>
                </c:pt>
              </c:numCache>
            </c:numRef>
          </c:val>
          <c:smooth val="0"/>
          <c:extLst>
            <c:ext xmlns:c16="http://schemas.microsoft.com/office/drawing/2014/chart" uri="{C3380CC4-5D6E-409C-BE32-E72D297353CC}">
              <c16:uniqueId val="{00000000-4481-4E27-9059-1303C29A54D9}"/>
            </c:ext>
          </c:extLst>
        </c:ser>
        <c:dLbls>
          <c:showLegendKey val="0"/>
          <c:showVal val="0"/>
          <c:showCatName val="0"/>
          <c:showSerName val="0"/>
          <c:showPercent val="0"/>
          <c:showBubbleSize val="0"/>
        </c:dLbls>
        <c:smooth val="0"/>
        <c:axId val="318478144"/>
        <c:axId val="318478704"/>
      </c:lineChart>
      <c:catAx>
        <c:axId val="31847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8478704"/>
        <c:crosses val="autoZero"/>
        <c:auto val="1"/>
        <c:lblAlgn val="ctr"/>
        <c:lblOffset val="100"/>
        <c:noMultiLvlLbl val="0"/>
      </c:catAx>
      <c:valAx>
        <c:axId val="31847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847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Indice di disuguaglianza del reddito disponibile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Italia'!$B$6</c:f>
              <c:strCache>
                <c:ptCount val="1"/>
                <c:pt idx="0">
                  <c:v>Indice di disuguaglianza del reddito disponibile (a)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Italia'!$C$6:$P$6</c:f>
              <c:numCache>
                <c:formatCode>0.0</c:formatCode>
                <c:ptCount val="14"/>
                <c:pt idx="0">
                  <c:v>5.5683999999999996</c:v>
                </c:pt>
                <c:pt idx="1">
                  <c:v>5.4445199999999998</c:v>
                </c:pt>
                <c:pt idx="2">
                  <c:v>5.4058000000000002</c:v>
                </c:pt>
                <c:pt idx="3">
                  <c:v>5.2312000000000003</c:v>
                </c:pt>
                <c:pt idx="4">
                  <c:v>5.30464</c:v>
                </c:pt>
                <c:pt idx="5">
                  <c:v>5.3811099999999996</c:v>
                </c:pt>
                <c:pt idx="6">
                  <c:v>5.7215199999999999</c:v>
                </c:pt>
                <c:pt idx="7">
                  <c:v>5.6414600000000004</c:v>
                </c:pt>
                <c:pt idx="8">
                  <c:v>5.83582</c:v>
                </c:pt>
                <c:pt idx="9">
                  <c:v>5.7782999999999998</c:v>
                </c:pt>
                <c:pt idx="10">
                  <c:v>5.8362699999999998</c:v>
                </c:pt>
                <c:pt idx="11">
                  <c:v>6.3</c:v>
                </c:pt>
                <c:pt idx="12">
                  <c:v>6.3</c:v>
                </c:pt>
                <c:pt idx="13">
                  <c:v>6.4</c:v>
                </c:pt>
              </c:numCache>
            </c:numRef>
          </c:val>
          <c:smooth val="0"/>
          <c:extLst>
            <c:ext xmlns:c16="http://schemas.microsoft.com/office/drawing/2014/chart" uri="{C3380CC4-5D6E-409C-BE32-E72D297353CC}">
              <c16:uniqueId val="{00000000-A3C8-457E-AEA5-CDB54CB47548}"/>
            </c:ext>
          </c:extLst>
        </c:ser>
        <c:dLbls>
          <c:showLegendKey val="0"/>
          <c:showVal val="0"/>
          <c:showCatName val="0"/>
          <c:showSerName val="0"/>
          <c:showPercent val="0"/>
          <c:showBubbleSize val="0"/>
        </c:dLbls>
        <c:smooth val="0"/>
        <c:axId val="331493472"/>
        <c:axId val="331491232"/>
      </c:lineChart>
      <c:catAx>
        <c:axId val="33149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31491232"/>
        <c:crosses val="autoZero"/>
        <c:auto val="1"/>
        <c:lblAlgn val="ctr"/>
        <c:lblOffset val="100"/>
        <c:noMultiLvlLbl val="0"/>
      </c:catAx>
      <c:valAx>
        <c:axId val="33149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3149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Italia'!$B$8</c:f>
              <c:strCache>
                <c:ptCount val="1"/>
                <c:pt idx="0">
                  <c:v>Indice di povertà assoluta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Italia'!$C$8:$P$8</c:f>
              <c:numCache>
                <c:formatCode>0.0</c:formatCode>
                <c:ptCount val="14"/>
                <c:pt idx="1">
                  <c:v>3.3</c:v>
                </c:pt>
                <c:pt idx="2">
                  <c:v>2.9</c:v>
                </c:pt>
                <c:pt idx="3">
                  <c:v>3.1</c:v>
                </c:pt>
                <c:pt idx="4">
                  <c:v>3.6</c:v>
                </c:pt>
                <c:pt idx="5">
                  <c:v>3.9</c:v>
                </c:pt>
                <c:pt idx="6">
                  <c:v>4.2</c:v>
                </c:pt>
                <c:pt idx="7">
                  <c:v>4.4000000000000004</c:v>
                </c:pt>
                <c:pt idx="8">
                  <c:v>5.9</c:v>
                </c:pt>
                <c:pt idx="9">
                  <c:v>7.3</c:v>
                </c:pt>
                <c:pt idx="10">
                  <c:v>6.8</c:v>
                </c:pt>
                <c:pt idx="11">
                  <c:v>7.6</c:v>
                </c:pt>
                <c:pt idx="12">
                  <c:v>7.9</c:v>
                </c:pt>
                <c:pt idx="13">
                  <c:v>8.3000000000000007</c:v>
                </c:pt>
              </c:numCache>
            </c:numRef>
          </c:val>
          <c:smooth val="0"/>
          <c:extLst>
            <c:ext xmlns:c16="http://schemas.microsoft.com/office/drawing/2014/chart" uri="{C3380CC4-5D6E-409C-BE32-E72D297353CC}">
              <c16:uniqueId val="{00000000-FAB6-4E39-9276-19A4FF8A9A05}"/>
            </c:ext>
          </c:extLst>
        </c:ser>
        <c:dLbls>
          <c:showLegendKey val="0"/>
          <c:showVal val="0"/>
          <c:showCatName val="0"/>
          <c:showSerName val="0"/>
          <c:showPercent val="0"/>
          <c:showBubbleSize val="0"/>
        </c:dLbls>
        <c:smooth val="0"/>
        <c:axId val="414400224"/>
        <c:axId val="414403024"/>
      </c:lineChart>
      <c:catAx>
        <c:axId val="41440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403024"/>
        <c:crosses val="autoZero"/>
        <c:auto val="1"/>
        <c:lblAlgn val="ctr"/>
        <c:lblOffset val="100"/>
        <c:noMultiLvlLbl val="0"/>
      </c:catAx>
      <c:valAx>
        <c:axId val="414403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40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Italia'!$B$10</c:f>
              <c:strCache>
                <c:ptCount val="1"/>
                <c:pt idx="0">
                  <c:v>Speranza di vita in buona salute alla nascita (in anni)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Italia'!$C$10:$P$10</c:f>
              <c:numCache>
                <c:formatCode>General</c:formatCode>
                <c:ptCount val="14"/>
                <c:pt idx="5" formatCode="0.0">
                  <c:v>56.4</c:v>
                </c:pt>
                <c:pt idx="6" formatCode="0.0">
                  <c:v>57.7</c:v>
                </c:pt>
                <c:pt idx="7" formatCode="0.0">
                  <c:v>58.2</c:v>
                </c:pt>
                <c:pt idx="8" formatCode="0.0">
                  <c:v>58.5</c:v>
                </c:pt>
                <c:pt idx="9" formatCode="0.0">
                  <c:v>58.2</c:v>
                </c:pt>
                <c:pt idx="10" formatCode="0.0">
                  <c:v>58.2</c:v>
                </c:pt>
                <c:pt idx="11" formatCode="0.0">
                  <c:v>58.3</c:v>
                </c:pt>
                <c:pt idx="12" formatCode="0.0">
                  <c:v>58.8</c:v>
                </c:pt>
                <c:pt idx="13" formatCode="0.0">
                  <c:v>58.5</c:v>
                </c:pt>
              </c:numCache>
            </c:numRef>
          </c:val>
          <c:smooth val="0"/>
          <c:extLst>
            <c:ext xmlns:c16="http://schemas.microsoft.com/office/drawing/2014/chart" uri="{C3380CC4-5D6E-409C-BE32-E72D297353CC}">
              <c16:uniqueId val="{00000000-3236-42D6-9363-BCBB79C8D615}"/>
            </c:ext>
          </c:extLst>
        </c:ser>
        <c:dLbls>
          <c:showLegendKey val="0"/>
          <c:showVal val="0"/>
          <c:showCatName val="0"/>
          <c:showSerName val="0"/>
          <c:showPercent val="0"/>
          <c:showBubbleSize val="0"/>
        </c:dLbls>
        <c:smooth val="0"/>
        <c:axId val="320285088"/>
        <c:axId val="320285648"/>
      </c:lineChart>
      <c:catAx>
        <c:axId val="3202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0285648"/>
        <c:crosses val="autoZero"/>
        <c:auto val="1"/>
        <c:lblAlgn val="ctr"/>
        <c:lblOffset val="100"/>
        <c:noMultiLvlLbl val="0"/>
      </c:catAx>
      <c:valAx>
        <c:axId val="320285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02850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Italia'!$B$12</c:f>
              <c:strCache>
                <c:ptCount val="1"/>
                <c:pt idx="0">
                  <c:v>Eccesso di peso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Italia'!$C$12:$P$12</c:f>
              <c:numCache>
                <c:formatCode>0.0</c:formatCode>
                <c:ptCount val="14"/>
                <c:pt idx="1">
                  <c:v>45</c:v>
                </c:pt>
                <c:pt idx="2">
                  <c:v>45.2</c:v>
                </c:pt>
                <c:pt idx="3">
                  <c:v>45.5</c:v>
                </c:pt>
                <c:pt idx="4">
                  <c:v>45.3</c:v>
                </c:pt>
                <c:pt idx="5">
                  <c:v>46.2</c:v>
                </c:pt>
                <c:pt idx="6">
                  <c:v>45.7</c:v>
                </c:pt>
                <c:pt idx="7">
                  <c:v>45.4</c:v>
                </c:pt>
                <c:pt idx="8">
                  <c:v>45.3</c:v>
                </c:pt>
                <c:pt idx="9">
                  <c:v>45</c:v>
                </c:pt>
                <c:pt idx="10">
                  <c:v>45.5</c:v>
                </c:pt>
                <c:pt idx="11">
                  <c:v>44.1</c:v>
                </c:pt>
                <c:pt idx="12">
                  <c:v>44.8</c:v>
                </c:pt>
                <c:pt idx="13">
                  <c:v>44.8</c:v>
                </c:pt>
              </c:numCache>
            </c:numRef>
          </c:val>
          <c:smooth val="0"/>
          <c:extLst>
            <c:ext xmlns:c16="http://schemas.microsoft.com/office/drawing/2014/chart" uri="{C3380CC4-5D6E-409C-BE32-E72D297353CC}">
              <c16:uniqueId val="{00000000-2E4F-4C9E-9EC5-436B38CD36E9}"/>
            </c:ext>
          </c:extLst>
        </c:ser>
        <c:dLbls>
          <c:showLegendKey val="0"/>
          <c:showVal val="0"/>
          <c:showCatName val="0"/>
          <c:showSerName val="0"/>
          <c:showPercent val="0"/>
          <c:showBubbleSize val="0"/>
        </c:dLbls>
        <c:smooth val="0"/>
        <c:axId val="388263760"/>
        <c:axId val="388263200"/>
      </c:lineChart>
      <c:catAx>
        <c:axId val="38826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8263200"/>
        <c:crosses val="autoZero"/>
        <c:auto val="1"/>
        <c:lblAlgn val="ctr"/>
        <c:lblOffset val="100"/>
        <c:noMultiLvlLbl val="0"/>
      </c:catAx>
      <c:valAx>
        <c:axId val="388263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826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Italia'!$B$14</c:f>
              <c:strCache>
                <c:ptCount val="1"/>
                <c:pt idx="0">
                  <c:v>Uscita precoce dal sistema di istruzione e formazione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Italia'!$C$14:$P$14</c:f>
              <c:numCache>
                <c:formatCode>0.0</c:formatCode>
                <c:ptCount val="14"/>
                <c:pt idx="0">
                  <c:v>23.1</c:v>
                </c:pt>
                <c:pt idx="1">
                  <c:v>22.1</c:v>
                </c:pt>
                <c:pt idx="2">
                  <c:v>20.399999999999999</c:v>
                </c:pt>
                <c:pt idx="3">
                  <c:v>19.5</c:v>
                </c:pt>
                <c:pt idx="4">
                  <c:v>19.600000000000001</c:v>
                </c:pt>
                <c:pt idx="5">
                  <c:v>19.100000000000001</c:v>
                </c:pt>
                <c:pt idx="6">
                  <c:v>18.600000000000001</c:v>
                </c:pt>
                <c:pt idx="7">
                  <c:v>17.8</c:v>
                </c:pt>
                <c:pt idx="8">
                  <c:v>17.3</c:v>
                </c:pt>
                <c:pt idx="9">
                  <c:v>16.8</c:v>
                </c:pt>
                <c:pt idx="10">
                  <c:v>15</c:v>
                </c:pt>
                <c:pt idx="11">
                  <c:v>14.7</c:v>
                </c:pt>
                <c:pt idx="12">
                  <c:v>13.8</c:v>
                </c:pt>
                <c:pt idx="13">
                  <c:v>14</c:v>
                </c:pt>
              </c:numCache>
            </c:numRef>
          </c:val>
          <c:smooth val="0"/>
          <c:extLst>
            <c:ext xmlns:c16="http://schemas.microsoft.com/office/drawing/2014/chart" uri="{C3380CC4-5D6E-409C-BE32-E72D297353CC}">
              <c16:uniqueId val="{00000000-4789-48F5-BCE3-8C674E34B9DE}"/>
            </c:ext>
          </c:extLst>
        </c:ser>
        <c:dLbls>
          <c:showLegendKey val="0"/>
          <c:showVal val="0"/>
          <c:showCatName val="0"/>
          <c:showSerName val="0"/>
          <c:showPercent val="0"/>
          <c:showBubbleSize val="0"/>
        </c:dLbls>
        <c:smooth val="0"/>
        <c:axId val="414147408"/>
        <c:axId val="414148528"/>
      </c:lineChart>
      <c:catAx>
        <c:axId val="41414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148528"/>
        <c:crosses val="autoZero"/>
        <c:auto val="1"/>
        <c:lblAlgn val="ctr"/>
        <c:lblOffset val="100"/>
        <c:noMultiLvlLbl val="0"/>
      </c:catAx>
      <c:valAx>
        <c:axId val="414148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14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Italia'!$B$16</c:f>
              <c:strCache>
                <c:ptCount val="1"/>
                <c:pt idx="0">
                  <c:v>Tasso di mancata partecipazione al lavoro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Italia'!$C$16:$P$16</c:f>
              <c:numCache>
                <c:formatCode>0.0</c:formatCode>
                <c:ptCount val="14"/>
                <c:pt idx="0">
                  <c:v>15.5</c:v>
                </c:pt>
                <c:pt idx="1">
                  <c:v>15.3</c:v>
                </c:pt>
                <c:pt idx="2">
                  <c:v>14.5</c:v>
                </c:pt>
                <c:pt idx="3">
                  <c:v>14.9</c:v>
                </c:pt>
                <c:pt idx="4">
                  <c:v>15.6</c:v>
                </c:pt>
                <c:pt idx="5">
                  <c:v>16.5</c:v>
                </c:pt>
                <c:pt idx="6">
                  <c:v>17.5</c:v>
                </c:pt>
                <c:pt idx="7">
                  <c:v>17.899999999999999</c:v>
                </c:pt>
                <c:pt idx="8">
                  <c:v>20</c:v>
                </c:pt>
                <c:pt idx="9">
                  <c:v>21.7</c:v>
                </c:pt>
                <c:pt idx="10">
                  <c:v>22.9</c:v>
                </c:pt>
                <c:pt idx="11">
                  <c:v>22.5</c:v>
                </c:pt>
                <c:pt idx="12">
                  <c:v>21.6</c:v>
                </c:pt>
                <c:pt idx="13">
                  <c:v>20.5</c:v>
                </c:pt>
              </c:numCache>
            </c:numRef>
          </c:val>
          <c:smooth val="0"/>
          <c:extLst>
            <c:ext xmlns:c16="http://schemas.microsoft.com/office/drawing/2014/chart" uri="{C3380CC4-5D6E-409C-BE32-E72D297353CC}">
              <c16:uniqueId val="{00000000-3E33-4187-AC9E-B7AC97373D65}"/>
            </c:ext>
          </c:extLst>
        </c:ser>
        <c:dLbls>
          <c:showLegendKey val="0"/>
          <c:showVal val="0"/>
          <c:showCatName val="0"/>
          <c:showSerName val="0"/>
          <c:showPercent val="0"/>
          <c:showBubbleSize val="0"/>
        </c:dLbls>
        <c:smooth val="0"/>
        <c:axId val="390259424"/>
        <c:axId val="390258304"/>
      </c:lineChart>
      <c:catAx>
        <c:axId val="39025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258304"/>
        <c:crosses val="autoZero"/>
        <c:auto val="1"/>
        <c:lblAlgn val="ctr"/>
        <c:lblOffset val="100"/>
        <c:noMultiLvlLbl val="0"/>
      </c:catAx>
      <c:valAx>
        <c:axId val="390258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25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Italia'!$B$20</c:f>
              <c:strCache>
                <c:ptCount val="1"/>
                <c:pt idx="0">
                  <c:v>Rapporto  tra tasso di occupazione delle donne 25-49 anni con figli in età prescolare e delle donne senza figli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Italia'!$C$20:$P$20</c:f>
              <c:numCache>
                <c:formatCode>0.0</c:formatCode>
                <c:ptCount val="14"/>
                <c:pt idx="0">
                  <c:v>69.5</c:v>
                </c:pt>
                <c:pt idx="1">
                  <c:v>69.7</c:v>
                </c:pt>
                <c:pt idx="2">
                  <c:v>70.599999999999994</c:v>
                </c:pt>
                <c:pt idx="3">
                  <c:v>70.900000000000006</c:v>
                </c:pt>
                <c:pt idx="4">
                  <c:v>72.400000000000006</c:v>
                </c:pt>
                <c:pt idx="5">
                  <c:v>73.3</c:v>
                </c:pt>
                <c:pt idx="6">
                  <c:v>71.7</c:v>
                </c:pt>
                <c:pt idx="7">
                  <c:v>72.400000000000006</c:v>
                </c:pt>
                <c:pt idx="8">
                  <c:v>75.099999999999994</c:v>
                </c:pt>
                <c:pt idx="9">
                  <c:v>75.400000000000006</c:v>
                </c:pt>
                <c:pt idx="10">
                  <c:v>77.5</c:v>
                </c:pt>
                <c:pt idx="11">
                  <c:v>77.8</c:v>
                </c:pt>
                <c:pt idx="12">
                  <c:v>76</c:v>
                </c:pt>
                <c:pt idx="13">
                  <c:v>75.5</c:v>
                </c:pt>
              </c:numCache>
            </c:numRef>
          </c:val>
          <c:smooth val="0"/>
          <c:extLst>
            <c:ext xmlns:c16="http://schemas.microsoft.com/office/drawing/2014/chart" uri="{C3380CC4-5D6E-409C-BE32-E72D297353CC}">
              <c16:uniqueId val="{00000000-5C82-49E7-909E-9DDAD13809D0}"/>
            </c:ext>
          </c:extLst>
        </c:ser>
        <c:dLbls>
          <c:dLblPos val="t"/>
          <c:showLegendKey val="0"/>
          <c:showVal val="1"/>
          <c:showCatName val="0"/>
          <c:showSerName val="0"/>
          <c:showPercent val="0"/>
          <c:showBubbleSize val="0"/>
        </c:dLbls>
        <c:smooth val="0"/>
        <c:axId val="390147424"/>
        <c:axId val="390150784"/>
      </c:lineChart>
      <c:catAx>
        <c:axId val="3901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150784"/>
        <c:crosses val="autoZero"/>
        <c:auto val="1"/>
        <c:lblAlgn val="ctr"/>
        <c:lblOffset val="100"/>
        <c:noMultiLvlLbl val="0"/>
      </c:catAx>
      <c:valAx>
        <c:axId val="39015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14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Italia'!$B$22</c:f>
              <c:strCache>
                <c:ptCount val="1"/>
                <c:pt idx="0">
                  <c:v>Indice di criminalità predatoria (per mille abitanti)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Italia'!$C$22:$P$22</c:f>
              <c:numCache>
                <c:formatCode>0.0</c:formatCode>
                <c:ptCount val="14"/>
                <c:pt idx="0">
                  <c:v>15.2</c:v>
                </c:pt>
                <c:pt idx="1">
                  <c:v>16.899999999999999</c:v>
                </c:pt>
                <c:pt idx="2">
                  <c:v>20.3</c:v>
                </c:pt>
                <c:pt idx="3">
                  <c:v>22.1</c:v>
                </c:pt>
                <c:pt idx="4">
                  <c:v>18.899999999999999</c:v>
                </c:pt>
                <c:pt idx="5">
                  <c:v>17.399999999999999</c:v>
                </c:pt>
                <c:pt idx="6">
                  <c:v>18.5</c:v>
                </c:pt>
                <c:pt idx="7">
                  <c:v>22.6</c:v>
                </c:pt>
                <c:pt idx="8">
                  <c:v>27.5</c:v>
                </c:pt>
                <c:pt idx="9">
                  <c:v>29.3</c:v>
                </c:pt>
                <c:pt idx="10">
                  <c:v>29.2</c:v>
                </c:pt>
                <c:pt idx="11">
                  <c:v>28.4</c:v>
                </c:pt>
                <c:pt idx="12">
                  <c:v>26</c:v>
                </c:pt>
                <c:pt idx="13">
                  <c:v>24.1</c:v>
                </c:pt>
              </c:numCache>
            </c:numRef>
          </c:val>
          <c:smooth val="0"/>
          <c:extLst>
            <c:ext xmlns:c16="http://schemas.microsoft.com/office/drawing/2014/chart" uri="{C3380CC4-5D6E-409C-BE32-E72D297353CC}">
              <c16:uniqueId val="{00000000-8C45-47BF-9523-3CD438056CBE}"/>
            </c:ext>
          </c:extLst>
        </c:ser>
        <c:dLbls>
          <c:dLblPos val="t"/>
          <c:showLegendKey val="0"/>
          <c:showVal val="1"/>
          <c:showCatName val="0"/>
          <c:showSerName val="0"/>
          <c:showPercent val="0"/>
          <c:showBubbleSize val="0"/>
        </c:dLbls>
        <c:smooth val="0"/>
        <c:axId val="386796576"/>
        <c:axId val="386797136"/>
      </c:lineChart>
      <c:catAx>
        <c:axId val="3867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6797136"/>
        <c:crosses val="autoZero"/>
        <c:auto val="1"/>
        <c:lblAlgn val="ctr"/>
        <c:lblOffset val="100"/>
        <c:noMultiLvlLbl val="0"/>
      </c:catAx>
      <c:valAx>
        <c:axId val="386797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679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9AD7C-7090-714D-97D0-459441F30915}" type="datetimeFigureOut">
              <a:rPr lang="it-IT" smtClean="0"/>
              <a:t>12/11/2020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C76E2-5BF2-7B4B-9DE7-E38959A806E9}" type="slidenum">
              <a:rPr lang="it-IT" smtClean="0"/>
              <a:t>‹N›</a:t>
            </a:fld>
            <a:endParaRPr lang="it-IT"/>
          </a:p>
        </p:txBody>
      </p:sp>
    </p:spTree>
    <p:extLst>
      <p:ext uri="{BB962C8B-B14F-4D97-AF65-F5344CB8AC3E}">
        <p14:creationId xmlns:p14="http://schemas.microsoft.com/office/powerpoint/2010/main" val="153484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a:t>
            </a:fld>
            <a:endParaRPr lang="it-IT"/>
          </a:p>
        </p:txBody>
      </p:sp>
    </p:spTree>
    <p:extLst>
      <p:ext uri="{BB962C8B-B14F-4D97-AF65-F5344CB8AC3E}">
        <p14:creationId xmlns:p14="http://schemas.microsoft.com/office/powerpoint/2010/main" val="25033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altLang="en-US" dirty="0" smtClean="0"/>
              <a:t>Non tutte le disuguaglianze di salute sono di per sé sinonimo di iniquità, ma soltanto quelle che possono essere superate con opportune politiche.</a:t>
            </a:r>
          </a:p>
          <a:p>
            <a:r>
              <a:rPr lang="it-IT" altLang="en-US" dirty="0" smtClean="0"/>
              <a:t>Disuguaglianze inique di salute sono presenti non soltanto tra Paesi ricchi e Paesi poveri, ma anche all’interno dei Paesi più ricchi.</a:t>
            </a:r>
          </a:p>
          <a:p>
            <a:endParaRPr lang="it-IT" altLang="en-US" dirty="0" smtClean="0"/>
          </a:p>
          <a:p>
            <a:r>
              <a:rPr lang="it-IT" altLang="en-US" dirty="0" smtClean="0"/>
              <a:t>Non c’è dubbio che le rilevanti disuguaglianze di salute che si registrano tra i vari Paesi e all’interno dello stesso Paese siano viste come particolarmente inique, soprattutto in presenza delle attuali possibilità di cura rese disponibili dai progressi in campo medico. Sono proprio queste disuguaglianze a essere percepite come particolarmente inique</a:t>
            </a:r>
          </a:p>
          <a:p>
            <a:endParaRPr lang="it-IT" altLang="en-US" dirty="0" smtClean="0"/>
          </a:p>
          <a:p>
            <a:pPr eaLnBrk="1" hangingPunct="1">
              <a:spcBef>
                <a:spcPct val="0"/>
              </a:spcBef>
            </a:pPr>
            <a:r>
              <a:rPr lang="it-IT" altLang="en-US" dirty="0" smtClean="0"/>
              <a:t>Anche nell’ultimo rapporto </a:t>
            </a:r>
            <a:r>
              <a:rPr lang="it-IT" altLang="en-US" dirty="0" err="1" smtClean="0"/>
              <a:t>Oecd</a:t>
            </a:r>
            <a:r>
              <a:rPr lang="it-IT" altLang="en-US" dirty="0" smtClean="0"/>
              <a:t> si osserva come nel nostro sistema pur essendo un buon sistema, esistano disuguaglianze di salute</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22</a:t>
            </a:fld>
            <a:endParaRPr lang="it-IT"/>
          </a:p>
        </p:txBody>
      </p:sp>
    </p:spTree>
    <p:extLst>
      <p:ext uri="{BB962C8B-B14F-4D97-AF65-F5344CB8AC3E}">
        <p14:creationId xmlns:p14="http://schemas.microsoft.com/office/powerpoint/2010/main" val="419214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smtClean="0"/>
              <a:t>Pur essendo molteplici le variabili socioeconomiche correlate con la salute, risulta difficoltoso derivare robuste conclusioni scientifiche dalle singole correlazioni, poiché queste possono cambiare in intensità e direzione a seconda del contesto di applicazione e sono spesso inficiate da problemi di interazioni tra le variabili e di non linearità delle relazioni</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23</a:t>
            </a:fld>
            <a:endParaRPr lang="it-IT"/>
          </a:p>
        </p:txBody>
      </p:sp>
    </p:spTree>
    <p:extLst>
      <p:ext uri="{BB962C8B-B14F-4D97-AF65-F5344CB8AC3E}">
        <p14:creationId xmlns:p14="http://schemas.microsoft.com/office/powerpoint/2010/main" val="135631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24</a:t>
            </a:fld>
            <a:endParaRPr lang="it-IT"/>
          </a:p>
        </p:txBody>
      </p:sp>
    </p:spTree>
    <p:extLst>
      <p:ext uri="{BB962C8B-B14F-4D97-AF65-F5344CB8AC3E}">
        <p14:creationId xmlns:p14="http://schemas.microsoft.com/office/powerpoint/2010/main" val="173563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altLang="it-IT" sz="1200" dirty="0" smtClean="0"/>
              <a:t>Povertà assoluta: definita oggettivamente rispetto a quanto si ritiene indispensabile per una condizione di vita decente in un certo contesto sociale.</a:t>
            </a:r>
          </a:p>
          <a:p>
            <a:pPr algn="just"/>
            <a:r>
              <a:rPr lang="it-IT" altLang="it-IT" sz="1200" dirty="0" smtClean="0"/>
              <a:t>Povertà relativa: definita soggettivamente rispetto al fatto di occupare un rango basso nella distribuzione delle risorse, </a:t>
            </a:r>
            <a:r>
              <a:rPr lang="it-IT" sz="1200" dirty="0" smtClean="0">
                <a:solidFill>
                  <a:srgbClr val="000000"/>
                </a:solidFill>
              </a:rPr>
              <a:t>ad esempio &lt;60% del reddito mediano</a:t>
            </a:r>
            <a:r>
              <a:rPr lang="it-IT" altLang="it-IT" sz="1200" dirty="0" smtClean="0"/>
              <a:t> (</a:t>
            </a:r>
            <a:r>
              <a:rPr lang="it-IT" altLang="it-IT" sz="1200" dirty="0" err="1" smtClean="0"/>
              <a:t>Mackintosh</a:t>
            </a:r>
            <a:r>
              <a:rPr lang="it-IT" altLang="it-IT" sz="1200" dirty="0" smtClean="0"/>
              <a:t>, 2001)</a:t>
            </a:r>
            <a:endParaRPr lang="it-IT" alt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7F2C76E2-5BF2-7B4B-9DE7-E38959A806E9}" type="slidenum">
              <a:rPr lang="it-IT" smtClean="0"/>
              <a:t>25</a:t>
            </a:fld>
            <a:endParaRPr lang="it-IT"/>
          </a:p>
        </p:txBody>
      </p:sp>
    </p:spTree>
    <p:extLst>
      <p:ext uri="{BB962C8B-B14F-4D97-AF65-F5344CB8AC3E}">
        <p14:creationId xmlns:p14="http://schemas.microsoft.com/office/powerpoint/2010/main" val="301362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altLang="it-IT" sz="1200" dirty="0" smtClean="0"/>
              <a:t>Il concetto di deprivazione non fa riferimento esclusivo alle </a:t>
            </a:r>
            <a:r>
              <a:rPr lang="it-IT" altLang="it-IT" sz="1200" u="sng" dirty="0" smtClean="0"/>
              <a:t>risorse materiali</a:t>
            </a:r>
            <a:r>
              <a:rPr lang="it-IT" altLang="it-IT" sz="1200" dirty="0" smtClean="0"/>
              <a:t>, ma tiene anche conto di quelle </a:t>
            </a:r>
            <a:r>
              <a:rPr lang="it-IT" altLang="it-IT" sz="1200" u="sng" dirty="0" smtClean="0"/>
              <a:t>culturali e sociali</a:t>
            </a:r>
            <a:r>
              <a:rPr lang="it-IT" altLang="it-IT" sz="1200" dirty="0" smtClean="0"/>
              <a:t>, evidenziando le caratteristiche di un certo gruppo (da intendersi in particolare come la popolazione che vive in un certo territorio) e ne misura le omogeneità/disomogeneità rispetto agli individui che lo compongono</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26</a:t>
            </a:fld>
            <a:endParaRPr lang="it-IT"/>
          </a:p>
        </p:txBody>
      </p:sp>
    </p:spTree>
    <p:extLst>
      <p:ext uri="{BB962C8B-B14F-4D97-AF65-F5344CB8AC3E}">
        <p14:creationId xmlns:p14="http://schemas.microsoft.com/office/powerpoint/2010/main" val="183580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lgn="just"/>
            <a:r>
              <a:rPr lang="it-IT" altLang="it-IT" sz="1200" dirty="0" smtClean="0"/>
              <a:t>Le misure individuali </a:t>
            </a:r>
            <a:r>
              <a:rPr lang="it-IT" sz="1200" dirty="0" smtClean="0"/>
              <a:t>si riferiscono alla distribuzione del reddito all’interno di una popolazione e consistono nel calcolare il cosiddetto “rapporto di concentrazione”, che misura la disuguaglianza di tale distribuzione tra gli individui)</a:t>
            </a:r>
          </a:p>
          <a:p>
            <a:pPr algn="just"/>
            <a:r>
              <a:rPr lang="it-IT" altLang="it-IT" sz="1200" dirty="0" smtClean="0"/>
              <a:t>Gli studi sulle classi sociali </a:t>
            </a:r>
            <a:r>
              <a:rPr lang="it-IT" sz="1200" dirty="0" smtClean="0"/>
              <a:t>suddividono la popolazione in “classi” di individui, definite sulla base del genere, della razza, o della tipologia di occupazione. Si analizza così se l’appartenenza a una classe generi svantaggi sistematicamente diversi con riguardo a qualche variabile rilevante.</a:t>
            </a:r>
            <a:endParaRPr lang="it-IT" altLang="it-IT" sz="1200" dirty="0" smtClean="0"/>
          </a:p>
          <a:p>
            <a:endParaRPr lang="it-IT" dirty="0" smtClean="0"/>
          </a:p>
          <a:p>
            <a:r>
              <a:rPr lang="it-IT" dirty="0" smtClean="0"/>
              <a:t>Gli indicatori di deprivazione si propongono, invece, di confrontare fra loro le condizioni di gruppi di individui identificati in quanto risiedenti in differenti zone geografiche. </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50</a:t>
            </a:fld>
            <a:endParaRPr lang="it-IT"/>
          </a:p>
        </p:txBody>
      </p:sp>
    </p:spTree>
    <p:extLst>
      <p:ext uri="{BB962C8B-B14F-4D97-AF65-F5344CB8AC3E}">
        <p14:creationId xmlns:p14="http://schemas.microsoft.com/office/powerpoint/2010/main" val="169560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51</a:t>
            </a:fld>
            <a:endParaRPr lang="it-IT"/>
          </a:p>
        </p:txBody>
      </p:sp>
    </p:spTree>
    <p:extLst>
      <p:ext uri="{BB962C8B-B14F-4D97-AF65-F5344CB8AC3E}">
        <p14:creationId xmlns:p14="http://schemas.microsoft.com/office/powerpoint/2010/main" val="336279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altLang="it-IT" dirty="0" smtClean="0"/>
              <a:t>In altre parole, l’inferenza ecologica si pone il problema di inferire il comportamento individuale a partire da dati aggregati e, nel tentativo di risolvere questo problema, si trova a dover affrontare il più complesso problema ecologico noto come “problema di Robinson” o della </a:t>
            </a:r>
            <a:r>
              <a:rPr lang="it-IT" altLang="it-IT" i="1" dirty="0" err="1" smtClean="0"/>
              <a:t>ecological</a:t>
            </a:r>
            <a:r>
              <a:rPr lang="it-IT" altLang="it-IT" i="1" dirty="0" smtClean="0"/>
              <a:t> </a:t>
            </a:r>
            <a:r>
              <a:rPr lang="it-IT" altLang="it-IT" i="1" dirty="0" err="1" smtClean="0"/>
              <a:t>fallacy</a:t>
            </a:r>
            <a:r>
              <a:rPr lang="it-IT" altLang="it-IT" dirty="0" smtClean="0"/>
              <a:t>.</a:t>
            </a:r>
          </a:p>
          <a:p>
            <a:endParaRPr lang="it-IT" altLang="it-IT" dirty="0" smtClean="0"/>
          </a:p>
          <a:p>
            <a:r>
              <a:rPr lang="it-IT" altLang="it-IT" dirty="0" smtClean="0"/>
              <a:t>In un famoso articolo apparso sul numero 15 dell’American </a:t>
            </a:r>
            <a:r>
              <a:rPr lang="it-IT" altLang="it-IT" dirty="0" err="1" smtClean="0"/>
              <a:t>Sociological</a:t>
            </a:r>
            <a:r>
              <a:rPr lang="it-IT" altLang="it-IT" dirty="0" smtClean="0"/>
              <a:t> </a:t>
            </a:r>
            <a:r>
              <a:rPr lang="it-IT" altLang="it-IT" dirty="0" err="1" smtClean="0"/>
              <a:t>Review</a:t>
            </a:r>
            <a:r>
              <a:rPr lang="it-IT" altLang="it-IT" dirty="0" smtClean="0"/>
              <a:t> del 1950, Robinson dimostrò che la correlazione fra variabili a livello aggregato può</a:t>
            </a:r>
            <a:r>
              <a:rPr lang="it-IT" altLang="it-IT" baseline="0" dirty="0" smtClean="0"/>
              <a:t> essere </a:t>
            </a:r>
            <a:r>
              <a:rPr lang="it-IT" altLang="it-IT" dirty="0" smtClean="0"/>
              <a:t>sensibilmente diversa, o addirittura di segno opposto, dalla correlazione, fra le medesime variabili, a livello disaggregato o individuale. L’articolo di Robinson ha segnato un punto di svolta nella costruzione dei modelli di inferenza ecologica.</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52</a:t>
            </a:fld>
            <a:endParaRPr lang="it-IT"/>
          </a:p>
        </p:txBody>
      </p:sp>
    </p:spTree>
    <p:extLst>
      <p:ext uri="{BB962C8B-B14F-4D97-AF65-F5344CB8AC3E}">
        <p14:creationId xmlns:p14="http://schemas.microsoft.com/office/powerpoint/2010/main" val="284420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altLang="it-IT" dirty="0" smtClean="0"/>
              <a:t>In altre parole, l’inferenza ecologica si pone il problema di inferire il comportamento individuale a partire da dati aggregati e, nel tentativo di risolvere questo problema, si trova a dover affrontare il più complesso problema ecologico noto come “problema di Robinson” o della </a:t>
            </a:r>
            <a:r>
              <a:rPr lang="it-IT" altLang="it-IT" i="1" dirty="0" err="1" smtClean="0"/>
              <a:t>ecological</a:t>
            </a:r>
            <a:r>
              <a:rPr lang="it-IT" altLang="it-IT" i="1" dirty="0" smtClean="0"/>
              <a:t> </a:t>
            </a:r>
            <a:r>
              <a:rPr lang="it-IT" altLang="it-IT" i="1" dirty="0" err="1" smtClean="0"/>
              <a:t>fallacy</a:t>
            </a:r>
            <a:r>
              <a:rPr lang="it-IT" altLang="it-IT" dirty="0" smtClean="0"/>
              <a:t>.</a:t>
            </a:r>
          </a:p>
          <a:p>
            <a:endParaRPr lang="it-IT" altLang="it-IT" dirty="0" smtClean="0"/>
          </a:p>
          <a:p>
            <a:r>
              <a:rPr lang="it-IT" altLang="it-IT" dirty="0" smtClean="0"/>
              <a:t>In un famoso articolo apparso sul numero 15 dell’American </a:t>
            </a:r>
            <a:r>
              <a:rPr lang="it-IT" altLang="it-IT" dirty="0" err="1" smtClean="0"/>
              <a:t>Sociological</a:t>
            </a:r>
            <a:r>
              <a:rPr lang="it-IT" altLang="it-IT" dirty="0" smtClean="0"/>
              <a:t> </a:t>
            </a:r>
            <a:r>
              <a:rPr lang="it-IT" altLang="it-IT" dirty="0" err="1" smtClean="0"/>
              <a:t>Review</a:t>
            </a:r>
            <a:r>
              <a:rPr lang="it-IT" altLang="it-IT" dirty="0" smtClean="0"/>
              <a:t> del 1950, Robinson dimostrò che la correlazione fra variabili a livello aggregato può</a:t>
            </a:r>
            <a:r>
              <a:rPr lang="it-IT" altLang="it-IT" baseline="0" dirty="0" smtClean="0"/>
              <a:t> essere </a:t>
            </a:r>
            <a:r>
              <a:rPr lang="it-IT" altLang="it-IT" dirty="0" smtClean="0"/>
              <a:t>sensibilmente diversa, o addirittura di segno opposto, dalla correlazione, fra le medesime variabili, a livello disaggregato o individuale. L’articolo di Robinson ha segnato un punto di svolta nella costruzione dei modelli di inferenza ecologica.</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53</a:t>
            </a:fld>
            <a:endParaRPr lang="it-IT"/>
          </a:p>
        </p:txBody>
      </p:sp>
    </p:spTree>
    <p:extLst>
      <p:ext uri="{BB962C8B-B14F-4D97-AF65-F5344CB8AC3E}">
        <p14:creationId xmlns:p14="http://schemas.microsoft.com/office/powerpoint/2010/main" val="59668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60</a:t>
            </a:fld>
            <a:endParaRPr lang="it-IT"/>
          </a:p>
        </p:txBody>
      </p:sp>
    </p:spTree>
    <p:extLst>
      <p:ext uri="{BB962C8B-B14F-4D97-AF65-F5344CB8AC3E}">
        <p14:creationId xmlns:p14="http://schemas.microsoft.com/office/powerpoint/2010/main" val="176031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a:t>
            </a:fld>
            <a:endParaRPr lang="it-IT"/>
          </a:p>
        </p:txBody>
      </p:sp>
    </p:spTree>
    <p:extLst>
      <p:ext uri="{BB962C8B-B14F-4D97-AF65-F5344CB8AC3E}">
        <p14:creationId xmlns:p14="http://schemas.microsoft.com/office/powerpoint/2010/main" val="38207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62</a:t>
            </a:fld>
            <a:endParaRPr lang="it-IT"/>
          </a:p>
        </p:txBody>
      </p:sp>
    </p:spTree>
    <p:extLst>
      <p:ext uri="{BB962C8B-B14F-4D97-AF65-F5344CB8AC3E}">
        <p14:creationId xmlns:p14="http://schemas.microsoft.com/office/powerpoint/2010/main" val="2428149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63</a:t>
            </a:fld>
            <a:endParaRPr lang="it-IT"/>
          </a:p>
        </p:txBody>
      </p:sp>
    </p:spTree>
    <p:extLst>
      <p:ext uri="{BB962C8B-B14F-4D97-AF65-F5344CB8AC3E}">
        <p14:creationId xmlns:p14="http://schemas.microsoft.com/office/powerpoint/2010/main" val="296877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smtClean="0"/>
              <a:t>Sebbene il Regolamento EU-SILC richieda solamente la produzione di indicatori a livello nazionale, in Italia l'indagine è stata disegnata per assicurare stime affidabili anche a </a:t>
            </a:r>
            <a:r>
              <a:rPr lang="it-IT" b="1" dirty="0" smtClean="0"/>
              <a:t>livello regionale</a:t>
            </a:r>
            <a:r>
              <a:rPr lang="it-IT" dirty="0" smtClean="0"/>
              <a:t>. A partire dal 2007 l'indagine, oltre ai redditi netti, fornisce anche la stima dei redditi lordi, permettendo di calcolare i principali indicatori economico-sociali (povertà relativa, persistenza nello stato di povertà, dispersione intorno alla linea di povertà, diseguaglianza dei redditi) prima e dopo l'imposizione fiscale e i trasferimenti sociali.</a:t>
            </a:r>
            <a:br>
              <a:rPr lang="it-IT"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64</a:t>
            </a:fld>
            <a:endParaRPr lang="it-IT"/>
          </a:p>
        </p:txBody>
      </p:sp>
    </p:spTree>
    <p:extLst>
      <p:ext uri="{BB962C8B-B14F-4D97-AF65-F5344CB8AC3E}">
        <p14:creationId xmlns:p14="http://schemas.microsoft.com/office/powerpoint/2010/main" val="3160719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66</a:t>
            </a:fld>
            <a:endParaRPr lang="it-IT"/>
          </a:p>
        </p:txBody>
      </p:sp>
    </p:spTree>
    <p:extLst>
      <p:ext uri="{BB962C8B-B14F-4D97-AF65-F5344CB8AC3E}">
        <p14:creationId xmlns:p14="http://schemas.microsoft.com/office/powerpoint/2010/main" val="303420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14</a:t>
            </a:fld>
            <a:endParaRPr lang="it-IT"/>
          </a:p>
        </p:txBody>
      </p:sp>
    </p:spTree>
    <p:extLst>
      <p:ext uri="{BB962C8B-B14F-4D97-AF65-F5344CB8AC3E}">
        <p14:creationId xmlns:p14="http://schemas.microsoft.com/office/powerpoint/2010/main" val="49780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15</a:t>
            </a:fld>
            <a:endParaRPr lang="it-IT"/>
          </a:p>
        </p:txBody>
      </p:sp>
    </p:spTree>
    <p:extLst>
      <p:ext uri="{BB962C8B-B14F-4D97-AF65-F5344CB8AC3E}">
        <p14:creationId xmlns:p14="http://schemas.microsoft.com/office/powerpoint/2010/main" val="193503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16</a:t>
            </a:fld>
            <a:endParaRPr lang="it-IT"/>
          </a:p>
        </p:txBody>
      </p:sp>
    </p:spTree>
    <p:extLst>
      <p:ext uri="{BB962C8B-B14F-4D97-AF65-F5344CB8AC3E}">
        <p14:creationId xmlns:p14="http://schemas.microsoft.com/office/powerpoint/2010/main" val="393469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17</a:t>
            </a:fld>
            <a:endParaRPr lang="it-IT"/>
          </a:p>
        </p:txBody>
      </p:sp>
    </p:spTree>
    <p:extLst>
      <p:ext uri="{BB962C8B-B14F-4D97-AF65-F5344CB8AC3E}">
        <p14:creationId xmlns:p14="http://schemas.microsoft.com/office/powerpoint/2010/main" val="224848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latin typeface="+mn-lt"/>
                <a:ea typeface="+mn-ea"/>
                <a:cs typeface="Times New Roman" panose="02020603050405020304" pitchFamily="18" charset="0"/>
              </a:rPr>
              <a:t>L’evidenza di disuguaglianze all’interno di realtà geografiche appartenenti allo stesso Paese o alla stessa area geografica, è una delle grandi sconfitte della società odierna: alti tassi di morbilità e mortalità sono presenti tra i gruppi socioeconomici a basso reddito in molti Paesi. </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latin typeface="+mn-lt"/>
                <a:ea typeface="+mn-ea"/>
                <a:cs typeface="Times New Roman" panose="02020603050405020304" pitchFamily="18" charset="0"/>
              </a:rPr>
              <a:t>Come si può osservare la salute dipende da diversi fattori tra i quali hanno</a:t>
            </a:r>
            <a:r>
              <a:rPr lang="it-IT" sz="1000" kern="1200" baseline="0" dirty="0" smtClean="0">
                <a:solidFill>
                  <a:schemeClr val="tx1"/>
                </a:solidFill>
                <a:latin typeface="+mn-lt"/>
                <a:ea typeface="+mn-ea"/>
                <a:cs typeface="Times New Roman" panose="02020603050405020304" pitchFamily="18" charset="0"/>
              </a:rPr>
              <a:t> un peso determinante i cosiddetti determinanti non sanitari</a:t>
            </a:r>
            <a:endParaRPr lang="it-IT" sz="1000" kern="1200" dirty="0" smtClean="0">
              <a:solidFill>
                <a:schemeClr val="tx1"/>
              </a:solidFill>
              <a:latin typeface="+mn-lt"/>
              <a:ea typeface="+mn-ea"/>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fld id="{7F2C76E2-5BF2-7B4B-9DE7-E38959A806E9}" type="slidenum">
              <a:rPr lang="it-IT" smtClean="0"/>
              <a:t>19</a:t>
            </a:fld>
            <a:endParaRPr lang="it-IT"/>
          </a:p>
        </p:txBody>
      </p:sp>
    </p:spTree>
    <p:extLst>
      <p:ext uri="{BB962C8B-B14F-4D97-AF65-F5344CB8AC3E}">
        <p14:creationId xmlns:p14="http://schemas.microsoft.com/office/powerpoint/2010/main" val="87251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altLang="it-IT" b="1" dirty="0" smtClean="0"/>
              <a:t>DUE CITTA’- LA PRIMA LONDRA</a:t>
            </a:r>
          </a:p>
          <a:p>
            <a:r>
              <a:rPr lang="en-US" altLang="it-IT" b="1" dirty="0" smtClean="0"/>
              <a:t>Per </a:t>
            </a:r>
            <a:r>
              <a:rPr lang="en-US" altLang="it-IT" b="1" dirty="0" err="1" smtClean="0"/>
              <a:t>descrivere</a:t>
            </a:r>
            <a:r>
              <a:rPr lang="en-US" altLang="it-IT" b="1" dirty="0" smtClean="0"/>
              <a:t> le </a:t>
            </a:r>
            <a:r>
              <a:rPr lang="en-US" altLang="it-IT" b="1" dirty="0" err="1" smtClean="0"/>
              <a:t>disuguaglianze</a:t>
            </a:r>
            <a:r>
              <a:rPr lang="en-US" altLang="it-IT" b="1" dirty="0" smtClean="0"/>
              <a:t> </a:t>
            </a:r>
            <a:r>
              <a:rPr lang="en-US" altLang="it-IT" b="1" dirty="0" err="1" smtClean="0"/>
              <a:t>sociali</a:t>
            </a:r>
            <a:r>
              <a:rPr lang="en-US" altLang="it-IT" b="1" dirty="0" smtClean="0"/>
              <a:t> </a:t>
            </a:r>
            <a:r>
              <a:rPr lang="en-US" altLang="it-IT" b="1" dirty="0" err="1" smtClean="0"/>
              <a:t>si</a:t>
            </a:r>
            <a:r>
              <a:rPr lang="en-US" altLang="it-IT" b="1" dirty="0" smtClean="0"/>
              <a:t> </a:t>
            </a:r>
            <a:r>
              <a:rPr lang="en-US" altLang="it-IT" b="1" dirty="0" err="1" smtClean="0"/>
              <a:t>immagina</a:t>
            </a:r>
            <a:r>
              <a:rPr lang="en-US" altLang="it-IT" b="1" dirty="0" smtClean="0"/>
              <a:t> un </a:t>
            </a:r>
            <a:r>
              <a:rPr lang="en-US" altLang="it-IT" b="1" dirty="0" err="1" smtClean="0"/>
              <a:t>viaggio</a:t>
            </a:r>
            <a:r>
              <a:rPr lang="en-US" altLang="it-IT" b="1" dirty="0" smtClean="0"/>
              <a:t> </a:t>
            </a:r>
            <a:r>
              <a:rPr lang="en-US" altLang="it-IT" b="1" dirty="0" err="1" smtClean="0"/>
              <a:t>partendo</a:t>
            </a:r>
            <a:r>
              <a:rPr lang="en-US" altLang="it-IT" b="1" dirty="0" smtClean="0"/>
              <a:t> dal </a:t>
            </a:r>
            <a:r>
              <a:rPr lang="en-US" altLang="it-IT" b="1" dirty="0" err="1" smtClean="0"/>
              <a:t>centro</a:t>
            </a:r>
            <a:r>
              <a:rPr lang="en-US" altLang="it-IT" b="1" dirty="0" smtClean="0"/>
              <a:t> verso la </a:t>
            </a:r>
            <a:r>
              <a:rPr lang="en-US" altLang="it-IT" b="1" dirty="0" err="1" smtClean="0"/>
              <a:t>periferia</a:t>
            </a:r>
            <a:r>
              <a:rPr lang="en-US" altLang="it-IT" b="1" dirty="0" smtClean="0"/>
              <a:t>, verso </a:t>
            </a:r>
            <a:r>
              <a:rPr lang="en-US" altLang="it-IT" b="1" dirty="0" err="1" smtClean="0"/>
              <a:t>est</a:t>
            </a:r>
            <a:r>
              <a:rPr lang="en-US" altLang="it-IT" b="1" dirty="0" smtClean="0"/>
              <a:t> di </a:t>
            </a:r>
            <a:r>
              <a:rPr lang="en-US" altLang="it-IT" b="1" dirty="0" err="1" smtClean="0"/>
              <a:t>Londra</a:t>
            </a:r>
            <a:r>
              <a:rPr lang="en-US" altLang="it-IT" b="1" dirty="0" smtClean="0"/>
              <a:t>, Canning Town</a:t>
            </a:r>
          </a:p>
          <a:p>
            <a:r>
              <a:rPr lang="en-US" altLang="it-IT" b="1" dirty="0" err="1" smtClean="0"/>
              <a:t>Sono</a:t>
            </a:r>
            <a:r>
              <a:rPr lang="en-US" altLang="it-IT" b="1" dirty="0" smtClean="0"/>
              <a:t> </a:t>
            </a:r>
            <a:r>
              <a:rPr lang="en-US" altLang="it-IT" b="1" dirty="0" err="1" smtClean="0"/>
              <a:t>dati</a:t>
            </a:r>
            <a:r>
              <a:rPr lang="en-US" altLang="it-IT" b="1" dirty="0" smtClean="0"/>
              <a:t> del 2005 ma molto </a:t>
            </a:r>
            <a:r>
              <a:rPr lang="en-US" altLang="it-IT" b="1" dirty="0" err="1" smtClean="0"/>
              <a:t>interessanti</a:t>
            </a:r>
            <a:r>
              <a:rPr lang="en-US" altLang="it-IT" b="1" dirty="0" smtClean="0"/>
              <a:t>, </a:t>
            </a:r>
            <a:r>
              <a:rPr lang="en-US" altLang="it-IT" b="1" dirty="0" err="1" smtClean="0"/>
              <a:t>nel</a:t>
            </a:r>
            <a:r>
              <a:rPr lang="en-US" altLang="it-IT" b="1" dirty="0" smtClean="0"/>
              <a:t> </a:t>
            </a:r>
            <a:r>
              <a:rPr lang="en-US" altLang="it-IT" b="1" dirty="0" err="1" smtClean="0"/>
              <a:t>passare</a:t>
            </a:r>
            <a:r>
              <a:rPr lang="en-US" altLang="it-IT" b="1" dirty="0" smtClean="0"/>
              <a:t> dal </a:t>
            </a:r>
            <a:r>
              <a:rPr lang="en-US" altLang="it-IT" b="1" dirty="0" err="1" smtClean="0"/>
              <a:t>centro</a:t>
            </a:r>
            <a:r>
              <a:rPr lang="en-US" altLang="it-IT" b="1" dirty="0" smtClean="0"/>
              <a:t> </a:t>
            </a:r>
            <a:r>
              <a:rPr lang="en-US" altLang="it-IT" b="1" dirty="0" err="1" smtClean="0"/>
              <a:t>alla</a:t>
            </a:r>
            <a:r>
              <a:rPr lang="en-US" altLang="it-IT" b="1" dirty="0" smtClean="0"/>
              <a:t> </a:t>
            </a:r>
            <a:r>
              <a:rPr lang="en-US" altLang="it-IT" b="1" dirty="0" err="1" smtClean="0"/>
              <a:t>periferia</a:t>
            </a:r>
            <a:r>
              <a:rPr lang="en-US" altLang="it-IT" b="1" baseline="0" dirty="0" smtClean="0"/>
              <a:t> </a:t>
            </a:r>
            <a:r>
              <a:rPr lang="en-US" altLang="it-IT" b="1" baseline="0" dirty="0" err="1" smtClean="0"/>
              <a:t>est</a:t>
            </a:r>
            <a:r>
              <a:rPr lang="en-US" altLang="it-IT" b="1" baseline="0" dirty="0" smtClean="0"/>
              <a:t> di </a:t>
            </a:r>
            <a:r>
              <a:rPr lang="en-US" altLang="it-IT" b="1" baseline="0" dirty="0" err="1" smtClean="0"/>
              <a:t>Londra</a:t>
            </a:r>
            <a:r>
              <a:rPr lang="en-US" altLang="it-IT" b="1" baseline="0" dirty="0" smtClean="0"/>
              <a:t> ad </a:t>
            </a:r>
            <a:r>
              <a:rPr lang="en-US" altLang="it-IT" b="1" baseline="0" dirty="0" err="1" smtClean="0"/>
              <a:t>ogni</a:t>
            </a:r>
            <a:r>
              <a:rPr lang="en-US" altLang="it-IT" b="1" baseline="0" dirty="0" smtClean="0"/>
              <a:t> fermata successive </a:t>
            </a:r>
            <a:r>
              <a:rPr lang="en-US" altLang="it-IT" b="1" baseline="0" dirty="0" err="1" smtClean="0"/>
              <a:t>gli</a:t>
            </a:r>
            <a:r>
              <a:rPr lang="en-US" altLang="it-IT" b="1" baseline="0" dirty="0" smtClean="0"/>
              <a:t> </a:t>
            </a:r>
            <a:r>
              <a:rPr lang="en-US" altLang="it-IT" b="1" baseline="0" dirty="0" err="1" smtClean="0"/>
              <a:t>abitanti</a:t>
            </a:r>
            <a:r>
              <a:rPr lang="en-US" altLang="it-IT" b="1" baseline="0" dirty="0" smtClean="0"/>
              <a:t> </a:t>
            </a:r>
            <a:r>
              <a:rPr lang="en-US" altLang="it-IT" b="1" baseline="0" dirty="0" err="1" smtClean="0"/>
              <a:t>delle</a:t>
            </a:r>
            <a:r>
              <a:rPr lang="en-US" altLang="it-IT" b="1" baseline="0" dirty="0" smtClean="0"/>
              <a:t> zone </a:t>
            </a:r>
            <a:r>
              <a:rPr lang="en-US" altLang="it-IT" b="1" baseline="0" dirty="0" err="1" smtClean="0"/>
              <a:t>attorno</a:t>
            </a:r>
            <a:r>
              <a:rPr lang="en-US" altLang="it-IT" b="1" baseline="0" dirty="0" smtClean="0"/>
              <a:t> </a:t>
            </a:r>
            <a:r>
              <a:rPr lang="en-US" altLang="it-IT" b="1" baseline="0" dirty="0" err="1" smtClean="0"/>
              <a:t>alla</a:t>
            </a:r>
            <a:r>
              <a:rPr lang="en-US" altLang="it-IT" b="1" baseline="0" dirty="0" smtClean="0"/>
              <a:t> fermata </a:t>
            </a:r>
            <a:r>
              <a:rPr lang="en-US" altLang="it-IT" b="1" baseline="0" dirty="0" err="1" smtClean="0"/>
              <a:t>hanno</a:t>
            </a:r>
            <a:r>
              <a:rPr lang="en-US" altLang="it-IT" b="1" baseline="0" dirty="0" smtClean="0"/>
              <a:t> </a:t>
            </a:r>
            <a:r>
              <a:rPr lang="en-US" altLang="it-IT" b="1" baseline="0" dirty="0" err="1" smtClean="0"/>
              <a:t>una</a:t>
            </a:r>
            <a:r>
              <a:rPr lang="en-US" altLang="it-IT" b="1" baseline="0" dirty="0" smtClean="0"/>
              <a:t> </a:t>
            </a:r>
            <a:r>
              <a:rPr lang="en-US" altLang="it-IT" b="1" baseline="0" dirty="0" err="1" smtClean="0"/>
              <a:t>aspettativa</a:t>
            </a:r>
            <a:r>
              <a:rPr lang="en-US" altLang="it-IT" b="1" baseline="0" dirty="0" smtClean="0"/>
              <a:t> di vita inferior di un anno </a:t>
            </a:r>
            <a:r>
              <a:rPr lang="en-US" altLang="it-IT" b="1" baseline="0" dirty="0" err="1" smtClean="0"/>
              <a:t>rispetto</a:t>
            </a:r>
            <a:r>
              <a:rPr lang="en-US" altLang="it-IT" b="1" baseline="0" dirty="0" smtClean="0"/>
              <a:t> </a:t>
            </a:r>
            <a:r>
              <a:rPr lang="en-US" altLang="it-IT" b="1" baseline="0" dirty="0" err="1" smtClean="0"/>
              <a:t>alla</a:t>
            </a:r>
            <a:r>
              <a:rPr lang="en-US" altLang="it-IT" b="1" baseline="0" dirty="0" smtClean="0"/>
              <a:t> fermata </a:t>
            </a:r>
            <a:r>
              <a:rPr lang="en-US" altLang="it-IT" b="1" baseline="0" dirty="0" err="1" smtClean="0"/>
              <a:t>precedente</a:t>
            </a:r>
            <a:r>
              <a:rPr lang="en-US" altLang="it-IT" b="1" baseline="0" dirty="0" smtClean="0"/>
              <a:t> </a:t>
            </a:r>
            <a:r>
              <a:rPr lang="en-US" altLang="it-IT" b="1" baseline="0" dirty="0" err="1" smtClean="0"/>
              <a:t>arrivando</a:t>
            </a:r>
            <a:r>
              <a:rPr lang="en-US" altLang="it-IT" b="1" baseline="0" dirty="0" smtClean="0"/>
              <a:t> ad </a:t>
            </a:r>
            <a:r>
              <a:rPr lang="en-US" altLang="it-IT" b="1" baseline="0" dirty="0" err="1" smtClean="0"/>
              <a:t>una</a:t>
            </a:r>
            <a:r>
              <a:rPr lang="en-US" altLang="it-IT" b="1" baseline="0" dirty="0" smtClean="0"/>
              <a:t> </a:t>
            </a:r>
            <a:r>
              <a:rPr lang="en-US" altLang="it-IT" b="1" baseline="0" dirty="0" err="1" smtClean="0"/>
              <a:t>differenza</a:t>
            </a:r>
            <a:r>
              <a:rPr lang="en-US" altLang="it-IT" b="1" baseline="0" dirty="0" smtClean="0"/>
              <a:t> di 7 </a:t>
            </a:r>
            <a:r>
              <a:rPr lang="en-US" altLang="it-IT" b="1" baseline="0" dirty="0" err="1" smtClean="0"/>
              <a:t>anni</a:t>
            </a:r>
            <a:r>
              <a:rPr lang="en-US" altLang="it-IT" b="1" baseline="0" dirty="0" smtClean="0"/>
              <a:t> </a:t>
            </a:r>
            <a:r>
              <a:rPr lang="en-US" altLang="it-IT" b="1" baseline="0" dirty="0" err="1" smtClean="0"/>
              <a:t>nell’estrema</a:t>
            </a:r>
            <a:r>
              <a:rPr lang="en-US" altLang="it-IT" b="1" baseline="0" dirty="0" smtClean="0"/>
              <a:t> </a:t>
            </a:r>
            <a:r>
              <a:rPr lang="en-US" altLang="it-IT" b="1" baseline="0" dirty="0" err="1" smtClean="0"/>
              <a:t>periferia</a:t>
            </a:r>
            <a:endParaRPr lang="en-US" altLang="it-IT" b="1" dirty="0" smtClean="0"/>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20</a:t>
            </a:fld>
            <a:endParaRPr lang="it-IT"/>
          </a:p>
        </p:txBody>
      </p:sp>
    </p:spTree>
    <p:extLst>
      <p:ext uri="{BB962C8B-B14F-4D97-AF65-F5344CB8AC3E}">
        <p14:creationId xmlns:p14="http://schemas.microsoft.com/office/powerpoint/2010/main" val="266343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a:t>
            </a:r>
            <a:r>
              <a:rPr lang="it-IT" baseline="0" dirty="0" smtClean="0"/>
              <a:t> situazione simile si può osservare dallo studio longitudinale torinese di </a:t>
            </a:r>
            <a:r>
              <a:rPr lang="it-IT" baseline="0" dirty="0" err="1" smtClean="0"/>
              <a:t>Geppo</a:t>
            </a:r>
            <a:r>
              <a:rPr lang="it-IT" baseline="0" dirty="0" smtClean="0"/>
              <a:t> Costa del 2016 dove la speranza di vita passa da poco più di 82 anni nei quartieri collinari a meno di 80 anni in periferia</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21</a:t>
            </a:fld>
            <a:endParaRPr lang="it-IT"/>
          </a:p>
        </p:txBody>
      </p:sp>
    </p:spTree>
    <p:extLst>
      <p:ext uri="{BB962C8B-B14F-4D97-AF65-F5344CB8AC3E}">
        <p14:creationId xmlns:p14="http://schemas.microsoft.com/office/powerpoint/2010/main" val="324211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12/11/2020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59419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12/11/2020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7414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12/11/2020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75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12/11/2020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305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32A30B-5EF6-0F4C-BCDE-F7A18F9D324C}" type="datetimeFigureOut">
              <a:rPr lang="it-IT" smtClean="0"/>
              <a:t>12/11/2020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5065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32A30B-5EF6-0F4C-BCDE-F7A18F9D324C}" type="datetimeFigureOut">
              <a:rPr lang="it-IT" smtClean="0"/>
              <a:t>12/11/2020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5709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32A30B-5EF6-0F4C-BCDE-F7A18F9D324C}" type="datetimeFigureOut">
              <a:rPr lang="it-IT" smtClean="0"/>
              <a:t>12/11/2020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9369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32A30B-5EF6-0F4C-BCDE-F7A18F9D324C}" type="datetimeFigureOut">
              <a:rPr lang="it-IT" smtClean="0"/>
              <a:t>12/11/2020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78317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32A30B-5EF6-0F4C-BCDE-F7A18F9D324C}" type="datetimeFigureOut">
              <a:rPr lang="it-IT" smtClean="0"/>
              <a:t>12/11/2020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43224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12/11/2020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1947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12/11/2020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6699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A30B-5EF6-0F4C-BCDE-F7A18F9D324C}" type="datetimeFigureOut">
              <a:rPr lang="it-IT" smtClean="0"/>
              <a:t>12/11/2020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26F7-4E86-CB4A-B11E-787A40C7FBC8}" type="slidenum">
              <a:rPr lang="it-IT" smtClean="0"/>
              <a:t>‹N›</a:t>
            </a:fld>
            <a:endParaRPr lang="it-IT"/>
          </a:p>
        </p:txBody>
      </p:sp>
    </p:spTree>
    <p:extLst>
      <p:ext uri="{BB962C8B-B14F-4D97-AF65-F5344CB8AC3E}">
        <p14:creationId xmlns:p14="http://schemas.microsoft.com/office/powerpoint/2010/main" val="294055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30.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4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9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33.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NUL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Analisi dei fenomeni socio economici</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30899"/>
            <a:ext cx="2432050" cy="1282601"/>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447" y="230899"/>
            <a:ext cx="1408804" cy="1408804"/>
          </a:xfrm>
          <a:prstGeom prst="rect">
            <a:avLst/>
          </a:prstGeom>
        </p:spPr>
      </p:pic>
    </p:spTree>
    <p:extLst>
      <p:ext uri="{BB962C8B-B14F-4D97-AF65-F5344CB8AC3E}">
        <p14:creationId xmlns:p14="http://schemas.microsoft.com/office/powerpoint/2010/main" val="3907512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Disuguaglianze economiche e sociali</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30899"/>
            <a:ext cx="2432050" cy="1282601"/>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447" y="230899"/>
            <a:ext cx="1408804" cy="1408804"/>
          </a:xfrm>
          <a:prstGeom prst="rect">
            <a:avLst/>
          </a:prstGeom>
        </p:spPr>
      </p:pic>
    </p:spTree>
    <p:extLst>
      <p:ext uri="{BB962C8B-B14F-4D97-AF65-F5344CB8AC3E}">
        <p14:creationId xmlns:p14="http://schemas.microsoft.com/office/powerpoint/2010/main" val="1376678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Analisi della disuguaglianza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626301" y="1444555"/>
            <a:ext cx="8217074" cy="3847207"/>
          </a:xfrm>
          <a:prstGeom prst="rect">
            <a:avLst/>
          </a:prstGeom>
        </p:spPr>
        <p:txBody>
          <a:bodyPr wrap="square">
            <a:spAutoFit/>
          </a:bodyPr>
          <a:lstStyle/>
          <a:p>
            <a:pPr indent="252095" algn="just">
              <a:lnSpc>
                <a:spcPct val="150000"/>
              </a:lnSpc>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Negli ultimi decenni l’Unione Europea si è impegnata fortemente nella promozione di politiche pubbliche comuni, volte ad incentivare l’intervento statale verso la promulgazione di politiche sociali capaci di garantire il miglioramento delle condizioni di vita della popolazione degli Stati Membri.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50000"/>
              </a:lnSpc>
              <a:spcAft>
                <a:spcPts val="600"/>
              </a:spcAft>
            </a:pPr>
            <a:r>
              <a:rPr lang="it-IT" dirty="0" smtClean="0">
                <a:latin typeface="Calibri" panose="020F0502020204030204" pitchFamily="34" charset="0"/>
                <a:ea typeface="Calibri" panose="020F0502020204030204" pitchFamily="34" charset="0"/>
                <a:cs typeface="Times New Roman" panose="02020603050405020304" pitchFamily="18" charset="0"/>
              </a:rPr>
              <a:t>In </a:t>
            </a:r>
            <a:r>
              <a:rPr lang="it-IT" dirty="0">
                <a:latin typeface="Calibri" panose="020F0502020204030204" pitchFamily="34" charset="0"/>
                <a:ea typeface="Calibri" panose="020F0502020204030204" pitchFamily="34" charset="0"/>
                <a:cs typeface="Times New Roman" panose="02020603050405020304" pitchFamily="18" charset="0"/>
              </a:rPr>
              <a:t>particolare grande attenzione viene posta dall’Unione verso fenomeni quali la disuguaglianza economica e </a:t>
            </a:r>
            <a:r>
              <a:rPr lang="it-IT" dirty="0" smtClean="0">
                <a:latin typeface="Calibri" panose="020F0502020204030204" pitchFamily="34" charset="0"/>
                <a:ea typeface="Calibri" panose="020F0502020204030204" pitchFamily="34" charset="0"/>
                <a:cs typeface="Times New Roman" panose="02020603050405020304" pitchFamily="18" charset="0"/>
              </a:rPr>
              <a:t>sociale analizzando i differenziali di benessere nei diversi Paesi </a:t>
            </a:r>
            <a:r>
              <a:rPr lang="it-IT" dirty="0">
                <a:latin typeface="Calibri" panose="020F0502020204030204" pitchFamily="34" charset="0"/>
                <a:ea typeface="Calibri" panose="020F0502020204030204" pitchFamily="34" charset="0"/>
                <a:cs typeface="Times New Roman" panose="02020603050405020304" pitchFamily="18" charset="0"/>
              </a:rPr>
              <a:t>come riconfermato con la proclamazione nel 2017 da parte delle Istituzioni europee del Pilastro europeo dei diritti sociali</a:t>
            </a:r>
            <a:r>
              <a:rPr lang="it-IT" dirty="0" smtClean="0">
                <a:latin typeface="Calibri" panose="020F0502020204030204" pitchFamily="34" charset="0"/>
                <a:ea typeface="Calibri" panose="020F0502020204030204" pitchFamily="34" charset="0"/>
                <a:cs typeface="Times New Roman" panose="02020603050405020304" pitchFamily="18" charset="0"/>
              </a:rPr>
              <a:t>.</a:t>
            </a:r>
          </a:p>
          <a:p>
            <a:pPr indent="252095" algn="just">
              <a:spcAft>
                <a:spcPts val="600"/>
              </a:spcAf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217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Analisi delle disuguaglianze economiche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13151" y="1266870"/>
            <a:ext cx="8116865" cy="3450304"/>
          </a:xfrm>
          <a:prstGeom prst="rect">
            <a:avLst/>
          </a:prstGeom>
        </p:spPr>
        <p:txBody>
          <a:bodyPr wrap="square">
            <a:spAutoFit/>
          </a:bodyPr>
          <a:lstStyle/>
          <a:p>
            <a:pPr indent="252095" algn="just">
              <a:lnSpc>
                <a:spcPct val="150000"/>
              </a:lnSpc>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Con disuguaglianza economica si indica un fenomeno socio-economico comune a tutti gli Stati a livello internazionale, per cui si osserva una distribuzione iniqua del reddito e delle risorse fra i diversi gruppi presenti all’interno della comunità. I soggetti che ne soffrono, appaiono intrappolati in una condizione di svantaggio tale da limitarne le aspettative di mobilità sociale. </a:t>
            </a:r>
          </a:p>
          <a:p>
            <a:pPr>
              <a:lnSpc>
                <a:spcPct val="150000"/>
              </a:lnSpc>
            </a:pPr>
            <a:r>
              <a:rPr lang="it-IT" dirty="0">
                <a:latin typeface="Calibri" panose="020F0502020204030204" pitchFamily="34" charset="0"/>
                <a:ea typeface="Calibri" panose="020F0502020204030204" pitchFamily="34" charset="0"/>
                <a:cs typeface="Times New Roman" panose="02020603050405020304" pitchFamily="18" charset="0"/>
              </a:rPr>
              <a:t>Per favorire il miglioramento delle condizioni di vita della popolazione, permettendo così alle fasce più svantaggiate di uscire dalla condizione di povertà che li affligge, sono dunque utili politiche sociali mirate che permettano lo sviluppo individuale.</a:t>
            </a:r>
            <a:endParaRPr lang="it-IT" dirty="0"/>
          </a:p>
        </p:txBody>
      </p:sp>
    </p:spTree>
    <p:extLst>
      <p:ext uri="{BB962C8B-B14F-4D97-AF65-F5344CB8AC3E}">
        <p14:creationId xmlns:p14="http://schemas.microsoft.com/office/powerpoint/2010/main" val="3653046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concentrazione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70288" y="1028121"/>
            <a:ext cx="8631716" cy="1154675"/>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Osservando l’ammontare di un carattere quantitativo trasferibile su un collettivo statistico, si può essere interessati a sapere come questo ammontare sia ripartito fra le unità statistiche del collettivo in esame.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Rettangolo 12"/>
          <p:cNvSpPr/>
          <p:nvPr/>
        </p:nvSpPr>
        <p:spPr>
          <a:xfrm>
            <a:off x="270287" y="2753284"/>
            <a:ext cx="8455071" cy="2125069"/>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supponga per esempio di rilevare il reddito delle famiglie italiane. Ci interessa conoscere se il reddito complessivo sia </a:t>
            </a:r>
            <a:r>
              <a:rPr lang="it-IT" dirty="0" err="1">
                <a:latin typeface="Arial" panose="020B0604020202020204" pitchFamily="34" charset="0"/>
                <a:ea typeface="Times New Roman" panose="02020603050405020304" pitchFamily="18" charset="0"/>
                <a:cs typeface="Times New Roman" panose="02020603050405020304" pitchFamily="18" charset="0"/>
              </a:rPr>
              <a:t>equidistribuito</a:t>
            </a:r>
            <a:r>
              <a:rPr lang="it-IT" dirty="0">
                <a:latin typeface="Arial" panose="020B0604020202020204" pitchFamily="34" charset="0"/>
                <a:ea typeface="Times New Roman" panose="02020603050405020304" pitchFamily="18" charset="0"/>
                <a:cs typeface="Times New Roman" panose="02020603050405020304" pitchFamily="18" charset="0"/>
              </a:rPr>
              <a:t> tra le famiglie, nel caso in cui tutte le famiglie detengano lo stesso ammontare di reddito, oppure se una grossa parte dell’ammontare complessivo del reddito sia posseduto da un numero esiguo di famiglie.</a:t>
            </a:r>
            <a:r>
              <a:rPr lang="it-IT" dirty="0"/>
              <a:t> </a:t>
            </a:r>
            <a:r>
              <a:rPr lang="it-IT" dirty="0">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32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mj-lt"/>
                <a:cs typeface="Cali"/>
              </a:rPr>
              <a:t>Distribuzione della ricchezza a livello mondiale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5"/>
          <a:stretch>
            <a:fillRect/>
          </a:stretch>
        </p:blipFill>
        <p:spPr>
          <a:xfrm>
            <a:off x="155863" y="1050659"/>
            <a:ext cx="8798129" cy="4856110"/>
          </a:xfrm>
          <a:prstGeom prst="rect">
            <a:avLst/>
          </a:prstGeom>
        </p:spPr>
      </p:pic>
    </p:spTree>
    <p:extLst>
      <p:ext uri="{BB962C8B-B14F-4D97-AF65-F5344CB8AC3E}">
        <p14:creationId xmlns:p14="http://schemas.microsoft.com/office/powerpoint/2010/main" val="382116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Indice di </a:t>
            </a:r>
            <a:r>
              <a:rPr lang="it-IT" sz="1600" dirty="0" err="1" smtClean="0">
                <a:solidFill>
                  <a:schemeClr val="bg1"/>
                </a:solidFill>
                <a:latin typeface="+mj-lt"/>
                <a:cs typeface="Cali"/>
              </a:rPr>
              <a:t>Gini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2776"/>
            <a:ext cx="91440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53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mj-lt"/>
                <a:cs typeface="Cali"/>
              </a:rPr>
              <a:t>Distribuzione della ricchezza a livello mondiale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5"/>
          <a:stretch>
            <a:fillRect/>
          </a:stretch>
        </p:blipFill>
        <p:spPr>
          <a:xfrm>
            <a:off x="155864" y="1050658"/>
            <a:ext cx="8715384" cy="4943897"/>
          </a:xfrm>
          <a:prstGeom prst="rect">
            <a:avLst/>
          </a:prstGeom>
        </p:spPr>
      </p:pic>
    </p:spTree>
    <p:extLst>
      <p:ext uri="{BB962C8B-B14F-4D97-AF65-F5344CB8AC3E}">
        <p14:creationId xmlns:p14="http://schemas.microsoft.com/office/powerpoint/2010/main" val="2190268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mj-lt"/>
                <a:cs typeface="Cali"/>
              </a:rPr>
              <a:t>Distribuzione della ricchezza a livello mondiale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5"/>
          <a:stretch>
            <a:fillRect/>
          </a:stretch>
        </p:blipFill>
        <p:spPr>
          <a:xfrm>
            <a:off x="155864" y="1022673"/>
            <a:ext cx="8797003" cy="4884096"/>
          </a:xfrm>
          <a:prstGeom prst="rect">
            <a:avLst/>
          </a:prstGeom>
        </p:spPr>
      </p:pic>
    </p:spTree>
    <p:extLst>
      <p:ext uri="{BB962C8B-B14F-4D97-AF65-F5344CB8AC3E}">
        <p14:creationId xmlns:p14="http://schemas.microsoft.com/office/powerpoint/2010/main" val="248455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Disuguaglianza sociale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720347" y="1361554"/>
            <a:ext cx="8060398" cy="2031325"/>
          </a:xfrm>
          <a:prstGeom prst="rect">
            <a:avLst/>
          </a:prstGeom>
        </p:spPr>
        <p:txBody>
          <a:bodyPr wrap="square">
            <a:spAutoFit/>
          </a:bodyPr>
          <a:lstStyle/>
          <a:p>
            <a:pPr indent="252095" algn="just">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Nel caso della disuguaglianza sociale, la situazione di svantaggio sofferta da un individuo è riconducibile ad una serie di processi relazionali che ne limitano o danneggiano lo stato sociale. Fra gli elementi che determinano le disparità sono compresi il riconoscimento di diritti e libertà fondamentali, l’accesso all’istruzione di qualsiasi grado, l’assistenza sanitaria, la qualità dell’abitazione, la possibilità di amministrare liberamente il proprio tempo libero e di accedere ad una serie di beni e servizi comunemente considerati fondamentali.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334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Disuguaglianze sociali e salute</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66155"/>
            <a:ext cx="5832820" cy="385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09668" y="5575606"/>
            <a:ext cx="8736410" cy="840230"/>
          </a:xfrm>
          <a:prstGeom prst="rect">
            <a:avLst/>
          </a:prstGeom>
        </p:spPr>
        <p:txBody>
          <a:bodyPr wrap="square">
            <a:spAutoFit/>
          </a:bodyPr>
          <a:lstStyle/>
          <a:p>
            <a:pPr>
              <a:lnSpc>
                <a:spcPct val="90000"/>
              </a:lnSpc>
              <a:spcBef>
                <a:spcPts val="1000"/>
              </a:spcBef>
              <a:defRPr/>
            </a:pPr>
            <a:r>
              <a:rPr lang="it-IT" dirty="0"/>
              <a:t>L’esistenza di una associazione inversa tra condizioni socioeconomiche e un cattivo stato di salute della popolazione è dimostrata anche nella letteratura economica (</a:t>
            </a:r>
            <a:r>
              <a:rPr lang="it-IT" dirty="0" err="1"/>
              <a:t>Deaton</a:t>
            </a:r>
            <a:r>
              <a:rPr lang="it-IT" dirty="0"/>
              <a:t>, 2003, </a:t>
            </a:r>
            <a:r>
              <a:rPr lang="it-IT" dirty="0" err="1"/>
              <a:t>Fuchs</a:t>
            </a:r>
            <a:r>
              <a:rPr lang="it-IT" dirty="0"/>
              <a:t> 2004, </a:t>
            </a:r>
            <a:r>
              <a:rPr lang="it-IT" dirty="0" err="1"/>
              <a:t>Lostao</a:t>
            </a:r>
            <a:r>
              <a:rPr lang="it-IT" dirty="0"/>
              <a:t> 2007 )</a:t>
            </a:r>
          </a:p>
        </p:txBody>
      </p:sp>
      <p:sp>
        <p:nvSpPr>
          <p:cNvPr id="5" name="Rettangolo 4"/>
          <p:cNvSpPr/>
          <p:nvPr/>
        </p:nvSpPr>
        <p:spPr>
          <a:xfrm>
            <a:off x="5832820" y="1882199"/>
            <a:ext cx="3138216" cy="2585323"/>
          </a:xfrm>
          <a:prstGeom prst="rect">
            <a:avLst/>
          </a:prstGeom>
        </p:spPr>
        <p:txBody>
          <a:bodyPr wrap="square">
            <a:spAutoFit/>
          </a:bodyPr>
          <a:lstStyle/>
          <a:p>
            <a:pPr>
              <a:defRPr/>
            </a:pPr>
            <a:r>
              <a:rPr lang="it-IT" dirty="0"/>
              <a:t>La salute non dipende soltanto da: </a:t>
            </a:r>
          </a:p>
          <a:p>
            <a:pPr marL="285750" indent="-285750">
              <a:buFont typeface="Wingdings" panose="05000000000000000000" pitchFamily="2" charset="2"/>
              <a:buChar char="à"/>
              <a:defRPr/>
            </a:pPr>
            <a:r>
              <a:rPr lang="it-IT" dirty="0" smtClean="0"/>
              <a:t>caratteristiche </a:t>
            </a:r>
            <a:r>
              <a:rPr lang="it-IT" dirty="0"/>
              <a:t>genetiche della </a:t>
            </a:r>
            <a:r>
              <a:rPr lang="it-IT" dirty="0" smtClean="0"/>
              <a:t>persona</a:t>
            </a:r>
          </a:p>
          <a:p>
            <a:pPr marL="285750" indent="-285750">
              <a:buFont typeface="Wingdings" panose="05000000000000000000" pitchFamily="2" charset="2"/>
              <a:buChar char="à"/>
              <a:defRPr/>
            </a:pPr>
            <a:r>
              <a:rPr lang="it-IT" dirty="0" smtClean="0"/>
              <a:t>risorse </a:t>
            </a:r>
            <a:r>
              <a:rPr lang="it-IT" dirty="0"/>
              <a:t>destinate alla sanità</a:t>
            </a:r>
          </a:p>
          <a:p>
            <a:pPr marL="342900" indent="-342900">
              <a:buFont typeface="Wingdings" panose="05000000000000000000" pitchFamily="2" charset="2"/>
              <a:buChar char="à"/>
              <a:defRPr/>
            </a:pPr>
            <a:endParaRPr lang="it-IT" dirty="0"/>
          </a:p>
          <a:p>
            <a:pPr>
              <a:defRPr/>
            </a:pPr>
            <a:r>
              <a:rPr lang="it-IT" dirty="0"/>
              <a:t>Dipende anche e in misura rilevante dai «determinanti non sanitari» (stili di vita)</a:t>
            </a:r>
          </a:p>
        </p:txBody>
      </p:sp>
    </p:spTree>
    <p:extLst>
      <p:ext uri="{BB962C8B-B14F-4D97-AF65-F5344CB8AC3E}">
        <p14:creationId xmlns:p14="http://schemas.microsoft.com/office/powerpoint/2010/main" val="19027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Le serie storiche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369064" y="1189876"/>
            <a:ext cx="7937653" cy="923330"/>
          </a:xfrm>
          <a:prstGeom prst="rect">
            <a:avLst/>
          </a:prstGeom>
        </p:spPr>
        <p:txBody>
          <a:bodyPr wrap="square">
            <a:spAutoFit/>
          </a:bodyPr>
          <a:lstStyle/>
          <a:p>
            <a:pPr algn="just"/>
            <a:r>
              <a:rPr lang="it-IT" dirty="0">
                <a:latin typeface="Arial" panose="020B0604020202020204" pitchFamily="34" charset="0"/>
                <a:ea typeface="Times New Roman" panose="02020603050405020304" pitchFamily="18" charset="0"/>
                <a:cs typeface="Times New Roman" panose="02020603050405020304" pitchFamily="18" charset="0"/>
              </a:rPr>
              <a:t>Nella ricerca sociale ed economica è frequente l’analisi di dati che derivano dall’osservazione di uno stesso fenomeno effettuata ripetutamente nel tempo</a:t>
            </a:r>
            <a:endParaRPr lang="it-IT" dirty="0"/>
          </a:p>
        </p:txBody>
      </p:sp>
      <p:pic>
        <p:nvPicPr>
          <p:cNvPr id="15" name="Immagine 14"/>
          <p:cNvPicPr>
            <a:picLocks noChangeAspect="1"/>
          </p:cNvPicPr>
          <p:nvPr/>
        </p:nvPicPr>
        <p:blipFill>
          <a:blip r:embed="rId4"/>
          <a:stretch>
            <a:fillRect/>
          </a:stretch>
        </p:blipFill>
        <p:spPr>
          <a:xfrm>
            <a:off x="1284831" y="1880976"/>
            <a:ext cx="7391400" cy="1104900"/>
          </a:xfrm>
          <a:prstGeom prst="rect">
            <a:avLst/>
          </a:prstGeom>
        </p:spPr>
      </p:pic>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43" y="3071694"/>
            <a:ext cx="5758254" cy="31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Immagine 22"/>
          <p:cNvPicPr>
            <a:picLocks noChangeAspect="1"/>
          </p:cNvPicPr>
          <p:nvPr/>
        </p:nvPicPr>
        <p:blipFill>
          <a:blip r:embed="rId6"/>
          <a:stretch>
            <a:fillRect/>
          </a:stretch>
        </p:blipFill>
        <p:spPr>
          <a:xfrm>
            <a:off x="6518428" y="3200565"/>
            <a:ext cx="1876425" cy="1152525"/>
          </a:xfrm>
          <a:prstGeom prst="rect">
            <a:avLst/>
          </a:prstGeom>
        </p:spPr>
      </p:pic>
    </p:spTree>
    <p:extLst>
      <p:ext uri="{BB962C8B-B14F-4D97-AF65-F5344CB8AC3E}">
        <p14:creationId xmlns:p14="http://schemas.microsoft.com/office/powerpoint/2010/main" val="4271423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Un viaggio in metropolitana a Londra</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3" name="Immagine 2"/>
          <p:cNvPicPr>
            <a:picLocks noChangeAspect="1"/>
          </p:cNvPicPr>
          <p:nvPr/>
        </p:nvPicPr>
        <p:blipFill>
          <a:blip r:embed="rId5"/>
          <a:stretch>
            <a:fillRect/>
          </a:stretch>
        </p:blipFill>
        <p:spPr>
          <a:xfrm>
            <a:off x="276511" y="1354347"/>
            <a:ext cx="8586663" cy="4532978"/>
          </a:xfrm>
          <a:prstGeom prst="rect">
            <a:avLst/>
          </a:prstGeom>
        </p:spPr>
      </p:pic>
    </p:spTree>
    <p:extLst>
      <p:ext uri="{BB962C8B-B14F-4D97-AF65-F5344CB8AC3E}">
        <p14:creationId xmlns:p14="http://schemas.microsoft.com/office/powerpoint/2010/main" val="2943381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Dimmi a che fermate scendi e ti dirò chi sei</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3" name="Immagine 2"/>
          <p:cNvPicPr>
            <a:picLocks noChangeAspect="1"/>
          </p:cNvPicPr>
          <p:nvPr/>
        </p:nvPicPr>
        <p:blipFill>
          <a:blip r:embed="rId5"/>
          <a:stretch>
            <a:fillRect/>
          </a:stretch>
        </p:blipFill>
        <p:spPr>
          <a:xfrm>
            <a:off x="155866" y="1050664"/>
            <a:ext cx="8790215" cy="5229182"/>
          </a:xfrm>
          <a:prstGeom prst="rect">
            <a:avLst/>
          </a:prstGeom>
        </p:spPr>
      </p:pic>
    </p:spTree>
    <p:extLst>
      <p:ext uri="{BB962C8B-B14F-4D97-AF65-F5344CB8AC3E}">
        <p14:creationId xmlns:p14="http://schemas.microsoft.com/office/powerpoint/2010/main" val="1638096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Baskerville Old Face" pitchFamily="18" charset="0"/>
              </a:rPr>
              <a:t>Una osservazione</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14" name="Segnaposto contenuto 2"/>
          <p:cNvSpPr txBox="1">
            <a:spLocks/>
          </p:cNvSpPr>
          <p:nvPr/>
        </p:nvSpPr>
        <p:spPr>
          <a:xfrm>
            <a:off x="0" y="1428077"/>
            <a:ext cx="8946081" cy="40052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it-IT" altLang="en-US" sz="2400" dirty="0" smtClean="0">
                <a:solidFill>
                  <a:schemeClr val="tx1"/>
                </a:solidFill>
              </a:rPr>
              <a:t>anche in sistemi sanitari universalistici e solidaristici, dove l’accesso alle cure mediche dipende soltanto dal bisogno, possono esistere differenze «inique» di salute</a:t>
            </a:r>
          </a:p>
          <a:p>
            <a:pPr algn="l"/>
            <a:endParaRPr lang="it-IT" altLang="en-US" sz="2400" dirty="0" smtClean="0">
              <a:solidFill>
                <a:schemeClr val="tx1"/>
              </a:solidFill>
            </a:endParaRPr>
          </a:p>
          <a:p>
            <a:pPr marL="285750" indent="-285750" algn="l">
              <a:buFont typeface="Arial" panose="020B0604020202020204" pitchFamily="34" charset="0"/>
              <a:buChar char="•"/>
            </a:pPr>
            <a:r>
              <a:rPr lang="it-IT" altLang="en-US" sz="2400" dirty="0" smtClean="0">
                <a:solidFill>
                  <a:schemeClr val="tx1"/>
                </a:solidFill>
              </a:rPr>
              <a:t>«inique» perché potrebbero essere evitate implementando opportune politiche educative, sociali, territoriali, ambientali….</a:t>
            </a:r>
          </a:p>
          <a:p>
            <a:pPr algn="l"/>
            <a:endParaRPr lang="it-IT" altLang="en-US" sz="2400" dirty="0" smtClean="0">
              <a:solidFill>
                <a:schemeClr val="tx1"/>
              </a:solidFill>
            </a:endParaRPr>
          </a:p>
          <a:p>
            <a:endParaRPr lang="it-IT" altLang="en-US" sz="1800" dirty="0" smtClean="0"/>
          </a:p>
        </p:txBody>
      </p:sp>
    </p:spTree>
    <p:extLst>
      <p:ext uri="{BB962C8B-B14F-4D97-AF65-F5344CB8AC3E}">
        <p14:creationId xmlns:p14="http://schemas.microsoft.com/office/powerpoint/2010/main" val="26922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6695362"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Due diverse </a:t>
            </a:r>
            <a:r>
              <a:rPr lang="it-IT" sz="1600" dirty="0" smtClean="0">
                <a:solidFill>
                  <a:schemeClr val="bg1"/>
                </a:solidFill>
                <a:latin typeface="Baskerville Old Face" pitchFamily="18" charset="0"/>
              </a:rPr>
              <a:t>impostazioni per individuare le disuguaglianze di salute</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435935" y="1050663"/>
            <a:ext cx="7408606" cy="1323439"/>
          </a:xfrm>
          <a:prstGeom prst="rect">
            <a:avLst/>
          </a:prstGeom>
        </p:spPr>
        <p:txBody>
          <a:bodyPr wrap="square">
            <a:spAutoFit/>
          </a:bodyPr>
          <a:lstStyle/>
          <a:p>
            <a:pPr algn="just"/>
            <a:r>
              <a:rPr lang="it-IT" altLang="it-IT" sz="2000" b="1" dirty="0"/>
              <a:t>I</a:t>
            </a:r>
            <a:r>
              <a:rPr lang="it-IT" altLang="it-IT" sz="2000" b="1" dirty="0" smtClean="0"/>
              <a:t>mpostazione </a:t>
            </a:r>
            <a:r>
              <a:rPr lang="it-IT" altLang="it-IT" sz="2000" b="1" dirty="0"/>
              <a:t>epidemiologica</a:t>
            </a:r>
            <a:r>
              <a:rPr lang="it-IT" altLang="it-IT" sz="2000" dirty="0"/>
              <a:t>: </a:t>
            </a:r>
          </a:p>
          <a:p>
            <a:pPr algn="just">
              <a:buFont typeface="Wingdings" panose="05000000000000000000" pitchFamily="2" charset="2"/>
              <a:buNone/>
            </a:pPr>
            <a:r>
              <a:rPr lang="it-IT" altLang="it-IT" sz="2000" dirty="0" smtClean="0"/>
              <a:t>diverse </a:t>
            </a:r>
            <a:r>
              <a:rPr lang="it-IT" altLang="it-IT" sz="2000" dirty="0"/>
              <a:t>condizioni materiali, sociali e di stress sono in grado di spiegare differenziali di morbilità e mortalità riferiti a </a:t>
            </a:r>
            <a:r>
              <a:rPr lang="it-IT" altLang="it-IT" sz="2000" u="sng" dirty="0"/>
              <a:t>specifiche patologie</a:t>
            </a:r>
            <a:r>
              <a:rPr lang="it-IT" altLang="it-IT" sz="2000" dirty="0"/>
              <a:t>, riscontrati tra gruppi di popolazione (</a:t>
            </a:r>
            <a:r>
              <a:rPr lang="it-IT" altLang="it-IT" sz="2000" dirty="0" err="1"/>
              <a:t>Barnett</a:t>
            </a:r>
            <a:r>
              <a:rPr lang="it-IT" altLang="it-IT" sz="2000" dirty="0"/>
              <a:t> et al. 2004).</a:t>
            </a:r>
          </a:p>
        </p:txBody>
      </p:sp>
      <p:sp>
        <p:nvSpPr>
          <p:cNvPr id="4" name="Rettangolo 3"/>
          <p:cNvSpPr/>
          <p:nvPr/>
        </p:nvSpPr>
        <p:spPr>
          <a:xfrm>
            <a:off x="435935" y="2614784"/>
            <a:ext cx="7595419" cy="2554545"/>
          </a:xfrm>
          <a:prstGeom prst="rect">
            <a:avLst/>
          </a:prstGeom>
        </p:spPr>
        <p:txBody>
          <a:bodyPr wrap="square">
            <a:spAutoFit/>
          </a:bodyPr>
          <a:lstStyle/>
          <a:p>
            <a:r>
              <a:rPr lang="it-IT" altLang="it-IT" sz="2000" b="1" dirty="0" smtClean="0"/>
              <a:t>Impostazione economica</a:t>
            </a:r>
            <a:r>
              <a:rPr lang="it-IT" altLang="it-IT" sz="2000" dirty="0"/>
              <a:t>:</a:t>
            </a:r>
          </a:p>
          <a:p>
            <a:pPr algn="just">
              <a:buFont typeface="Wingdings" panose="05000000000000000000" pitchFamily="2" charset="2"/>
              <a:buNone/>
            </a:pPr>
            <a:r>
              <a:rPr lang="it-IT" altLang="it-IT" sz="2000" dirty="0" smtClean="0"/>
              <a:t>il </a:t>
            </a:r>
            <a:r>
              <a:rPr lang="it-IT" altLang="it-IT" sz="2000" dirty="0"/>
              <a:t>nesso causale fra variabili socioeconomiche e </a:t>
            </a:r>
            <a:r>
              <a:rPr lang="it-IT" altLang="it-IT" sz="2000" u="sng" dirty="0"/>
              <a:t>misure complessive di salute</a:t>
            </a:r>
            <a:r>
              <a:rPr lang="it-IT" altLang="it-IT" sz="2000" dirty="0"/>
              <a:t>, rimane ancora piuttosto indeterminato e talvolta, addirittura, con segno di interazione opposto (</a:t>
            </a:r>
            <a:r>
              <a:rPr lang="it-IT" altLang="it-IT" sz="2000" dirty="0" err="1"/>
              <a:t>Fuchs</a:t>
            </a:r>
            <a:r>
              <a:rPr lang="it-IT" altLang="it-IT" sz="2000" dirty="0"/>
              <a:t> 2004). </a:t>
            </a:r>
            <a:endParaRPr lang="it-IT" altLang="it-IT" sz="2000" dirty="0" smtClean="0"/>
          </a:p>
          <a:p>
            <a:pPr algn="just"/>
            <a:r>
              <a:rPr lang="it-IT" sz="2000" dirty="0"/>
              <a:t>Da </a:t>
            </a:r>
            <a:r>
              <a:rPr lang="it-IT" sz="2000" dirty="0" smtClean="0"/>
              <a:t>questo </a:t>
            </a:r>
            <a:r>
              <a:rPr lang="it-IT" sz="2000" dirty="0"/>
              <a:t>evidenze emergerebbe l’indicazione a misurare le condizioni socioeconomiche tramite un insieme di variabili o di indicatori </a:t>
            </a:r>
            <a:r>
              <a:rPr lang="it-IT" sz="2000" dirty="0" smtClean="0"/>
              <a:t>multidimensionali (</a:t>
            </a:r>
            <a:r>
              <a:rPr lang="it-IT" sz="2000" dirty="0" err="1" smtClean="0"/>
              <a:t>Jarman</a:t>
            </a:r>
            <a:r>
              <a:rPr lang="it-IT" sz="2000" dirty="0" smtClean="0"/>
              <a:t> 1983): la cosiddetta analisi della deprivazione.</a:t>
            </a:r>
            <a:endParaRPr lang="it-IT" sz="2000" dirty="0"/>
          </a:p>
        </p:txBody>
      </p:sp>
    </p:spTree>
    <p:extLst>
      <p:ext uri="{BB962C8B-B14F-4D97-AF65-F5344CB8AC3E}">
        <p14:creationId xmlns:p14="http://schemas.microsoft.com/office/powerpoint/2010/main" val="445224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deprivazione</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484075" y="2986109"/>
            <a:ext cx="8131278" cy="2831544"/>
          </a:xfrm>
          <a:prstGeom prst="rect">
            <a:avLst/>
          </a:prstGeom>
        </p:spPr>
        <p:txBody>
          <a:bodyPr wrap="square">
            <a:spAutoFit/>
          </a:bodyPr>
          <a:lstStyle/>
          <a:p>
            <a:endParaRPr lang="it-IT" altLang="en-US" sz="800" dirty="0"/>
          </a:p>
          <a:p>
            <a:r>
              <a:rPr lang="it-IT" altLang="en-US" b="1" dirty="0">
                <a:solidFill>
                  <a:srgbClr val="C00000"/>
                </a:solidFill>
              </a:rPr>
              <a:t>Deprivazione</a:t>
            </a:r>
            <a:r>
              <a:rPr lang="it-IT" altLang="en-US" dirty="0"/>
              <a:t>: non solo mancanza di reddito, ma  impossibilità di realizzare "</a:t>
            </a:r>
            <a:r>
              <a:rPr lang="it-IT" altLang="en-US" i="1" dirty="0"/>
              <a:t>funzioni</a:t>
            </a:r>
            <a:r>
              <a:rPr lang="it-IT" altLang="en-US" dirty="0"/>
              <a:t>" essenziali per la vita umana [</a:t>
            </a:r>
            <a:r>
              <a:rPr lang="it-IT" altLang="en-US" i="1" u="sng" dirty="0" err="1"/>
              <a:t>capability</a:t>
            </a:r>
            <a:r>
              <a:rPr lang="it-IT" altLang="en-US" i="1" u="sng" dirty="0"/>
              <a:t> </a:t>
            </a:r>
            <a:r>
              <a:rPr lang="it-IT" altLang="en-US" i="1" u="sng" dirty="0" err="1"/>
              <a:t>approach</a:t>
            </a:r>
            <a:r>
              <a:rPr lang="it-IT" altLang="en-US" u="sng" dirty="0"/>
              <a:t>, Sen, 1987</a:t>
            </a:r>
            <a:r>
              <a:rPr lang="it-IT" altLang="en-US" dirty="0"/>
              <a:t>]. </a:t>
            </a:r>
          </a:p>
          <a:p>
            <a:endParaRPr lang="it-IT" altLang="en-US" sz="800" dirty="0"/>
          </a:p>
          <a:p>
            <a:pPr lvl="1"/>
            <a:r>
              <a:rPr lang="it-IT" altLang="en-US" i="1" u="sng" dirty="0"/>
              <a:t>Risorse</a:t>
            </a:r>
            <a:r>
              <a:rPr lang="it-IT" altLang="en-US" i="1" dirty="0"/>
              <a:t>: </a:t>
            </a:r>
            <a:r>
              <a:rPr lang="it-IT" altLang="en-US" dirty="0"/>
              <a:t>sono soltanto un mezzo per la realizzazione del proprio benessere ma non sono il benessere: </a:t>
            </a:r>
          </a:p>
          <a:p>
            <a:pPr lvl="1"/>
            <a:r>
              <a:rPr lang="it-IT" altLang="en-US" i="1" u="sng" dirty="0"/>
              <a:t>funzioni</a:t>
            </a:r>
            <a:r>
              <a:rPr lang="it-IT" altLang="en-US" i="1" dirty="0"/>
              <a:t>: </a:t>
            </a:r>
            <a:r>
              <a:rPr lang="it-IT" altLang="en-US" dirty="0"/>
              <a:t>la possibilità di godere di partecipare a pieno titolo alla società e di sviluppare le proprie potenzialità </a:t>
            </a:r>
            <a:endParaRPr lang="it-IT" altLang="en-US" dirty="0" smtClean="0"/>
          </a:p>
          <a:p>
            <a:pPr lvl="1"/>
            <a:endParaRPr lang="it-IT" altLang="en-US" dirty="0" smtClean="0"/>
          </a:p>
          <a:p>
            <a:r>
              <a:rPr lang="it-IT" altLang="en-US" dirty="0" smtClean="0"/>
              <a:t>Anche </a:t>
            </a:r>
            <a:r>
              <a:rPr lang="it-IT" altLang="en-US" dirty="0"/>
              <a:t>con molti  beni a disposizione un individuo potrebbe non disporre delle capacità necessarie a utilizzarle </a:t>
            </a:r>
            <a:r>
              <a:rPr lang="it-IT" altLang="en-US" dirty="0" smtClean="0"/>
              <a:t>(esempio: accesso </a:t>
            </a:r>
            <a:r>
              <a:rPr lang="it-IT" altLang="en-US" dirty="0"/>
              <a:t>cure mediche)</a:t>
            </a:r>
          </a:p>
        </p:txBody>
      </p:sp>
      <p:sp>
        <p:nvSpPr>
          <p:cNvPr id="13" name="Rettangolo 12"/>
          <p:cNvSpPr/>
          <p:nvPr/>
        </p:nvSpPr>
        <p:spPr>
          <a:xfrm>
            <a:off x="540611" y="1120032"/>
            <a:ext cx="8018206" cy="1754326"/>
          </a:xfrm>
          <a:prstGeom prst="rect">
            <a:avLst/>
          </a:prstGeom>
        </p:spPr>
        <p:txBody>
          <a:bodyPr wrap="square">
            <a:spAutoFit/>
          </a:bodyPr>
          <a:lstStyle/>
          <a:p>
            <a:pPr algn="just"/>
            <a:r>
              <a:rPr lang="it-IT" dirty="0">
                <a:latin typeface="Calibri" panose="020F0502020204030204" pitchFamily="34" charset="0"/>
              </a:rPr>
              <a:t>«</a:t>
            </a:r>
            <a:r>
              <a:rPr lang="it-IT" i="1" dirty="0">
                <a:latin typeface="Calibri,Italic"/>
              </a:rPr>
              <a:t>La deprivazione può essere definita come uno stato di  svantaggio dimostrabile e osservabile, relativo alla comunità locale o ad una più ampia parte della società o nazione a cui un individuo, una famiglia o uno </a:t>
            </a:r>
            <a:r>
              <a:rPr lang="it-IT" i="1" dirty="0" smtClean="0">
                <a:latin typeface="Calibri,Italic"/>
              </a:rPr>
              <a:t>gruppo sociale appartengono</a:t>
            </a:r>
            <a:r>
              <a:rPr lang="it-IT" dirty="0">
                <a:latin typeface="Calibri" panose="020F0502020204030204" pitchFamily="34" charset="0"/>
              </a:rPr>
              <a:t>”</a:t>
            </a:r>
          </a:p>
          <a:p>
            <a:endParaRPr lang="it-IT" dirty="0">
              <a:latin typeface="Calibri" panose="020F0502020204030204" pitchFamily="34" charset="0"/>
            </a:endParaRPr>
          </a:p>
          <a:p>
            <a:pPr algn="r"/>
            <a:r>
              <a:rPr lang="it-IT" dirty="0">
                <a:latin typeface="Calibri" panose="020F0502020204030204" pitchFamily="34" charset="0"/>
              </a:rPr>
              <a:t>P. </a:t>
            </a:r>
            <a:r>
              <a:rPr lang="it-IT" dirty="0" err="1">
                <a:latin typeface="Calibri" panose="020F0502020204030204" pitchFamily="34" charset="0"/>
              </a:rPr>
              <a:t>Townsend</a:t>
            </a:r>
            <a:r>
              <a:rPr lang="it-IT" dirty="0">
                <a:latin typeface="Calibri" panose="020F0502020204030204" pitchFamily="34" charset="0"/>
              </a:rPr>
              <a:t>, 1987</a:t>
            </a:r>
            <a:endParaRPr lang="it-IT" dirty="0"/>
          </a:p>
        </p:txBody>
      </p:sp>
    </p:spTree>
    <p:extLst>
      <p:ext uri="{BB962C8B-B14F-4D97-AF65-F5344CB8AC3E}">
        <p14:creationId xmlns:p14="http://schemas.microsoft.com/office/powerpoint/2010/main" val="3937117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3"/>
            <a:ext cx="5491787" cy="5645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Povertà e Deprivazione </a:t>
            </a:r>
          </a:p>
          <a:p>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99724" y="1157114"/>
            <a:ext cx="7949381" cy="3933384"/>
          </a:xfrm>
          <a:prstGeom prst="rect">
            <a:avLst/>
          </a:prstGeom>
        </p:spPr>
        <p:txBody>
          <a:bodyPr wrap="square">
            <a:spAutoFit/>
          </a:bodyPr>
          <a:lstStyle/>
          <a:p>
            <a:pPr marL="381000" indent="-381000" algn="just">
              <a:lnSpc>
                <a:spcPct val="80000"/>
              </a:lnSpc>
            </a:pPr>
            <a:r>
              <a:rPr lang="it-IT" altLang="it-IT" sz="2400" dirty="0">
                <a:latin typeface="+mj-lt"/>
              </a:rPr>
              <a:t>	</a:t>
            </a:r>
          </a:p>
          <a:p>
            <a:pPr marL="381000" indent="-381000" algn="just">
              <a:lnSpc>
                <a:spcPct val="80000"/>
              </a:lnSpc>
            </a:pPr>
            <a:r>
              <a:rPr lang="it-IT" altLang="it-IT" sz="2400" dirty="0" smtClean="0">
                <a:latin typeface="+mj-lt"/>
              </a:rPr>
              <a:t>La </a:t>
            </a:r>
            <a:r>
              <a:rPr lang="it-IT" altLang="it-IT" sz="2400" dirty="0">
                <a:latin typeface="+mj-lt"/>
              </a:rPr>
              <a:t>povertà evidenzia </a:t>
            </a:r>
            <a:r>
              <a:rPr lang="it-IT" altLang="it-IT" sz="2400" u="sng" dirty="0">
                <a:latin typeface="+mj-lt"/>
              </a:rPr>
              <a:t>le caratteristiche dell’individuo</a:t>
            </a:r>
            <a:r>
              <a:rPr lang="it-IT" altLang="it-IT" sz="2400" dirty="0">
                <a:latin typeface="+mj-lt"/>
              </a:rPr>
              <a:t> all’interno del suo gruppo di </a:t>
            </a:r>
            <a:r>
              <a:rPr lang="it-IT" altLang="it-IT" sz="2400" dirty="0" smtClean="0">
                <a:latin typeface="+mj-lt"/>
              </a:rPr>
              <a:t>appartenenza e rappresenta una conseguenza nella </a:t>
            </a:r>
            <a:r>
              <a:rPr lang="it-IT" altLang="en-US" sz="2400" dirty="0" smtClean="0"/>
              <a:t>disuguaglianza della </a:t>
            </a:r>
            <a:r>
              <a:rPr lang="it-IT" altLang="en-US" sz="2400" dirty="0"/>
              <a:t>distribuzione del reddito</a:t>
            </a:r>
          </a:p>
          <a:p>
            <a:pPr marL="381000" indent="-381000" algn="just">
              <a:lnSpc>
                <a:spcPct val="80000"/>
              </a:lnSpc>
            </a:pPr>
            <a:endParaRPr lang="it-IT" altLang="it-IT" sz="2400" dirty="0">
              <a:latin typeface="+mj-lt"/>
            </a:endParaRPr>
          </a:p>
          <a:p>
            <a:pPr marL="381000" indent="-381000" algn="just">
              <a:lnSpc>
                <a:spcPct val="80000"/>
              </a:lnSpc>
            </a:pPr>
            <a:r>
              <a:rPr lang="it-IT" altLang="it-IT" sz="2400" dirty="0">
                <a:latin typeface="+mj-lt"/>
              </a:rPr>
              <a:t>	</a:t>
            </a:r>
          </a:p>
          <a:p>
            <a:pPr marL="381000" indent="-381000" algn="just">
              <a:lnSpc>
                <a:spcPct val="80000"/>
              </a:lnSpc>
            </a:pPr>
            <a:r>
              <a:rPr lang="it-IT" altLang="it-IT" sz="2400" dirty="0" smtClean="0">
                <a:latin typeface="+mj-lt"/>
              </a:rPr>
              <a:t>La </a:t>
            </a:r>
            <a:r>
              <a:rPr lang="it-IT" altLang="it-IT" sz="2400" dirty="0">
                <a:latin typeface="+mj-lt"/>
              </a:rPr>
              <a:t>deprivazione, invece, sottolinea </a:t>
            </a:r>
            <a:r>
              <a:rPr lang="it-IT" altLang="it-IT" sz="2400" u="sng" dirty="0">
                <a:latin typeface="+mj-lt"/>
              </a:rPr>
              <a:t>le caratteristiche di un certo </a:t>
            </a:r>
            <a:r>
              <a:rPr lang="it-IT" altLang="it-IT" sz="2400" u="sng" dirty="0" smtClean="0">
                <a:latin typeface="+mj-lt"/>
              </a:rPr>
              <a:t>gruppo sociale</a:t>
            </a:r>
            <a:r>
              <a:rPr lang="it-IT" altLang="it-IT" sz="2400" dirty="0" smtClean="0">
                <a:latin typeface="+mj-lt"/>
              </a:rPr>
              <a:t>, </a:t>
            </a:r>
            <a:r>
              <a:rPr lang="it-IT" altLang="it-IT" sz="2400" dirty="0">
                <a:latin typeface="+mj-lt"/>
              </a:rPr>
              <a:t>da intendersi in particolare come la popolazione che vive in un certo territorio, misurandone l’omogeneità degli individui che lo compongono </a:t>
            </a:r>
            <a:r>
              <a:rPr lang="it-IT" altLang="it-IT" sz="2400" dirty="0" smtClean="0">
                <a:latin typeface="+mj-lt"/>
              </a:rPr>
              <a:t>e rappresenta una </a:t>
            </a:r>
            <a:r>
              <a:rPr lang="it-IT" altLang="en-US" sz="2400" dirty="0"/>
              <a:t>disuguaglianza nelle condizioni di vita </a:t>
            </a:r>
          </a:p>
          <a:p>
            <a:pPr marL="381000" indent="-381000" algn="just">
              <a:lnSpc>
                <a:spcPct val="80000"/>
              </a:lnSpc>
            </a:pPr>
            <a:endParaRPr lang="it-IT" altLang="it-IT" sz="2400" dirty="0">
              <a:latin typeface="+mj-lt"/>
            </a:endParaRPr>
          </a:p>
        </p:txBody>
      </p:sp>
    </p:spTree>
    <p:extLst>
      <p:ext uri="{BB962C8B-B14F-4D97-AF65-F5344CB8AC3E}">
        <p14:creationId xmlns:p14="http://schemas.microsoft.com/office/powerpoint/2010/main" val="202856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5645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Baskerville Old Face" pitchFamily="18" charset="0"/>
              </a:rPr>
              <a:t>Due tipologie di deprivazione </a:t>
            </a:r>
            <a:r>
              <a:rPr lang="it-IT" altLang="it-IT" sz="1600" dirty="0">
                <a:solidFill>
                  <a:schemeClr val="bg1"/>
                </a:solidFill>
              </a:rPr>
              <a:t>(</a:t>
            </a:r>
            <a:r>
              <a:rPr lang="it-IT" altLang="it-IT" sz="1600" dirty="0" err="1">
                <a:solidFill>
                  <a:schemeClr val="bg1"/>
                </a:solidFill>
              </a:rPr>
              <a:t>Townsend</a:t>
            </a:r>
            <a:r>
              <a:rPr lang="it-IT" altLang="it-IT" sz="1600" dirty="0">
                <a:solidFill>
                  <a:schemeClr val="bg1"/>
                </a:solidFill>
              </a:rPr>
              <a:t> 1987</a:t>
            </a:r>
            <a:r>
              <a:rPr lang="it-IT" altLang="it-IT" sz="1600" dirty="0" smtClean="0">
                <a:solidFill>
                  <a:schemeClr val="bg1"/>
                </a:solidFill>
              </a:rPr>
              <a:t>)</a:t>
            </a:r>
            <a:endParaRPr lang="it-IT" altLang="it-IT" sz="1600" dirty="0">
              <a:solidFill>
                <a:schemeClr val="bg1"/>
              </a:solidFill>
            </a:endParaRPr>
          </a:p>
          <a:p>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362491" y="1111515"/>
            <a:ext cx="8175522" cy="3539430"/>
          </a:xfrm>
          <a:prstGeom prst="rect">
            <a:avLst/>
          </a:prstGeom>
        </p:spPr>
        <p:txBody>
          <a:bodyPr wrap="square">
            <a:spAutoFit/>
          </a:bodyPr>
          <a:lstStyle/>
          <a:p>
            <a:pPr algn="just">
              <a:lnSpc>
                <a:spcPct val="80000"/>
              </a:lnSpc>
            </a:pPr>
            <a:r>
              <a:rPr lang="it-IT" altLang="it-IT" sz="2000" dirty="0"/>
              <a:t>La </a:t>
            </a:r>
            <a:r>
              <a:rPr lang="it-IT" altLang="it-IT" sz="2000" b="1" dirty="0"/>
              <a:t>deprivazione materiale</a:t>
            </a:r>
            <a:r>
              <a:rPr lang="it-IT" altLang="it-IT" sz="2000" dirty="0"/>
              <a:t> comporta la mancanza di beni, servizi, risorse, comodità normalmente godute o almeno largamente accettate come beni primari. </a:t>
            </a:r>
          </a:p>
          <a:p>
            <a:pPr>
              <a:lnSpc>
                <a:spcPct val="80000"/>
              </a:lnSpc>
              <a:buFont typeface="Wingdings" panose="05000000000000000000" pitchFamily="2" charset="2"/>
              <a:buNone/>
            </a:pPr>
            <a:r>
              <a:rPr lang="it-IT" altLang="it-IT" sz="2000" dirty="0"/>
              <a:t>	(Condizioni oggettive descritte da variabili dirette)</a:t>
            </a:r>
          </a:p>
          <a:p>
            <a:pPr>
              <a:lnSpc>
                <a:spcPct val="80000"/>
              </a:lnSpc>
              <a:buFont typeface="Wingdings" panose="05000000000000000000" pitchFamily="2" charset="2"/>
              <a:buNone/>
            </a:pPr>
            <a:endParaRPr lang="it-IT" altLang="it-IT" sz="2000" dirty="0"/>
          </a:p>
          <a:p>
            <a:pPr algn="just">
              <a:lnSpc>
                <a:spcPct val="80000"/>
              </a:lnSpc>
            </a:pPr>
            <a:endParaRPr lang="it-IT" altLang="it-IT" sz="2000" dirty="0" smtClean="0"/>
          </a:p>
          <a:p>
            <a:pPr algn="just">
              <a:lnSpc>
                <a:spcPct val="80000"/>
              </a:lnSpc>
            </a:pPr>
            <a:r>
              <a:rPr lang="it-IT" altLang="it-IT" sz="2000" dirty="0" smtClean="0"/>
              <a:t>La </a:t>
            </a:r>
            <a:r>
              <a:rPr lang="it-IT" altLang="it-IT" sz="2000" b="1" dirty="0"/>
              <a:t>deprivazione sociale</a:t>
            </a:r>
            <a:r>
              <a:rPr lang="it-IT" altLang="it-IT" sz="2000" dirty="0"/>
              <a:t> sottende la non partecipazione nei ruoli, relazioni, usi, funzioni, diritti e responsabilità implicati dall'essere membro di una data società o di un suo sotto gruppo </a:t>
            </a:r>
            <a:endParaRPr lang="it-IT" altLang="it-IT" sz="2000" dirty="0" smtClean="0"/>
          </a:p>
          <a:p>
            <a:pPr algn="just">
              <a:lnSpc>
                <a:spcPct val="80000"/>
              </a:lnSpc>
            </a:pPr>
            <a:r>
              <a:rPr lang="it-IT" altLang="it-IT" sz="2000" dirty="0" smtClean="0"/>
              <a:t>I </a:t>
            </a:r>
            <a:r>
              <a:rPr lang="it-IT" altLang="it-IT" sz="2000" dirty="0"/>
              <a:t>beni e le risorse a disposizione sono un mezzo per la realizzazione del proprio benessere ma non sono, di per sé, il benessere, giacché un individuo potrebbe non disporre delle capacità necessarie ad utilizzare tali beni (Sen 1987). </a:t>
            </a:r>
          </a:p>
          <a:p>
            <a:pPr>
              <a:lnSpc>
                <a:spcPct val="80000"/>
              </a:lnSpc>
              <a:buFont typeface="Wingdings" panose="05000000000000000000" pitchFamily="2" charset="2"/>
              <a:buNone/>
            </a:pPr>
            <a:r>
              <a:rPr lang="it-IT" altLang="it-IT" sz="2000" dirty="0"/>
              <a:t>	(Condizioni soggettive descritte da variabili indirette)</a:t>
            </a:r>
          </a:p>
        </p:txBody>
      </p:sp>
    </p:spTree>
    <p:extLst>
      <p:ext uri="{BB962C8B-B14F-4D97-AF65-F5344CB8AC3E}">
        <p14:creationId xmlns:p14="http://schemas.microsoft.com/office/powerpoint/2010/main" val="1398947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Misurare la disuguaglianza e la deprivazione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529486" y="1350889"/>
            <a:ext cx="7862952" cy="2308324"/>
          </a:xfrm>
          <a:prstGeom prst="rect">
            <a:avLst/>
          </a:prstGeom>
        </p:spPr>
        <p:txBody>
          <a:bodyPr wrap="square">
            <a:spAutoFit/>
          </a:bodyPr>
          <a:lstStyle/>
          <a:p>
            <a:pPr indent="252095" algn="just">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Data la complessità del fenomeno della deprivazione, le tecniche di costruzione di un indicatore capace di descriverne gli aspetti sono riconducibili a quelle relative all’approccio metodologico degli indicatori compositi. Una volta individuati gli indicatori tematici più adatti a rappresentare lo status di svantaggio dato dalla deprivazione, ricorrendo all’impiego di variabili </a:t>
            </a:r>
            <a:r>
              <a:rPr lang="it-IT" dirty="0" err="1">
                <a:latin typeface="Calibri" panose="020F0502020204030204" pitchFamily="34" charset="0"/>
                <a:ea typeface="Calibri" panose="020F0502020204030204" pitchFamily="34" charset="0"/>
                <a:cs typeface="Times New Roman" panose="02020603050405020304" pitchFamily="18" charset="0"/>
              </a:rPr>
              <a:t>proxy</a:t>
            </a:r>
            <a:r>
              <a:rPr lang="it-IT" dirty="0">
                <a:latin typeface="Calibri" panose="020F0502020204030204" pitchFamily="34" charset="0"/>
                <a:ea typeface="Calibri" panose="020F0502020204030204" pitchFamily="34" charset="0"/>
                <a:cs typeface="Times New Roman" panose="02020603050405020304" pitchFamily="18" charset="0"/>
              </a:rPr>
              <a:t> qualora non vi fosse completezza nel set di dati, è possibile scegliere quale metodologia di sintesi ed aggregazione adottare fra quelle proposte: metodi cardinali, metodi ordinali e metodi multidimensionali. </a:t>
            </a:r>
          </a:p>
        </p:txBody>
      </p:sp>
    </p:spTree>
    <p:extLst>
      <p:ext uri="{BB962C8B-B14F-4D97-AF65-F5344CB8AC3E}">
        <p14:creationId xmlns:p14="http://schemas.microsoft.com/office/powerpoint/2010/main" val="1952691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G</a:t>
            </a:r>
            <a:r>
              <a:rPr lang="it-IT" sz="1600" dirty="0" smtClean="0">
                <a:solidFill>
                  <a:schemeClr val="bg1"/>
                </a:solidFill>
                <a:cs typeface="Cali"/>
              </a:rPr>
              <a:t>li indicatori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6" name="Rettangolo 15"/>
          <p:cNvSpPr/>
          <p:nvPr/>
        </p:nvSpPr>
        <p:spPr>
          <a:xfrm>
            <a:off x="658383" y="1357517"/>
            <a:ext cx="7547864" cy="2118529"/>
          </a:xfrm>
          <a:prstGeom prst="rect">
            <a:avLst/>
          </a:prstGeom>
        </p:spPr>
        <p:txBody>
          <a:bodyPr wrap="square">
            <a:spAutoFit/>
          </a:bodyPr>
          <a:lstStyle/>
          <a:p>
            <a:pPr algn="just">
              <a:lnSpc>
                <a:spcPct val="150000"/>
              </a:lnSpc>
            </a:pPr>
            <a:r>
              <a:rPr lang="it-IT" i="1" dirty="0" smtClean="0">
                <a:latin typeface="Arial" panose="020B0604020202020204" pitchFamily="34" charset="0"/>
                <a:cs typeface="Arial" panose="020B0604020202020204" pitchFamily="34" charset="0"/>
              </a:rPr>
              <a:t>Gli indicatori sono uno strumento </a:t>
            </a:r>
            <a:r>
              <a:rPr lang="it-IT" i="1" dirty="0">
                <a:latin typeface="Arial" panose="020B0604020202020204" pitchFamily="34" charset="0"/>
                <a:cs typeface="Arial" panose="020B0604020202020204" pitchFamily="34" charset="0"/>
              </a:rPr>
              <a:t>che valuta in maniera indiretta il livello di un fenomeno complesso, che non </a:t>
            </a:r>
            <a:r>
              <a:rPr lang="it-IT" i="1" dirty="0" smtClean="0">
                <a:latin typeface="Arial" panose="020B0604020202020204" pitchFamily="34" charset="0"/>
                <a:cs typeface="Arial" panose="020B0604020202020204" pitchFamily="34" charset="0"/>
              </a:rPr>
              <a:t>possono essere misurati statisticamente in </a:t>
            </a:r>
            <a:r>
              <a:rPr lang="it-IT" i="1" dirty="0">
                <a:latin typeface="Arial" panose="020B0604020202020204" pitchFamily="34" charset="0"/>
                <a:cs typeface="Arial" panose="020B0604020202020204" pitchFamily="34" charset="0"/>
              </a:rPr>
              <a:t>modo diretto, tramite la misura diretta di altri fenomeni che abbiano un alto contenuto semantico in comune con il concetto che si vuole </a:t>
            </a:r>
            <a:r>
              <a:rPr lang="it-IT" i="1" dirty="0" smtClean="0">
                <a:latin typeface="Arial" panose="020B0604020202020204" pitchFamily="34" charset="0"/>
                <a:cs typeface="Arial" panose="020B0604020202020204" pitchFamily="34" charset="0"/>
              </a:rPr>
              <a:t>misurare</a:t>
            </a:r>
            <a:endParaRPr lang="it-IT" i="1" dirty="0">
              <a:latin typeface="Arial" panose="020B0604020202020204" pitchFamily="34" charset="0"/>
              <a:cs typeface="Arial" panose="020B0604020202020204" pitchFamily="34" charset="0"/>
            </a:endParaRPr>
          </a:p>
        </p:txBody>
      </p:sp>
      <p:sp>
        <p:nvSpPr>
          <p:cNvPr id="20" name="Rettangolo 19"/>
          <p:cNvSpPr/>
          <p:nvPr/>
        </p:nvSpPr>
        <p:spPr>
          <a:xfrm>
            <a:off x="676318" y="4057182"/>
            <a:ext cx="7547864" cy="1754326"/>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Sono strumenti di misura di fenomeni non osservabili direttamente in quanto la valutazione avviene attraverso l’osservazione di fenomeni similari o correlati ad essi, che siano a loro volta, però, misurabili direttamente.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292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Gli indicatori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6" name="Rettangolo 5"/>
          <p:cNvSpPr/>
          <p:nvPr/>
        </p:nvSpPr>
        <p:spPr>
          <a:xfrm>
            <a:off x="234588" y="1221227"/>
            <a:ext cx="8670506" cy="4524315"/>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In base alla metodologia adottata dall‘OECD a partire dal 2008, gli indicatori sono distinti in tre livelli, di seguito indicati:</a:t>
            </a:r>
          </a:p>
          <a:p>
            <a:pPr marL="342900" lvl="0" indent="-342900" algn="just">
              <a:lnSpc>
                <a:spcPct val="150000"/>
              </a:lnSpc>
              <a:spcAft>
                <a:spcPts val="0"/>
              </a:spcAft>
              <a:buFont typeface="+mj-lt"/>
              <a:buAutoNum type="arabicPeriod"/>
              <a:tabLst>
                <a:tab pos="457200" algn="l"/>
              </a:tabLst>
            </a:pPr>
            <a:r>
              <a:rPr lang="it-IT" sz="1600" b="1" dirty="0">
                <a:latin typeface="Arial" panose="020B0604020202020204" pitchFamily="34" charset="0"/>
                <a:ea typeface="Times New Roman" panose="02020603050405020304" pitchFamily="18" charset="0"/>
                <a:cs typeface="Times New Roman" panose="02020603050405020304" pitchFamily="18" charset="0"/>
              </a:rPr>
              <a:t>Indicatori semplici</a:t>
            </a:r>
            <a:r>
              <a:rPr lang="it-IT" sz="1600" dirty="0">
                <a:latin typeface="Arial" panose="020B0604020202020204" pitchFamily="34" charset="0"/>
                <a:ea typeface="Times New Roman" panose="02020603050405020304" pitchFamily="18" charset="0"/>
                <a:cs typeface="Times New Roman" panose="02020603050405020304" pitchFamily="18" charset="0"/>
              </a:rPr>
              <a:t>: ossia variabili opportunamente costruite che riguardano aspetti specifici e che possono essere considerate il primo passo per la costruzione di misure più complesse. </a:t>
            </a:r>
          </a:p>
          <a:p>
            <a:pPr marL="342900" lvl="0" indent="-342900" algn="just">
              <a:lnSpc>
                <a:spcPct val="150000"/>
              </a:lnSpc>
              <a:spcAft>
                <a:spcPts val="0"/>
              </a:spcAft>
              <a:buFont typeface="+mj-lt"/>
              <a:buAutoNum type="arabicPeriod"/>
              <a:tabLst>
                <a:tab pos="457200" algn="l"/>
              </a:tabLst>
            </a:pPr>
            <a:r>
              <a:rPr lang="it-IT" sz="1600" b="1" dirty="0">
                <a:latin typeface="Arial" panose="020B0604020202020204" pitchFamily="34" charset="0"/>
                <a:ea typeface="Times New Roman" panose="02020603050405020304" pitchFamily="18" charset="0"/>
                <a:cs typeface="Times New Roman" panose="02020603050405020304" pitchFamily="18" charset="0"/>
              </a:rPr>
              <a:t>Indicatori tematici</a:t>
            </a:r>
            <a:r>
              <a:rPr lang="it-IT" sz="1600" dirty="0">
                <a:latin typeface="Arial" panose="020B0604020202020204" pitchFamily="34" charset="0"/>
                <a:ea typeface="Times New Roman" panose="02020603050405020304" pitchFamily="18" charset="0"/>
                <a:cs typeface="Times New Roman" panose="02020603050405020304" pitchFamily="18" charset="0"/>
              </a:rPr>
              <a:t>: ossia insiemi di indicatori semplici raggruppati per dimensione o per area tematica, che esprimono aspetti diversi della medesima dimensione a cui si riferiscono, ma che non sono ancora combinati in un unico indice; </a:t>
            </a:r>
          </a:p>
          <a:p>
            <a:pPr marL="342900" lvl="0" indent="-342900" algn="just">
              <a:lnSpc>
                <a:spcPct val="150000"/>
              </a:lnSpc>
              <a:spcAft>
                <a:spcPts val="0"/>
              </a:spcAft>
              <a:buFont typeface="+mj-lt"/>
              <a:buAutoNum type="arabicPeriod"/>
              <a:tabLst>
                <a:tab pos="457200" algn="l"/>
              </a:tabLst>
            </a:pPr>
            <a:r>
              <a:rPr lang="it-IT" sz="1600" b="1" dirty="0">
                <a:latin typeface="Arial" panose="020B0604020202020204" pitchFamily="34" charset="0"/>
                <a:ea typeface="Times New Roman" panose="02020603050405020304" pitchFamily="18" charset="0"/>
                <a:cs typeface="Times New Roman" panose="02020603050405020304" pitchFamily="18" charset="0"/>
              </a:rPr>
              <a:t>Indicatori compositi</a:t>
            </a:r>
            <a:r>
              <a:rPr lang="it-IT" sz="1600" dirty="0">
                <a:latin typeface="Arial" panose="020B0604020202020204" pitchFamily="34" charset="0"/>
                <a:ea typeface="Times New Roman" panose="02020603050405020304" pitchFamily="18" charset="0"/>
                <a:cs typeface="Times New Roman" panose="02020603050405020304" pitchFamily="18" charset="0"/>
              </a:rPr>
              <a:t>: costruiti combinando gli indicatori tematici in una singola misura sintetica secondo criteri o regole stabilite. Un </a:t>
            </a:r>
            <a:r>
              <a:rPr lang="it-IT" sz="1600" i="1" dirty="0">
                <a:latin typeface="Arial" panose="020B0604020202020204" pitchFamily="34" charset="0"/>
                <a:ea typeface="Times New Roman" panose="02020603050405020304" pitchFamily="18" charset="0"/>
                <a:cs typeface="Times New Roman" panose="02020603050405020304" pitchFamily="18" charset="0"/>
              </a:rPr>
              <a:t>indicatore composito </a:t>
            </a:r>
            <a:r>
              <a:rPr lang="it-IT" sz="1600" dirty="0">
                <a:latin typeface="Arial" panose="020B0604020202020204" pitchFamily="34" charset="0"/>
                <a:ea typeface="Times New Roman" panose="02020603050405020304" pitchFamily="18" charset="0"/>
                <a:cs typeface="Times New Roman" panose="02020603050405020304" pitchFamily="18" charset="0"/>
              </a:rPr>
              <a:t>è quindi una misura del livello di un fenomeno complesso, non direttamente misurabile, ottenuta tramite l’applicazione di un’opportuna combinazione di indicatori elementari.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432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Numeri indice </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ttangolo 11"/>
          <p:cNvSpPr/>
          <p:nvPr/>
        </p:nvSpPr>
        <p:spPr>
          <a:xfrm>
            <a:off x="747872" y="1209585"/>
            <a:ext cx="7404756" cy="1200329"/>
          </a:xfrm>
          <a:prstGeom prst="rect">
            <a:avLst/>
          </a:prstGeom>
        </p:spPr>
        <p:txBody>
          <a:bodyPr wrap="square">
            <a:spAutoFit/>
          </a:bodyPr>
          <a:lstStyle/>
          <a:p>
            <a:pPr algn="just"/>
            <a:r>
              <a:rPr lang="it-IT" dirty="0">
                <a:latin typeface="Slimbach-Book"/>
              </a:rPr>
              <a:t>I numeri indici si riferiscono in genere alla variazione di prezzi o di </a:t>
            </a:r>
            <a:r>
              <a:rPr lang="it-IT" dirty="0" smtClean="0">
                <a:latin typeface="Slimbach-Book"/>
              </a:rPr>
              <a:t>quantità: per </a:t>
            </a:r>
            <a:r>
              <a:rPr lang="it-IT" dirty="0">
                <a:latin typeface="Slimbach-Book"/>
              </a:rPr>
              <a:t>esempio ai prezzi praticati dai grossisti, ai prezzi alla produzione dei prodotti industriali</a:t>
            </a:r>
            <a:r>
              <a:rPr lang="it-IT" dirty="0" smtClean="0">
                <a:latin typeface="Slimbach-Book"/>
              </a:rPr>
              <a:t>, alla </a:t>
            </a:r>
            <a:r>
              <a:rPr lang="it-IT" dirty="0">
                <a:latin typeface="Slimbach-Book"/>
              </a:rPr>
              <a:t>produzione di beni industriali ecc.</a:t>
            </a:r>
            <a:endParaRPr lang="it-IT" dirty="0"/>
          </a:p>
        </p:txBody>
      </p:sp>
      <mc:AlternateContent xmlns:mc="http://schemas.openxmlformats.org/markup-compatibility/2006" xmlns:a14="http://schemas.microsoft.com/office/drawing/2010/main">
        <mc:Choice Requires="a14">
          <p:sp>
            <p:nvSpPr>
              <p:cNvPr id="4" name="Rettangolo 3"/>
              <p:cNvSpPr/>
              <p:nvPr/>
            </p:nvSpPr>
            <p:spPr>
              <a:xfrm>
                <a:off x="952959" y="2546280"/>
                <a:ext cx="7463928" cy="2725811"/>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indichi con </a:t>
                </a:r>
                <a:r>
                  <a:rPr lang="it-IT" i="1" dirty="0">
                    <a:effectLst/>
                    <a:latin typeface="Arial" panose="020B0604020202020204" pitchFamily="34" charset="0"/>
                    <a:ea typeface="Times New Roman" panose="02020603050405020304" pitchFamily="18" charset="0"/>
                    <a:cs typeface="Times New Roman" panose="02020603050405020304" pitchFamily="18" charset="0"/>
                  </a:rPr>
                  <a:t>y</a:t>
                </a:r>
                <a:r>
                  <a:rPr lang="it-IT" i="1"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it-IT" i="1" dirty="0">
                    <a:effectLst/>
                    <a:latin typeface="Arial" panose="020B0604020202020204" pitchFamily="34" charset="0"/>
                    <a:ea typeface="Times New Roman" panose="02020603050405020304" pitchFamily="18" charset="0"/>
                    <a:cs typeface="Times New Roman" panose="02020603050405020304" pitchFamily="18" charset="0"/>
                  </a:rPr>
                  <a:t>, y</a:t>
                </a:r>
                <a:r>
                  <a:rPr lang="it-IT" i="1"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it-IT" i="1" dirty="0">
                    <a:effectLst/>
                    <a:latin typeface="Arial" panose="020B0604020202020204" pitchFamily="34" charset="0"/>
                    <a:ea typeface="Times New Roman" panose="02020603050405020304" pitchFamily="18" charset="0"/>
                    <a:cs typeface="Times New Roman" panose="02020603050405020304" pitchFamily="18" charset="0"/>
                  </a:rPr>
                  <a:t>, …, </a:t>
                </a:r>
                <a:r>
                  <a:rPr lang="it-IT" i="1" dirty="0" err="1">
                    <a:effectLst/>
                    <a:latin typeface="Arial" panose="020B0604020202020204" pitchFamily="34" charset="0"/>
                    <a:ea typeface="Times New Roman" panose="02020603050405020304" pitchFamily="18" charset="0"/>
                    <a:cs typeface="Times New Roman" panose="02020603050405020304" pitchFamily="18" charset="0"/>
                  </a:rPr>
                  <a:t>y</a:t>
                </a:r>
                <a:r>
                  <a:rPr lang="it-IT" i="1" baseline="-25000" dirty="0" err="1">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una serie storica. La variazione avvenuta in due tempi diversi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a:t>
                </a:r>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t+1</a:t>
                </a:r>
                <a:r>
                  <a:rPr lang="it-IT" dirty="0">
                    <a:effectLst/>
                    <a:latin typeface="Arial" panose="020B0604020202020204" pitchFamily="34" charset="0"/>
                    <a:ea typeface="Times New Roman" panose="02020603050405020304" pitchFamily="18" charset="0"/>
                    <a:cs typeface="Times New Roman" panose="02020603050405020304" pitchFamily="18" charset="0"/>
                  </a:rPr>
                  <a:t> può essere misurata mediante il rapporto </a:t>
                </a:r>
                <a14:m>
                  <m:oMath xmlns:m="http://schemas.openxmlformats.org/officeDocument/2006/math">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𝑡</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𝑡</m:t>
                            </m:r>
                          </m:sub>
                        </m:sSub>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it-IT" i="1" dirty="0">
                    <a:effectLst/>
                    <a:latin typeface="Arial" panose="020B0604020202020204" pitchFamily="34" charset="0"/>
                    <a:ea typeface="Times New Roman" panose="02020603050405020304" pitchFamily="18" charset="0"/>
                    <a:cs typeface="Times New Roman" panose="02020603050405020304" pitchFamily="18" charset="0"/>
                  </a:rPr>
                  <a:t>100</a:t>
                </a:r>
                <a:r>
                  <a:rPr lang="it-IT"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Questo </a:t>
                </a:r>
                <a:r>
                  <a:rPr lang="it-IT" dirty="0">
                    <a:effectLst/>
                    <a:latin typeface="Arial" panose="020B0604020202020204" pitchFamily="34" charset="0"/>
                    <a:ea typeface="Times New Roman" panose="02020603050405020304" pitchFamily="18" charset="0"/>
                    <a:cs typeface="Times New Roman" panose="02020603050405020304" pitchFamily="18" charset="0"/>
                  </a:rPr>
                  <a:t>indice è un rapporto percentuale ed è detto tasso percentuale di variazione del fenomeno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Y</a:t>
                </a:r>
                <a:r>
                  <a:rPr lang="it-IT" dirty="0">
                    <a:effectLst/>
                    <a:latin typeface="Arial" panose="020B0604020202020204" pitchFamily="34" charset="0"/>
                    <a:ea typeface="Times New Roman" panose="02020603050405020304" pitchFamily="18" charset="0"/>
                    <a:cs typeface="Times New Roman" panose="02020603050405020304" pitchFamily="18" charset="0"/>
                  </a:rPr>
                  <a:t> del tempo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t+1</a:t>
                </a:r>
                <a:r>
                  <a:rPr lang="it-IT" dirty="0">
                    <a:effectLst/>
                    <a:latin typeface="Arial" panose="020B0604020202020204" pitchFamily="34" charset="0"/>
                    <a:ea typeface="Times New Roman" panose="02020603050405020304" pitchFamily="18" charset="0"/>
                    <a:cs typeface="Times New Roman" panose="02020603050405020304" pitchFamily="18" charset="0"/>
                  </a:rPr>
                  <a:t> rispetto al tempo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952959" y="2546280"/>
                <a:ext cx="7463928" cy="2725811"/>
              </a:xfrm>
              <a:prstGeom prst="rect">
                <a:avLst/>
              </a:prstGeom>
              <a:blipFill rotWithShape="0">
                <a:blip r:embed="rId4"/>
                <a:stretch>
                  <a:fillRect l="-653" r="-653" b="-2685"/>
                </a:stretch>
              </a:blipFill>
            </p:spPr>
            <p:txBody>
              <a:bodyPr/>
              <a:lstStyle/>
              <a:p>
                <a:r>
                  <a:rPr lang="it-IT">
                    <a:noFill/>
                  </a:rPr>
                  <a:t> </a:t>
                </a:r>
              </a:p>
            </p:txBody>
          </p:sp>
        </mc:Fallback>
      </mc:AlternateContent>
    </p:spTree>
    <p:extLst>
      <p:ext uri="{BB962C8B-B14F-4D97-AF65-F5344CB8AC3E}">
        <p14:creationId xmlns:p14="http://schemas.microsoft.com/office/powerpoint/2010/main" val="4046203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Indicatori compositi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69308" y="1221226"/>
            <a:ext cx="8173234" cy="5355312"/>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Se ci interessa, ad esempio, costruire un indicatore composito </a:t>
            </a:r>
            <a:r>
              <a:rPr lang="it-IT" dirty="0" smtClean="0">
                <a:latin typeface="Arial" panose="020B0604020202020204" pitchFamily="34" charset="0"/>
                <a:cs typeface="Arial" panose="020B0604020202020204" pitchFamily="34" charset="0"/>
              </a:rPr>
              <a:t>di </a:t>
            </a:r>
            <a:r>
              <a:rPr lang="it-IT" b="1" dirty="0" smtClean="0">
                <a:latin typeface="Arial" panose="020B0604020202020204" pitchFamily="34" charset="0"/>
                <a:cs typeface="Arial" panose="020B0604020202020204" pitchFamily="34" charset="0"/>
              </a:rPr>
              <a:t>deprivazione  </a:t>
            </a:r>
            <a:r>
              <a:rPr lang="it-IT" b="1" dirty="0">
                <a:latin typeface="Arial" panose="020B0604020202020204" pitchFamily="34" charset="0"/>
                <a:cs typeface="Arial" panose="020B0604020202020204" pitchFamily="34" charset="0"/>
              </a:rPr>
              <a:t>di una nazione </a:t>
            </a:r>
            <a:r>
              <a:rPr lang="it-IT" dirty="0" smtClean="0">
                <a:latin typeface="Arial" panose="020B0604020202020204" pitchFamily="34" charset="0"/>
                <a:cs typeface="Arial" panose="020B0604020202020204" pitchFamily="34" charset="0"/>
              </a:rPr>
              <a:t>è necessario, </a:t>
            </a:r>
            <a:r>
              <a:rPr lang="it-IT" dirty="0">
                <a:latin typeface="Arial" panose="020B0604020202020204" pitchFamily="34" charset="0"/>
                <a:cs typeface="Arial" panose="020B0604020202020204" pitchFamily="34" charset="0"/>
              </a:rPr>
              <a:t>in primo luogo, definire cosa intendiamo per benessere. </a:t>
            </a:r>
          </a:p>
          <a:p>
            <a:pPr algn="just"/>
            <a:endParaRPr lang="it-IT" dirty="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Ad esempio è possibile scomporre il </a:t>
            </a:r>
            <a:r>
              <a:rPr lang="it-IT" dirty="0">
                <a:latin typeface="Arial" panose="020B0604020202020204" pitchFamily="34" charset="0"/>
                <a:cs typeface="Arial" panose="020B0604020202020204" pitchFamily="34" charset="0"/>
              </a:rPr>
              <a:t>benessere in tre macro dimensioni:</a:t>
            </a:r>
          </a:p>
          <a:p>
            <a:pPr marL="342900" indent="-342900" algn="just">
              <a:buAutoNum type="arabicParenR"/>
            </a:pPr>
            <a:r>
              <a:rPr lang="it-IT" b="1" dirty="0" smtClean="0">
                <a:latin typeface="Arial" panose="020B0604020202020204" pitchFamily="34" charset="0"/>
                <a:cs typeface="Arial" panose="020B0604020202020204" pitchFamily="34" charset="0"/>
              </a:rPr>
              <a:t>deprivazione economica,</a:t>
            </a: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smtClean="0">
                <a:latin typeface="Arial" panose="020B0604020202020204" pitchFamily="34" charset="0"/>
                <a:cs typeface="Arial" panose="020B0604020202020204" pitchFamily="34" charset="0"/>
              </a:rPr>
              <a:t>deprivazione </a:t>
            </a:r>
            <a:r>
              <a:rPr lang="it-IT" b="1" dirty="0">
                <a:latin typeface="Arial" panose="020B0604020202020204" pitchFamily="34" charset="0"/>
                <a:cs typeface="Arial" panose="020B0604020202020204" pitchFamily="34" charset="0"/>
              </a:rPr>
              <a:t>sociale </a:t>
            </a:r>
          </a:p>
          <a:p>
            <a:pPr marL="342900" indent="-342900" algn="just">
              <a:buAutoNum type="arabicParenR"/>
            </a:pPr>
            <a:r>
              <a:rPr lang="it-IT" b="1" dirty="0" smtClean="0">
                <a:latin typeface="Arial" panose="020B0604020202020204" pitchFamily="34" charset="0"/>
                <a:cs typeface="Arial" panose="020B0604020202020204" pitchFamily="34" charset="0"/>
              </a:rPr>
              <a:t>deprivazione </a:t>
            </a:r>
            <a:r>
              <a:rPr lang="it-IT" b="1" dirty="0">
                <a:latin typeface="Arial" panose="020B0604020202020204" pitchFamily="34" charset="0"/>
                <a:cs typeface="Arial" panose="020B0604020202020204" pitchFamily="34" charset="0"/>
              </a:rPr>
              <a:t>ambientale, </a:t>
            </a:r>
            <a:endParaRPr lang="it-IT" b="1" dirty="0" smtClean="0">
              <a:latin typeface="Arial" panose="020B0604020202020204" pitchFamily="34" charset="0"/>
              <a:cs typeface="Arial" panose="020B0604020202020204" pitchFamily="34" charset="0"/>
            </a:endParaRPr>
          </a:p>
          <a:p>
            <a:pPr algn="just"/>
            <a:endParaRPr lang="it-IT" b="1" dirty="0" smtClean="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Ciascuna macro dimensione più essere rappresentata da una sola variabile o essere a sua volta scomposta in diverse variabili </a:t>
            </a:r>
            <a:r>
              <a:rPr lang="it-IT" dirty="0" smtClean="0">
                <a:latin typeface="Arial" panose="020B0604020202020204" pitchFamily="34" charset="0"/>
                <a:cs typeface="Arial" panose="020B0604020202020204" pitchFamily="34" charset="0"/>
              </a:rPr>
              <a:t>elementari:</a:t>
            </a:r>
          </a:p>
          <a:p>
            <a:pPr algn="just"/>
            <a:endParaRPr lang="it-I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i="1" dirty="0" smtClean="0">
                <a:latin typeface="Arial" panose="020B0604020202020204" pitchFamily="34" charset="0"/>
                <a:cs typeface="Arial" panose="020B0604020202020204" pitchFamily="34" charset="0"/>
              </a:rPr>
              <a:t>deprivazione economica: reciproco del r</a:t>
            </a:r>
            <a:r>
              <a:rPr lang="it-IT" dirty="0" smtClean="0">
                <a:latin typeface="Arial" panose="020B0604020202020204" pitchFamily="34" charset="0"/>
                <a:cs typeface="Arial" panose="020B0604020202020204" pitchFamily="34" charset="0"/>
              </a:rPr>
              <a:t>eddito </a:t>
            </a:r>
            <a:r>
              <a:rPr lang="it-IT" dirty="0">
                <a:latin typeface="Arial" panose="020B0604020202020204" pitchFamily="34" charset="0"/>
                <a:cs typeface="Arial" panose="020B0604020202020204" pitchFamily="34" charset="0"/>
              </a:rPr>
              <a:t>pro </a:t>
            </a:r>
            <a:r>
              <a:rPr lang="it-IT" dirty="0" smtClean="0">
                <a:latin typeface="Arial" panose="020B0604020202020204" pitchFamily="34" charset="0"/>
                <a:cs typeface="Arial" panose="020B0604020202020204" pitchFamily="34" charset="0"/>
              </a:rPr>
              <a:t>capite, tasso </a:t>
            </a:r>
            <a:r>
              <a:rPr lang="it-IT" dirty="0">
                <a:latin typeface="Arial" panose="020B0604020202020204" pitchFamily="34" charset="0"/>
                <a:cs typeface="Arial" panose="020B0604020202020204" pitchFamily="34" charset="0"/>
              </a:rPr>
              <a:t>di </a:t>
            </a:r>
            <a:r>
              <a:rPr lang="it-IT" dirty="0" smtClean="0">
                <a:latin typeface="Arial" panose="020B0604020202020204" pitchFamily="34" charset="0"/>
                <a:cs typeface="Arial" panose="020B0604020202020204" pitchFamily="34" charset="0"/>
              </a:rPr>
              <a:t>disoccupazione, percentuale di famiglie in affitto</a:t>
            </a:r>
            <a:endParaRPr lang="it-I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i="1" dirty="0">
                <a:latin typeface="Arial" panose="020B0604020202020204" pitchFamily="34" charset="0"/>
                <a:cs typeface="Arial" panose="020B0604020202020204" pitchFamily="34" charset="0"/>
              </a:rPr>
              <a:t>d</a:t>
            </a:r>
            <a:r>
              <a:rPr lang="it-IT" i="1" dirty="0" smtClean="0">
                <a:latin typeface="Arial" panose="020B0604020202020204" pitchFamily="34" charset="0"/>
                <a:cs typeface="Arial" panose="020B0604020202020204" pitchFamily="34" charset="0"/>
              </a:rPr>
              <a:t>eprivazione sociale </a:t>
            </a:r>
            <a:r>
              <a:rPr lang="it-IT" dirty="0" smtClean="0">
                <a:latin typeface="Arial" panose="020B0604020202020204" pitchFamily="34" charset="0"/>
                <a:cs typeface="Arial" panose="020B0604020202020204" pitchFamily="34" charset="0"/>
              </a:rPr>
              <a:t>indice </a:t>
            </a:r>
            <a:r>
              <a:rPr lang="it-IT" dirty="0">
                <a:latin typeface="Arial" panose="020B0604020202020204" pitchFamily="34" charset="0"/>
                <a:cs typeface="Arial" panose="020B0604020202020204" pitchFamily="34" charset="0"/>
              </a:rPr>
              <a:t>di </a:t>
            </a:r>
            <a:r>
              <a:rPr lang="it-IT" dirty="0" smtClean="0">
                <a:latin typeface="Arial" panose="020B0604020202020204" pitchFamily="34" charset="0"/>
                <a:cs typeface="Arial" panose="020B0604020202020204" pitchFamily="34" charset="0"/>
              </a:rPr>
              <a:t>vecchiaia, tasso </a:t>
            </a:r>
            <a:r>
              <a:rPr lang="it-IT" dirty="0">
                <a:latin typeface="Arial" panose="020B0604020202020204" pitchFamily="34" charset="0"/>
                <a:cs typeface="Arial" panose="020B0604020202020204" pitchFamily="34" charset="0"/>
              </a:rPr>
              <a:t>di </a:t>
            </a:r>
            <a:r>
              <a:rPr lang="it-IT" dirty="0" smtClean="0">
                <a:latin typeface="Arial" panose="020B0604020202020204" pitchFamily="34" charset="0"/>
                <a:cs typeface="Arial" panose="020B0604020202020204" pitchFamily="34" charset="0"/>
              </a:rPr>
              <a:t>scolarità; famiglie monoparentali</a:t>
            </a:r>
          </a:p>
          <a:p>
            <a:pPr marL="285750" indent="-285750" algn="just">
              <a:buFont typeface="Arial" panose="020B0604020202020204" pitchFamily="34" charset="0"/>
              <a:buChar char="•"/>
            </a:pPr>
            <a:r>
              <a:rPr lang="it-IT" i="1" dirty="0" smtClean="0">
                <a:latin typeface="Arial" panose="020B0604020202020204" pitchFamily="34" charset="0"/>
                <a:cs typeface="Arial" panose="020B0604020202020204" pitchFamily="34" charset="0"/>
              </a:rPr>
              <a:t>deprivazione </a:t>
            </a:r>
            <a:r>
              <a:rPr lang="it-IT" i="1" dirty="0">
                <a:latin typeface="Arial" panose="020B0604020202020204" pitchFamily="34" charset="0"/>
                <a:cs typeface="Arial" panose="020B0604020202020204" pitchFamily="34" charset="0"/>
              </a:rPr>
              <a:t>ambientale </a:t>
            </a:r>
            <a:r>
              <a:rPr lang="it-IT" dirty="0" smtClean="0">
                <a:latin typeface="Arial" panose="020B0604020202020204" pitchFamily="34" charset="0"/>
                <a:cs typeface="Arial" panose="020B0604020202020204" pitchFamily="34" charset="0"/>
              </a:rPr>
              <a:t>temperatura media, densità </a:t>
            </a:r>
            <a:r>
              <a:rPr lang="it-IT" dirty="0">
                <a:latin typeface="Arial" panose="020B0604020202020204" pitchFamily="34" charset="0"/>
                <a:cs typeface="Arial" panose="020B0604020202020204" pitchFamily="34" charset="0"/>
              </a:rPr>
              <a:t>di auto per km di </a:t>
            </a:r>
            <a:r>
              <a:rPr lang="it-IT" dirty="0" smtClean="0">
                <a:latin typeface="Arial" panose="020B0604020202020204" pitchFamily="34" charset="0"/>
                <a:cs typeface="Arial" panose="020B0604020202020204" pitchFamily="34" charset="0"/>
              </a:rPr>
              <a:t>strada, metri </a:t>
            </a:r>
            <a:r>
              <a:rPr lang="it-IT" dirty="0">
                <a:latin typeface="Arial" panose="020B0604020202020204" pitchFamily="34" charset="0"/>
                <a:cs typeface="Arial" panose="020B0604020202020204" pitchFamily="34" charset="0"/>
              </a:rPr>
              <a:t>quadrati di verde per </a:t>
            </a:r>
            <a:r>
              <a:rPr lang="it-IT" dirty="0" smtClean="0">
                <a:latin typeface="Arial" panose="020B0604020202020204" pitchFamily="34" charset="0"/>
                <a:cs typeface="Arial" panose="020B0604020202020204" pitchFamily="34" charset="0"/>
              </a:rPr>
              <a:t>abitante, quantità di co2 nell’aria</a:t>
            </a:r>
            <a:endParaRPr lang="it-IT" dirty="0">
              <a:latin typeface="Arial" panose="020B0604020202020204" pitchFamily="34" charset="0"/>
              <a:cs typeface="Arial" panose="020B0604020202020204" pitchFamily="34" charset="0"/>
            </a:endParaRPr>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135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Indicatori compositi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96415" y="1277047"/>
            <a:ext cx="7408392" cy="4221879"/>
          </a:xfrm>
          <a:prstGeom prst="rect">
            <a:avLst/>
          </a:prstGeom>
        </p:spPr>
      </p:pic>
    </p:spTree>
    <p:extLst>
      <p:ext uri="{BB962C8B-B14F-4D97-AF65-F5344CB8AC3E}">
        <p14:creationId xmlns:p14="http://schemas.microsoft.com/office/powerpoint/2010/main" val="1114710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Le fasi di costruzione di un indicatore multidimensionale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5" name="Rettangolo 14"/>
          <p:cNvSpPr/>
          <p:nvPr/>
        </p:nvSpPr>
        <p:spPr>
          <a:xfrm>
            <a:off x="335450" y="1303316"/>
            <a:ext cx="8229600" cy="4862870"/>
          </a:xfrm>
          <a:prstGeom prst="rect">
            <a:avLst/>
          </a:prstGeom>
        </p:spPr>
        <p:txBody>
          <a:bodyPr wrap="square">
            <a:spAutoFit/>
          </a:bodyPr>
          <a:lstStyle/>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Quadro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teorico</a:t>
            </a:r>
            <a:r>
              <a:rPr lang="en-US" sz="1600" b="1" dirty="0">
                <a:latin typeface="Arial" panose="020B0604020202020204" pitchFamily="34" charset="0"/>
                <a:cs typeface="Arial" panose="020B0604020202020204" pitchFamily="34" charset="0"/>
              </a:rPr>
              <a:t> di </a:t>
            </a:r>
            <a:r>
              <a:rPr lang="en-US" sz="1600" b="1" dirty="0" err="1" smtClean="0">
                <a:latin typeface="Arial" panose="020B0604020202020204" pitchFamily="34" charset="0"/>
                <a:cs typeface="Arial" panose="020B0604020202020204" pitchFamily="34" charset="0"/>
              </a:rPr>
              <a:t>riferimento</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Un quadro teorico dovrebbe essere sviluppato per fornire la base per la selezione e la combinazione di singoli indicatori in un indicatore composito significativo secondo un principio di idoneità allo scopo</a:t>
            </a:r>
            <a:r>
              <a:rPr lang="it-IT" sz="16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it-IT" sz="16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Selezione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dati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Gli indicatori dovrebbero essere selezionati in base alla loro solidità analitica, alla loro misurabilità, alla copertura del paese, alla rilevanza del fenomeno misurato e al rapporto reciproco. Dovrebbe essere considerato l'uso di variabili </a:t>
            </a:r>
            <a:r>
              <a:rPr lang="it-IT" sz="1600" dirty="0" err="1">
                <a:latin typeface="Arial" panose="020B0604020202020204" pitchFamily="34" charset="0"/>
                <a:cs typeface="Arial" panose="020B0604020202020204" pitchFamily="34" charset="0"/>
              </a:rPr>
              <a:t>proxy</a:t>
            </a:r>
            <a:r>
              <a:rPr lang="it-IT" sz="1600" dirty="0">
                <a:latin typeface="Arial" panose="020B0604020202020204" pitchFamily="34" charset="0"/>
                <a:cs typeface="Arial" panose="020B0604020202020204" pitchFamily="34" charset="0"/>
              </a:rPr>
              <a:t> quando i dati sono scarsi</a:t>
            </a:r>
            <a:r>
              <a:rPr lang="it-IT"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p>
          <a:p>
            <a:pPr marL="257175" indent="-257175" algn="just">
              <a:buFont typeface="+mj-lt"/>
              <a:buAutoNum type="arabicPeriod"/>
            </a:pPr>
            <a:endParaRPr lang="en-US" sz="16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Analisi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preliminare</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Un'analisi esplorativa dovrebbe indagare la struttura generale degli indicatori, valutare l'adeguatezza dell'insieme di dati e spiegare le scelte metodologiche, ad es. Ponderazione, aggregazione</a:t>
            </a:r>
            <a:r>
              <a:rPr lang="it-IT" sz="16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en-US" sz="16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Imputazione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dati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mancanti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400" dirty="0">
                <a:latin typeface="Arial" panose="020B0604020202020204" pitchFamily="34" charset="0"/>
                <a:cs typeface="Arial" panose="020B0604020202020204" pitchFamily="34" charset="0"/>
              </a:rPr>
              <a:t>Si dovrebbe prendere in considerazione diversi approcci per imputare valori mancanti. I valori estremi dovrebbero essere esaminati in quanto possono diventare parametri di riferimento non previsti</a:t>
            </a:r>
            <a:r>
              <a:rPr lang="it-IT" sz="14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it-IT" sz="14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Normalizzazione</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it-IT" sz="1400" dirty="0">
                <a:latin typeface="Arial" panose="020B0604020202020204" pitchFamily="34" charset="0"/>
                <a:cs typeface="Arial" panose="020B0604020202020204" pitchFamily="34" charset="0"/>
              </a:rPr>
              <a:t>Gli indicatori potrebbero essere oggetto di normalizzazione per renderli comparabili</a:t>
            </a:r>
            <a:r>
              <a:rPr lang="it-IT" sz="14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051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Le </a:t>
            </a:r>
            <a:r>
              <a:rPr lang="it-IT" sz="1600" dirty="0" smtClean="0">
                <a:solidFill>
                  <a:schemeClr val="bg1"/>
                </a:solidFill>
                <a:cs typeface="Cali"/>
              </a:rPr>
              <a:t>fasi </a:t>
            </a:r>
            <a:r>
              <a:rPr lang="it-IT" sz="1600" dirty="0">
                <a:solidFill>
                  <a:schemeClr val="bg1"/>
                </a:solidFill>
                <a:cs typeface="Cali"/>
              </a:rPr>
              <a:t>di costruzione di un indicatore </a:t>
            </a:r>
            <a:r>
              <a:rPr lang="it-IT" sz="1600" dirty="0" smtClean="0">
                <a:solidFill>
                  <a:schemeClr val="bg1"/>
                </a:solidFill>
                <a:cs typeface="Cali"/>
              </a:rPr>
              <a:t>multidimensionale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3" name="Rettangolo 12"/>
          <p:cNvSpPr/>
          <p:nvPr/>
        </p:nvSpPr>
        <p:spPr>
          <a:xfrm>
            <a:off x="155864" y="1230301"/>
            <a:ext cx="8239570" cy="5088060"/>
          </a:xfrm>
          <a:prstGeom prst="rect">
            <a:avLst/>
          </a:prstGeom>
        </p:spPr>
        <p:txBody>
          <a:bodyPr wrap="square">
            <a:spAutoFit/>
          </a:bodyPr>
          <a:lstStyle/>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Pesatura</a:t>
            </a:r>
            <a:r>
              <a:rPr lang="en-US" sz="1600" b="1" dirty="0" smtClean="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ed</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aggregazione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delle</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variabili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a:t>
            </a:r>
            <a:r>
              <a:rPr lang="en-US" sz="1600" dirty="0" smtClean="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Gli indicatori dovrebbero essere aggregati e ponderati in base al quadro teorico </a:t>
            </a:r>
            <a:r>
              <a:rPr lang="it-IT" sz="1600" dirty="0" smtClean="0">
                <a:latin typeface="Arial" panose="020B0604020202020204" pitchFamily="34" charset="0"/>
                <a:cs typeface="Arial" panose="020B0604020202020204" pitchFamily="34" charset="0"/>
              </a:rPr>
              <a:t>sottostante</a:t>
            </a:r>
          </a:p>
          <a:p>
            <a:pPr algn="just">
              <a:lnSpc>
                <a:spcPct val="120000"/>
              </a:lnSpc>
              <a:buFont typeface="+mj-lt"/>
              <a:buAutoNum type="arabicPeriod" startAt="6"/>
            </a:pPr>
            <a:endParaRPr lang="en-US"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Robustezza</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 </a:t>
            </a:r>
            <a:r>
              <a:rPr lang="en-US" sz="1600" b="1" dirty="0" err="1">
                <a:latin typeface="Arial" panose="020B0604020202020204" pitchFamily="34" charset="0"/>
                <a:cs typeface="Arial" panose="020B0604020202020204" pitchFamily="34" charset="0"/>
              </a:rPr>
              <a:t>analisi</a:t>
            </a:r>
            <a:r>
              <a:rPr lang="en-US" sz="1600" b="1" dirty="0">
                <a:latin typeface="Arial" panose="020B0604020202020204" pitchFamily="34" charset="0"/>
                <a:cs typeface="Arial" panose="020B0604020202020204" pitchFamily="34" charset="0"/>
              </a:rPr>
              <a:t> di </a:t>
            </a:r>
            <a:r>
              <a:rPr lang="en-US" sz="1600" b="1" dirty="0" err="1" smtClean="0">
                <a:latin typeface="Arial" panose="020B0604020202020204" pitchFamily="34" charset="0"/>
                <a:cs typeface="Arial" panose="020B0604020202020204" pitchFamily="34" charset="0"/>
              </a:rPr>
              <a:t>sensitività</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L'analisi dovrebbe essere effettuata per valutare la robustezza dell'indicatore composito in termini, ad esempio, del meccanismo per includere o escludere singole variabili o singoli indicatori, lo schema di normalizzazione, l'imputazione dei dati mancanti e la scelta dei pesi</a:t>
            </a:r>
            <a:r>
              <a:rPr lang="it-IT" sz="1600" dirty="0" smtClean="0">
                <a:latin typeface="Arial" panose="020B0604020202020204" pitchFamily="34" charset="0"/>
                <a:cs typeface="Arial" panose="020B0604020202020204" pitchFamily="34" charset="0"/>
              </a:rPr>
              <a:t>.</a:t>
            </a:r>
          </a:p>
          <a:p>
            <a:pPr algn="just">
              <a:lnSpc>
                <a:spcPct val="120000"/>
              </a:lnSpc>
              <a:buFont typeface="+mj-lt"/>
              <a:buAutoNum type="arabicPeriod" startAt="6"/>
            </a:pPr>
            <a:endParaRPr lang="it-IT"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Collegamenti</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ad </a:t>
            </a:r>
            <a:r>
              <a:rPr lang="en-US" sz="1600" b="1" dirty="0" err="1" smtClean="0">
                <a:latin typeface="Arial" panose="020B0604020202020204" pitchFamily="34" charset="0"/>
                <a:cs typeface="Arial" panose="020B0604020202020204" pitchFamily="34" charset="0"/>
              </a:rPr>
              <a:t>altre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variabili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Dovrebbero essere fatti tentativi per correlare l'indicatore composito con altri indicatori pubblicati attraverso analisi statistiche (es. correlazione</a:t>
            </a:r>
            <a:r>
              <a:rPr lang="it-IT" sz="1600" dirty="0" smtClean="0">
                <a:latin typeface="Arial" panose="020B0604020202020204" pitchFamily="34" charset="0"/>
                <a:cs typeface="Arial" panose="020B0604020202020204" pitchFamily="34" charset="0"/>
              </a:rPr>
              <a:t>)</a:t>
            </a:r>
          </a:p>
          <a:p>
            <a:pPr algn="just">
              <a:lnSpc>
                <a:spcPct val="120000"/>
              </a:lnSpc>
              <a:buFont typeface="+mj-lt"/>
              <a:buAutoNum type="arabicPeriod" startAt="6"/>
            </a:pPr>
            <a:endParaRPr lang="it-IT"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Visualizzazione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Gli indicatori compositi possono essere visualizzati o presentati in diversi modi, che possono influenzare la loro interpretazione</a:t>
            </a:r>
            <a:r>
              <a:rPr lang="it-IT" sz="1600" dirty="0" smtClean="0">
                <a:latin typeface="Arial" panose="020B0604020202020204" pitchFamily="34" charset="0"/>
                <a:cs typeface="Arial" panose="020B0604020202020204" pitchFamily="34" charset="0"/>
              </a:rPr>
              <a:t>.</a:t>
            </a:r>
          </a:p>
          <a:p>
            <a:pPr algn="just">
              <a:lnSpc>
                <a:spcPct val="120000"/>
              </a:lnSpc>
              <a:buFont typeface="+mj-lt"/>
              <a:buAutoNum type="arabicPeriod" startAt="6"/>
            </a:pPr>
            <a:endParaRPr lang="it-IT"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Ritorno</a:t>
            </a:r>
            <a:r>
              <a:rPr lang="en-US" sz="1600" b="1" dirty="0" smtClean="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dati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reali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Gli indicatori compositi dovrebbero essere trasparenti e poter essere scomposti nei loro indicatori o valori sottostanti.</a:t>
            </a:r>
          </a:p>
        </p:txBody>
      </p:sp>
    </p:spTree>
    <p:extLst>
      <p:ext uri="{BB962C8B-B14F-4D97-AF65-F5344CB8AC3E}">
        <p14:creationId xmlns:p14="http://schemas.microsoft.com/office/powerpoint/2010/main" val="3259388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627118" y="1685076"/>
            <a:ext cx="8015841" cy="29806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pPr marL="342900" lvl="0" indent="-342900">
              <a:lnSpc>
                <a:spcPct val="150000"/>
              </a:lnSpc>
              <a:buFont typeface="+mj-lt"/>
              <a:buAutoNum type="arabicPeriod"/>
            </a:pPr>
            <a:r>
              <a:rPr lang="it-IT" dirty="0" smtClean="0">
                <a:latin typeface="Arial" panose="020B0604020202020204" pitchFamily="34" charset="0"/>
                <a:cs typeface="Arial" panose="020B0604020202020204" pitchFamily="34" charset="0"/>
              </a:rPr>
              <a:t>ordinali</a:t>
            </a:r>
            <a:endParaRPr lang="it-IT"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it-IT" dirty="0">
                <a:latin typeface="Arial" panose="020B0604020202020204" pitchFamily="34" charset="0"/>
                <a:cs typeface="Arial" panose="020B0604020202020204" pitchFamily="34" charset="0"/>
              </a:rPr>
              <a:t>cardinali</a:t>
            </a:r>
          </a:p>
          <a:p>
            <a:pPr marL="342900" lvl="0" indent="-342900">
              <a:lnSpc>
                <a:spcPct val="150000"/>
              </a:lnSpc>
              <a:buFont typeface="+mj-lt"/>
              <a:buAutoNum type="arabicPeriod"/>
            </a:pPr>
            <a:r>
              <a:rPr lang="it-IT" dirty="0">
                <a:latin typeface="Arial" panose="020B0604020202020204" pitchFamily="34" charset="0"/>
                <a:cs typeface="Arial" panose="020B0604020202020204" pitchFamily="34" charset="0"/>
              </a:rPr>
              <a:t>di statistica multivariata </a:t>
            </a:r>
            <a:endParaRPr lang="it-IT" dirty="0" smtClean="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endParaRPr lang="it-IT" dirty="0">
              <a:latin typeface="Arial" panose="020B0604020202020204" pitchFamily="34" charset="0"/>
              <a:cs typeface="Arial" panose="020B0604020202020204" pitchFamily="34" charset="0"/>
            </a:endParaRPr>
          </a:p>
          <a:p>
            <a:pPr>
              <a:lnSpc>
                <a:spcPct val="150000"/>
              </a:lnSpc>
            </a:pPr>
            <a:r>
              <a:rPr lang="it-IT" dirty="0">
                <a:latin typeface="Arial" panose="020B0604020202020204" pitchFamily="34" charset="0"/>
                <a:cs typeface="Arial" panose="020B0604020202020204" pitchFamily="34" charset="0"/>
              </a:rPr>
              <a:t>Tralasciando le metodologie di analisi multivariata, oggetto di corsi di statistica avanzati, è utile osservare le differenze tra le prime due metodologie.</a:t>
            </a:r>
          </a:p>
          <a:p>
            <a:pPr>
              <a:lnSpc>
                <a:spcPct val="150000"/>
              </a:lnSpc>
            </a:pPr>
            <a:r>
              <a:rPr lang="it-IT" dirty="0" smtClean="0">
                <a:solidFill>
                  <a:schemeClr val="bg1"/>
                </a:solidFill>
                <a:latin typeface="Arial" panose="020B0604020202020204" pitchFamily="34" charset="0"/>
                <a:cs typeface="Arial" panose="020B0604020202020204" pitchFamily="34" charset="0"/>
              </a:rPr>
              <a:t>fasi </a:t>
            </a:r>
            <a:r>
              <a:rPr lang="it-IT" dirty="0">
                <a:solidFill>
                  <a:schemeClr val="bg1"/>
                </a:solidFill>
                <a:latin typeface="Arial" panose="020B0604020202020204" pitchFamily="34" charset="0"/>
                <a:cs typeface="Arial" panose="020B0604020202020204" pitchFamily="34" charset="0"/>
              </a:rPr>
              <a:t>di costruzione di un indicatore </a:t>
            </a:r>
            <a:r>
              <a:rPr lang="it-IT" dirty="0" smtClean="0">
                <a:solidFill>
                  <a:schemeClr val="bg1"/>
                </a:solidFill>
                <a:latin typeface="Arial" panose="020B0604020202020204" pitchFamily="34" charset="0"/>
                <a:cs typeface="Arial" panose="020B0604020202020204" pitchFamily="34" charset="0"/>
              </a:rPr>
              <a:t>multidimensionale (III)</a:t>
            </a:r>
            <a:endParaRPr lang="it-IT" dirty="0">
              <a:solidFill>
                <a:schemeClr val="bg1"/>
              </a:solidFill>
              <a:latin typeface="Arial" panose="020B0604020202020204" pitchFamily="34" charset="0"/>
              <a:cs typeface="Arial" panose="020B0604020202020204" pitchFamily="34" charset="0"/>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Metodologie di aggregazione</a:t>
            </a:r>
            <a:endParaRPr lang="it-IT" sz="1600" dirty="0">
              <a:solidFill>
                <a:schemeClr val="bg1"/>
              </a:solidFill>
              <a:cs typeface="Cali"/>
            </a:endParaRPr>
          </a:p>
        </p:txBody>
      </p:sp>
    </p:spTree>
    <p:extLst>
      <p:ext uri="{BB962C8B-B14F-4D97-AF65-F5344CB8AC3E}">
        <p14:creationId xmlns:p14="http://schemas.microsoft.com/office/powerpoint/2010/main" val="3496138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2361919"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Metodologie ordinali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69309" y="1357517"/>
            <a:ext cx="8523962" cy="133882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I metodi ordinali utilizzano, in sostituzione del valore dell'indicatore per ogni unità statistica, il numero d'ordine - o rango - che il dato effettivo occupa nella distribuzione ordinata di detti valori.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ttangolo 4"/>
          <p:cNvSpPr/>
          <p:nvPr/>
        </p:nvSpPr>
        <p:spPr>
          <a:xfrm>
            <a:off x="983293" y="3244922"/>
            <a:ext cx="4572000" cy="872034"/>
          </a:xfrm>
          <a:prstGeom prst="rect">
            <a:avLst/>
          </a:prstGeom>
        </p:spPr>
        <p:txBody>
          <a:bodyPr>
            <a:spAutoFit/>
          </a:bodyPr>
          <a:lstStyle/>
          <a:p>
            <a:pPr marL="342900" lvl="0" indent="-342900" algn="just">
              <a:lnSpc>
                <a:spcPct val="150000"/>
              </a:lnSpc>
              <a:spcAft>
                <a:spcPts val="0"/>
              </a:spcAft>
              <a:buFont typeface="+mj-lt"/>
              <a:buAutoNum type="alphaLcParenR"/>
              <a:tabLst>
                <a:tab pos="457200" algn="l"/>
              </a:tabLst>
            </a:pPr>
            <a:r>
              <a:rPr lang="it-IT" dirty="0" smtClean="0">
                <a:latin typeface="Arial" panose="020B0604020202020204" pitchFamily="34" charset="0"/>
                <a:ea typeface="Times New Roman" panose="02020603050405020304" pitchFamily="18" charset="0"/>
                <a:cs typeface="Times New Roman" panose="02020603050405020304" pitchFamily="18" charset="0"/>
              </a:rPr>
              <a:t>la </a:t>
            </a:r>
            <a:r>
              <a:rPr lang="it-IT" dirty="0">
                <a:latin typeface="Arial" panose="020B0604020202020204" pitchFamily="34" charset="0"/>
                <a:ea typeface="Times New Roman" panose="02020603050405020304" pitchFamily="18" charset="0"/>
                <a:cs typeface="Times New Roman" panose="02020603050405020304" pitchFamily="18" charset="0"/>
              </a:rPr>
              <a:t>somma dei ranghi</a:t>
            </a:r>
          </a:p>
          <a:p>
            <a:pPr marL="342900" lvl="0" indent="-342900" algn="just">
              <a:lnSpc>
                <a:spcPct val="150000"/>
              </a:lnSpc>
              <a:spcAft>
                <a:spcPts val="0"/>
              </a:spcAft>
              <a:buFont typeface="+mj-lt"/>
              <a:buAutoNum type="alphaLcParenR"/>
              <a:tabLst>
                <a:tab pos="457200" algn="l"/>
              </a:tabLst>
            </a:pPr>
            <a:r>
              <a:rPr lang="it-IT" dirty="0">
                <a:latin typeface="Arial" panose="020B0604020202020204" pitchFamily="34" charset="0"/>
                <a:ea typeface="Times New Roman" panose="02020603050405020304" pitchFamily="18" charset="0"/>
                <a:cs typeface="Times New Roman" panose="02020603050405020304" pitchFamily="18" charset="0"/>
              </a:rPr>
              <a:t>la media dei ranghi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16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Somma dei ranghi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899525" y="1397552"/>
            <a:ext cx="7067550" cy="1619250"/>
          </a:xfrm>
          <a:prstGeom prst="rect">
            <a:avLst/>
          </a:prstGeom>
        </p:spPr>
      </p:pic>
      <p:pic>
        <p:nvPicPr>
          <p:cNvPr id="13" name="Immagine 12"/>
          <p:cNvPicPr>
            <a:picLocks noChangeAspect="1"/>
          </p:cNvPicPr>
          <p:nvPr/>
        </p:nvPicPr>
        <p:blipFill>
          <a:blip r:embed="rId5"/>
          <a:stretch>
            <a:fillRect/>
          </a:stretch>
        </p:blipFill>
        <p:spPr>
          <a:xfrm>
            <a:off x="899525" y="3658945"/>
            <a:ext cx="6877050" cy="2085975"/>
          </a:xfrm>
          <a:prstGeom prst="rect">
            <a:avLst/>
          </a:prstGeom>
        </p:spPr>
      </p:pic>
    </p:spTree>
    <p:extLst>
      <p:ext uri="{BB962C8B-B14F-4D97-AF65-F5344CB8AC3E}">
        <p14:creationId xmlns:p14="http://schemas.microsoft.com/office/powerpoint/2010/main" val="3867332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979712" y="3356992"/>
            <a:ext cx="6915460" cy="3024336"/>
          </a:xfrm>
          <a:prstGeom prst="rect">
            <a:avLst/>
          </a:prstGeom>
        </p:spPr>
      </p:pic>
      <p:pic>
        <p:nvPicPr>
          <p:cNvPr id="13" name="Immagine 12"/>
          <p:cNvPicPr>
            <a:picLocks noChangeAspect="1"/>
          </p:cNvPicPr>
          <p:nvPr/>
        </p:nvPicPr>
        <p:blipFill>
          <a:blip r:embed="rId5"/>
          <a:stretch>
            <a:fillRect/>
          </a:stretch>
        </p:blipFill>
        <p:spPr>
          <a:xfrm>
            <a:off x="216276" y="1112476"/>
            <a:ext cx="6886575" cy="2066925"/>
          </a:xfrm>
          <a:prstGeom prst="rect">
            <a:avLst/>
          </a:prstGeom>
        </p:spPr>
      </p:pic>
    </p:spTree>
    <p:extLst>
      <p:ext uri="{BB962C8B-B14F-4D97-AF65-F5344CB8AC3E}">
        <p14:creationId xmlns:p14="http://schemas.microsoft.com/office/powerpoint/2010/main" val="2457647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3120618" y="3635335"/>
            <a:ext cx="5825461" cy="2661498"/>
          </a:xfrm>
          <a:prstGeom prst="rect">
            <a:avLst/>
          </a:prstGeom>
        </p:spPr>
      </p:pic>
      <p:pic>
        <p:nvPicPr>
          <p:cNvPr id="13" name="Immagine 12"/>
          <p:cNvPicPr>
            <a:picLocks noChangeAspect="1"/>
          </p:cNvPicPr>
          <p:nvPr/>
        </p:nvPicPr>
        <p:blipFill>
          <a:blip r:embed="rId5"/>
          <a:stretch>
            <a:fillRect/>
          </a:stretch>
        </p:blipFill>
        <p:spPr>
          <a:xfrm>
            <a:off x="155864" y="1147115"/>
            <a:ext cx="6470404" cy="2460195"/>
          </a:xfrm>
          <a:prstGeom prst="rect">
            <a:avLst/>
          </a:prstGeom>
        </p:spPr>
      </p:pic>
    </p:spTree>
    <p:extLst>
      <p:ext uri="{BB962C8B-B14F-4D97-AF65-F5344CB8AC3E}">
        <p14:creationId xmlns:p14="http://schemas.microsoft.com/office/powerpoint/2010/main" val="4273828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155863" y="1098225"/>
            <a:ext cx="8549725" cy="872034"/>
          </a:xfrm>
          <a:prstGeom prst="rect">
            <a:avLst/>
          </a:prstGeom>
        </p:spPr>
        <p:txBody>
          <a:bodyPr wrap="square">
            <a:spAutoFit/>
          </a:bodyPr>
          <a:lstStyle/>
          <a:p>
            <a:pPr algn="just">
              <a:lnSpc>
                <a:spcPct val="150000"/>
              </a:lnSpc>
              <a:spcAft>
                <a:spcPts val="0"/>
              </a:spcAft>
              <a:tabLst>
                <a:tab pos="904875" algn="l"/>
              </a:tabLst>
            </a:pPr>
            <a:r>
              <a:rPr lang="it-IT" dirty="0" smtClean="0">
                <a:latin typeface="Arial" panose="020B0604020202020204" pitchFamily="34" charset="0"/>
                <a:ea typeface="Times New Roman" panose="02020603050405020304" pitchFamily="18" charset="0"/>
                <a:cs typeface="Arial" panose="020B0604020202020204" pitchFamily="34" charset="0"/>
              </a:rPr>
              <a:t>Sono </a:t>
            </a:r>
            <a:r>
              <a:rPr lang="it-IT" dirty="0">
                <a:latin typeface="Arial" panose="020B0604020202020204" pitchFamily="34" charset="0"/>
                <a:ea typeface="Times New Roman" panose="02020603050405020304" pitchFamily="18" charset="0"/>
                <a:cs typeface="Arial" panose="020B0604020202020204" pitchFamily="34" charset="0"/>
              </a:rPr>
              <a:t>stati raccolti i seguenti dati relativi a tre indicatori di salute per sei paesi europei (Fonte: World </a:t>
            </a:r>
            <a:r>
              <a:rPr lang="it-IT" dirty="0" err="1">
                <a:latin typeface="Arial" panose="020B0604020202020204" pitchFamily="34" charset="0"/>
                <a:ea typeface="Times New Roman" panose="02020603050405020304" pitchFamily="18" charset="0"/>
                <a:cs typeface="Arial" panose="020B0604020202020204" pitchFamily="34" charset="0"/>
              </a:rPr>
              <a:t>Bank</a:t>
            </a:r>
            <a:r>
              <a:rPr lang="it-IT" dirty="0">
                <a:latin typeface="Arial" panose="020B0604020202020204" pitchFamily="34" charset="0"/>
                <a:ea typeface="Times New Roman" panose="02020603050405020304" pitchFamily="18" charset="0"/>
                <a:cs typeface="Arial" panose="020B0604020202020204" pitchFamily="34" charset="0"/>
              </a:rPr>
              <a:t> 2014).</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ella 5"/>
          <p:cNvGraphicFramePr>
            <a:graphicFrameLocks noGrp="1"/>
          </p:cNvGraphicFramePr>
          <p:nvPr>
            <p:extLst/>
          </p:nvPr>
        </p:nvGraphicFramePr>
        <p:xfrm>
          <a:off x="354382" y="2421647"/>
          <a:ext cx="8351206" cy="2766060"/>
        </p:xfrm>
        <a:graphic>
          <a:graphicData uri="http://schemas.openxmlformats.org/drawingml/2006/table">
            <a:tbl>
              <a:tblPr firstRow="1" firstCol="1" bandRow="1" bandCol="1"/>
              <a:tblGrid>
                <a:gridCol w="1370249">
                  <a:extLst>
                    <a:ext uri="{9D8B030D-6E8A-4147-A177-3AD203B41FA5}">
                      <a16:colId xmlns:a16="http://schemas.microsoft.com/office/drawing/2014/main" val="20000"/>
                    </a:ext>
                  </a:extLst>
                </a:gridCol>
                <a:gridCol w="1933914">
                  <a:extLst>
                    <a:ext uri="{9D8B030D-6E8A-4147-A177-3AD203B41FA5}">
                      <a16:colId xmlns:a16="http://schemas.microsoft.com/office/drawing/2014/main" val="20001"/>
                    </a:ext>
                  </a:extLst>
                </a:gridCol>
                <a:gridCol w="1741701">
                  <a:extLst>
                    <a:ext uri="{9D8B030D-6E8A-4147-A177-3AD203B41FA5}">
                      <a16:colId xmlns:a16="http://schemas.microsoft.com/office/drawing/2014/main" val="20002"/>
                    </a:ext>
                  </a:extLst>
                </a:gridCol>
                <a:gridCol w="1582508">
                  <a:extLst>
                    <a:ext uri="{9D8B030D-6E8A-4147-A177-3AD203B41FA5}">
                      <a16:colId xmlns:a16="http://schemas.microsoft.com/office/drawing/2014/main" val="20003"/>
                    </a:ext>
                  </a:extLst>
                </a:gridCol>
                <a:gridCol w="1722834">
                  <a:extLst>
                    <a:ext uri="{9D8B030D-6E8A-4147-A177-3AD203B41FA5}">
                      <a16:colId xmlns:a16="http://schemas.microsoft.com/office/drawing/2014/main" val="20004"/>
                    </a:ext>
                  </a:extLst>
                </a:gridCol>
              </a:tblGrid>
              <a:tr h="933450">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Country </a:t>
                      </a:r>
                      <a:r>
                        <a:rPr lang="it-IT" sz="11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Proportion of women subjected to physical and/or sexual violence in the last 12 months </a:t>
                      </a:r>
                      <a:endParaRPr lang="en-GB" sz="11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tabLst>
                          <a:tab pos="904875" algn="l"/>
                        </a:tabLs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 of women age 15-49)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Italy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82,690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1,390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3.238,889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Latvia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74,188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1,520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940,302</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Lithuania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73,966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1,590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1.718,023</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Spain</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83,078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1,270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2.965,818</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UK</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81,056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1,830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3.376,870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Germany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80,844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1,390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5.182,114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3%</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0617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Numeri indice a base fissa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6" name="Immagine 5"/>
          <p:cNvPicPr>
            <a:picLocks noChangeAspect="1"/>
          </p:cNvPicPr>
          <p:nvPr/>
        </p:nvPicPr>
        <p:blipFill>
          <a:blip r:embed="rId4"/>
          <a:stretch>
            <a:fillRect/>
          </a:stretch>
        </p:blipFill>
        <p:spPr>
          <a:xfrm>
            <a:off x="920046" y="2092819"/>
            <a:ext cx="7372407" cy="4019294"/>
          </a:xfrm>
          <a:prstGeom prst="rect">
            <a:avLst/>
          </a:prstGeom>
        </p:spPr>
      </p:pic>
      <p:pic>
        <p:nvPicPr>
          <p:cNvPr id="15" name="Immagine 14"/>
          <p:cNvPicPr>
            <a:picLocks noChangeAspect="1"/>
          </p:cNvPicPr>
          <p:nvPr/>
        </p:nvPicPr>
        <p:blipFill>
          <a:blip r:embed="rId5"/>
          <a:stretch>
            <a:fillRect/>
          </a:stretch>
        </p:blipFill>
        <p:spPr>
          <a:xfrm>
            <a:off x="155864" y="985220"/>
            <a:ext cx="5878525" cy="1118647"/>
          </a:xfrm>
          <a:prstGeom prst="rect">
            <a:avLst/>
          </a:prstGeom>
        </p:spPr>
      </p:pic>
    </p:spTree>
    <p:extLst>
      <p:ext uri="{BB962C8B-B14F-4D97-AF65-F5344CB8AC3E}">
        <p14:creationId xmlns:p14="http://schemas.microsoft.com/office/powerpoint/2010/main" val="3387925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69310" y="1213277"/>
            <a:ext cx="8173232" cy="923330"/>
          </a:xfrm>
          <a:prstGeom prst="rect">
            <a:avLst/>
          </a:prstGeom>
        </p:spPr>
        <p:txBody>
          <a:bodyPr wrap="square">
            <a:spAutoFit/>
          </a:bodyPr>
          <a:lstStyle/>
          <a:p>
            <a:pPr algn="just">
              <a:lnSpc>
                <a:spcPct val="150000"/>
              </a:lnSpc>
              <a:spcAft>
                <a:spcPts val="0"/>
              </a:spcAft>
              <a:tabLst>
                <a:tab pos="904875" algn="l"/>
              </a:tabLst>
            </a:pPr>
            <a:r>
              <a:rPr lang="it-IT" dirty="0">
                <a:latin typeface="Arial" panose="020B0604020202020204" pitchFamily="34" charset="0"/>
                <a:ea typeface="Times New Roman" panose="02020603050405020304" pitchFamily="18" charset="0"/>
                <a:cs typeface="Arial" panose="020B0604020202020204" pitchFamily="34" charset="0"/>
              </a:rPr>
              <a:t>In primo luogo è bene che le variabili esprimano tutte il medesimo andamento pertanto viene fatto il complemento a 100 della quarta variabile.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ella 4"/>
          <p:cNvGraphicFramePr>
            <a:graphicFrameLocks noGrp="1"/>
          </p:cNvGraphicFramePr>
          <p:nvPr>
            <p:extLst/>
          </p:nvPr>
        </p:nvGraphicFramePr>
        <p:xfrm>
          <a:off x="269310" y="2521521"/>
          <a:ext cx="8461331" cy="2880360"/>
        </p:xfrm>
        <a:graphic>
          <a:graphicData uri="http://schemas.openxmlformats.org/drawingml/2006/table">
            <a:tbl>
              <a:tblPr firstRow="1" firstCol="1" bandRow="1" bandCol="1"/>
              <a:tblGrid>
                <a:gridCol w="1388318">
                  <a:extLst>
                    <a:ext uri="{9D8B030D-6E8A-4147-A177-3AD203B41FA5}">
                      <a16:colId xmlns:a16="http://schemas.microsoft.com/office/drawing/2014/main" val="20000"/>
                    </a:ext>
                  </a:extLst>
                </a:gridCol>
                <a:gridCol w="1959416">
                  <a:extLst>
                    <a:ext uri="{9D8B030D-6E8A-4147-A177-3AD203B41FA5}">
                      <a16:colId xmlns:a16="http://schemas.microsoft.com/office/drawing/2014/main" val="20001"/>
                    </a:ext>
                  </a:extLst>
                </a:gridCol>
                <a:gridCol w="1764669">
                  <a:extLst>
                    <a:ext uri="{9D8B030D-6E8A-4147-A177-3AD203B41FA5}">
                      <a16:colId xmlns:a16="http://schemas.microsoft.com/office/drawing/2014/main" val="20002"/>
                    </a:ext>
                  </a:extLst>
                </a:gridCol>
                <a:gridCol w="1603376">
                  <a:extLst>
                    <a:ext uri="{9D8B030D-6E8A-4147-A177-3AD203B41FA5}">
                      <a16:colId xmlns:a16="http://schemas.microsoft.com/office/drawing/2014/main" val="20003"/>
                    </a:ext>
                  </a:extLst>
                </a:gridCol>
                <a:gridCol w="1745552">
                  <a:extLst>
                    <a:ext uri="{9D8B030D-6E8A-4147-A177-3AD203B41FA5}">
                      <a16:colId xmlns:a16="http://schemas.microsoft.com/office/drawing/2014/main" val="20004"/>
                    </a:ext>
                  </a:extLst>
                </a:gridCol>
              </a:tblGrid>
              <a:tr h="571500">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Country </a:t>
                      </a:r>
                      <a:r>
                        <a:rPr lang="it-IT" sz="14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400">
                          <a:effectLst/>
                          <a:latin typeface="Arial" panose="020B0604020202020204" pitchFamily="34" charset="0"/>
                          <a:ea typeface="Times New Roman" panose="02020603050405020304" pitchFamily="18" charset="0"/>
                          <a:cs typeface="Arial" panose="020B0604020202020204" pitchFamily="34" charset="0"/>
                        </a:rPr>
                        <a:t>Proportion of women </a:t>
                      </a:r>
                      <a:r>
                        <a:rPr lang="en-GB" sz="1400" u="sng">
                          <a:effectLst/>
                          <a:latin typeface="Arial" panose="020B0604020202020204" pitchFamily="34" charset="0"/>
                          <a:ea typeface="Times New Roman" panose="02020603050405020304" pitchFamily="18" charset="0"/>
                          <a:cs typeface="Arial" panose="020B0604020202020204" pitchFamily="34" charset="0"/>
                        </a:rPr>
                        <a:t>NOT </a:t>
                      </a:r>
                      <a:r>
                        <a:rPr lang="en-GB" sz="1400">
                          <a:effectLst/>
                          <a:latin typeface="Arial" panose="020B0604020202020204" pitchFamily="34" charset="0"/>
                          <a:ea typeface="Times New Roman" panose="02020603050405020304" pitchFamily="18" charset="0"/>
                          <a:cs typeface="Arial" panose="020B0604020202020204" pitchFamily="34" charset="0"/>
                        </a:rPr>
                        <a:t>subjected to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Italy</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82,690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1,390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3.238,889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Latvia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74,188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1,520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940,302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Lithuania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73,966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1,590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1.718,023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Spain</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83,078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1,270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2.965,818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98%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UK</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81,056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1,830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3.376,870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95%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Germany</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80,844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1,390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5.182,114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97%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836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06887" y="1079571"/>
            <a:ext cx="8523961" cy="646331"/>
          </a:xfrm>
          <a:prstGeom prst="rect">
            <a:avLst/>
          </a:prstGeom>
        </p:spPr>
        <p:txBody>
          <a:bodyPr wrap="square">
            <a:spAutoFit/>
          </a:bodyPr>
          <a:lstStyle/>
          <a:p>
            <a:pPr lvl="0" algn="just">
              <a:spcAft>
                <a:spcPts val="0"/>
              </a:spcAft>
              <a:tabLst>
                <a:tab pos="904875" algn="l"/>
              </a:tabLst>
            </a:pPr>
            <a:r>
              <a:rPr lang="it-IT" dirty="0">
                <a:latin typeface="Arial" panose="020B0604020202020204" pitchFamily="34" charset="0"/>
                <a:ea typeface="Times New Roman" panose="02020603050405020304" pitchFamily="18" charset="0"/>
                <a:cs typeface="Arial" panose="020B0604020202020204" pitchFamily="34" charset="0"/>
              </a:rPr>
              <a:t>Per aggregare il dato tramite la somma dei ranghi bisogna assegnare i ranghi per ogni variabile e poi sommarli.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ella 6"/>
          <p:cNvGraphicFramePr>
            <a:graphicFrameLocks noGrp="1"/>
          </p:cNvGraphicFramePr>
          <p:nvPr>
            <p:extLst/>
          </p:nvPr>
        </p:nvGraphicFramePr>
        <p:xfrm>
          <a:off x="109180" y="1828079"/>
          <a:ext cx="4362612" cy="2286000"/>
        </p:xfrm>
        <a:graphic>
          <a:graphicData uri="http://schemas.openxmlformats.org/drawingml/2006/table">
            <a:tbl>
              <a:tblPr firstRow="1" firstCol="1" bandRow="1" bandCol="1"/>
              <a:tblGrid>
                <a:gridCol w="715808">
                  <a:extLst>
                    <a:ext uri="{9D8B030D-6E8A-4147-A177-3AD203B41FA5}">
                      <a16:colId xmlns:a16="http://schemas.microsoft.com/office/drawing/2014/main" val="20000"/>
                    </a:ext>
                  </a:extLst>
                </a:gridCol>
                <a:gridCol w="1010263">
                  <a:extLst>
                    <a:ext uri="{9D8B030D-6E8A-4147-A177-3AD203B41FA5}">
                      <a16:colId xmlns:a16="http://schemas.microsoft.com/office/drawing/2014/main" val="20001"/>
                    </a:ext>
                  </a:extLst>
                </a:gridCol>
                <a:gridCol w="909853">
                  <a:extLst>
                    <a:ext uri="{9D8B030D-6E8A-4147-A177-3AD203B41FA5}">
                      <a16:colId xmlns:a16="http://schemas.microsoft.com/office/drawing/2014/main" val="20002"/>
                    </a:ext>
                  </a:extLst>
                </a:gridCol>
                <a:gridCol w="826691">
                  <a:extLst>
                    <a:ext uri="{9D8B030D-6E8A-4147-A177-3AD203B41FA5}">
                      <a16:colId xmlns:a16="http://schemas.microsoft.com/office/drawing/2014/main" val="20003"/>
                    </a:ext>
                  </a:extLst>
                </a:gridCol>
                <a:gridCol w="899997">
                  <a:extLst>
                    <a:ext uri="{9D8B030D-6E8A-4147-A177-3AD203B41FA5}">
                      <a16:colId xmlns:a16="http://schemas.microsoft.com/office/drawing/2014/main" val="20004"/>
                    </a:ext>
                  </a:extLst>
                </a:gridCol>
              </a:tblGrid>
              <a:tr h="571500">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Country </a:t>
                      </a:r>
                      <a:r>
                        <a:rPr lang="it-IT" sz="10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Proportion of women </a:t>
                      </a:r>
                      <a:r>
                        <a:rPr lang="en-GB" sz="1000" u="sng">
                          <a:effectLst/>
                          <a:latin typeface="Arial" panose="020B0604020202020204" pitchFamily="34" charset="0"/>
                          <a:ea typeface="Times New Roman" panose="02020603050405020304" pitchFamily="18" charset="0"/>
                          <a:cs typeface="Arial" panose="020B0604020202020204" pitchFamily="34" charset="0"/>
                        </a:rPr>
                        <a:t>NOT </a:t>
                      </a:r>
                      <a:r>
                        <a:rPr lang="en-GB" sz="1000">
                          <a:effectLst/>
                          <a:latin typeface="Arial" panose="020B0604020202020204" pitchFamily="34" charset="0"/>
                          <a:ea typeface="Times New Roman" panose="02020603050405020304" pitchFamily="18" charset="0"/>
                          <a:cs typeface="Arial" panose="020B0604020202020204" pitchFamily="34" charset="0"/>
                        </a:rPr>
                        <a:t>subjected to …</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Italy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82,690</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1,390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3.238,889</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Latvia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74,188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1,520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940,302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Lithuania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73,966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1,590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1.718,023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Spain</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83,078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1,270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2.965,818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UK</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81,056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1,830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3.376,870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Germany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80,844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1,390</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5.182,114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97%</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8" name="Tabella 7"/>
          <p:cNvGraphicFramePr>
            <a:graphicFrameLocks noGrp="1"/>
          </p:cNvGraphicFramePr>
          <p:nvPr>
            <p:extLst/>
          </p:nvPr>
        </p:nvGraphicFramePr>
        <p:xfrm>
          <a:off x="4333143" y="3845526"/>
          <a:ext cx="4710649" cy="2514600"/>
        </p:xfrm>
        <a:graphic>
          <a:graphicData uri="http://schemas.openxmlformats.org/drawingml/2006/table">
            <a:tbl>
              <a:tblPr firstRow="1" firstCol="1" bandRow="1" bandCol="1"/>
              <a:tblGrid>
                <a:gridCol w="751522">
                  <a:extLst>
                    <a:ext uri="{9D8B030D-6E8A-4147-A177-3AD203B41FA5}">
                      <a16:colId xmlns:a16="http://schemas.microsoft.com/office/drawing/2014/main" val="20000"/>
                    </a:ext>
                  </a:extLst>
                </a:gridCol>
                <a:gridCol w="472196">
                  <a:extLst>
                    <a:ext uri="{9D8B030D-6E8A-4147-A177-3AD203B41FA5}">
                      <a16:colId xmlns:a16="http://schemas.microsoft.com/office/drawing/2014/main" val="20001"/>
                    </a:ext>
                  </a:extLst>
                </a:gridCol>
                <a:gridCol w="492812">
                  <a:extLst>
                    <a:ext uri="{9D8B030D-6E8A-4147-A177-3AD203B41FA5}">
                      <a16:colId xmlns:a16="http://schemas.microsoft.com/office/drawing/2014/main" val="20002"/>
                    </a:ext>
                  </a:extLst>
                </a:gridCol>
                <a:gridCol w="1022869">
                  <a:extLst>
                    <a:ext uri="{9D8B030D-6E8A-4147-A177-3AD203B41FA5}">
                      <a16:colId xmlns:a16="http://schemas.microsoft.com/office/drawing/2014/main" val="20003"/>
                    </a:ext>
                  </a:extLst>
                </a:gridCol>
                <a:gridCol w="1114647">
                  <a:extLst>
                    <a:ext uri="{9D8B030D-6E8A-4147-A177-3AD203B41FA5}">
                      <a16:colId xmlns:a16="http://schemas.microsoft.com/office/drawing/2014/main" val="20004"/>
                    </a:ext>
                  </a:extLst>
                </a:gridCol>
                <a:gridCol w="476851">
                  <a:extLst>
                    <a:ext uri="{9D8B030D-6E8A-4147-A177-3AD203B41FA5}">
                      <a16:colId xmlns:a16="http://schemas.microsoft.com/office/drawing/2014/main" val="20005"/>
                    </a:ext>
                  </a:extLst>
                </a:gridCol>
                <a:gridCol w="379752">
                  <a:extLst>
                    <a:ext uri="{9D8B030D-6E8A-4147-A177-3AD203B41FA5}">
                      <a16:colId xmlns:a16="http://schemas.microsoft.com/office/drawing/2014/main" val="20006"/>
                    </a:ext>
                  </a:extLst>
                </a:gridCol>
              </a:tblGrid>
              <a:tr h="0">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Country </a:t>
                      </a:r>
                      <a:r>
                        <a:rPr lang="it-IT" sz="1100" dirty="0" err="1">
                          <a:effectLst/>
                          <a:latin typeface="Arial" panose="020B0604020202020204" pitchFamily="34" charset="0"/>
                          <a:ea typeface="Times New Roman" panose="02020603050405020304" pitchFamily="18" charset="0"/>
                          <a:cs typeface="Times New Roman" panose="02020603050405020304" pitchFamily="18" charset="0"/>
                        </a:rPr>
                        <a:t>Name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Life expectancy</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Fertility rate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Health expenditure per capita, PPP</a:t>
                      </a: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Proportion of women NOT subjected to…</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SOMMA</a:t>
                      </a: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pPr>
                      <a:r>
                        <a:rPr lang="it-IT" sz="1100" dirty="0" smtClean="0">
                          <a:effectLst/>
                          <a:latin typeface="Arial" panose="020B0604020202020204" pitchFamily="34" charset="0"/>
                          <a:ea typeface="Times New Roman" panose="02020603050405020304" pitchFamily="18" charset="0"/>
                          <a:cs typeface="Times New Roman" panose="02020603050405020304" pitchFamily="18" charset="0"/>
                        </a:rPr>
                        <a:t>classifica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Italy</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4,5</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1,5</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11</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Latvia</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5,5</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19,5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Lithuania</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17</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Spain</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12,5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UK</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11,5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Germany</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4,5</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12,5</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577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Metodologie cardinali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32798" y="1389251"/>
            <a:ext cx="8306695" cy="1979952"/>
          </a:xfrm>
          <a:prstGeom prst="rect">
            <a:avLst/>
          </a:prstGeom>
        </p:spPr>
      </p:pic>
    </p:spTree>
    <p:extLst>
      <p:ext uri="{BB962C8B-B14F-4D97-AF65-F5344CB8AC3E}">
        <p14:creationId xmlns:p14="http://schemas.microsoft.com/office/powerpoint/2010/main" val="1791241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standardizzazione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720346" y="1125148"/>
                <a:ext cx="7584409" cy="3865610"/>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Il procedimento più utilizzato è quello della standardizzazione dei dati, una trasformazione lineare ai dati originari che riconduce qualsiasi variabile ad avere valore medio nullo e varianza unitaria.</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I valori standardizzati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corrispondenti a un insieme di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osservazioni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con media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scarto quadratico medio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sono definiti come</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lnSpc>
                    <a:spcPct val="150000"/>
                  </a:lnSpc>
                  <a:spcAft>
                    <a:spcPts val="0"/>
                  </a:spcAft>
                </a:pPr>
                <a14:m>
                  <m:oMath xmlns:m="http://schemas.openxmlformats.org/officeDocument/2006/math">
                    <m:sSub>
                      <m:sSub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2800" i="1">
                            <a:effectLst/>
                            <a:latin typeface="Cambria Math" panose="02040503050406030204" pitchFamily="18" charset="0"/>
                            <a:ea typeface="Times New Roman" panose="02020603050405020304" pitchFamily="18" charset="0"/>
                            <a:cs typeface="Arial" panose="020B0604020202020204" pitchFamily="34" charset="0"/>
                          </a:rPr>
                          <m:t>𝑦</m:t>
                        </m:r>
                      </m:e>
                      <m:sub>
                        <m:r>
                          <a:rPr lang="it-IT" sz="28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2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2800"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28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2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2800" i="1">
                                <a:effectLst/>
                                <a:latin typeface="Cambria Math" panose="02040503050406030204" pitchFamily="18" charset="0"/>
                                <a:ea typeface="Times New Roman" panose="02020603050405020304" pitchFamily="18" charset="0"/>
                                <a:cs typeface="Arial" panose="020B0604020202020204" pitchFamily="34" charset="0"/>
                              </a:rPr>
                              <m:t>𝜇</m:t>
                            </m:r>
                          </m:e>
                          <m:sub>
                            <m:r>
                              <a:rPr lang="it-IT" sz="2800" i="1">
                                <a:effectLst/>
                                <a:latin typeface="Cambria Math" panose="02040503050406030204" pitchFamily="18" charset="0"/>
                                <a:ea typeface="Times New Roman" panose="02020603050405020304" pitchFamily="18" charset="0"/>
                                <a:cs typeface="Arial" panose="020B0604020202020204" pitchFamily="34" charset="0"/>
                              </a:rPr>
                              <m:t>𝑥</m:t>
                            </m:r>
                          </m:sub>
                        </m:sSub>
                      </m:num>
                      <m:den>
                        <m:r>
                          <a:rPr lang="it-IT" sz="2800" i="1">
                            <a:effectLst/>
                            <a:latin typeface="Cambria Math" panose="02040503050406030204" pitchFamily="18" charset="0"/>
                            <a:ea typeface="Times New Roman" panose="02020603050405020304" pitchFamily="18" charset="0"/>
                            <a:cs typeface="Arial" panose="020B0604020202020204" pitchFamily="34" charset="0"/>
                          </a:rPr>
                          <m:t>𝜎</m:t>
                        </m:r>
                      </m:den>
                    </m:f>
                  </m:oMath>
                </a14:m>
                <a:r>
                  <a:rPr lang="it-IT" sz="2400" dirty="0">
                    <a:effectLst/>
                    <a:latin typeface="Calibri" panose="020F0502020204030204" pitchFamily="34" charset="0"/>
                    <a:ea typeface="Times New Roman" panose="02020603050405020304" pitchFamily="18" charset="0"/>
                    <a:cs typeface="Arial" panose="020B0604020202020204" pitchFamily="34" charset="0"/>
                  </a:rPr>
                  <a:t> </a:t>
                </a:r>
                <a:r>
                  <a:rPr lang="it-IT" dirty="0">
                    <a:effectLst/>
                    <a:latin typeface="Calibri" panose="020F0502020204030204" pitchFamily="34" charset="0"/>
                    <a:ea typeface="Times New Roman" panose="02020603050405020304" pitchFamily="18" charset="0"/>
                    <a:cs typeface="Arial" panose="020B0604020202020204" pitchFamily="34" charset="0"/>
                  </a:rPr>
                  <a:t> per</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 …,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oMath>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720346" y="1125148"/>
                <a:ext cx="7584409" cy="3865610"/>
              </a:xfrm>
              <a:prstGeom prst="rect">
                <a:avLst/>
              </a:prstGeom>
              <a:blipFill rotWithShape="0">
                <a:blip r:embed="rId4"/>
                <a:stretch>
                  <a:fillRect l="-643" r="-723"/>
                </a:stretch>
              </a:blipFill>
            </p:spPr>
            <p:txBody>
              <a:bodyPr/>
              <a:lstStyle/>
              <a:p>
                <a:r>
                  <a:rPr lang="it-IT">
                    <a:noFill/>
                  </a:rPr>
                  <a:t> </a:t>
                </a:r>
              </a:p>
            </p:txBody>
          </p:sp>
        </mc:Fallback>
      </mc:AlternateContent>
    </p:spTree>
    <p:extLst>
      <p:ext uri="{BB962C8B-B14F-4D97-AF65-F5344CB8AC3E}">
        <p14:creationId xmlns:p14="http://schemas.microsoft.com/office/powerpoint/2010/main" val="3131277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standardizzazione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540505" y="1481736"/>
                <a:ext cx="6131490" cy="2925032"/>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sintesi degli indicatori è ottenuta mediante il calcolo della somma o della media aritmetica degli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indicatori normalizzati:</a:t>
                </a:r>
              </a:p>
              <a:p>
                <a:pPr algn="just">
                  <a:lnSpc>
                    <a:spcPct val="150000"/>
                  </a:lnSpc>
                  <a:spcAft>
                    <a:spcPts val="0"/>
                  </a:spcAft>
                  <a:tabLst>
                    <a:tab pos="1895475" algn="l"/>
                  </a:tabLst>
                </a:pPr>
                <a:r>
                  <a:rPr lang="it-IT"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14:m>
                  <m:oMath xmlns:m="http://schemas.openxmlformats.org/officeDocument/2006/math">
                    <m:sSub>
                      <m:sSubP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undOv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𝑝</m:t>
                            </m:r>
                          </m:sup>
                          <m:e>
                            <m:sSub>
                              <m:sSubP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e>
                        </m:nary>
                      </m:num>
                      <m:den>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𝑝</m:t>
                        </m:r>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per ogni</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=1, 2, …, </m:t>
                    </m:r>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540505" y="1481736"/>
                <a:ext cx="6131490" cy="2925032"/>
              </a:xfrm>
              <a:prstGeom prst="rect">
                <a:avLst/>
              </a:prstGeom>
              <a:blipFill rotWithShape="0">
                <a:blip r:embed="rId4"/>
                <a:stretch>
                  <a:fillRect l="-895" r="-795"/>
                </a:stretch>
              </a:blipFill>
            </p:spPr>
            <p:txBody>
              <a:bodyPr/>
              <a:lstStyle/>
              <a:p>
                <a:r>
                  <a:rPr lang="it-IT">
                    <a:noFill/>
                  </a:rPr>
                  <a:t> </a:t>
                </a:r>
              </a:p>
            </p:txBody>
          </p:sp>
        </mc:Fallback>
      </mc:AlternateContent>
    </p:spTree>
    <p:extLst>
      <p:ext uri="{BB962C8B-B14F-4D97-AF65-F5344CB8AC3E}">
        <p14:creationId xmlns:p14="http://schemas.microsoft.com/office/powerpoint/2010/main" val="901518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697144" y="1191717"/>
            <a:ext cx="7763413" cy="4782026"/>
          </a:xfrm>
          <a:prstGeom prst="rect">
            <a:avLst/>
          </a:prstGeom>
        </p:spPr>
      </p:pic>
    </p:spTree>
    <p:extLst>
      <p:ext uri="{BB962C8B-B14F-4D97-AF65-F5344CB8AC3E}">
        <p14:creationId xmlns:p14="http://schemas.microsoft.com/office/powerpoint/2010/main" val="3476645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6" name="Immagine 5"/>
          <p:cNvPicPr>
            <a:picLocks noChangeAspect="1"/>
          </p:cNvPicPr>
          <p:nvPr/>
        </p:nvPicPr>
        <p:blipFill>
          <a:blip r:embed="rId4"/>
          <a:stretch>
            <a:fillRect/>
          </a:stretch>
        </p:blipFill>
        <p:spPr>
          <a:xfrm>
            <a:off x="567347" y="1473801"/>
            <a:ext cx="8077806" cy="3123251"/>
          </a:xfrm>
          <a:prstGeom prst="rect">
            <a:avLst/>
          </a:prstGeom>
        </p:spPr>
      </p:pic>
    </p:spTree>
    <p:extLst>
      <p:ext uri="{BB962C8B-B14F-4D97-AF65-F5344CB8AC3E}">
        <p14:creationId xmlns:p14="http://schemas.microsoft.com/office/powerpoint/2010/main" val="3171934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27357" y="6382826"/>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47552" y="1181230"/>
            <a:ext cx="8005396" cy="2664296"/>
          </a:xfrm>
          <a:prstGeom prst="rect">
            <a:avLst/>
          </a:prstGeom>
        </p:spPr>
      </p:pic>
      <p:pic>
        <p:nvPicPr>
          <p:cNvPr id="13" name="Immagine 12"/>
          <p:cNvPicPr>
            <a:picLocks noChangeAspect="1"/>
          </p:cNvPicPr>
          <p:nvPr/>
        </p:nvPicPr>
        <p:blipFill>
          <a:blip r:embed="rId5"/>
          <a:stretch>
            <a:fillRect/>
          </a:stretch>
        </p:blipFill>
        <p:spPr>
          <a:xfrm>
            <a:off x="1494593" y="3880598"/>
            <a:ext cx="6364141" cy="2467156"/>
          </a:xfrm>
          <a:prstGeom prst="rect">
            <a:avLst/>
          </a:prstGeom>
        </p:spPr>
      </p:pic>
    </p:spTree>
    <p:extLst>
      <p:ext uri="{BB962C8B-B14F-4D97-AF65-F5344CB8AC3E}">
        <p14:creationId xmlns:p14="http://schemas.microsoft.com/office/powerpoint/2010/main" val="3614800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0" y="1100089"/>
                <a:ext cx="8649934" cy="1337417"/>
              </a:xfrm>
              <a:prstGeom prst="rect">
                <a:avLst/>
              </a:prstGeom>
            </p:spPr>
            <p:txBody>
              <a:bodyPr wrap="square">
                <a:spAutoFit/>
              </a:bodyPr>
              <a:lstStyle/>
              <a:p>
                <a:pPr algn="just">
                  <a:tabLst>
                    <a:tab pos="904875" algn="l"/>
                  </a:tabLst>
                </a:pPr>
                <a:r>
                  <a:rPr lang="it-IT" dirty="0">
                    <a:latin typeface="Arial" panose="020B0604020202020204" pitchFamily="34" charset="0"/>
                    <a:ea typeface="Times New Roman" panose="02020603050405020304" pitchFamily="18" charset="0"/>
                    <a:cs typeface="Arial" panose="020B0604020202020204" pitchFamily="34" charset="0"/>
                  </a:rPr>
                  <a:t>Per aggregare il dato tramite la somma delle variabili standardizzate è necessario calcolare la deviazione standard e la media per poter standardizzare seguendo la formula:</a:t>
                </a:r>
                <a:r>
                  <a:rPr lang="it-IT"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it-IT" i="1">
                        <a:latin typeface="Cambria Math" panose="02040503050406030204" pitchFamily="18" charset="0"/>
                      </a:rPr>
                      <m:t>𝑧</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𝑥</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num>
                      <m:den>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m:t>
                            </m:r>
                          </m:sub>
                        </m:sSub>
                      </m:den>
                    </m:f>
                  </m:oMath>
                </a14:m>
                <a:endParaRPr lang="it-IT" dirty="0"/>
              </a:p>
              <a:p>
                <a:pPr lvl="0" algn="just">
                  <a:spcAft>
                    <a:spcPts val="0"/>
                  </a:spcAft>
                  <a:tabLst>
                    <a:tab pos="904875" algn="l"/>
                  </a:tabLst>
                </a:pP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0" y="1100089"/>
                <a:ext cx="8649934" cy="1337417"/>
              </a:xfrm>
              <a:prstGeom prst="rect">
                <a:avLst/>
              </a:prstGeom>
              <a:blipFill rotWithShape="0">
                <a:blip r:embed="rId4"/>
                <a:stretch>
                  <a:fillRect l="-564" t="-2273" r="-564"/>
                </a:stretch>
              </a:blipFill>
            </p:spPr>
            <p:txBody>
              <a:bodyPr/>
              <a:lstStyle/>
              <a:p>
                <a:r>
                  <a:rPr lang="it-IT">
                    <a:noFill/>
                  </a:rPr>
                  <a:t> </a:t>
                </a:r>
              </a:p>
            </p:txBody>
          </p:sp>
        </mc:Fallback>
      </mc:AlternateContent>
      <p:graphicFrame>
        <p:nvGraphicFramePr>
          <p:cNvPr id="5" name="Tabella 4"/>
          <p:cNvGraphicFramePr>
            <a:graphicFrameLocks noGrp="1"/>
          </p:cNvGraphicFramePr>
          <p:nvPr>
            <p:extLst/>
          </p:nvPr>
        </p:nvGraphicFramePr>
        <p:xfrm>
          <a:off x="420239" y="2267345"/>
          <a:ext cx="8299204" cy="3849314"/>
        </p:xfrm>
        <a:graphic>
          <a:graphicData uri="http://schemas.openxmlformats.org/drawingml/2006/table">
            <a:tbl>
              <a:tblPr firstRow="1" firstCol="1" bandRow="1" bandCol="1"/>
              <a:tblGrid>
                <a:gridCol w="1472849">
                  <a:extLst>
                    <a:ext uri="{9D8B030D-6E8A-4147-A177-3AD203B41FA5}">
                      <a16:colId xmlns:a16="http://schemas.microsoft.com/office/drawing/2014/main" val="20000"/>
                    </a:ext>
                  </a:extLst>
                </a:gridCol>
                <a:gridCol w="2128473">
                  <a:extLst>
                    <a:ext uri="{9D8B030D-6E8A-4147-A177-3AD203B41FA5}">
                      <a16:colId xmlns:a16="http://schemas.microsoft.com/office/drawing/2014/main" val="20001"/>
                    </a:ext>
                  </a:extLst>
                </a:gridCol>
                <a:gridCol w="1619442">
                  <a:extLst>
                    <a:ext uri="{9D8B030D-6E8A-4147-A177-3AD203B41FA5}">
                      <a16:colId xmlns:a16="http://schemas.microsoft.com/office/drawing/2014/main" val="20002"/>
                    </a:ext>
                  </a:extLst>
                </a:gridCol>
                <a:gridCol w="1474003">
                  <a:extLst>
                    <a:ext uri="{9D8B030D-6E8A-4147-A177-3AD203B41FA5}">
                      <a16:colId xmlns:a16="http://schemas.microsoft.com/office/drawing/2014/main" val="20003"/>
                    </a:ext>
                  </a:extLst>
                </a:gridCol>
                <a:gridCol w="1604437">
                  <a:extLst>
                    <a:ext uri="{9D8B030D-6E8A-4147-A177-3AD203B41FA5}">
                      <a16:colId xmlns:a16="http://schemas.microsoft.com/office/drawing/2014/main" val="20004"/>
                    </a:ext>
                  </a:extLst>
                </a:gridCol>
              </a:tblGrid>
              <a:tr h="840976">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Country </a:t>
                      </a:r>
                      <a:r>
                        <a:rPr lang="it-IT" sz="11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39370" indent="-13335"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Proportion of women NOT subjected to...</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313940">
                <a:tc>
                  <a:txBody>
                    <a:bodyPr/>
                    <a:lstStyle/>
                    <a:p>
                      <a:pPr marL="449580" indent="28575"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Italy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82,690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1,390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3.238,889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313940">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Latvia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74,188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1,520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940,302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2"/>
                  </a:ext>
                </a:extLst>
              </a:tr>
              <a:tr h="470909">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Lithuania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73,966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1,590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1.718,023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3"/>
                  </a:ext>
                </a:extLst>
              </a:tr>
              <a:tr h="313940">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Spain</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83,078</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1,270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2.965,818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4"/>
                  </a:ext>
                </a:extLst>
              </a:tr>
              <a:tr h="313940">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UK</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81,056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1,830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3.376,870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5"/>
                  </a:ext>
                </a:extLst>
              </a:tr>
              <a:tr h="470909">
                <a:tc>
                  <a:txBody>
                    <a:bodyPr/>
                    <a:lstStyle/>
                    <a:p>
                      <a:pPr marL="449580" algn="l">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Germany</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80,844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1,390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5.182,114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97</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6"/>
                  </a:ext>
                </a:extLst>
              </a:tr>
              <a:tr h="130808">
                <a:tc>
                  <a:txBody>
                    <a:bodyPr/>
                    <a:lstStyle/>
                    <a:p>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7"/>
                  </a:ext>
                </a:extLst>
              </a:tr>
              <a:tr h="313940">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µ</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79,304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1,498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2.903,670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96,5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8"/>
                  </a:ext>
                </a:extLst>
              </a:tr>
              <a:tr h="313940">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3,782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0,180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39370" indent="-13335"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1.341,145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1,258</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988890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5" name="Tabella 4"/>
          <p:cNvGraphicFramePr>
            <a:graphicFrameLocks noGrp="1"/>
          </p:cNvGraphicFramePr>
          <p:nvPr>
            <p:extLst/>
          </p:nvPr>
        </p:nvGraphicFramePr>
        <p:xfrm>
          <a:off x="4496842" y="3219074"/>
          <a:ext cx="4647159" cy="2743200"/>
        </p:xfrm>
        <a:graphic>
          <a:graphicData uri="http://schemas.openxmlformats.org/drawingml/2006/table">
            <a:tbl>
              <a:tblPr firstRow="1" firstCol="1" bandRow="1" bandCol="1"/>
              <a:tblGrid>
                <a:gridCol w="673576">
                  <a:extLst>
                    <a:ext uri="{9D8B030D-6E8A-4147-A177-3AD203B41FA5}">
                      <a16:colId xmlns:a16="http://schemas.microsoft.com/office/drawing/2014/main" val="20000"/>
                    </a:ext>
                  </a:extLst>
                </a:gridCol>
                <a:gridCol w="556573">
                  <a:extLst>
                    <a:ext uri="{9D8B030D-6E8A-4147-A177-3AD203B41FA5}">
                      <a16:colId xmlns:a16="http://schemas.microsoft.com/office/drawing/2014/main" val="20001"/>
                    </a:ext>
                  </a:extLst>
                </a:gridCol>
                <a:gridCol w="597944">
                  <a:extLst>
                    <a:ext uri="{9D8B030D-6E8A-4147-A177-3AD203B41FA5}">
                      <a16:colId xmlns:a16="http://schemas.microsoft.com/office/drawing/2014/main" val="20002"/>
                    </a:ext>
                  </a:extLst>
                </a:gridCol>
                <a:gridCol w="1190717">
                  <a:extLst>
                    <a:ext uri="{9D8B030D-6E8A-4147-A177-3AD203B41FA5}">
                      <a16:colId xmlns:a16="http://schemas.microsoft.com/office/drawing/2014/main" val="20003"/>
                    </a:ext>
                  </a:extLst>
                </a:gridCol>
                <a:gridCol w="680687">
                  <a:extLst>
                    <a:ext uri="{9D8B030D-6E8A-4147-A177-3AD203B41FA5}">
                      <a16:colId xmlns:a16="http://schemas.microsoft.com/office/drawing/2014/main" val="20004"/>
                    </a:ext>
                  </a:extLst>
                </a:gridCol>
                <a:gridCol w="578552">
                  <a:extLst>
                    <a:ext uri="{9D8B030D-6E8A-4147-A177-3AD203B41FA5}">
                      <a16:colId xmlns:a16="http://schemas.microsoft.com/office/drawing/2014/main" val="20005"/>
                    </a:ext>
                  </a:extLst>
                </a:gridCol>
                <a:gridCol w="369110">
                  <a:extLst>
                    <a:ext uri="{9D8B030D-6E8A-4147-A177-3AD203B41FA5}">
                      <a16:colId xmlns:a16="http://schemas.microsoft.com/office/drawing/2014/main" val="20006"/>
                    </a:ext>
                  </a:extLst>
                </a:gridCol>
              </a:tblGrid>
              <a:tr h="0">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Country </a:t>
                      </a:r>
                      <a:r>
                        <a:rPr lang="it-IT" sz="10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Life expectancy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Fertility rate</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Proportion of women NOT subjected to…</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SOMMA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tabLst>
                          <a:tab pos="904875" algn="l"/>
                        </a:tabLst>
                      </a:pPr>
                      <a:r>
                        <a:rPr lang="it-IT" sz="1000" dirty="0" smtClean="0">
                          <a:effectLst/>
                          <a:latin typeface="Arial" panose="020B0604020202020204" pitchFamily="34" charset="0"/>
                          <a:ea typeface="Times New Roman" panose="02020603050405020304" pitchFamily="18" charset="0"/>
                          <a:cs typeface="Arial" panose="020B0604020202020204" pitchFamily="34" charset="0"/>
                        </a:rPr>
                        <a:t>Classifica</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Italy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0,895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-0,602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0,250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1,736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Latvia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-1,353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0,120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-1,464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-3,888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Lithuania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-1,411</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0,509</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-0,884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-0,397</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-2,184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Spain</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0,998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-1,268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0,046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0,968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UK</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0,463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1,842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0,353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1,466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Germany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0,407</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-0,602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1,699</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0,397</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1,902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1</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Rettangolo 6"/>
              <p:cNvSpPr/>
              <p:nvPr/>
            </p:nvSpPr>
            <p:spPr>
              <a:xfrm>
                <a:off x="5206399" y="2123133"/>
                <a:ext cx="3466216" cy="923330"/>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rPr>
                  <a:t>La nuova tabella con le variabili standardizzate conterrà I valori di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𝑧</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dirty="0">
                    <a:effectLst/>
                    <a:latin typeface="Arial" panose="020B0604020202020204" pitchFamily="34" charset="0"/>
                    <a:ea typeface="Times New Roman" panose="02020603050405020304" pitchFamily="18" charset="0"/>
                  </a:rPr>
                  <a:t> e non più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dirty="0">
                    <a:effectLst/>
                    <a:latin typeface="Arial" panose="020B0604020202020204" pitchFamily="34" charset="0"/>
                    <a:ea typeface="Times New Roman" panose="02020603050405020304" pitchFamily="18" charset="0"/>
                  </a:rPr>
                  <a:t>.</a:t>
                </a:r>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5206399" y="2123133"/>
                <a:ext cx="3466216" cy="923330"/>
              </a:xfrm>
              <a:prstGeom prst="rect">
                <a:avLst/>
              </a:prstGeom>
              <a:blipFill rotWithShape="0">
                <a:blip r:embed="rId4"/>
                <a:stretch>
                  <a:fillRect l="-1406" t="-3289" r="-527" b="-8553"/>
                </a:stretch>
              </a:blipFill>
            </p:spPr>
            <p:txBody>
              <a:bodyPr/>
              <a:lstStyle/>
              <a:p>
                <a:r>
                  <a:rPr lang="it-IT">
                    <a:noFill/>
                  </a:rPr>
                  <a:t> </a:t>
                </a:r>
              </a:p>
            </p:txBody>
          </p:sp>
        </mc:Fallback>
      </mc:AlternateContent>
      <p:pic>
        <p:nvPicPr>
          <p:cNvPr id="10" name="Immagine 9"/>
          <p:cNvPicPr>
            <a:picLocks noChangeAspect="1"/>
          </p:cNvPicPr>
          <p:nvPr/>
        </p:nvPicPr>
        <p:blipFill>
          <a:blip r:embed="rId5"/>
          <a:stretch>
            <a:fillRect/>
          </a:stretch>
        </p:blipFill>
        <p:spPr>
          <a:xfrm>
            <a:off x="-4542" y="945269"/>
            <a:ext cx="4533836" cy="2913308"/>
          </a:xfrm>
          <a:prstGeom prst="rect">
            <a:avLst/>
          </a:prstGeom>
        </p:spPr>
      </p:pic>
      <mc:AlternateContent xmlns:mc="http://schemas.openxmlformats.org/markup-compatibility/2006" xmlns:a14="http://schemas.microsoft.com/office/drawing/2010/main">
        <mc:Choice Requires="a14">
          <p:sp>
            <p:nvSpPr>
              <p:cNvPr id="11" name="Rettangolo 10"/>
              <p:cNvSpPr/>
              <p:nvPr/>
            </p:nvSpPr>
            <p:spPr>
              <a:xfrm>
                <a:off x="1284831" y="4590674"/>
                <a:ext cx="1301317"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𝑧</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𝑥</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num>
                        <m:den>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m:t>
                              </m:r>
                            </m:sub>
                          </m:sSub>
                        </m:den>
                      </m:f>
                    </m:oMath>
                  </m:oMathPara>
                </a14:m>
                <a:endParaRPr lang="it-IT" dirty="0"/>
              </a:p>
            </p:txBody>
          </p:sp>
        </mc:Choice>
        <mc:Fallback xmlns="">
          <p:sp>
            <p:nvSpPr>
              <p:cNvPr id="11" name="Rettangolo 10"/>
              <p:cNvSpPr>
                <a:spLocks noRot="1" noChangeAspect="1" noMove="1" noResize="1" noEditPoints="1" noAdjustHandles="1" noChangeArrowheads="1" noChangeShapeType="1" noTextEdit="1"/>
              </p:cNvSpPr>
              <p:nvPr/>
            </p:nvSpPr>
            <p:spPr>
              <a:xfrm>
                <a:off x="1284831" y="4590674"/>
                <a:ext cx="1301317" cy="613501"/>
              </a:xfrm>
              <a:prstGeom prst="rect">
                <a:avLst/>
              </a:prstGeom>
              <a:blipFill rotWithShape="0">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3444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90644"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Numeri indice a base mobile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06656" y="985220"/>
            <a:ext cx="6150925" cy="1089226"/>
          </a:xfrm>
          <a:prstGeom prst="rect">
            <a:avLst/>
          </a:prstGeom>
        </p:spPr>
      </p:pic>
      <p:pic>
        <p:nvPicPr>
          <p:cNvPr id="4" name="Immagine 3"/>
          <p:cNvPicPr>
            <a:picLocks noChangeAspect="1"/>
          </p:cNvPicPr>
          <p:nvPr/>
        </p:nvPicPr>
        <p:blipFill>
          <a:blip r:embed="rId5"/>
          <a:stretch>
            <a:fillRect/>
          </a:stretch>
        </p:blipFill>
        <p:spPr>
          <a:xfrm>
            <a:off x="958993" y="2433883"/>
            <a:ext cx="7852249" cy="3283871"/>
          </a:xfrm>
          <a:prstGeom prst="rect">
            <a:avLst/>
          </a:prstGeom>
        </p:spPr>
      </p:pic>
    </p:spTree>
    <p:extLst>
      <p:ext uri="{BB962C8B-B14F-4D97-AF65-F5344CB8AC3E}">
        <p14:creationId xmlns:p14="http://schemas.microsoft.com/office/powerpoint/2010/main" val="1723291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misura della deprivazione: gli </a:t>
            </a:r>
            <a:r>
              <a:rPr lang="it-IT" sz="1600" dirty="0" smtClean="0">
                <a:solidFill>
                  <a:schemeClr val="bg1"/>
                </a:solidFill>
                <a:latin typeface="Baskerville Old Face" pitchFamily="18" charset="0"/>
              </a:rPr>
              <a:t>indici su </a:t>
            </a:r>
            <a:r>
              <a:rPr lang="it-IT" sz="1600" dirty="0">
                <a:solidFill>
                  <a:schemeClr val="bg1"/>
                </a:solidFill>
                <a:latin typeface="Baskerville Old Face" pitchFamily="18" charset="0"/>
              </a:rPr>
              <a:t>base geografica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188699" y="2373180"/>
            <a:ext cx="8317347" cy="2308324"/>
          </a:xfrm>
          <a:prstGeom prst="rect">
            <a:avLst/>
          </a:prstGeom>
        </p:spPr>
        <p:txBody>
          <a:bodyPr wrap="square">
            <a:spAutoFit/>
          </a:bodyPr>
          <a:lstStyle/>
          <a:p>
            <a:pPr algn="just"/>
            <a:r>
              <a:rPr lang="it-IT" sz="1600" dirty="0"/>
              <a:t>Si differenziano rispetto </a:t>
            </a:r>
            <a:r>
              <a:rPr lang="it-IT" sz="1600" dirty="0" smtClean="0"/>
              <a:t>ad altri strumenti </a:t>
            </a:r>
            <a:r>
              <a:rPr lang="it-IT" sz="1600" dirty="0"/>
              <a:t>che vengono usualmente utilizzati per misurare </a:t>
            </a:r>
            <a:r>
              <a:rPr lang="it-IT" sz="1600" dirty="0" smtClean="0"/>
              <a:t>differenze nelle condizioni sociali, </a:t>
            </a:r>
            <a:r>
              <a:rPr lang="it-IT" sz="1600" dirty="0"/>
              <a:t>ossia le misure di svantaggio individuale e quelle per classe sociale. </a:t>
            </a:r>
          </a:p>
          <a:p>
            <a:pPr algn="just"/>
            <a:r>
              <a:rPr lang="it-IT" altLang="it-IT" sz="1600" dirty="0"/>
              <a:t>Rispetto agli studi basati sulle classi sociali gli indici di deprivazione risultano </a:t>
            </a:r>
            <a:r>
              <a:rPr lang="it-IT" altLang="it-IT" sz="1600" b="1" dirty="0"/>
              <a:t>non affetti da eventuali implicazioni ideologiche</a:t>
            </a:r>
            <a:r>
              <a:rPr lang="it-IT" altLang="it-IT" sz="1600" dirty="0"/>
              <a:t> (</a:t>
            </a:r>
            <a:r>
              <a:rPr lang="it-IT" altLang="it-IT" sz="1600" dirty="0" err="1"/>
              <a:t>Payne</a:t>
            </a:r>
            <a:r>
              <a:rPr lang="it-IT" altLang="it-IT" sz="1600" dirty="0"/>
              <a:t> et al., 1996) mentre rispetto alle misure individuali consentono di tenere conto di un </a:t>
            </a:r>
            <a:r>
              <a:rPr lang="it-IT" altLang="it-IT" sz="1600" b="1" dirty="0"/>
              <a:t>maggior numero di dimensioni della situazione di svantaggio </a:t>
            </a:r>
            <a:r>
              <a:rPr lang="it-IT" altLang="it-IT" sz="1600" dirty="0"/>
              <a:t>(</a:t>
            </a:r>
            <a:r>
              <a:rPr lang="it-IT" altLang="it-IT" sz="1600" dirty="0" err="1"/>
              <a:t>Carstairs</a:t>
            </a:r>
            <a:r>
              <a:rPr lang="it-IT" altLang="it-IT" sz="1600" dirty="0"/>
              <a:t> 2000).</a:t>
            </a:r>
          </a:p>
          <a:p>
            <a:pPr algn="just"/>
            <a:endParaRPr lang="it-IT" sz="1600" dirty="0"/>
          </a:p>
          <a:p>
            <a:pPr algn="just"/>
            <a:endParaRPr lang="it-IT" altLang="it-IT" sz="1600" dirty="0"/>
          </a:p>
        </p:txBody>
      </p:sp>
      <p:sp>
        <p:nvSpPr>
          <p:cNvPr id="4" name="Rettangolo 3"/>
          <p:cNvSpPr/>
          <p:nvPr/>
        </p:nvSpPr>
        <p:spPr>
          <a:xfrm>
            <a:off x="155866" y="1165969"/>
            <a:ext cx="8757381" cy="1144929"/>
          </a:xfrm>
          <a:prstGeom prst="rect">
            <a:avLst/>
          </a:prstGeom>
        </p:spPr>
        <p:txBody>
          <a:bodyPr wrap="square">
            <a:spAutoFit/>
          </a:bodyPr>
          <a:lstStyle/>
          <a:p>
            <a:pPr>
              <a:defRPr/>
            </a:pPr>
            <a:r>
              <a:rPr lang="it-IT" u="sng" dirty="0"/>
              <a:t>Indici su base geografica</a:t>
            </a:r>
            <a:r>
              <a:rPr lang="it-IT" dirty="0"/>
              <a:t>:</a:t>
            </a:r>
          </a:p>
          <a:p>
            <a:pPr algn="just">
              <a:lnSpc>
                <a:spcPct val="90000"/>
              </a:lnSpc>
            </a:pPr>
            <a:r>
              <a:rPr lang="it-IT" altLang="it-IT" dirty="0"/>
              <a:t>Sono una misure delle condizioni di svantaggio socioeconomico di un’area geografica, calcolate tenendo conto di indicatori desumibili da diverse basi dati.</a:t>
            </a:r>
          </a:p>
          <a:p>
            <a:pPr>
              <a:defRPr/>
            </a:pPr>
            <a:endParaRPr lang="it-IT" dirty="0"/>
          </a:p>
        </p:txBody>
      </p:sp>
    </p:spTree>
    <p:extLst>
      <p:ext uri="{BB962C8B-B14F-4D97-AF65-F5344CB8AC3E}">
        <p14:creationId xmlns:p14="http://schemas.microsoft.com/office/powerpoint/2010/main" val="2935670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Indici di deprivazione - Vantaggi</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582125" y="1474118"/>
            <a:ext cx="7342105" cy="3194721"/>
          </a:xfrm>
          <a:prstGeom prst="rect">
            <a:avLst/>
          </a:prstGeom>
        </p:spPr>
        <p:txBody>
          <a:bodyPr wrap="square">
            <a:spAutoFit/>
          </a:bodyPr>
          <a:lstStyle/>
          <a:p>
            <a:pPr marL="342900" indent="-342900">
              <a:lnSpc>
                <a:spcPct val="90000"/>
              </a:lnSpc>
              <a:buFont typeface="Arial" panose="020B0604020202020204" pitchFamily="34" charset="0"/>
              <a:buChar char="•"/>
            </a:pPr>
            <a:r>
              <a:rPr lang="it-IT" altLang="it-IT" sz="2400" b="1" dirty="0"/>
              <a:t>poco costosi</a:t>
            </a:r>
            <a:r>
              <a:rPr lang="it-IT" altLang="it-IT" sz="2400" dirty="0"/>
              <a:t> </a:t>
            </a:r>
          </a:p>
          <a:p>
            <a:pPr>
              <a:lnSpc>
                <a:spcPct val="90000"/>
              </a:lnSpc>
              <a:buFont typeface="Wingdings" panose="05000000000000000000" pitchFamily="2" charset="2"/>
              <a:buNone/>
            </a:pPr>
            <a:r>
              <a:rPr lang="it-IT" altLang="it-IT" sz="2800" dirty="0" smtClean="0"/>
              <a:t>si </a:t>
            </a:r>
            <a:r>
              <a:rPr lang="it-IT" altLang="it-IT" sz="2800" dirty="0"/>
              <a:t>possono desumere direttamente dai dati censuari</a:t>
            </a:r>
            <a:r>
              <a:rPr lang="it-IT" altLang="it-IT" sz="3200" dirty="0"/>
              <a:t> </a:t>
            </a:r>
          </a:p>
          <a:p>
            <a:pPr>
              <a:lnSpc>
                <a:spcPct val="90000"/>
              </a:lnSpc>
              <a:buFont typeface="Wingdings" panose="05000000000000000000" pitchFamily="2" charset="2"/>
              <a:buNone/>
            </a:pPr>
            <a:endParaRPr lang="it-IT" altLang="it-IT" sz="3200" dirty="0"/>
          </a:p>
          <a:p>
            <a:pPr marL="342900" indent="-342900">
              <a:lnSpc>
                <a:spcPct val="90000"/>
              </a:lnSpc>
              <a:buFont typeface="Arial" panose="020B0604020202020204" pitchFamily="34" charset="0"/>
              <a:buChar char="•"/>
            </a:pPr>
            <a:r>
              <a:rPr lang="it-IT" altLang="it-IT" sz="2400" b="1" dirty="0"/>
              <a:t>trasparenti</a:t>
            </a:r>
            <a:r>
              <a:rPr lang="it-IT" altLang="it-IT" sz="2400" dirty="0"/>
              <a:t> </a:t>
            </a:r>
            <a:endParaRPr lang="it-IT" altLang="it-IT" sz="2400" dirty="0" smtClean="0"/>
          </a:p>
          <a:p>
            <a:pPr>
              <a:lnSpc>
                <a:spcPct val="90000"/>
              </a:lnSpc>
            </a:pPr>
            <a:r>
              <a:rPr lang="it-IT" altLang="it-IT" sz="2800" dirty="0" smtClean="0"/>
              <a:t>si </a:t>
            </a:r>
            <a:r>
              <a:rPr lang="it-IT" altLang="it-IT" sz="2800" dirty="0"/>
              <a:t>basano su informazioni oggettive, facilmente reperibili, che utilizzano gli stessi criteri di rilevazione.</a:t>
            </a:r>
          </a:p>
        </p:txBody>
      </p:sp>
    </p:spTree>
    <p:extLst>
      <p:ext uri="{BB962C8B-B14F-4D97-AF65-F5344CB8AC3E}">
        <p14:creationId xmlns:p14="http://schemas.microsoft.com/office/powerpoint/2010/main" val="397048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Indici di deprivazione </a:t>
            </a:r>
            <a:r>
              <a:rPr lang="it-IT" sz="1600" dirty="0" smtClean="0">
                <a:solidFill>
                  <a:schemeClr val="bg1"/>
                </a:solidFill>
                <a:latin typeface="Baskerville Old Face" pitchFamily="18" charset="0"/>
              </a:rPr>
              <a:t>– Problematiche (I)</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75302" y="1270733"/>
            <a:ext cx="8170608" cy="3139321"/>
          </a:xfrm>
          <a:prstGeom prst="rect">
            <a:avLst/>
          </a:prstGeom>
        </p:spPr>
        <p:txBody>
          <a:bodyPr wrap="square">
            <a:spAutoFit/>
          </a:bodyPr>
          <a:lstStyle/>
          <a:p>
            <a:pPr algn="just">
              <a:lnSpc>
                <a:spcPct val="90000"/>
              </a:lnSpc>
            </a:pPr>
            <a:r>
              <a:rPr lang="it-IT" altLang="it-IT" sz="2000" dirty="0" smtClean="0"/>
              <a:t>L’utilizzo </a:t>
            </a:r>
            <a:r>
              <a:rPr lang="it-IT" altLang="it-IT" sz="2000" dirty="0"/>
              <a:t>di indici aggregati a livello geografico presuppone che essi siano una buona approssimazione del rischio economico individuale e che </a:t>
            </a:r>
            <a:r>
              <a:rPr lang="it-IT" altLang="it-IT" sz="2000" u="sng" dirty="0"/>
              <a:t>esista un certo “</a:t>
            </a:r>
            <a:r>
              <a:rPr lang="it-IT" altLang="it-IT" sz="2000" b="1" i="1" u="sng" dirty="0"/>
              <a:t>effetto contesto</a:t>
            </a:r>
            <a:r>
              <a:rPr lang="it-IT" altLang="it-IT" sz="2000" u="sng" dirty="0"/>
              <a:t>”</a:t>
            </a:r>
            <a:r>
              <a:rPr lang="it-IT" altLang="it-IT" sz="2000" dirty="0"/>
              <a:t>, vale a dire che le condizioni socioeconomiche complessive che caratterizzano una certa area geografica siano in grado di determinare rischi di morbilità e mortalità sistematicamente diversi, a parità di ogni altra condizione. (</a:t>
            </a:r>
            <a:r>
              <a:rPr lang="it-IT" altLang="it-IT" sz="2000" dirty="0" err="1"/>
              <a:t>Macintyre</a:t>
            </a:r>
            <a:r>
              <a:rPr lang="it-IT" altLang="it-IT" sz="2000" dirty="0"/>
              <a:t> et al. 2002).</a:t>
            </a:r>
          </a:p>
          <a:p>
            <a:pPr algn="just">
              <a:lnSpc>
                <a:spcPct val="90000"/>
              </a:lnSpc>
              <a:buFont typeface="Wingdings" panose="05000000000000000000" pitchFamily="2" charset="2"/>
              <a:buNone/>
            </a:pPr>
            <a:endParaRPr lang="it-IT" altLang="it-IT" sz="2000" dirty="0"/>
          </a:p>
          <a:p>
            <a:pPr algn="just">
              <a:lnSpc>
                <a:spcPct val="90000"/>
              </a:lnSpc>
            </a:pPr>
            <a:r>
              <a:rPr lang="it-IT" altLang="it-IT" sz="2000" dirty="0"/>
              <a:t>L’aggregazione geografica può comportare, tuttavia, il </a:t>
            </a:r>
            <a:r>
              <a:rPr lang="it-IT" altLang="it-IT" sz="2000" u="sng" dirty="0"/>
              <a:t>rischio di “</a:t>
            </a:r>
            <a:r>
              <a:rPr lang="it-IT" altLang="it-IT" sz="2000" b="1" i="1" u="sng" dirty="0" err="1"/>
              <a:t>ecological</a:t>
            </a:r>
            <a:r>
              <a:rPr lang="it-IT" altLang="it-IT" sz="2000" b="1" i="1" u="sng" dirty="0"/>
              <a:t> </a:t>
            </a:r>
            <a:r>
              <a:rPr lang="it-IT" altLang="it-IT" sz="2000" b="1" i="1" u="sng" dirty="0" err="1"/>
              <a:t>fallacy</a:t>
            </a:r>
            <a:r>
              <a:rPr lang="it-IT" altLang="it-IT" sz="2000" u="sng" dirty="0"/>
              <a:t>”</a:t>
            </a:r>
            <a:r>
              <a:rPr lang="it-IT" altLang="it-IT" sz="2000" dirty="0"/>
              <a:t>, ossia di inferire erroneamente le caratteristiche di un individuo a partire da quelle della sua area di appartenenza (Lancaster e Green 2002, </a:t>
            </a:r>
            <a:r>
              <a:rPr lang="it-IT" altLang="it-IT" sz="2000" dirty="0" err="1"/>
              <a:t>Sloggett</a:t>
            </a:r>
            <a:r>
              <a:rPr lang="it-IT" altLang="it-IT" sz="2000" dirty="0"/>
              <a:t> e </a:t>
            </a:r>
            <a:r>
              <a:rPr lang="it-IT" altLang="it-IT" sz="2000" dirty="0" err="1"/>
              <a:t>Joshi</a:t>
            </a:r>
            <a:r>
              <a:rPr lang="it-IT" altLang="it-IT" sz="2000" dirty="0"/>
              <a:t> 1994</a:t>
            </a:r>
            <a:r>
              <a:rPr lang="it-IT" altLang="it-IT" sz="2000" dirty="0" smtClean="0"/>
              <a:t>).</a:t>
            </a:r>
          </a:p>
        </p:txBody>
      </p:sp>
    </p:spTree>
    <p:extLst>
      <p:ext uri="{BB962C8B-B14F-4D97-AF65-F5344CB8AC3E}">
        <p14:creationId xmlns:p14="http://schemas.microsoft.com/office/powerpoint/2010/main" val="162162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Indici di deprivazione </a:t>
            </a:r>
            <a:r>
              <a:rPr lang="it-IT" sz="1600" dirty="0" smtClean="0">
                <a:solidFill>
                  <a:schemeClr val="bg1"/>
                </a:solidFill>
                <a:latin typeface="Baskerville Old Face" pitchFamily="18" charset="0"/>
              </a:rPr>
              <a:t>– Problematiche (II)</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5" name="Rettangolo 4"/>
          <p:cNvSpPr/>
          <p:nvPr/>
        </p:nvSpPr>
        <p:spPr>
          <a:xfrm>
            <a:off x="461213" y="1400674"/>
            <a:ext cx="7978077" cy="2862322"/>
          </a:xfrm>
          <a:prstGeom prst="rect">
            <a:avLst/>
          </a:prstGeom>
        </p:spPr>
        <p:txBody>
          <a:bodyPr wrap="square">
            <a:spAutoFit/>
          </a:bodyPr>
          <a:lstStyle/>
          <a:p>
            <a:r>
              <a:rPr lang="it-IT" dirty="0" err="1" smtClean="0"/>
              <a:t>Zoning</a:t>
            </a:r>
            <a:r>
              <a:rPr lang="it-IT" dirty="0" smtClean="0"/>
              <a:t> </a:t>
            </a:r>
            <a:r>
              <a:rPr lang="it-IT" dirty="0" err="1" smtClean="0"/>
              <a:t>Effect</a:t>
            </a:r>
            <a:r>
              <a:rPr lang="it-IT" dirty="0" smtClean="0"/>
              <a:t>: è </a:t>
            </a:r>
            <a:r>
              <a:rPr lang="it-IT" dirty="0"/>
              <a:t>la variabilità dei risultati statistici ottenuti all'interno di un insieme di unità areali modificabili in funzione dei vari modi in cui queste unità possono essere raggruppate in una determinata scala, e non come conseguenza della variazione delle dimensioni di tali aree "(</a:t>
            </a:r>
            <a:r>
              <a:rPr lang="it-IT" dirty="0" err="1" smtClean="0"/>
              <a:t>Openshaw</a:t>
            </a:r>
            <a:r>
              <a:rPr lang="it-IT" dirty="0" smtClean="0"/>
              <a:t>, 1984)</a:t>
            </a:r>
          </a:p>
          <a:p>
            <a:endParaRPr lang="it-IT" dirty="0"/>
          </a:p>
          <a:p>
            <a:endParaRPr lang="it-IT" dirty="0"/>
          </a:p>
          <a:p>
            <a:r>
              <a:rPr lang="it-IT" u="sng" dirty="0" smtClean="0"/>
              <a:t>Scale </a:t>
            </a:r>
            <a:r>
              <a:rPr lang="it-IT" u="sng" dirty="0" err="1" smtClean="0"/>
              <a:t>Effect</a:t>
            </a:r>
            <a:r>
              <a:rPr lang="it-IT" dirty="0" smtClean="0"/>
              <a:t>: è </a:t>
            </a:r>
            <a:r>
              <a:rPr lang="it-IT" dirty="0"/>
              <a:t>la </a:t>
            </a:r>
            <a:r>
              <a:rPr lang="it-IT" dirty="0" smtClean="0"/>
              <a:t>tendenza a ottenere risultati </a:t>
            </a:r>
            <a:r>
              <a:rPr lang="it-IT" dirty="0"/>
              <a:t>statistici diversi dallo stesso insieme di dati quando l'informazione è raggruppata a diversi livelli di risoluzione spaziale" (</a:t>
            </a:r>
            <a:r>
              <a:rPr lang="it-IT" dirty="0" err="1"/>
              <a:t>Openshaw</a:t>
            </a:r>
            <a:r>
              <a:rPr lang="it-IT" dirty="0"/>
              <a:t>, </a:t>
            </a:r>
            <a:r>
              <a:rPr lang="it-IT" dirty="0" smtClean="0"/>
              <a:t>1984</a:t>
            </a:r>
            <a:r>
              <a:rPr lang="it-IT" dirty="0"/>
              <a:t>)</a:t>
            </a:r>
          </a:p>
          <a:p>
            <a:endParaRPr lang="it-IT" dirty="0"/>
          </a:p>
        </p:txBody>
      </p:sp>
      <p:sp>
        <p:nvSpPr>
          <p:cNvPr id="6" name="Rettangolo 5"/>
          <p:cNvSpPr/>
          <p:nvPr/>
        </p:nvSpPr>
        <p:spPr>
          <a:xfrm>
            <a:off x="422696" y="4567943"/>
            <a:ext cx="8016594" cy="1338828"/>
          </a:xfrm>
          <a:prstGeom prst="rect">
            <a:avLst/>
          </a:prstGeom>
        </p:spPr>
        <p:txBody>
          <a:bodyPr wrap="square">
            <a:spAutoFit/>
          </a:bodyPr>
          <a:lstStyle/>
          <a:p>
            <a:pPr algn="just">
              <a:lnSpc>
                <a:spcPct val="150000"/>
              </a:lnSpc>
            </a:pPr>
            <a:r>
              <a:rPr lang="it-IT" dirty="0">
                <a:ea typeface="Times New Roman" panose="02020603050405020304" pitchFamily="18" charset="0"/>
              </a:rPr>
              <a:t>L'area geografica debba essere in grado di rappresentare gruppi relativamente omogenei e poter stabilire categorie su base geografica della popolazione (Landi et al </a:t>
            </a:r>
            <a:r>
              <a:rPr lang="it-IT" dirty="0" smtClean="0">
                <a:ea typeface="Times New Roman" panose="02020603050405020304" pitchFamily="18" charset="0"/>
              </a:rPr>
              <a:t>2018; </a:t>
            </a:r>
            <a:r>
              <a:rPr lang="it-IT" dirty="0" err="1" smtClean="0">
                <a:ea typeface="Times New Roman" panose="02020603050405020304" pitchFamily="18" charset="0"/>
              </a:rPr>
              <a:t>Bruzzi</a:t>
            </a:r>
            <a:r>
              <a:rPr lang="it-IT" dirty="0" smtClean="0">
                <a:ea typeface="Times New Roman" panose="02020603050405020304" pitchFamily="18" charset="0"/>
              </a:rPr>
              <a:t> et al 2019).</a:t>
            </a:r>
            <a:endParaRPr lang="it-IT" dirty="0">
              <a:ea typeface="Times New Roman" panose="02020603050405020304" pitchFamily="18" charset="0"/>
            </a:endParaRPr>
          </a:p>
        </p:txBody>
      </p:sp>
    </p:spTree>
    <p:extLst>
      <p:ext uri="{BB962C8B-B14F-4D97-AF65-F5344CB8AC3E}">
        <p14:creationId xmlns:p14="http://schemas.microsoft.com/office/powerpoint/2010/main" val="2898596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Il concetto </a:t>
            </a:r>
            <a:r>
              <a:rPr lang="it-IT" sz="1600" dirty="0" smtClean="0">
                <a:solidFill>
                  <a:schemeClr val="bg1"/>
                </a:solidFill>
                <a:latin typeface="Baskerville Old Face" pitchFamily="18" charset="0"/>
              </a:rPr>
              <a:t>(variabile) di </a:t>
            </a:r>
            <a:r>
              <a:rPr lang="it-IT" sz="1600" dirty="0">
                <a:solidFill>
                  <a:schemeClr val="bg1"/>
                </a:solidFill>
                <a:latin typeface="Baskerville Old Face" pitchFamily="18" charset="0"/>
              </a:rPr>
              <a:t>small area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4" name="Rettangolo 3"/>
          <p:cNvSpPr/>
          <p:nvPr/>
        </p:nvSpPr>
        <p:spPr>
          <a:xfrm>
            <a:off x="393291" y="1032243"/>
            <a:ext cx="8552789" cy="4672048"/>
          </a:xfrm>
          <a:prstGeom prst="rect">
            <a:avLst/>
          </a:prstGeom>
        </p:spPr>
        <p:txBody>
          <a:bodyPr wrap="square">
            <a:spAutoFit/>
          </a:bodyPr>
          <a:lstStyle/>
          <a:p>
            <a:pPr algn="just">
              <a:lnSpc>
                <a:spcPct val="80000"/>
              </a:lnSpc>
            </a:pPr>
            <a:r>
              <a:rPr lang="it-IT" altLang="it-IT" sz="2000" dirty="0"/>
              <a:t>Unità di riferimento all’interno della quale si misura la proporzione di individui o di nuclei familiari che presentano una combinazione di caratteristiche atte ad indicare lo stato di svantaggio relativo che ci si propone di quantificare.</a:t>
            </a:r>
          </a:p>
          <a:p>
            <a:pPr>
              <a:lnSpc>
                <a:spcPct val="80000"/>
              </a:lnSpc>
              <a:buFont typeface="Wingdings" panose="05000000000000000000" pitchFamily="2" charset="2"/>
              <a:buNone/>
            </a:pPr>
            <a:endParaRPr lang="it-IT" altLang="it-IT" sz="2400" dirty="0"/>
          </a:p>
          <a:p>
            <a:pPr>
              <a:lnSpc>
                <a:spcPct val="80000"/>
              </a:lnSpc>
            </a:pPr>
            <a:r>
              <a:rPr lang="it-IT" altLang="it-IT" b="1" dirty="0"/>
              <a:t>Regno Unito :</a:t>
            </a:r>
          </a:p>
          <a:p>
            <a:pPr>
              <a:lnSpc>
                <a:spcPct val="80000"/>
              </a:lnSpc>
              <a:buFont typeface="Wingdings" panose="05000000000000000000" pitchFamily="2" charset="2"/>
              <a:buNone/>
            </a:pPr>
            <a:r>
              <a:rPr lang="it-IT" altLang="it-IT" dirty="0"/>
              <a:t>	1) </a:t>
            </a:r>
            <a:r>
              <a:rPr lang="it-IT" altLang="it-IT" i="1" dirty="0" err="1"/>
              <a:t>electoral</a:t>
            </a:r>
            <a:r>
              <a:rPr lang="it-IT" altLang="it-IT" i="1" dirty="0"/>
              <a:t> </a:t>
            </a:r>
            <a:r>
              <a:rPr lang="it-IT" altLang="it-IT" i="1" dirty="0" err="1"/>
              <a:t>ward</a:t>
            </a:r>
            <a:r>
              <a:rPr lang="it-IT" altLang="it-IT" dirty="0"/>
              <a:t> (al 1991 circa 2.000 famiglie) (</a:t>
            </a:r>
            <a:r>
              <a:rPr lang="it-IT" altLang="it-IT" dirty="0" err="1"/>
              <a:t>Townsend</a:t>
            </a:r>
            <a:r>
              <a:rPr lang="it-IT" altLang="it-IT" dirty="0"/>
              <a:t> 1987), </a:t>
            </a:r>
          </a:p>
          <a:p>
            <a:pPr>
              <a:lnSpc>
                <a:spcPct val="80000"/>
              </a:lnSpc>
              <a:buFont typeface="Wingdings" panose="05000000000000000000" pitchFamily="2" charset="2"/>
              <a:buNone/>
            </a:pPr>
            <a:r>
              <a:rPr lang="it-IT" altLang="it-IT" dirty="0"/>
              <a:t>	2) </a:t>
            </a:r>
            <a:r>
              <a:rPr lang="it-IT" altLang="it-IT" i="1" dirty="0" err="1"/>
              <a:t>enumeration</a:t>
            </a:r>
            <a:r>
              <a:rPr lang="it-IT" altLang="it-IT" i="1" dirty="0"/>
              <a:t> </a:t>
            </a:r>
            <a:r>
              <a:rPr lang="it-IT" altLang="it-IT" i="1" dirty="0" err="1"/>
              <a:t>district</a:t>
            </a:r>
            <a:r>
              <a:rPr lang="it-IT" altLang="it-IT" dirty="0"/>
              <a:t> (circa 200 famiglie). (</a:t>
            </a:r>
            <a:r>
              <a:rPr lang="it-IT" altLang="it-IT" dirty="0" err="1"/>
              <a:t>Crayford</a:t>
            </a:r>
            <a:r>
              <a:rPr lang="it-IT" altLang="it-IT" dirty="0"/>
              <a:t> et al. 1995) </a:t>
            </a:r>
          </a:p>
          <a:p>
            <a:pPr>
              <a:lnSpc>
                <a:spcPct val="80000"/>
              </a:lnSpc>
              <a:buFont typeface="Wingdings" panose="05000000000000000000" pitchFamily="2" charset="2"/>
              <a:buNone/>
            </a:pPr>
            <a:endParaRPr lang="it-IT" altLang="it-IT" dirty="0"/>
          </a:p>
          <a:p>
            <a:pPr>
              <a:lnSpc>
                <a:spcPct val="80000"/>
              </a:lnSpc>
            </a:pPr>
            <a:r>
              <a:rPr lang="it-IT" altLang="it-IT" b="1" dirty="0"/>
              <a:t>Italia:</a:t>
            </a:r>
          </a:p>
          <a:p>
            <a:pPr>
              <a:lnSpc>
                <a:spcPct val="80000"/>
              </a:lnSpc>
              <a:buFont typeface="Wingdings" panose="05000000000000000000" pitchFamily="2" charset="2"/>
              <a:buNone/>
            </a:pPr>
            <a:r>
              <a:rPr lang="it-IT" altLang="it-IT" dirty="0"/>
              <a:t>	1) Sezione di censimento (</a:t>
            </a:r>
            <a:r>
              <a:rPr lang="it-IT" altLang="it-IT" dirty="0" err="1"/>
              <a:t>Michelozzi</a:t>
            </a:r>
            <a:r>
              <a:rPr lang="it-IT" altLang="it-IT" dirty="0"/>
              <a:t> ed al. 1998)</a:t>
            </a:r>
          </a:p>
          <a:p>
            <a:pPr>
              <a:lnSpc>
                <a:spcPct val="80000"/>
              </a:lnSpc>
              <a:buFont typeface="Wingdings" panose="05000000000000000000" pitchFamily="2" charset="2"/>
              <a:buNone/>
            </a:pPr>
            <a:r>
              <a:rPr lang="it-IT" altLang="it-IT" dirty="0"/>
              <a:t>	2) Livello comunale (Costa et al 1998)</a:t>
            </a:r>
          </a:p>
          <a:p>
            <a:pPr>
              <a:lnSpc>
                <a:spcPct val="80000"/>
              </a:lnSpc>
              <a:buFont typeface="Wingdings" panose="05000000000000000000" pitchFamily="2" charset="2"/>
              <a:buNone/>
            </a:pPr>
            <a:r>
              <a:rPr lang="it-IT" altLang="it-IT" dirty="0"/>
              <a:t>	3) Livello sub comunale (Ivaldi 2006)</a:t>
            </a:r>
          </a:p>
          <a:p>
            <a:pPr>
              <a:lnSpc>
                <a:spcPct val="80000"/>
              </a:lnSpc>
              <a:buFont typeface="Wingdings" panose="05000000000000000000" pitchFamily="2" charset="2"/>
              <a:buNone/>
            </a:pPr>
            <a:endParaRPr lang="it-IT" altLang="it-IT" dirty="0"/>
          </a:p>
          <a:p>
            <a:pPr algn="just">
              <a:lnSpc>
                <a:spcPct val="80000"/>
              </a:lnSpc>
              <a:buFont typeface="Wingdings" panose="05000000000000000000" pitchFamily="2" charset="2"/>
              <a:buNone/>
            </a:pPr>
            <a:r>
              <a:rPr lang="it-IT" altLang="it-IT" dirty="0"/>
              <a:t>	</a:t>
            </a:r>
            <a:r>
              <a:rPr lang="it-IT" altLang="it-IT" dirty="0" smtClean="0"/>
              <a:t>I risultati, </a:t>
            </a:r>
            <a:r>
              <a:rPr lang="it-IT" altLang="it-IT" dirty="0"/>
              <a:t>basate sull'analisi spaziale, </a:t>
            </a:r>
            <a:r>
              <a:rPr lang="it-IT" altLang="it-IT" dirty="0" smtClean="0"/>
              <a:t>possono cambiare quando </a:t>
            </a:r>
            <a:r>
              <a:rPr lang="it-IT" altLang="it-IT" dirty="0"/>
              <a:t>gli stessi dati vengono analizzati utilizzando le variazioni nella </a:t>
            </a:r>
            <a:r>
              <a:rPr lang="it-IT" altLang="it-IT" dirty="0" smtClean="0"/>
              <a:t>zona amministrativa </a:t>
            </a:r>
            <a:r>
              <a:rPr lang="it-IT" altLang="it-IT" dirty="0"/>
              <a:t>o attraverso scale </a:t>
            </a:r>
            <a:r>
              <a:rPr lang="it-IT" altLang="it-IT" dirty="0" smtClean="0"/>
              <a:t>diverse (</a:t>
            </a:r>
            <a:r>
              <a:rPr lang="it-IT" altLang="it-IT" dirty="0" err="1" smtClean="0"/>
              <a:t>Schuurman</a:t>
            </a:r>
            <a:r>
              <a:rPr lang="it-IT" altLang="it-IT" dirty="0"/>
              <a:t>, 2007)</a:t>
            </a:r>
          </a:p>
          <a:p>
            <a:pPr>
              <a:lnSpc>
                <a:spcPct val="80000"/>
              </a:lnSpc>
              <a:buFont typeface="Wingdings" panose="05000000000000000000" pitchFamily="2" charset="2"/>
              <a:buNone/>
            </a:pPr>
            <a:r>
              <a:rPr lang="it-IT" altLang="it-IT" dirty="0"/>
              <a:t>	</a:t>
            </a:r>
          </a:p>
          <a:p>
            <a:pPr algn="just">
              <a:lnSpc>
                <a:spcPct val="80000"/>
              </a:lnSpc>
              <a:buFont typeface="Wingdings" panose="05000000000000000000" pitchFamily="2" charset="2"/>
              <a:buNone/>
            </a:pPr>
            <a:r>
              <a:rPr lang="it-IT" altLang="it-IT" dirty="0"/>
              <a:t>	La relazione tra le variazioni nelle </a:t>
            </a:r>
            <a:r>
              <a:rPr lang="it-IT" altLang="it-IT" dirty="0" smtClean="0"/>
              <a:t>disuguaglianze di salute e </a:t>
            </a:r>
            <a:r>
              <a:rPr lang="it-IT" altLang="it-IT" dirty="0"/>
              <a:t>la deprivazione può inoltre variare notevolmente a seconda che le aree oggetto d’analisi siano urbane oppure rurali (</a:t>
            </a:r>
            <a:r>
              <a:rPr lang="it-IT" altLang="it-IT" dirty="0" err="1"/>
              <a:t>Barnett</a:t>
            </a:r>
            <a:r>
              <a:rPr lang="it-IT" altLang="it-IT" dirty="0"/>
              <a:t> et al. 2001; Senior et al. 2000).</a:t>
            </a:r>
          </a:p>
        </p:txBody>
      </p:sp>
    </p:spTree>
    <p:extLst>
      <p:ext uri="{BB962C8B-B14F-4D97-AF65-F5344CB8AC3E}">
        <p14:creationId xmlns:p14="http://schemas.microsoft.com/office/powerpoint/2010/main" val="1120580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Un po’ di storia</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444747" y="1521056"/>
            <a:ext cx="8323006" cy="3477875"/>
          </a:xfrm>
          <a:prstGeom prst="rect">
            <a:avLst/>
          </a:prstGeom>
        </p:spPr>
        <p:txBody>
          <a:bodyPr wrap="square">
            <a:spAutoFit/>
          </a:bodyPr>
          <a:lstStyle/>
          <a:p>
            <a:r>
              <a:rPr lang="it-IT" sz="2000" dirty="0">
                <a:solidFill>
                  <a:srgbClr val="000000"/>
                </a:solidFill>
              </a:rPr>
              <a:t>Negli ultimi trent'anni, gli indici di deprivazione basati sulle caratteristiche delle aree di residenza sono ampiamente utilizzati</a:t>
            </a:r>
            <a:r>
              <a:rPr lang="it-IT" sz="2000" dirty="0" smtClean="0">
                <a:solidFill>
                  <a:srgbClr val="000000"/>
                </a:solidFill>
              </a:rPr>
              <a:t>.</a:t>
            </a:r>
          </a:p>
          <a:p>
            <a:endParaRPr lang="it-IT" sz="2000" dirty="0">
              <a:solidFill>
                <a:srgbClr val="000000"/>
              </a:solidFill>
            </a:endParaRPr>
          </a:p>
          <a:p>
            <a:r>
              <a:rPr lang="it-IT" sz="2000" dirty="0">
                <a:solidFill>
                  <a:srgbClr val="000000"/>
                </a:solidFill>
              </a:rPr>
              <a:t>Sviluppati inizialmente nel Regno Unito (</a:t>
            </a:r>
            <a:r>
              <a:rPr lang="it-IT" sz="2000" dirty="0" err="1">
                <a:solidFill>
                  <a:srgbClr val="000000"/>
                </a:solidFill>
              </a:rPr>
              <a:t>Jarman</a:t>
            </a:r>
            <a:r>
              <a:rPr lang="it-IT" sz="2000" dirty="0">
                <a:solidFill>
                  <a:srgbClr val="000000"/>
                </a:solidFill>
              </a:rPr>
              <a:t> 1983, </a:t>
            </a:r>
            <a:r>
              <a:rPr lang="it-IT" sz="2000" dirty="0" err="1">
                <a:solidFill>
                  <a:srgbClr val="000000"/>
                </a:solidFill>
              </a:rPr>
              <a:t>Townsend</a:t>
            </a:r>
            <a:r>
              <a:rPr lang="it-IT" sz="2000" dirty="0">
                <a:solidFill>
                  <a:srgbClr val="000000"/>
                </a:solidFill>
              </a:rPr>
              <a:t> et al 1988, </a:t>
            </a:r>
            <a:r>
              <a:rPr lang="it-IT" sz="2000" dirty="0" err="1">
                <a:solidFill>
                  <a:srgbClr val="000000"/>
                </a:solidFill>
              </a:rPr>
              <a:t>Carstairs</a:t>
            </a:r>
            <a:r>
              <a:rPr lang="it-IT" sz="2000" dirty="0">
                <a:solidFill>
                  <a:srgbClr val="000000"/>
                </a:solidFill>
              </a:rPr>
              <a:t> e </a:t>
            </a:r>
            <a:r>
              <a:rPr lang="it-IT" sz="2000" dirty="0" err="1">
                <a:solidFill>
                  <a:srgbClr val="000000"/>
                </a:solidFill>
              </a:rPr>
              <a:t>Morris</a:t>
            </a:r>
            <a:r>
              <a:rPr lang="it-IT" sz="2000" dirty="0">
                <a:solidFill>
                  <a:srgbClr val="000000"/>
                </a:solidFill>
              </a:rPr>
              <a:t> 1991, Forrest e Gordon 1993), oggi sono utilizzati in tutto il mondo come Spagna (</a:t>
            </a:r>
            <a:r>
              <a:rPr lang="it-IT" sz="2000" dirty="0" err="1">
                <a:solidFill>
                  <a:srgbClr val="000000"/>
                </a:solidFill>
              </a:rPr>
              <a:t>Pérez</a:t>
            </a:r>
            <a:r>
              <a:rPr lang="it-IT" sz="2000" dirty="0">
                <a:solidFill>
                  <a:srgbClr val="000000"/>
                </a:solidFill>
              </a:rPr>
              <a:t>-Mayo, 2002), Irlanda (</a:t>
            </a:r>
            <a:r>
              <a:rPr lang="it-IT" sz="2000" dirty="0" err="1">
                <a:solidFill>
                  <a:srgbClr val="000000"/>
                </a:solidFill>
              </a:rPr>
              <a:t>Kelleher</a:t>
            </a:r>
            <a:r>
              <a:rPr lang="it-IT" sz="2000" dirty="0">
                <a:solidFill>
                  <a:srgbClr val="000000"/>
                </a:solidFill>
              </a:rPr>
              <a:t> et al. ., 2002), Paesi Bassi (</a:t>
            </a:r>
            <a:r>
              <a:rPr lang="it-IT" sz="2000" dirty="0" err="1">
                <a:solidFill>
                  <a:srgbClr val="000000"/>
                </a:solidFill>
              </a:rPr>
              <a:t>Smits</a:t>
            </a:r>
            <a:r>
              <a:rPr lang="it-IT" sz="2000" dirty="0">
                <a:solidFill>
                  <a:srgbClr val="000000"/>
                </a:solidFill>
              </a:rPr>
              <a:t> et al., 2002), Francia (Harvard et al 2008), Italia (Caranci, 2010, Landi et al., 2018a), Nuova Zelanda (</a:t>
            </a:r>
            <a:r>
              <a:rPr lang="it-IT" sz="2000" dirty="0" err="1">
                <a:solidFill>
                  <a:srgbClr val="000000"/>
                </a:solidFill>
              </a:rPr>
              <a:t>Salmond</a:t>
            </a:r>
            <a:r>
              <a:rPr lang="it-IT" sz="2000" dirty="0">
                <a:solidFill>
                  <a:srgbClr val="000000"/>
                </a:solidFill>
              </a:rPr>
              <a:t> and </a:t>
            </a:r>
            <a:r>
              <a:rPr lang="it-IT" sz="2000" dirty="0" err="1">
                <a:solidFill>
                  <a:srgbClr val="000000"/>
                </a:solidFill>
              </a:rPr>
              <a:t>Crampton</a:t>
            </a:r>
            <a:r>
              <a:rPr lang="it-IT" sz="2000" dirty="0">
                <a:solidFill>
                  <a:srgbClr val="000000"/>
                </a:solidFill>
              </a:rPr>
              <a:t>, 2012), Nord America ( </a:t>
            </a:r>
            <a:r>
              <a:rPr lang="it-IT" sz="2000" dirty="0" err="1">
                <a:solidFill>
                  <a:srgbClr val="000000"/>
                </a:solidFill>
              </a:rPr>
              <a:t>Torsheim</a:t>
            </a:r>
            <a:r>
              <a:rPr lang="it-IT" sz="2000" dirty="0">
                <a:solidFill>
                  <a:srgbClr val="000000"/>
                </a:solidFill>
              </a:rPr>
              <a:t> et al., 2004), Stati Uniti (</a:t>
            </a:r>
            <a:r>
              <a:rPr lang="it-IT" sz="2000" dirty="0" err="1">
                <a:solidFill>
                  <a:srgbClr val="000000"/>
                </a:solidFill>
              </a:rPr>
              <a:t>Arcaya</a:t>
            </a:r>
            <a:r>
              <a:rPr lang="it-IT" sz="2000" dirty="0">
                <a:solidFill>
                  <a:srgbClr val="000000"/>
                </a:solidFill>
              </a:rPr>
              <a:t> e </a:t>
            </a:r>
            <a:r>
              <a:rPr lang="it-IT" sz="2000" dirty="0" err="1">
                <a:solidFill>
                  <a:srgbClr val="000000"/>
                </a:solidFill>
              </a:rPr>
              <a:t>Arcaya</a:t>
            </a:r>
            <a:r>
              <a:rPr lang="it-IT" sz="2000" dirty="0">
                <a:solidFill>
                  <a:srgbClr val="000000"/>
                </a:solidFill>
              </a:rPr>
              <a:t> 2015), Canada (</a:t>
            </a:r>
            <a:r>
              <a:rPr lang="it-IT" sz="2000" dirty="0" err="1">
                <a:solidFill>
                  <a:srgbClr val="000000"/>
                </a:solidFill>
              </a:rPr>
              <a:t>Pampalon</a:t>
            </a:r>
            <a:r>
              <a:rPr lang="it-IT" sz="2000" dirty="0">
                <a:solidFill>
                  <a:srgbClr val="000000"/>
                </a:solidFill>
              </a:rPr>
              <a:t> e </a:t>
            </a:r>
            <a:r>
              <a:rPr lang="it-IT" sz="2000" dirty="0" err="1">
                <a:solidFill>
                  <a:srgbClr val="000000"/>
                </a:solidFill>
              </a:rPr>
              <a:t>Hamel</a:t>
            </a:r>
            <a:r>
              <a:rPr lang="it-IT" sz="2000" dirty="0">
                <a:solidFill>
                  <a:srgbClr val="000000"/>
                </a:solidFill>
              </a:rPr>
              <a:t>, 2009; </a:t>
            </a:r>
            <a:r>
              <a:rPr lang="it-IT" sz="2000" dirty="0" err="1">
                <a:solidFill>
                  <a:srgbClr val="000000"/>
                </a:solidFill>
              </a:rPr>
              <a:t>Pampalon</a:t>
            </a:r>
            <a:r>
              <a:rPr lang="it-IT" sz="2000" dirty="0">
                <a:solidFill>
                  <a:srgbClr val="000000"/>
                </a:solidFill>
              </a:rPr>
              <a:t> et al., 2012) e Argentina (Duran e </a:t>
            </a:r>
            <a:r>
              <a:rPr lang="it-IT" sz="2000" dirty="0" err="1">
                <a:solidFill>
                  <a:srgbClr val="000000"/>
                </a:solidFill>
              </a:rPr>
              <a:t>Condori</a:t>
            </a:r>
            <a:r>
              <a:rPr lang="it-IT" sz="2000" dirty="0">
                <a:solidFill>
                  <a:srgbClr val="000000"/>
                </a:solidFill>
              </a:rPr>
              <a:t> 2019).</a:t>
            </a:r>
            <a:endParaRPr lang="it-IT" sz="2000" dirty="0"/>
          </a:p>
        </p:txBody>
      </p:sp>
    </p:spTree>
    <p:extLst>
      <p:ext uri="{BB962C8B-B14F-4D97-AF65-F5344CB8AC3E}">
        <p14:creationId xmlns:p14="http://schemas.microsoft.com/office/powerpoint/2010/main" val="12674726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Il primo indice di deprivazione: l’indice di </a:t>
            </a:r>
            <a:r>
              <a:rPr lang="it-IT" sz="1600" dirty="0" err="1">
                <a:solidFill>
                  <a:schemeClr val="bg1"/>
                </a:solidFill>
                <a:latin typeface="Baskerville Old Face" pitchFamily="18" charset="0"/>
              </a:rPr>
              <a:t>Jarman</a:t>
            </a:r>
            <a:r>
              <a:rPr lang="it-IT" sz="1600" dirty="0">
                <a:solidFill>
                  <a:schemeClr val="bg1"/>
                </a:solidFill>
                <a:latin typeface="Baskerville Old Face" pitchFamily="18" charset="0"/>
              </a:rPr>
              <a:t> (1983)</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76458" y="986347"/>
            <a:ext cx="8347587" cy="4893647"/>
          </a:xfrm>
          <a:prstGeom prst="rect">
            <a:avLst/>
          </a:prstGeom>
        </p:spPr>
        <p:txBody>
          <a:bodyPr wrap="square">
            <a:spAutoFit/>
          </a:bodyPr>
          <a:lstStyle/>
          <a:p>
            <a:endParaRPr lang="it-IT" sz="2000" dirty="0">
              <a:solidFill>
                <a:srgbClr val="000000"/>
              </a:solidFill>
              <a:latin typeface="+mj-lt"/>
              <a:cs typeface="Times New Roman" panose="02020603050405020304" pitchFamily="18" charset="0"/>
            </a:endParaRPr>
          </a:p>
          <a:p>
            <a:pPr algn="just"/>
            <a:r>
              <a:rPr lang="it-IT" sz="2000" dirty="0">
                <a:solidFill>
                  <a:srgbClr val="000000"/>
                </a:solidFill>
                <a:latin typeface="+mj-lt"/>
                <a:cs typeface="Times New Roman" panose="02020603050405020304" pitchFamily="18" charset="0"/>
              </a:rPr>
              <a:t>Identificazione delle aree più deprivate (UPA) </a:t>
            </a:r>
            <a:r>
              <a:rPr lang="it-IT" sz="2000" dirty="0" smtClean="0">
                <a:solidFill>
                  <a:srgbClr val="000000"/>
                </a:solidFill>
                <a:latin typeface="+mj-lt"/>
                <a:cs typeface="Times New Roman" panose="02020603050405020304" pitchFamily="18" charset="0"/>
              </a:rPr>
              <a:t>per l’</a:t>
            </a:r>
            <a:r>
              <a:rPr lang="it-IT" sz="2000" b="1" dirty="0" smtClean="0">
                <a:solidFill>
                  <a:srgbClr val="000000"/>
                </a:solidFill>
                <a:latin typeface="+mj-lt"/>
                <a:cs typeface="Times New Roman" panose="02020603050405020304" pitchFamily="18" charset="0"/>
              </a:rPr>
              <a:t>analisi dei </a:t>
            </a:r>
            <a:r>
              <a:rPr lang="it-IT" sz="2000" b="1" dirty="0">
                <a:solidFill>
                  <a:srgbClr val="000000"/>
                </a:solidFill>
                <a:latin typeface="+mj-lt"/>
                <a:cs typeface="Times New Roman" panose="02020603050405020304" pitchFamily="18" charset="0"/>
              </a:rPr>
              <a:t>bisogni </a:t>
            </a:r>
            <a:r>
              <a:rPr lang="it-IT" sz="2000" dirty="0">
                <a:solidFill>
                  <a:srgbClr val="000000"/>
                </a:solidFill>
                <a:latin typeface="+mj-lt"/>
                <a:cs typeface="Times New Roman" panose="02020603050405020304" pitchFamily="18" charset="0"/>
              </a:rPr>
              <a:t>e l’</a:t>
            </a:r>
            <a:r>
              <a:rPr lang="it-IT" sz="2000" b="1" dirty="0">
                <a:solidFill>
                  <a:srgbClr val="000000"/>
                </a:solidFill>
                <a:latin typeface="+mj-lt"/>
                <a:cs typeface="Times New Roman" panose="02020603050405020304" pitchFamily="18" charset="0"/>
              </a:rPr>
              <a:t>allocazione delle risorse per misurare i carichi di lavoro dei medici di base </a:t>
            </a:r>
          </a:p>
          <a:p>
            <a:endParaRPr lang="it-IT" sz="2000" b="1" dirty="0">
              <a:solidFill>
                <a:srgbClr val="000000"/>
              </a:solidFill>
              <a:latin typeface="+mj-lt"/>
              <a:cs typeface="Times New Roman" panose="02020603050405020304" pitchFamily="18" charset="0"/>
            </a:endParaRPr>
          </a:p>
          <a:p>
            <a:r>
              <a:rPr lang="it-IT" sz="2000" dirty="0">
                <a:solidFill>
                  <a:srgbClr val="000000"/>
                </a:solidFill>
                <a:latin typeface="+mj-lt"/>
                <a:cs typeface="Times New Roman" panose="02020603050405020304" pitchFamily="18" charset="0"/>
              </a:rPr>
              <a:t>Small area: sezioni elettorali in GB </a:t>
            </a:r>
            <a:r>
              <a:rPr lang="it-IT" sz="1200" dirty="0">
                <a:solidFill>
                  <a:srgbClr val="000000"/>
                </a:solidFill>
                <a:latin typeface="+mj-lt"/>
                <a:cs typeface="Times New Roman" panose="02020603050405020304" pitchFamily="18" charset="0"/>
              </a:rPr>
              <a:t>(</a:t>
            </a:r>
            <a:r>
              <a:rPr lang="it-IT" sz="1200" dirty="0" err="1">
                <a:solidFill>
                  <a:srgbClr val="000000"/>
                </a:solidFill>
                <a:latin typeface="+mj-lt"/>
                <a:cs typeface="Times New Roman" panose="02020603050405020304" pitchFamily="18" charset="0"/>
              </a:rPr>
              <a:t>Chealsea</a:t>
            </a:r>
            <a:r>
              <a:rPr lang="it-IT" sz="1200" dirty="0">
                <a:solidFill>
                  <a:srgbClr val="000000"/>
                </a:solidFill>
                <a:latin typeface="+mj-lt"/>
                <a:cs typeface="Times New Roman" panose="02020603050405020304" pitchFamily="18" charset="0"/>
              </a:rPr>
              <a:t> e Westminster; Liverpool; </a:t>
            </a:r>
            <a:r>
              <a:rPr lang="it-IT" sz="1200" dirty="0" err="1">
                <a:solidFill>
                  <a:srgbClr val="000000"/>
                </a:solidFill>
                <a:latin typeface="+mj-lt"/>
                <a:cs typeface="Times New Roman" panose="02020603050405020304" pitchFamily="18" charset="0"/>
              </a:rPr>
              <a:t>Mid</a:t>
            </a:r>
            <a:r>
              <a:rPr lang="it-IT" sz="1200" dirty="0">
                <a:solidFill>
                  <a:srgbClr val="000000"/>
                </a:solidFill>
                <a:latin typeface="+mj-lt"/>
                <a:cs typeface="Times New Roman" panose="02020603050405020304" pitchFamily="18" charset="0"/>
              </a:rPr>
              <a:t> </a:t>
            </a:r>
            <a:r>
              <a:rPr lang="it-IT" sz="1200" dirty="0" err="1">
                <a:solidFill>
                  <a:srgbClr val="000000"/>
                </a:solidFill>
                <a:latin typeface="+mj-lt"/>
                <a:cs typeface="Times New Roman" panose="02020603050405020304" pitchFamily="18" charset="0"/>
              </a:rPr>
              <a:t>Glamorgan</a:t>
            </a:r>
            <a:r>
              <a:rPr lang="it-IT" sz="1200" dirty="0">
                <a:solidFill>
                  <a:srgbClr val="000000"/>
                </a:solidFill>
                <a:latin typeface="+mj-lt"/>
                <a:cs typeface="Times New Roman" panose="02020603050405020304" pitchFamily="18" charset="0"/>
              </a:rPr>
              <a:t>; </a:t>
            </a:r>
            <a:r>
              <a:rPr lang="it-IT" sz="1200" dirty="0" err="1">
                <a:solidFill>
                  <a:srgbClr val="000000"/>
                </a:solidFill>
                <a:latin typeface="+mj-lt"/>
                <a:cs typeface="Times New Roman" panose="02020603050405020304" pitchFamily="18" charset="0"/>
              </a:rPr>
              <a:t>Bedfordshire</a:t>
            </a:r>
            <a:r>
              <a:rPr lang="it-IT" sz="1200" dirty="0">
                <a:solidFill>
                  <a:srgbClr val="000000"/>
                </a:solidFill>
                <a:latin typeface="+mj-lt"/>
                <a:cs typeface="Times New Roman" panose="02020603050405020304" pitchFamily="18" charset="0"/>
              </a:rPr>
              <a:t>)</a:t>
            </a:r>
          </a:p>
          <a:p>
            <a:endParaRPr lang="it-IT" sz="1200" dirty="0">
              <a:solidFill>
                <a:srgbClr val="000000"/>
              </a:solidFill>
              <a:latin typeface="+mj-lt"/>
              <a:cs typeface="Times New Roman" panose="02020603050405020304" pitchFamily="18" charset="0"/>
            </a:endParaRPr>
          </a:p>
          <a:p>
            <a:r>
              <a:rPr lang="it-IT" sz="2000" dirty="0">
                <a:solidFill>
                  <a:srgbClr val="000000"/>
                </a:solidFill>
                <a:latin typeface="+mj-lt"/>
                <a:cs typeface="Times New Roman" panose="02020603050405020304" pitchFamily="18" charset="0"/>
              </a:rPr>
              <a:t>componenti </a:t>
            </a:r>
            <a:r>
              <a:rPr lang="it-IT" sz="2000" b="1" dirty="0">
                <a:solidFill>
                  <a:srgbClr val="000000"/>
                </a:solidFill>
                <a:latin typeface="+mj-lt"/>
                <a:cs typeface="Times New Roman" panose="02020603050405020304" pitchFamily="18" charset="0"/>
              </a:rPr>
              <a:t>materiale e sociale</a:t>
            </a:r>
            <a:r>
              <a:rPr lang="it-IT" sz="2000" dirty="0">
                <a:solidFill>
                  <a:srgbClr val="000000"/>
                </a:solidFill>
                <a:latin typeface="+mj-lt"/>
                <a:cs typeface="Times New Roman" panose="02020603050405020304" pitchFamily="18" charset="0"/>
              </a:rPr>
              <a:t>, con </a:t>
            </a:r>
            <a:r>
              <a:rPr lang="it-IT" sz="2000" b="1" dirty="0">
                <a:solidFill>
                  <a:srgbClr val="000000"/>
                </a:solidFill>
                <a:latin typeface="+mj-lt"/>
                <a:cs typeface="Times New Roman" panose="02020603050405020304" pitchFamily="18" charset="0"/>
              </a:rPr>
              <a:t>pesi </a:t>
            </a:r>
            <a:r>
              <a:rPr lang="it-IT" sz="2000" dirty="0">
                <a:solidFill>
                  <a:srgbClr val="000000"/>
                </a:solidFill>
                <a:latin typeface="+mj-lt"/>
                <a:cs typeface="Times New Roman" panose="02020603050405020304" pitchFamily="18" charset="0"/>
              </a:rPr>
              <a:t>decrescenti:</a:t>
            </a:r>
          </a:p>
          <a:p>
            <a:r>
              <a:rPr lang="it-IT" sz="1600" dirty="0">
                <a:solidFill>
                  <a:srgbClr val="000000"/>
                </a:solidFill>
                <a:latin typeface="+mj-lt"/>
                <a:cs typeface="Times New Roman" panose="02020603050405020304" pitchFamily="18" charset="0"/>
              </a:rPr>
              <a:t>1. % di pensionati che vivono soli</a:t>
            </a:r>
          </a:p>
          <a:p>
            <a:r>
              <a:rPr lang="it-IT" sz="1600" dirty="0">
                <a:solidFill>
                  <a:srgbClr val="000000"/>
                </a:solidFill>
                <a:latin typeface="+mj-lt"/>
                <a:cs typeface="Times New Roman" panose="02020603050405020304" pitchFamily="18" charset="0"/>
              </a:rPr>
              <a:t>2. % di bambini con meno di 5 anni</a:t>
            </a:r>
          </a:p>
          <a:p>
            <a:r>
              <a:rPr lang="it-IT" sz="1600" dirty="0">
                <a:solidFill>
                  <a:srgbClr val="000000"/>
                </a:solidFill>
                <a:latin typeface="+mj-lt"/>
                <a:cs typeface="Times New Roman" panose="02020603050405020304" pitchFamily="18" charset="0"/>
              </a:rPr>
              <a:t>3. </a:t>
            </a:r>
            <a:r>
              <a:rPr lang="it-IT" sz="1600" b="1" dirty="0">
                <a:solidFill>
                  <a:srgbClr val="000000"/>
                </a:solidFill>
                <a:latin typeface="+mj-lt"/>
                <a:cs typeface="Times New Roman" panose="02020603050405020304" pitchFamily="18" charset="0"/>
              </a:rPr>
              <a:t>%di nuclei familiari </a:t>
            </a:r>
            <a:r>
              <a:rPr lang="it-IT" sz="1600" b="1" dirty="0" err="1">
                <a:solidFill>
                  <a:srgbClr val="000000"/>
                </a:solidFill>
                <a:latin typeface="+mj-lt"/>
                <a:cs typeface="Times New Roman" panose="02020603050405020304" pitchFamily="18" charset="0"/>
              </a:rPr>
              <a:t>monogenitoriali</a:t>
            </a:r>
            <a:endParaRPr lang="it-IT" sz="1600" b="1" dirty="0">
              <a:solidFill>
                <a:srgbClr val="000000"/>
              </a:solidFill>
              <a:latin typeface="+mj-lt"/>
              <a:cs typeface="Times New Roman" panose="02020603050405020304" pitchFamily="18" charset="0"/>
            </a:endParaRPr>
          </a:p>
          <a:p>
            <a:r>
              <a:rPr lang="it-IT" sz="1400" dirty="0">
                <a:solidFill>
                  <a:srgbClr val="000000"/>
                </a:solidFill>
                <a:latin typeface="+mj-lt"/>
                <a:cs typeface="Times New Roman" panose="02020603050405020304" pitchFamily="18" charset="0"/>
              </a:rPr>
              <a:t>4. % persone in famiglie con capofamiglia nella classe socio-economica inferiore</a:t>
            </a:r>
          </a:p>
          <a:p>
            <a:r>
              <a:rPr lang="it-IT" sz="1600" dirty="0">
                <a:solidFill>
                  <a:srgbClr val="000000"/>
                </a:solidFill>
                <a:latin typeface="+mj-lt"/>
                <a:cs typeface="Times New Roman" panose="02020603050405020304" pitchFamily="18" charset="0"/>
              </a:rPr>
              <a:t>5. </a:t>
            </a:r>
            <a:r>
              <a:rPr lang="it-IT" sz="1600" b="1" dirty="0">
                <a:solidFill>
                  <a:srgbClr val="000000"/>
                </a:solidFill>
                <a:latin typeface="+mj-lt"/>
                <a:cs typeface="Times New Roman" panose="02020603050405020304" pitchFamily="18" charset="0"/>
              </a:rPr>
              <a:t>% di persone che vivono in un nucleo familiare con più di una</a:t>
            </a:r>
          </a:p>
          <a:p>
            <a:r>
              <a:rPr lang="it-IT" sz="1600" b="1" dirty="0">
                <a:solidFill>
                  <a:srgbClr val="000000"/>
                </a:solidFill>
                <a:latin typeface="+mj-lt"/>
                <a:cs typeface="Times New Roman" panose="02020603050405020304" pitchFamily="18" charset="0"/>
              </a:rPr>
              <a:t>persona per stanza</a:t>
            </a:r>
          </a:p>
          <a:p>
            <a:r>
              <a:rPr lang="it-IT" sz="1400" dirty="0">
                <a:solidFill>
                  <a:srgbClr val="000000"/>
                </a:solidFill>
                <a:latin typeface="+mj-lt"/>
                <a:cs typeface="Times New Roman" panose="02020603050405020304" pitchFamily="18" charset="0"/>
              </a:rPr>
              <a:t>6. % persone in un nucleo familiare con capofamiglia nato nel New Commonwealth</a:t>
            </a:r>
          </a:p>
          <a:p>
            <a:r>
              <a:rPr lang="it-IT" sz="1600" dirty="0">
                <a:solidFill>
                  <a:srgbClr val="000000"/>
                </a:solidFill>
                <a:latin typeface="+mj-lt"/>
                <a:cs typeface="Times New Roman" panose="02020603050405020304" pitchFamily="18" charset="0"/>
              </a:rPr>
              <a:t>7. </a:t>
            </a:r>
            <a:r>
              <a:rPr lang="it-IT" sz="1600" b="1" dirty="0">
                <a:solidFill>
                  <a:srgbClr val="000000"/>
                </a:solidFill>
                <a:latin typeface="+mj-lt"/>
                <a:cs typeface="Times New Roman" panose="02020603050405020304" pitchFamily="18" charset="0"/>
              </a:rPr>
              <a:t>%persone con più di 15 anni in cerca di lavoro</a:t>
            </a:r>
          </a:p>
          <a:p>
            <a:r>
              <a:rPr lang="it-IT" sz="1600" dirty="0">
                <a:solidFill>
                  <a:srgbClr val="000000"/>
                </a:solidFill>
                <a:latin typeface="+mj-lt"/>
                <a:cs typeface="Times New Roman" panose="02020603050405020304" pitchFamily="18" charset="0"/>
              </a:rPr>
              <a:t>8. </a:t>
            </a:r>
            <a:r>
              <a:rPr lang="it-IT" sz="1600" b="1" dirty="0">
                <a:solidFill>
                  <a:srgbClr val="000000"/>
                </a:solidFill>
                <a:latin typeface="+mj-lt"/>
                <a:cs typeface="Times New Roman" panose="02020603050405020304" pitchFamily="18" charset="0"/>
              </a:rPr>
              <a:t>%di persone immigrate entro un anno dal censimento</a:t>
            </a:r>
          </a:p>
          <a:p>
            <a:endParaRPr lang="it-IT" sz="2000" dirty="0">
              <a:solidFill>
                <a:srgbClr val="000000"/>
              </a:solidFill>
              <a:latin typeface="+mj-lt"/>
              <a:cs typeface="Times New Roman" panose="02020603050405020304" pitchFamily="18" charset="0"/>
            </a:endParaRPr>
          </a:p>
          <a:p>
            <a:r>
              <a:rPr lang="it-IT" sz="2000" dirty="0">
                <a:solidFill>
                  <a:srgbClr val="000000"/>
                </a:solidFill>
                <a:latin typeface="+mj-lt"/>
                <a:cs typeface="Times New Roman" panose="02020603050405020304" pitchFamily="18" charset="0"/>
              </a:rPr>
              <a:t>indice dato dalla </a:t>
            </a:r>
            <a:r>
              <a:rPr lang="it-IT" sz="2000" b="1" dirty="0">
                <a:solidFill>
                  <a:srgbClr val="000000"/>
                </a:solidFill>
                <a:latin typeface="+mj-lt"/>
                <a:cs typeface="Times New Roman" panose="02020603050405020304" pitchFamily="18" charset="0"/>
              </a:rPr>
              <a:t>somma pesata </a:t>
            </a:r>
            <a:r>
              <a:rPr lang="it-IT" sz="2000" dirty="0">
                <a:solidFill>
                  <a:srgbClr val="000000"/>
                </a:solidFill>
                <a:latin typeface="+mj-lt"/>
                <a:cs typeface="Times New Roman" panose="02020603050405020304" pitchFamily="18" charset="0"/>
              </a:rPr>
              <a:t>delle </a:t>
            </a:r>
            <a:r>
              <a:rPr lang="it-IT" sz="2000" b="1" dirty="0">
                <a:solidFill>
                  <a:srgbClr val="000000"/>
                </a:solidFill>
                <a:latin typeface="+mj-lt"/>
                <a:cs typeface="Times New Roman" panose="02020603050405020304" pitchFamily="18" charset="0"/>
              </a:rPr>
              <a:t>variabili trasformate </a:t>
            </a:r>
            <a:r>
              <a:rPr lang="it-IT" sz="2000" dirty="0">
                <a:solidFill>
                  <a:srgbClr val="000000"/>
                </a:solidFill>
                <a:latin typeface="+mj-lt"/>
                <a:cs typeface="Times New Roman" panose="02020603050405020304" pitchFamily="18" charset="0"/>
              </a:rPr>
              <a:t>e </a:t>
            </a:r>
            <a:r>
              <a:rPr lang="it-IT" sz="2000" b="1" dirty="0">
                <a:solidFill>
                  <a:srgbClr val="000000"/>
                </a:solidFill>
                <a:latin typeface="+mj-lt"/>
                <a:cs typeface="Times New Roman" panose="02020603050405020304" pitchFamily="18" charset="0"/>
              </a:rPr>
              <a:t>standardizzate</a:t>
            </a:r>
            <a:endParaRPr lang="it-IT" sz="1600" dirty="0">
              <a:latin typeface="+mj-lt"/>
              <a:cs typeface="Times New Roman" panose="02020603050405020304" pitchFamily="18" charset="0"/>
            </a:endParaRPr>
          </a:p>
        </p:txBody>
      </p:sp>
    </p:spTree>
    <p:extLst>
      <p:ext uri="{BB962C8B-B14F-4D97-AF65-F5344CB8AC3E}">
        <p14:creationId xmlns:p14="http://schemas.microsoft.com/office/powerpoint/2010/main" val="1662557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a:t>
            </a:r>
            <a:r>
              <a:rPr lang="it-IT" sz="1600" dirty="0" err="1">
                <a:solidFill>
                  <a:schemeClr val="bg1"/>
                </a:solidFill>
                <a:latin typeface="Baskerville Old Face" pitchFamily="18" charset="0"/>
              </a:rPr>
              <a:t>Townsend</a:t>
            </a:r>
            <a:r>
              <a:rPr lang="it-IT" sz="1600" dirty="0">
                <a:solidFill>
                  <a:schemeClr val="bg1"/>
                </a:solidFill>
                <a:latin typeface="Baskerville Old Face" pitchFamily="18" charset="0"/>
              </a:rPr>
              <a:t> 1987</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96761" y="1445431"/>
            <a:ext cx="8306982" cy="3293209"/>
          </a:xfrm>
          <a:prstGeom prst="rect">
            <a:avLst/>
          </a:prstGeom>
        </p:spPr>
        <p:txBody>
          <a:bodyPr wrap="square">
            <a:spAutoFit/>
          </a:bodyPr>
          <a:lstStyle/>
          <a:p>
            <a:r>
              <a:rPr lang="it-IT" sz="2000" dirty="0">
                <a:latin typeface="+mj-lt"/>
                <a:cs typeface="Times New Roman" panose="02020603050405020304" pitchFamily="18" charset="0"/>
              </a:rPr>
              <a:t>Monitoraggio delle </a:t>
            </a:r>
            <a:r>
              <a:rPr lang="it-IT" sz="2000" b="1" dirty="0">
                <a:latin typeface="+mj-lt"/>
                <a:cs typeface="Times New Roman" panose="02020603050405020304" pitchFamily="18" charset="0"/>
              </a:rPr>
              <a:t>diseguaglianze sociali </a:t>
            </a:r>
            <a:r>
              <a:rPr lang="it-IT" sz="2000" dirty="0">
                <a:latin typeface="+mj-lt"/>
                <a:cs typeface="Times New Roman" panose="02020603050405020304" pitchFamily="18" charset="0"/>
              </a:rPr>
              <a:t>nelle sezioni elettorali in GB </a:t>
            </a:r>
            <a:r>
              <a:rPr lang="it-IT" dirty="0">
                <a:latin typeface="+mj-lt"/>
                <a:cs typeface="Times New Roman" panose="02020603050405020304" pitchFamily="18" charset="0"/>
              </a:rPr>
              <a:t>(Greater </a:t>
            </a:r>
            <a:r>
              <a:rPr lang="it-IT" dirty="0" err="1">
                <a:latin typeface="+mj-lt"/>
                <a:cs typeface="Times New Roman" panose="02020603050405020304" pitchFamily="18" charset="0"/>
              </a:rPr>
              <a:t>London</a:t>
            </a:r>
            <a:r>
              <a:rPr lang="it-IT" dirty="0">
                <a:latin typeface="+mj-lt"/>
                <a:cs typeface="Times New Roman" panose="02020603050405020304" pitchFamily="18" charset="0"/>
              </a:rPr>
              <a:t>)</a:t>
            </a:r>
          </a:p>
          <a:p>
            <a:endParaRPr lang="it-IT" dirty="0">
              <a:latin typeface="+mj-lt"/>
              <a:cs typeface="Times New Roman" panose="02020603050405020304" pitchFamily="18" charset="0"/>
            </a:endParaRPr>
          </a:p>
          <a:p>
            <a:r>
              <a:rPr lang="it-IT" sz="2000" dirty="0">
                <a:latin typeface="+mj-lt"/>
                <a:cs typeface="Times New Roman" panose="02020603050405020304" pitchFamily="18" charset="0"/>
              </a:rPr>
              <a:t>• componente </a:t>
            </a:r>
            <a:r>
              <a:rPr lang="it-IT" sz="2000" b="1" dirty="0">
                <a:latin typeface="+mj-lt"/>
                <a:cs typeface="Times New Roman" panose="02020603050405020304" pitchFamily="18" charset="0"/>
              </a:rPr>
              <a:t>materiale</a:t>
            </a:r>
            <a:r>
              <a:rPr lang="it-IT" sz="2000" dirty="0">
                <a:latin typeface="+mj-lt"/>
                <a:cs typeface="Times New Roman" panose="02020603050405020304" pitchFamily="18" charset="0"/>
              </a:rPr>
              <a:t>:</a:t>
            </a:r>
          </a:p>
          <a:p>
            <a:r>
              <a:rPr lang="it-IT" sz="2000" dirty="0">
                <a:latin typeface="+mj-lt"/>
                <a:cs typeface="Times New Roman" panose="02020603050405020304" pitchFamily="18" charset="0"/>
              </a:rPr>
              <a:t>- </a:t>
            </a:r>
            <a:r>
              <a:rPr lang="it-IT" dirty="0">
                <a:latin typeface="+mj-lt"/>
                <a:cs typeface="Times New Roman" panose="02020603050405020304" pitchFamily="18" charset="0"/>
              </a:rPr>
              <a:t>disoccupazione</a:t>
            </a:r>
          </a:p>
          <a:p>
            <a:r>
              <a:rPr lang="it-IT" dirty="0">
                <a:latin typeface="+mj-lt"/>
                <a:cs typeface="Times New Roman" panose="02020603050405020304" pitchFamily="18" charset="0"/>
              </a:rPr>
              <a:t>- </a:t>
            </a:r>
            <a:r>
              <a:rPr lang="it-IT" dirty="0" smtClean="0">
                <a:latin typeface="+mj-lt"/>
                <a:cs typeface="Times New Roman" panose="02020603050405020304" pitchFamily="18" charset="0"/>
              </a:rPr>
              <a:t>sovraffollamento</a:t>
            </a:r>
            <a:endParaRPr lang="it-IT" dirty="0">
              <a:latin typeface="+mj-lt"/>
              <a:cs typeface="Times New Roman" panose="02020603050405020304" pitchFamily="18" charset="0"/>
            </a:endParaRPr>
          </a:p>
          <a:p>
            <a:r>
              <a:rPr lang="it-IT" dirty="0">
                <a:latin typeface="+mj-lt"/>
                <a:cs typeface="Times New Roman" panose="02020603050405020304" pitchFamily="18" charset="0"/>
              </a:rPr>
              <a:t>- mancanza di automobile</a:t>
            </a:r>
          </a:p>
          <a:p>
            <a:r>
              <a:rPr lang="it-IT" dirty="0" smtClean="0">
                <a:latin typeface="+mj-lt"/>
                <a:cs typeface="Times New Roman" panose="02020603050405020304" pitchFamily="18" charset="0"/>
              </a:rPr>
              <a:t>- casa </a:t>
            </a:r>
            <a:r>
              <a:rPr lang="it-IT" dirty="0">
                <a:latin typeface="+mj-lt"/>
                <a:cs typeface="Times New Roman" panose="02020603050405020304" pitchFamily="18" charset="0"/>
              </a:rPr>
              <a:t>non di proprietà</a:t>
            </a:r>
          </a:p>
          <a:p>
            <a:pPr marL="285750" indent="-285750">
              <a:buFontTx/>
              <a:buChar char="-"/>
            </a:pPr>
            <a:endParaRPr lang="it-IT" dirty="0">
              <a:latin typeface="+mj-lt"/>
              <a:cs typeface="Times New Roman" panose="02020603050405020304" pitchFamily="18" charset="0"/>
            </a:endParaRPr>
          </a:p>
          <a:p>
            <a:r>
              <a:rPr lang="it-IT" sz="2000" dirty="0">
                <a:latin typeface="+mj-lt"/>
                <a:cs typeface="Times New Roman" panose="02020603050405020304" pitchFamily="18" charset="0"/>
              </a:rPr>
              <a:t>• indice dato dalla </a:t>
            </a:r>
            <a:r>
              <a:rPr lang="it-IT" sz="2000" b="1" dirty="0">
                <a:latin typeface="+mj-lt"/>
                <a:cs typeface="Times New Roman" panose="02020603050405020304" pitchFamily="18" charset="0"/>
              </a:rPr>
              <a:t>somma non pesata </a:t>
            </a:r>
            <a:r>
              <a:rPr lang="it-IT" sz="2000" dirty="0">
                <a:latin typeface="+mj-lt"/>
                <a:cs typeface="Times New Roman" panose="02020603050405020304" pitchFamily="18" charset="0"/>
              </a:rPr>
              <a:t>delle </a:t>
            </a:r>
            <a:r>
              <a:rPr lang="it-IT" sz="2000" b="1" dirty="0">
                <a:latin typeface="+mj-lt"/>
                <a:cs typeface="Times New Roman" panose="02020603050405020304" pitchFamily="18" charset="0"/>
              </a:rPr>
              <a:t>variabili trasformate </a:t>
            </a:r>
            <a:r>
              <a:rPr lang="it-IT" sz="2000" dirty="0">
                <a:latin typeface="+mj-lt"/>
                <a:cs typeface="Times New Roman" panose="02020603050405020304" pitchFamily="18" charset="0"/>
              </a:rPr>
              <a:t>e </a:t>
            </a:r>
            <a:r>
              <a:rPr lang="it-IT" sz="2000" b="1" dirty="0">
                <a:latin typeface="+mj-lt"/>
                <a:cs typeface="Times New Roman" panose="02020603050405020304" pitchFamily="18" charset="0"/>
              </a:rPr>
              <a:t>standardizzate</a:t>
            </a:r>
            <a:endParaRPr lang="it-IT" sz="2000" dirty="0">
              <a:latin typeface="+mj-lt"/>
              <a:cs typeface="Times New Roman" panose="02020603050405020304" pitchFamily="18" charset="0"/>
            </a:endParaRPr>
          </a:p>
        </p:txBody>
      </p:sp>
    </p:spTree>
    <p:extLst>
      <p:ext uri="{BB962C8B-B14F-4D97-AF65-F5344CB8AC3E}">
        <p14:creationId xmlns:p14="http://schemas.microsoft.com/office/powerpoint/2010/main" val="14798266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a:t>
            </a:r>
            <a:r>
              <a:rPr lang="it-IT" sz="1600" dirty="0" err="1">
                <a:solidFill>
                  <a:schemeClr val="bg1"/>
                </a:solidFill>
                <a:latin typeface="Baskerville Old Face" pitchFamily="18" charset="0"/>
              </a:rPr>
              <a:t>Carstairs</a:t>
            </a:r>
            <a:r>
              <a:rPr lang="it-IT" sz="1600" dirty="0">
                <a:solidFill>
                  <a:schemeClr val="bg1"/>
                </a:solidFill>
                <a:latin typeface="Baskerville Old Face" pitchFamily="18" charset="0"/>
              </a:rPr>
              <a:t> e </a:t>
            </a:r>
            <a:r>
              <a:rPr lang="it-IT" sz="1600" dirty="0" err="1">
                <a:solidFill>
                  <a:schemeClr val="bg1"/>
                </a:solidFill>
                <a:latin typeface="Baskerville Old Face" pitchFamily="18" charset="0"/>
              </a:rPr>
              <a:t>Morris</a:t>
            </a:r>
            <a:r>
              <a:rPr lang="it-IT" sz="1600" dirty="0">
                <a:solidFill>
                  <a:schemeClr val="bg1"/>
                </a:solidFill>
                <a:latin typeface="Baskerville Old Face" pitchFamily="18" charset="0"/>
              </a:rPr>
              <a:t> (SCOTDEP 1991)</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4" name="Rettangolo 3"/>
          <p:cNvSpPr/>
          <p:nvPr/>
        </p:nvSpPr>
        <p:spPr>
          <a:xfrm>
            <a:off x="260556" y="1260203"/>
            <a:ext cx="7969045" cy="1754326"/>
          </a:xfrm>
          <a:prstGeom prst="rect">
            <a:avLst/>
          </a:prstGeom>
        </p:spPr>
        <p:txBody>
          <a:bodyPr wrap="square">
            <a:spAutoFit/>
          </a:bodyPr>
          <a:lstStyle/>
          <a:p>
            <a:pPr algn="just"/>
            <a:r>
              <a:rPr lang="it-IT" dirty="0">
                <a:latin typeface="+mj-lt"/>
                <a:ea typeface="Times New Roman" panose="02020603050405020304" pitchFamily="18" charset="0"/>
              </a:rPr>
              <a:t>Così come l'indice di </a:t>
            </a:r>
            <a:r>
              <a:rPr lang="it-IT" dirty="0" err="1">
                <a:latin typeface="+mj-lt"/>
                <a:ea typeface="Times New Roman" panose="02020603050405020304" pitchFamily="18" charset="0"/>
              </a:rPr>
              <a:t>Townsend</a:t>
            </a:r>
            <a:r>
              <a:rPr lang="it-IT" dirty="0">
                <a:latin typeface="+mj-lt"/>
                <a:ea typeface="Times New Roman" panose="02020603050405020304" pitchFamily="18" charset="0"/>
              </a:rPr>
              <a:t>, l’indice SCOTDEP (utilizzato anche in analisi epidemiologiche) si basa sulla combinazione di quattro variabili di tipo socioeconomico, originariamente rilevate dai dati censuari del 1981, selezionate sulla base di lavori precedenti limitati all’area di Glasgow e di Edimburgo e giudicate dagli autori idonee a rappresentare uno stato di svantaggio materiale (</a:t>
            </a:r>
            <a:r>
              <a:rPr lang="it-IT" dirty="0" err="1">
                <a:latin typeface="+mj-lt"/>
                <a:ea typeface="Times New Roman" panose="02020603050405020304" pitchFamily="18" charset="0"/>
              </a:rPr>
              <a:t>Carstairs</a:t>
            </a:r>
            <a:r>
              <a:rPr lang="it-IT" dirty="0">
                <a:latin typeface="+mj-lt"/>
                <a:ea typeface="Times New Roman" panose="02020603050405020304" pitchFamily="18" charset="0"/>
              </a:rPr>
              <a:t> e </a:t>
            </a:r>
            <a:r>
              <a:rPr lang="it-IT" dirty="0" err="1">
                <a:latin typeface="+mj-lt"/>
                <a:ea typeface="Times New Roman" panose="02020603050405020304" pitchFamily="18" charset="0"/>
              </a:rPr>
              <a:t>Morris</a:t>
            </a:r>
            <a:r>
              <a:rPr lang="it-IT" dirty="0">
                <a:latin typeface="+mj-lt"/>
                <a:ea typeface="Times New Roman" panose="02020603050405020304" pitchFamily="18" charset="0"/>
              </a:rPr>
              <a:t> 1991). </a:t>
            </a:r>
            <a:endParaRPr lang="it-IT" dirty="0">
              <a:latin typeface="+mj-lt"/>
            </a:endParaRPr>
          </a:p>
        </p:txBody>
      </p:sp>
      <p:pic>
        <p:nvPicPr>
          <p:cNvPr id="15" name="Immagine 14"/>
          <p:cNvPicPr>
            <a:picLocks noChangeAspect="1"/>
          </p:cNvPicPr>
          <p:nvPr/>
        </p:nvPicPr>
        <p:blipFill>
          <a:blip r:embed="rId4"/>
          <a:stretch>
            <a:fillRect/>
          </a:stretch>
        </p:blipFill>
        <p:spPr>
          <a:xfrm>
            <a:off x="1996254" y="3014529"/>
            <a:ext cx="6569298" cy="3120798"/>
          </a:xfrm>
          <a:prstGeom prst="rect">
            <a:avLst/>
          </a:prstGeom>
        </p:spPr>
      </p:pic>
    </p:spTree>
    <p:extLst>
      <p:ext uri="{BB962C8B-B14F-4D97-AF65-F5344CB8AC3E}">
        <p14:creationId xmlns:p14="http://schemas.microsoft.com/office/powerpoint/2010/main" val="1937366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deprivazione spagnolo </a:t>
            </a:r>
            <a:r>
              <a:rPr lang="it-IT" sz="1600" dirty="0" err="1">
                <a:solidFill>
                  <a:schemeClr val="bg1"/>
                </a:solidFill>
                <a:latin typeface="Baskerville Old Face" pitchFamily="18" charset="0"/>
              </a:rPr>
              <a:t>Benach</a:t>
            </a:r>
            <a:r>
              <a:rPr lang="it-IT" sz="1600" dirty="0">
                <a:solidFill>
                  <a:schemeClr val="bg1"/>
                </a:solidFill>
                <a:latin typeface="Baskerville Old Face" pitchFamily="18" charset="0"/>
              </a:rPr>
              <a:t> (1999)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20623" y="1256364"/>
            <a:ext cx="8731045" cy="3539430"/>
          </a:xfrm>
          <a:prstGeom prst="rect">
            <a:avLst/>
          </a:prstGeom>
        </p:spPr>
        <p:txBody>
          <a:bodyPr wrap="square">
            <a:spAutoFit/>
          </a:bodyPr>
          <a:lstStyle/>
          <a:p>
            <a:r>
              <a:rPr lang="it-IT" sz="2200" dirty="0">
                <a:cs typeface="Times New Roman" panose="02020603050405020304" pitchFamily="18" charset="0"/>
              </a:rPr>
              <a:t>costruzione di un </a:t>
            </a:r>
            <a:r>
              <a:rPr lang="it-IT" sz="2200" b="1" dirty="0">
                <a:cs typeface="Times New Roman" panose="02020603050405020304" pitchFamily="18" charset="0"/>
              </a:rPr>
              <a:t>Indice di Deprivazione </a:t>
            </a:r>
            <a:r>
              <a:rPr lang="it-IT" sz="2200" dirty="0">
                <a:cs typeface="Times New Roman" panose="02020603050405020304" pitchFamily="18" charset="0"/>
              </a:rPr>
              <a:t>per l’intera Spagna, su </a:t>
            </a:r>
            <a:r>
              <a:rPr lang="it-IT" sz="2200" dirty="0" smtClean="0">
                <a:cs typeface="Times New Roman" panose="02020603050405020304" pitchFamily="18" charset="0"/>
              </a:rPr>
              <a:t>3.500 </a:t>
            </a:r>
            <a:r>
              <a:rPr lang="it-IT" sz="2300" dirty="0" smtClean="0">
                <a:cs typeface="Times New Roman" panose="02020603050405020304" pitchFamily="18" charset="0"/>
              </a:rPr>
              <a:t>zone </a:t>
            </a:r>
            <a:r>
              <a:rPr lang="it-IT" sz="2300" dirty="0">
                <a:cs typeface="Times New Roman" panose="02020603050405020304" pitchFamily="18" charset="0"/>
              </a:rPr>
              <a:t>geografiche (</a:t>
            </a:r>
            <a:r>
              <a:rPr lang="it-IT" sz="2300" b="1" dirty="0">
                <a:cs typeface="Times New Roman" panose="02020603050405020304" pitchFamily="18" charset="0"/>
              </a:rPr>
              <a:t>piccole aree</a:t>
            </a:r>
            <a:r>
              <a:rPr lang="it-IT" sz="2300" dirty="0">
                <a:cs typeface="Times New Roman" panose="02020603050405020304" pitchFamily="18" charset="0"/>
              </a:rPr>
              <a:t>) </a:t>
            </a:r>
            <a:r>
              <a:rPr lang="it-IT" sz="2200" dirty="0" smtClean="0">
                <a:cs typeface="Times New Roman" panose="02020603050405020304" pitchFamily="18" charset="0"/>
              </a:rPr>
              <a:t>derivanti </a:t>
            </a:r>
            <a:r>
              <a:rPr lang="it-IT" sz="2200" dirty="0">
                <a:cs typeface="Times New Roman" panose="02020603050405020304" pitchFamily="18" charset="0"/>
              </a:rPr>
              <a:t>dal censimento 1991</a:t>
            </a:r>
          </a:p>
          <a:p>
            <a:endParaRPr lang="it-IT" sz="2200" dirty="0">
              <a:cs typeface="Times New Roman" panose="02020603050405020304" pitchFamily="18" charset="0"/>
            </a:endParaRPr>
          </a:p>
          <a:p>
            <a:r>
              <a:rPr lang="it-IT" sz="2200" dirty="0">
                <a:cs typeface="Times New Roman" panose="02020603050405020304" pitchFamily="18" charset="0"/>
              </a:rPr>
              <a:t>• 4 indicatori di deprivazione:</a:t>
            </a:r>
          </a:p>
          <a:p>
            <a:r>
              <a:rPr lang="it-IT" dirty="0">
                <a:cs typeface="Times New Roman" panose="02020603050405020304" pitchFamily="18" charset="0"/>
              </a:rPr>
              <a:t>1. % di disoccupati nella popolazione di età 15-64 anni (disoccupazione)</a:t>
            </a:r>
          </a:p>
          <a:p>
            <a:r>
              <a:rPr lang="it-IT" dirty="0">
                <a:cs typeface="Times New Roman" panose="02020603050405020304" pitchFamily="18" charset="0"/>
              </a:rPr>
              <a:t>2. % di analfabeti nella popolazione con più di 10 anni (analfabetismo)</a:t>
            </a:r>
          </a:p>
          <a:p>
            <a:r>
              <a:rPr lang="it-IT" dirty="0">
                <a:cs typeface="Times New Roman" panose="02020603050405020304" pitchFamily="18" charset="0"/>
              </a:rPr>
              <a:t>3. % di persone con lavoro non qualificato (classe sociale)</a:t>
            </a:r>
          </a:p>
          <a:p>
            <a:r>
              <a:rPr lang="it-IT" dirty="0">
                <a:cs typeface="Times New Roman" panose="02020603050405020304" pitchFamily="18" charset="0"/>
              </a:rPr>
              <a:t>4. % abitazioni con più di una persona per stanza (sovraffollamento)</a:t>
            </a:r>
          </a:p>
          <a:p>
            <a:endParaRPr lang="it-IT" dirty="0">
              <a:cs typeface="Times New Roman" panose="02020603050405020304" pitchFamily="18" charset="0"/>
            </a:endParaRPr>
          </a:p>
          <a:p>
            <a:r>
              <a:rPr lang="it-IT" sz="2200" dirty="0">
                <a:cs typeface="Times New Roman" panose="02020603050405020304" pitchFamily="18" charset="0"/>
              </a:rPr>
              <a:t>• analisi fattoriale punteggi dei primi 2 fattori (76.9% </a:t>
            </a:r>
            <a:r>
              <a:rPr lang="it-IT" sz="2200" dirty="0" smtClean="0">
                <a:cs typeface="Times New Roman" panose="02020603050405020304" pitchFamily="18" charset="0"/>
              </a:rPr>
              <a:t>della variabilità </a:t>
            </a:r>
            <a:r>
              <a:rPr lang="it-IT" sz="2200" dirty="0">
                <a:cs typeface="Times New Roman" panose="02020603050405020304" pitchFamily="18" charset="0"/>
              </a:rPr>
              <a:t>spiegata), classificati in quintili di popolazione</a:t>
            </a:r>
            <a:endParaRPr lang="it-IT" dirty="0">
              <a:cs typeface="Times New Roman" panose="02020603050405020304" pitchFamily="18" charset="0"/>
            </a:endParaRPr>
          </a:p>
        </p:txBody>
      </p:sp>
    </p:spTree>
    <p:extLst>
      <p:ext uri="{BB962C8B-B14F-4D97-AF65-F5344CB8AC3E}">
        <p14:creationId xmlns:p14="http://schemas.microsoft.com/office/powerpoint/2010/main" val="413574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Deflazione dei prezzi di beni e servizi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5" name="Immagine 4"/>
          <p:cNvPicPr>
            <a:picLocks noChangeAspect="1"/>
          </p:cNvPicPr>
          <p:nvPr/>
        </p:nvPicPr>
        <p:blipFill>
          <a:blip r:embed="rId4"/>
          <a:stretch>
            <a:fillRect/>
          </a:stretch>
        </p:blipFill>
        <p:spPr>
          <a:xfrm>
            <a:off x="720346" y="1253684"/>
            <a:ext cx="7467091" cy="4563222"/>
          </a:xfrm>
          <a:prstGeom prst="rect">
            <a:avLst/>
          </a:prstGeom>
        </p:spPr>
      </p:pic>
    </p:spTree>
    <p:extLst>
      <p:ext uri="{BB962C8B-B14F-4D97-AF65-F5344CB8AC3E}">
        <p14:creationId xmlns:p14="http://schemas.microsoft.com/office/powerpoint/2010/main" val="825350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deprivazione MATDEP e SOCDEP 1993</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150660" y="1116246"/>
            <a:ext cx="8725979" cy="1200329"/>
          </a:xfrm>
          <a:prstGeom prst="rect">
            <a:avLst/>
          </a:prstGeom>
        </p:spPr>
        <p:txBody>
          <a:bodyPr wrap="square">
            <a:spAutoFit/>
          </a:bodyPr>
          <a:lstStyle/>
          <a:p>
            <a:r>
              <a:rPr lang="it-IT" dirty="0">
                <a:ea typeface="Times New Roman" panose="02020603050405020304" pitchFamily="18" charset="0"/>
              </a:rPr>
              <a:t>Nel 1993 Forrest e Gordon (Forrest e Gordon 1993) realizzano due indicatori di deprivazione distinti, il MATDEP (finalizzato alla misurazione della deprivazione materiale) ed il SOCDEP (indice di deprivazione sociale), riprendendo la distinzione fra deprivazione materiale e sociale già esplicitata da </a:t>
            </a:r>
            <a:r>
              <a:rPr lang="it-IT" dirty="0" err="1">
                <a:ea typeface="Times New Roman" panose="02020603050405020304" pitchFamily="18" charset="0"/>
              </a:rPr>
              <a:t>Townsend</a:t>
            </a:r>
            <a:r>
              <a:rPr lang="it-IT" dirty="0">
                <a:ea typeface="Times New Roman" panose="02020603050405020304" pitchFamily="18" charset="0"/>
              </a:rPr>
              <a:t>. </a:t>
            </a:r>
            <a:endParaRPr lang="it-IT" dirty="0"/>
          </a:p>
        </p:txBody>
      </p:sp>
      <p:pic>
        <p:nvPicPr>
          <p:cNvPr id="4" name="Immagine 3"/>
          <p:cNvPicPr>
            <a:picLocks noChangeAspect="1"/>
          </p:cNvPicPr>
          <p:nvPr/>
        </p:nvPicPr>
        <p:blipFill>
          <a:blip r:embed="rId5"/>
          <a:stretch>
            <a:fillRect/>
          </a:stretch>
        </p:blipFill>
        <p:spPr>
          <a:xfrm>
            <a:off x="155864" y="2861479"/>
            <a:ext cx="4453724" cy="2801902"/>
          </a:xfrm>
          <a:prstGeom prst="rect">
            <a:avLst/>
          </a:prstGeom>
        </p:spPr>
      </p:pic>
      <p:pic>
        <p:nvPicPr>
          <p:cNvPr id="5" name="Immagine 4"/>
          <p:cNvPicPr>
            <a:picLocks noChangeAspect="1"/>
          </p:cNvPicPr>
          <p:nvPr/>
        </p:nvPicPr>
        <p:blipFill>
          <a:blip r:embed="rId6"/>
          <a:stretch>
            <a:fillRect/>
          </a:stretch>
        </p:blipFill>
        <p:spPr>
          <a:xfrm>
            <a:off x="4802771" y="2710658"/>
            <a:ext cx="4073869" cy="3580359"/>
          </a:xfrm>
          <a:prstGeom prst="rect">
            <a:avLst/>
          </a:prstGeom>
        </p:spPr>
      </p:pic>
      <p:sp>
        <p:nvSpPr>
          <p:cNvPr id="6" name="Rettangolo 5"/>
          <p:cNvSpPr/>
          <p:nvPr/>
        </p:nvSpPr>
        <p:spPr>
          <a:xfrm>
            <a:off x="1494594" y="2404360"/>
            <a:ext cx="1157176" cy="369332"/>
          </a:xfrm>
          <a:prstGeom prst="rect">
            <a:avLst/>
          </a:prstGeom>
        </p:spPr>
        <p:txBody>
          <a:bodyPr wrap="none">
            <a:spAutoFit/>
          </a:bodyPr>
          <a:lstStyle/>
          <a:p>
            <a:r>
              <a:rPr lang="it-IT" dirty="0">
                <a:latin typeface="Times New Roman" panose="02020603050405020304" pitchFamily="18" charset="0"/>
                <a:ea typeface="Times New Roman" panose="02020603050405020304" pitchFamily="18" charset="0"/>
              </a:rPr>
              <a:t>MATDEP </a:t>
            </a:r>
            <a:endParaRPr lang="it-IT" dirty="0"/>
          </a:p>
        </p:txBody>
      </p:sp>
      <p:sp>
        <p:nvSpPr>
          <p:cNvPr id="7" name="Rettangolo 6"/>
          <p:cNvSpPr/>
          <p:nvPr/>
        </p:nvSpPr>
        <p:spPr>
          <a:xfrm>
            <a:off x="6266807" y="2328028"/>
            <a:ext cx="1118640" cy="369332"/>
          </a:xfrm>
          <a:prstGeom prst="rect">
            <a:avLst/>
          </a:prstGeom>
        </p:spPr>
        <p:txBody>
          <a:bodyPr wrap="none">
            <a:spAutoFit/>
          </a:bodyPr>
          <a:lstStyle/>
          <a:p>
            <a:r>
              <a:rPr lang="it-IT" dirty="0">
                <a:latin typeface="Times New Roman" panose="02020603050405020304" pitchFamily="18" charset="0"/>
                <a:ea typeface="Times New Roman" panose="02020603050405020304" pitchFamily="18" charset="0"/>
              </a:rPr>
              <a:t>SOCDEP </a:t>
            </a:r>
            <a:endParaRPr lang="it-IT" dirty="0"/>
          </a:p>
        </p:txBody>
      </p:sp>
    </p:spTree>
    <p:extLst>
      <p:ext uri="{BB962C8B-B14F-4D97-AF65-F5344CB8AC3E}">
        <p14:creationId xmlns:p14="http://schemas.microsoft.com/office/powerpoint/2010/main" val="725063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Caranci (2001)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3" name="Immagine 2"/>
          <p:cNvPicPr>
            <a:picLocks noChangeAspect="1"/>
          </p:cNvPicPr>
          <p:nvPr/>
        </p:nvPicPr>
        <p:blipFill>
          <a:blip r:embed="rId4"/>
          <a:stretch>
            <a:fillRect/>
          </a:stretch>
        </p:blipFill>
        <p:spPr>
          <a:xfrm>
            <a:off x="155866" y="1365023"/>
            <a:ext cx="5880414" cy="3959145"/>
          </a:xfrm>
          <a:prstGeom prst="rect">
            <a:avLst/>
          </a:prstGeom>
        </p:spPr>
      </p:pic>
      <p:pic>
        <p:nvPicPr>
          <p:cNvPr id="5" name="Immagine 4"/>
          <p:cNvPicPr>
            <a:picLocks noChangeAspect="1"/>
          </p:cNvPicPr>
          <p:nvPr/>
        </p:nvPicPr>
        <p:blipFill>
          <a:blip r:embed="rId5"/>
          <a:stretch>
            <a:fillRect/>
          </a:stretch>
        </p:blipFill>
        <p:spPr>
          <a:xfrm>
            <a:off x="6141168" y="1669889"/>
            <a:ext cx="2976714" cy="3296641"/>
          </a:xfrm>
          <a:prstGeom prst="rect">
            <a:avLst/>
          </a:prstGeom>
        </p:spPr>
      </p:pic>
    </p:spTree>
    <p:extLst>
      <p:ext uri="{BB962C8B-B14F-4D97-AF65-F5344CB8AC3E}">
        <p14:creationId xmlns:p14="http://schemas.microsoft.com/office/powerpoint/2010/main" val="3944612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relazione tra Salute e </a:t>
            </a:r>
            <a:r>
              <a:rPr lang="it-IT" sz="1600" dirty="0" smtClean="0">
                <a:solidFill>
                  <a:schemeClr val="bg1"/>
                </a:solidFill>
                <a:latin typeface="Baskerville Old Face" pitchFamily="18" charset="0"/>
              </a:rPr>
              <a:t>Deprivazione</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5" name="Rettangolo 4"/>
          <p:cNvSpPr/>
          <p:nvPr/>
        </p:nvSpPr>
        <p:spPr>
          <a:xfrm>
            <a:off x="720349" y="1667280"/>
            <a:ext cx="7573046" cy="1200329"/>
          </a:xfrm>
          <a:prstGeom prst="rect">
            <a:avLst/>
          </a:prstGeom>
        </p:spPr>
        <p:txBody>
          <a:bodyPr wrap="square">
            <a:spAutoFit/>
          </a:bodyPr>
          <a:lstStyle/>
          <a:p>
            <a:r>
              <a:rPr lang="it-IT" dirty="0"/>
              <a:t>Gli indici sintetici di </a:t>
            </a:r>
            <a:r>
              <a:rPr lang="it-IT" dirty="0" smtClean="0"/>
              <a:t>deprivazione, </a:t>
            </a:r>
            <a:r>
              <a:rPr lang="it-IT" dirty="0"/>
              <a:t>costruiti a partire da singole variabili demografiche, sociali ed economiche, consentono di misurare </a:t>
            </a:r>
            <a:r>
              <a:rPr lang="it-IT" dirty="0" smtClean="0"/>
              <a:t>la variabilità nella salute e le </a:t>
            </a:r>
            <a:r>
              <a:rPr lang="it-IT" dirty="0"/>
              <a:t>possibilità di accesso ai servizi sanitari alla luce dei gradienti socioeconomici.</a:t>
            </a:r>
          </a:p>
        </p:txBody>
      </p:sp>
      <p:sp>
        <p:nvSpPr>
          <p:cNvPr id="20" name="Rettangolo 19"/>
          <p:cNvSpPr/>
          <p:nvPr/>
        </p:nvSpPr>
        <p:spPr>
          <a:xfrm>
            <a:off x="720349" y="3303459"/>
            <a:ext cx="4407169" cy="646331"/>
          </a:xfrm>
          <a:prstGeom prst="rect">
            <a:avLst/>
          </a:prstGeom>
        </p:spPr>
        <p:txBody>
          <a:bodyPr wrap="none">
            <a:spAutoFit/>
          </a:bodyPr>
          <a:lstStyle/>
          <a:p>
            <a:pPr marL="285750" indent="-285750">
              <a:buFont typeface="Arial" panose="020B0604020202020204" pitchFamily="34" charset="0"/>
              <a:buChar char="•"/>
              <a:defRPr/>
            </a:pPr>
            <a:r>
              <a:rPr lang="it-IT" b="1" dirty="0"/>
              <a:t>Speranza di vita</a:t>
            </a:r>
          </a:p>
          <a:p>
            <a:pPr marL="285750" indent="-285750">
              <a:buFont typeface="Arial" panose="020B0604020202020204" pitchFamily="34" charset="0"/>
              <a:buChar char="•"/>
              <a:defRPr/>
            </a:pPr>
            <a:r>
              <a:rPr lang="it-IT" b="1" dirty="0"/>
              <a:t>Standard </a:t>
            </a:r>
            <a:r>
              <a:rPr lang="it-IT" b="1" dirty="0" err="1"/>
              <a:t>Mortality</a:t>
            </a:r>
            <a:r>
              <a:rPr lang="it-IT" b="1" dirty="0"/>
              <a:t> Ratio (SMR) &lt;65 anni </a:t>
            </a:r>
          </a:p>
        </p:txBody>
      </p:sp>
    </p:spTree>
    <p:extLst>
      <p:ext uri="{BB962C8B-B14F-4D97-AF65-F5344CB8AC3E}">
        <p14:creationId xmlns:p14="http://schemas.microsoft.com/office/powerpoint/2010/main" val="2128454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relazione tra Salute e Deprivazione: due esempi</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4" name="Immagine 3"/>
          <p:cNvPicPr>
            <a:picLocks noChangeAspect="1"/>
          </p:cNvPicPr>
          <p:nvPr/>
        </p:nvPicPr>
        <p:blipFill>
          <a:blip r:embed="rId5"/>
          <a:stretch>
            <a:fillRect/>
          </a:stretch>
        </p:blipFill>
        <p:spPr>
          <a:xfrm>
            <a:off x="247203" y="2431613"/>
            <a:ext cx="5090342" cy="3574037"/>
          </a:xfrm>
          <a:prstGeom prst="rect">
            <a:avLst/>
          </a:prstGeom>
        </p:spPr>
      </p:pic>
      <p:sp>
        <p:nvSpPr>
          <p:cNvPr id="15" name="Freccia in giù 14"/>
          <p:cNvSpPr/>
          <p:nvPr/>
        </p:nvSpPr>
        <p:spPr>
          <a:xfrm rot="10800000">
            <a:off x="8770915" y="3410890"/>
            <a:ext cx="303525" cy="2096620"/>
          </a:xfrm>
          <a:prstGeom prst="downArrow">
            <a:avLst>
              <a:gd name="adj1" fmla="val 50000"/>
              <a:gd name="adj2" fmla="val 608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Tabella 6"/>
          <p:cNvGraphicFramePr>
            <a:graphicFrameLocks noGrp="1"/>
          </p:cNvGraphicFramePr>
          <p:nvPr>
            <p:extLst/>
          </p:nvPr>
        </p:nvGraphicFramePr>
        <p:xfrm>
          <a:off x="5726337" y="2523950"/>
          <a:ext cx="2812028" cy="3235104"/>
        </p:xfrm>
        <a:graphic>
          <a:graphicData uri="http://schemas.openxmlformats.org/drawingml/2006/table">
            <a:tbl>
              <a:tblPr>
                <a:tableStyleId>{5C22544A-7EE6-4342-B048-85BDC9FD1C3A}</a:tableStyleId>
              </a:tblPr>
              <a:tblGrid>
                <a:gridCol w="1406014">
                  <a:extLst>
                    <a:ext uri="{9D8B030D-6E8A-4147-A177-3AD203B41FA5}">
                      <a16:colId xmlns:a16="http://schemas.microsoft.com/office/drawing/2014/main" val="1928974867"/>
                    </a:ext>
                  </a:extLst>
                </a:gridCol>
                <a:gridCol w="1406014">
                  <a:extLst>
                    <a:ext uri="{9D8B030D-6E8A-4147-A177-3AD203B41FA5}">
                      <a16:colId xmlns:a16="http://schemas.microsoft.com/office/drawing/2014/main" val="1907017798"/>
                    </a:ext>
                  </a:extLst>
                </a:gridCol>
              </a:tblGrid>
              <a:tr h="716547">
                <a:tc>
                  <a:txBody>
                    <a:bodyPr/>
                    <a:lstStyle/>
                    <a:p>
                      <a:pPr algn="l" rtl="0" fontAlgn="b"/>
                      <a:r>
                        <a:rPr lang="it-IT" sz="1400" u="none" strike="noStrike" dirty="0">
                          <a:effectLst/>
                        </a:rPr>
                        <a:t>Classe di deprivazione</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it-IT" sz="1400" u="none" strike="noStrike" dirty="0">
                          <a:effectLst/>
                        </a:rPr>
                        <a:t>Speranza di </a:t>
                      </a:r>
                      <a:r>
                        <a:rPr lang="it-IT" sz="1400" u="none" strike="noStrike" dirty="0" smtClean="0">
                          <a:effectLst/>
                        </a:rPr>
                        <a:t>Vita </a:t>
                      </a:r>
                    </a:p>
                    <a:p>
                      <a:pPr algn="l" rtl="0" fontAlgn="b"/>
                      <a:r>
                        <a:rPr lang="it-IT" sz="1400" u="none" strike="noStrike" dirty="0" smtClean="0">
                          <a:effectLst/>
                        </a:rPr>
                        <a:t>(in anni)</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152779"/>
                  </a:ext>
                </a:extLst>
              </a:tr>
              <a:tr h="361821">
                <a:tc>
                  <a:txBody>
                    <a:bodyPr/>
                    <a:lstStyle/>
                    <a:p>
                      <a:pPr algn="l" rtl="0" fontAlgn="b"/>
                      <a:r>
                        <a:rPr lang="it-IT" sz="1400" u="none" strike="noStrike">
                          <a:effectLst/>
                        </a:rPr>
                        <a:t>Zona Ricca</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a:effectLst/>
                        </a:rPr>
                        <a:t>77,17</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816927"/>
                  </a:ext>
                </a:extLst>
              </a:tr>
              <a:tr h="539184">
                <a:tc>
                  <a:txBody>
                    <a:bodyPr/>
                    <a:lstStyle/>
                    <a:p>
                      <a:pPr algn="l" rtl="0" fontAlgn="b"/>
                      <a:r>
                        <a:rPr lang="it-IT" sz="1400" u="none" strike="noStrike">
                          <a:effectLst/>
                        </a:rPr>
                        <a:t>Zona benestante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75,81</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1206986"/>
                  </a:ext>
                </a:extLst>
              </a:tr>
              <a:tr h="539184">
                <a:tc>
                  <a:txBody>
                    <a:bodyPr/>
                    <a:lstStyle/>
                    <a:p>
                      <a:pPr algn="l" rtl="0" fontAlgn="b"/>
                      <a:r>
                        <a:rPr lang="it-IT" sz="1400" u="none" strike="noStrike">
                          <a:effectLst/>
                        </a:rPr>
                        <a:t>Non deprivata</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75,52</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4920830"/>
                  </a:ext>
                </a:extLst>
              </a:tr>
              <a:tr h="539184">
                <a:tc>
                  <a:txBody>
                    <a:bodyPr/>
                    <a:lstStyle/>
                    <a:p>
                      <a:pPr algn="l" rtl="0" fontAlgn="b"/>
                      <a:r>
                        <a:rPr lang="it-IT" sz="1400" u="none" strike="noStrike">
                          <a:effectLst/>
                        </a:rPr>
                        <a:t>Media Deprivazione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75,06</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0641022"/>
                  </a:ext>
                </a:extLst>
              </a:tr>
              <a:tr h="539184">
                <a:tc>
                  <a:txBody>
                    <a:bodyPr/>
                    <a:lstStyle/>
                    <a:p>
                      <a:pPr algn="l" rtl="0" fontAlgn="b"/>
                      <a:r>
                        <a:rPr lang="it-IT" sz="1400" u="none" strike="noStrike">
                          <a:effectLst/>
                        </a:rPr>
                        <a:t>Alta deprivazione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74,25</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6208566"/>
                  </a:ext>
                </a:extLst>
              </a:tr>
            </a:tbl>
          </a:graphicData>
        </a:graphic>
      </p:graphicFrame>
      <p:sp>
        <p:nvSpPr>
          <p:cNvPr id="8" name="CasellaDiTesto 7"/>
          <p:cNvSpPr txBox="1"/>
          <p:nvPr/>
        </p:nvSpPr>
        <p:spPr>
          <a:xfrm>
            <a:off x="348570" y="1996240"/>
            <a:ext cx="4101680" cy="338554"/>
          </a:xfrm>
          <a:prstGeom prst="rect">
            <a:avLst/>
          </a:prstGeom>
          <a:noFill/>
        </p:spPr>
        <p:txBody>
          <a:bodyPr wrap="square" rtlCol="0">
            <a:spAutoFit/>
          </a:bodyPr>
          <a:lstStyle/>
          <a:p>
            <a:r>
              <a:rPr lang="it-IT" sz="1600" dirty="0"/>
              <a:t>Città di Genova (Landi, Ivaldi e Testi 2018)</a:t>
            </a:r>
          </a:p>
        </p:txBody>
      </p:sp>
      <p:sp>
        <p:nvSpPr>
          <p:cNvPr id="9" name="Rettangolo 8"/>
          <p:cNvSpPr/>
          <p:nvPr/>
        </p:nvSpPr>
        <p:spPr>
          <a:xfrm>
            <a:off x="5025457" y="2003612"/>
            <a:ext cx="4154792" cy="338554"/>
          </a:xfrm>
          <a:prstGeom prst="rect">
            <a:avLst/>
          </a:prstGeom>
        </p:spPr>
        <p:txBody>
          <a:bodyPr wrap="none">
            <a:spAutoFit/>
          </a:bodyPr>
          <a:lstStyle/>
          <a:p>
            <a:r>
              <a:rPr lang="it-IT" sz="1600" dirty="0"/>
              <a:t>Argentina (</a:t>
            </a:r>
            <a:r>
              <a:rPr lang="it-IT" sz="1600" dirty="0" err="1"/>
              <a:t>Primosich</a:t>
            </a:r>
            <a:r>
              <a:rPr lang="it-IT" sz="1600" dirty="0"/>
              <a:t>, Ivaldi e Parra </a:t>
            </a:r>
            <a:r>
              <a:rPr lang="it-IT" sz="1600" dirty="0" err="1"/>
              <a:t>Saiani</a:t>
            </a:r>
            <a:r>
              <a:rPr lang="it-IT" sz="1600" dirty="0"/>
              <a:t> 2019)</a:t>
            </a:r>
          </a:p>
        </p:txBody>
      </p:sp>
      <p:sp>
        <p:nvSpPr>
          <p:cNvPr id="5" name="Rettangolo 4"/>
          <p:cNvSpPr/>
          <p:nvPr/>
        </p:nvSpPr>
        <p:spPr>
          <a:xfrm>
            <a:off x="6286927" y="1175524"/>
            <a:ext cx="1690847" cy="369332"/>
          </a:xfrm>
          <a:prstGeom prst="rect">
            <a:avLst/>
          </a:prstGeom>
        </p:spPr>
        <p:txBody>
          <a:bodyPr wrap="none">
            <a:spAutoFit/>
          </a:bodyPr>
          <a:lstStyle/>
          <a:p>
            <a:pPr>
              <a:defRPr/>
            </a:pPr>
            <a:r>
              <a:rPr lang="it-IT" b="1" dirty="0"/>
              <a:t>Speranza di vita</a:t>
            </a:r>
          </a:p>
        </p:txBody>
      </p:sp>
      <p:sp>
        <p:nvSpPr>
          <p:cNvPr id="6" name="Rettangolo 5"/>
          <p:cNvSpPr/>
          <p:nvPr/>
        </p:nvSpPr>
        <p:spPr>
          <a:xfrm>
            <a:off x="190492" y="1149482"/>
            <a:ext cx="4118628" cy="369332"/>
          </a:xfrm>
          <a:prstGeom prst="rect">
            <a:avLst/>
          </a:prstGeom>
        </p:spPr>
        <p:txBody>
          <a:bodyPr wrap="none">
            <a:spAutoFit/>
          </a:bodyPr>
          <a:lstStyle/>
          <a:p>
            <a:pPr>
              <a:defRPr/>
            </a:pPr>
            <a:r>
              <a:rPr lang="it-IT" b="1" dirty="0"/>
              <a:t>Standard </a:t>
            </a:r>
            <a:r>
              <a:rPr lang="it-IT" b="1" dirty="0" err="1"/>
              <a:t>Mortality</a:t>
            </a:r>
            <a:r>
              <a:rPr lang="it-IT" b="1" dirty="0"/>
              <a:t> Ratio (SMR) &lt;65 anni </a:t>
            </a:r>
          </a:p>
        </p:txBody>
      </p:sp>
    </p:spTree>
    <p:extLst>
      <p:ext uri="{BB962C8B-B14F-4D97-AF65-F5344CB8AC3E}">
        <p14:creationId xmlns:p14="http://schemas.microsoft.com/office/powerpoint/2010/main" val="35840064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L’indagine EU-SILC sulla deprivazione</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sp>
        <p:nvSpPr>
          <p:cNvPr id="11" name="Segnaposto contenuto 2"/>
          <p:cNvSpPr txBox="1">
            <a:spLocks/>
          </p:cNvSpPr>
          <p:nvPr/>
        </p:nvSpPr>
        <p:spPr bwMode="auto">
          <a:xfrm>
            <a:off x="340393" y="1082954"/>
            <a:ext cx="7991475" cy="5113338"/>
          </a:xfrm>
          <a:prstGeom prst="rect">
            <a:avLst/>
          </a:prstGeom>
          <a:noFill/>
          <a:ln w="9525">
            <a:noFill/>
            <a:miter lim="800000"/>
            <a:headEnd/>
            <a:tailEnd/>
          </a:ln>
        </p:spPr>
        <p:txBody>
          <a:bodyPr/>
          <a:lstStyle/>
          <a:p>
            <a:r>
              <a:rPr lang="it-IT" dirty="0"/>
              <a:t>Il progetto </a:t>
            </a:r>
            <a:r>
              <a:rPr lang="it-IT" b="1" dirty="0"/>
              <a:t>EU-SILC</a:t>
            </a:r>
            <a:r>
              <a:rPr lang="it-IT" dirty="0"/>
              <a:t> (</a:t>
            </a:r>
            <a:r>
              <a:rPr lang="it-IT" dirty="0" err="1"/>
              <a:t>Statistics</a:t>
            </a:r>
            <a:r>
              <a:rPr lang="it-IT" dirty="0"/>
              <a:t> on </a:t>
            </a:r>
            <a:r>
              <a:rPr lang="it-IT" dirty="0" err="1"/>
              <a:t>Income</a:t>
            </a:r>
            <a:r>
              <a:rPr lang="it-IT" dirty="0"/>
              <a:t> and Living </a:t>
            </a:r>
            <a:r>
              <a:rPr lang="it-IT" dirty="0" err="1"/>
              <a:t>Conditions</a:t>
            </a:r>
            <a:r>
              <a:rPr lang="it-IT" dirty="0"/>
              <a:t>, Regolamento del Parlamento europeo, n. 1177/2003) costituisce una delle principali fonti di dati per i rapporti periodici dell'Unione Europea sulla situazione sociale e sulla diffusione della povertà nei paesi membri. </a:t>
            </a:r>
            <a:endParaRPr lang="it-IT" dirty="0" smtClean="0"/>
          </a:p>
          <a:p>
            <a:endParaRPr lang="it-IT" dirty="0"/>
          </a:p>
          <a:p>
            <a:r>
              <a:rPr lang="it-IT" dirty="0"/>
              <a:t>Gli indicatori previsti dal Regolamento sono incentrati sul reddito e l'esclusione sociale, in un approccio multidimensionale al problema della povertà, e con una particolare attenzione agli aspetti di deprivazione materiale</a:t>
            </a:r>
            <a:r>
              <a:rPr lang="it-IT" dirty="0" smtClean="0"/>
              <a:t>.</a:t>
            </a:r>
          </a:p>
          <a:p>
            <a:endParaRPr lang="it-IT" dirty="0"/>
          </a:p>
          <a:p>
            <a:r>
              <a:rPr lang="it-IT" dirty="0"/>
              <a:t>L'Italia partecipa al progetto con un'indagine sul reddito e le condizioni di vita delle famiglie, condotta ogni anno a partire dal 2004, fornendo statistiche sia a livello trasversale, sia longitudinale. </a:t>
            </a:r>
            <a:endParaRPr lang="it-IT" dirty="0" smtClean="0"/>
          </a:p>
          <a:p>
            <a:endParaRPr lang="it-IT" dirty="0"/>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Tree>
    <p:extLst>
      <p:ext uri="{BB962C8B-B14F-4D97-AF65-F5344CB8AC3E}">
        <p14:creationId xmlns:p14="http://schemas.microsoft.com/office/powerpoint/2010/main" val="21640507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L’indagine EU-SILC</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311651" y="976285"/>
            <a:ext cx="8534400" cy="5228163"/>
          </a:xfrm>
          <a:prstGeom prst="rect">
            <a:avLst/>
          </a:prstGeom>
        </p:spPr>
        <p:txBody>
          <a:bodyPr wrap="square">
            <a:spAutoFit/>
          </a:bodyPr>
          <a:lstStyle/>
          <a:p>
            <a:pPr algn="just">
              <a:lnSpc>
                <a:spcPct val="150000"/>
              </a:lnSpc>
            </a:pPr>
            <a:r>
              <a:rPr lang="it-IT" sz="1400" dirty="0">
                <a:latin typeface="Palatino"/>
                <a:ea typeface="Times New Roman" panose="02020603050405020304" pitchFamily="18" charset="0"/>
                <a:cs typeface="Calibri" panose="020F0502020204030204" pitchFamily="34" charset="0"/>
              </a:rPr>
              <a:t>L’EU-SILC considera diversi indicatori per identificare la deprivazione, essi sono:</a:t>
            </a:r>
            <a:endParaRPr lang="it-IT" sz="1400" dirty="0">
              <a:latin typeface="Times New Roman" panose="02020603050405020304" pitchFamily="18" charset="0"/>
              <a:ea typeface="Times New Roman" panose="02020603050405020304" pitchFamily="18" charset="0"/>
            </a:endParaRPr>
          </a:p>
          <a:p>
            <a:pPr algn="just">
              <a:lnSpc>
                <a:spcPct val="150000"/>
              </a:lnSpc>
            </a:pPr>
            <a:r>
              <a:rPr lang="it-IT" sz="1400" dirty="0">
                <a:latin typeface="Palatino"/>
                <a:ea typeface="Times New Roman" panose="02020603050405020304" pitchFamily="18" charset="0"/>
                <a:cs typeface="Calibri" panose="020F0502020204030204" pitchFamily="34" charset="0"/>
              </a:rPr>
              <a:t> </a:t>
            </a:r>
            <a:endParaRPr lang="it-IT" sz="1400" dirty="0">
              <a:latin typeface="Times New Roman" panose="02020603050405020304" pitchFamily="18" charset="0"/>
              <a:ea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sono in grado di far fronte ad una spesa imprevista di 800 euro”;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possono permettere almeno una settimana di ferie lontano da casa”;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possono permettere di riscaldare adeguatamente l’abitazione”;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possono permettere un pasto completo almeno una volta ogni due giorni”;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le bollette”;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il mutuo”;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l’affitto”;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debiti/prestiti diversi dal mutuo”;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la lavatrice”;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la televisione”;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il telefono (incluso il cellulare)”;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l’automobile”;</a:t>
            </a: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47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latin typeface="Baskerville Old Face" pitchFamily="18" charset="0"/>
              </a:rPr>
              <a:t>L’indagine EU-SILC</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4" name="Rettangolo 3"/>
          <p:cNvSpPr/>
          <p:nvPr/>
        </p:nvSpPr>
        <p:spPr>
          <a:xfrm>
            <a:off x="366122" y="1201314"/>
            <a:ext cx="8041623" cy="5044907"/>
          </a:xfrm>
          <a:prstGeom prst="rect">
            <a:avLst/>
          </a:prstGeom>
        </p:spPr>
        <p:txBody>
          <a:bodyPr wrap="square">
            <a:spAutoFit/>
          </a:bodyPr>
          <a:lstStyle/>
          <a:p>
            <a:pPr algn="just">
              <a:lnSpc>
                <a:spcPct val="150000"/>
              </a:lnSpc>
            </a:pPr>
            <a:r>
              <a:rPr lang="it-IT" sz="1200" dirty="0">
                <a:latin typeface="Palatino"/>
                <a:ea typeface="Times New Roman" panose="02020603050405020304" pitchFamily="18" charset="0"/>
                <a:cs typeface="Calibri" panose="020F0502020204030204" pitchFamily="34" charset="0"/>
              </a:rPr>
              <a:t>Questi indicatori sono utilizzati dagli Istituti di Statistica coinvolti nel progetto EU-SILC con lo scopo di calcolare due misure sintetiche: l’indicatore sintetico di deprivazione e l’indicatore di deprivazione severa.</a:t>
            </a:r>
            <a:endParaRPr lang="it-IT" sz="1200" dirty="0">
              <a:latin typeface="Times New Roman" panose="02020603050405020304" pitchFamily="18" charset="0"/>
              <a:ea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La stima di questi due indicatori viene trovata contando le diverse deprivazioni esistenti su ciascuna unità considerata nell’indagine; le deprivazioni in esame sono:</a:t>
            </a:r>
            <a:endParaRPr lang="it-IT" sz="1200" dirty="0">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riuscire a sostenere spese impreviste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una settimana di ferie lontano da casa in un anno</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un pasto adeguato almeno ogni due giorni</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di riscaldare adeguatamente l’abitazione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la lavatrice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il televisore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il telefono </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l’automobile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Avere almeno un arretrato (mutuo, affitto, bollette, debiti diversi dal mutuo)</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 </a:t>
            </a:r>
            <a:endParaRPr lang="it-IT" sz="1200" dirty="0">
              <a:latin typeface="Times New Roman" panose="02020603050405020304" pitchFamily="18" charset="0"/>
              <a:ea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La stima dell’indicatore sintetico di deprivazione è data dalla “percentuale di famiglie che presenta almeno tre eventi di deprivazione”, mentre quella dell’indicatore sintetico di deprivazione severa è parti alla “percentuale di famiglie che presenta almeno 4 eventi di deprivazione”.</a:t>
            </a:r>
            <a:endParaRPr lang="it-IT" sz="1200" dirty="0">
              <a:latin typeface="Times New Roman" panose="02020603050405020304" pitchFamily="18" charset="0"/>
              <a:ea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 </a:t>
            </a:r>
            <a:endParaRPr lang="it-IT"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6530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631923"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Il PIL è un indicatore corretto per misurare il benessere di un Paese?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88299" y="1334130"/>
            <a:ext cx="8963084" cy="4801314"/>
          </a:xfrm>
          <a:prstGeom prst="rect">
            <a:avLst/>
          </a:prstGeom>
        </p:spPr>
        <p:txBody>
          <a:bodyPr wrap="square">
            <a:spAutoFit/>
          </a:bodyPr>
          <a:lstStyle/>
          <a:p>
            <a:pPr algn="just"/>
            <a:r>
              <a:rPr lang="it-IT" dirty="0"/>
              <a:t>In macroeconomia il </a:t>
            </a:r>
            <a:r>
              <a:rPr lang="it-IT" b="1" dirty="0"/>
              <a:t>prodotto interno lordo </a:t>
            </a:r>
            <a:r>
              <a:rPr lang="it-IT" dirty="0"/>
              <a:t>(abbreviato PIL) misura il valore aggregato, a prezzi di mercato, di tutti i beni e i servizi finali (cioè destinati al consumo) prodotti sul territorio di un Paese in un dato periodo di tempo (normalmente si usa come riferimento l’anno ma anche altri archi temporali sono usati</a:t>
            </a:r>
            <a:r>
              <a:rPr lang="it-IT" dirty="0" smtClean="0"/>
              <a:t>).</a:t>
            </a:r>
            <a:endParaRPr lang="it-IT" dirty="0"/>
          </a:p>
          <a:p>
            <a:pPr algn="just"/>
            <a:endParaRPr lang="it-IT" dirty="0"/>
          </a:p>
          <a:p>
            <a:pPr algn="just"/>
            <a:r>
              <a:rPr lang="it-IT" dirty="0"/>
              <a:t>Il termine </a:t>
            </a:r>
            <a:r>
              <a:rPr lang="it-IT" b="1" dirty="0"/>
              <a:t>interno</a:t>
            </a:r>
            <a:r>
              <a:rPr lang="it-IT" dirty="0"/>
              <a:t> indica che tale variabile comprende le attività economiche svolte all’interno del Paese; sono dunque esclusi i beni e servizi prodotti dalle imprese, dai lavoratori e da altri operatori nazionali all’estero; mentre sono inclusi i prodotti realizzati da operatori esteri all’interno del Paese. Sono escluse dal PIL anche le prestazioni a titolo gratuito o l’autoconsumo</a:t>
            </a:r>
            <a:r>
              <a:rPr lang="it-IT" dirty="0" smtClean="0"/>
              <a:t>.</a:t>
            </a:r>
            <a:endParaRPr lang="it-IT" dirty="0"/>
          </a:p>
          <a:p>
            <a:pPr algn="just"/>
            <a:endParaRPr lang="it-IT" dirty="0"/>
          </a:p>
          <a:p>
            <a:pPr algn="just"/>
            <a:r>
              <a:rPr lang="it-IT" dirty="0"/>
              <a:t>Il termine </a:t>
            </a:r>
            <a:r>
              <a:rPr lang="it-IT" b="1" dirty="0"/>
              <a:t>lordo</a:t>
            </a:r>
            <a:r>
              <a:rPr lang="it-IT" dirty="0"/>
              <a:t> indica che il valore della produzione è al lordo degli ammortamenti, ovvero del naturale deprezzamento dello stock di capitale fisico intervenuto nel periodo; questo deprezzamento comporta che, per non ridurre tale dotazione a disposizione del sistema, parte del prodotto deve essere destinata al suo reintegro. Sottraendo dal PIL gli ammortamenti, si ottiene il PIN (prodotto interno netto).</a:t>
            </a:r>
          </a:p>
          <a:p>
            <a:pPr algn="just"/>
            <a:endParaRPr lang="it-IT" dirty="0"/>
          </a:p>
        </p:txBody>
      </p:sp>
    </p:spTree>
    <p:extLst>
      <p:ext uri="{BB962C8B-B14F-4D97-AF65-F5344CB8AC3E}">
        <p14:creationId xmlns:p14="http://schemas.microsoft.com/office/powerpoint/2010/main" val="14661476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124410"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Il PIL è un indicatore corretto per misurare il benessere di un Paese?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40434" y="986037"/>
            <a:ext cx="8658813" cy="5355312"/>
          </a:xfrm>
          <a:prstGeom prst="rect">
            <a:avLst/>
          </a:prstGeom>
        </p:spPr>
        <p:txBody>
          <a:bodyPr wrap="square">
            <a:spAutoFit/>
          </a:bodyPr>
          <a:lstStyle/>
          <a:p>
            <a:r>
              <a:rPr lang="it-IT" dirty="0"/>
              <a:t>Il PIL si è guadagnato una posizione di preminenza circa la sua capacità di esprimere o simboleggiare il benessere di una collettività nazionale e il suo livello di sviluppo o progresso</a:t>
            </a:r>
            <a:r>
              <a:rPr lang="it-IT" dirty="0" smtClean="0"/>
              <a:t>.</a:t>
            </a:r>
          </a:p>
          <a:p>
            <a:endParaRPr lang="it-IT" dirty="0"/>
          </a:p>
          <a:p>
            <a:pPr algn="ctr"/>
            <a:r>
              <a:rPr lang="it-IT" dirty="0" smtClean="0"/>
              <a:t>TUTTAVIA</a:t>
            </a:r>
          </a:p>
          <a:p>
            <a:endParaRPr lang="it-IT" dirty="0"/>
          </a:p>
          <a:p>
            <a:pPr algn="just"/>
            <a:r>
              <a:rPr lang="it-IT" dirty="0" smtClean="0"/>
              <a:t>A </a:t>
            </a:r>
            <a:r>
              <a:rPr lang="it-IT" dirty="0"/>
              <a:t>riguardo Robert Kennedy in un famoso discorso tenuto 46 anni fa alla Kansas </a:t>
            </a:r>
            <a:r>
              <a:rPr lang="it-IT" dirty="0" err="1"/>
              <a:t>University</a:t>
            </a:r>
            <a:r>
              <a:rPr lang="it-IT" dirty="0"/>
              <a:t> diceva: “</a:t>
            </a:r>
            <a:r>
              <a:rPr lang="it-IT" i="1" dirty="0"/>
              <a:t>Non possiamo misurare lo spirito nazionale sulla base dell’indice Dow Jones né i successi del Paese sulla base del prodotto interno lordo. Il PIL comprende l’inquinamento dell’aria, la pubblicità delle sigarette, le ambulanze per sgombrare le nostre autostrade dalle carneficine del fine settimana… Comprende programmi televisivi che valorizzano la violenza per vendere prodotti violenti ai bambini. Cresce con la produzione di Napalm, missili e testate nucleari. Il PIL non tiene conto della salute delle nostre famiglie, della qualità della loro educazione e della gioia dei loro momenti di svago. Non comprende la bellezza della nostra poesia e la solidità dei valori familiari. Non tiene conto della giustizia della nostra poesia e la solidità dei valori familiari. Non tiene conto della giustizia dei nostri tribunali, né dell’equità dei rapporti fra noi. Non misura né la nostra arguzia né il nostro coraggio né la nostra saggezza, né la nostra conoscenza né la nostra compassione. </a:t>
            </a:r>
            <a:endParaRPr lang="it-IT" i="1" dirty="0" smtClean="0"/>
          </a:p>
          <a:p>
            <a:pPr algn="just"/>
            <a:r>
              <a:rPr lang="it-IT" b="1" i="1" dirty="0" smtClean="0"/>
              <a:t>Misura </a:t>
            </a:r>
            <a:r>
              <a:rPr lang="it-IT" b="1" i="1" dirty="0"/>
              <a:t>tutto, eccetto ciò che rende la vita degna di essere vissuta</a:t>
            </a:r>
            <a:r>
              <a:rPr lang="it-IT" dirty="0"/>
              <a:t>” </a:t>
            </a:r>
          </a:p>
        </p:txBody>
      </p:sp>
    </p:spTree>
    <p:extLst>
      <p:ext uri="{BB962C8B-B14F-4D97-AF65-F5344CB8AC3E}">
        <p14:creationId xmlns:p14="http://schemas.microsoft.com/office/powerpoint/2010/main" val="29142583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337353"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Il PIL è un indicatore corretto per misurare il benessere di un Paese?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4" y="1533716"/>
            <a:ext cx="8655485" cy="3970318"/>
          </a:xfrm>
          <a:prstGeom prst="rect">
            <a:avLst/>
          </a:prstGeom>
        </p:spPr>
        <p:txBody>
          <a:bodyPr wrap="square">
            <a:spAutoFit/>
          </a:bodyPr>
          <a:lstStyle/>
          <a:p>
            <a:pPr indent="180340" algn="just">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Tuttavia, successivamente alla conferenza di </a:t>
            </a:r>
            <a:r>
              <a:rPr lang="it-IT" i="1" dirty="0" err="1">
                <a:latin typeface="Times New Roman" panose="02020603050405020304" pitchFamily="18" charset="0"/>
                <a:ea typeface="Calibri" panose="020F0502020204030204" pitchFamily="34" charset="0"/>
                <a:cs typeface="Times New Roman" panose="02020603050405020304" pitchFamily="18" charset="0"/>
              </a:rPr>
              <a:t>Bretton</a:t>
            </a:r>
            <a:r>
              <a:rPr lang="it-IT" i="1" dirty="0">
                <a:latin typeface="Times New Roman" panose="02020603050405020304" pitchFamily="18" charset="0"/>
                <a:ea typeface="Calibri" panose="020F0502020204030204" pitchFamily="34" charset="0"/>
                <a:cs typeface="Times New Roman" panose="02020603050405020304" pitchFamily="18" charset="0"/>
              </a:rPr>
              <a:t> Woods</a:t>
            </a:r>
            <a:r>
              <a:rPr lang="it-IT" dirty="0">
                <a:latin typeface="Times New Roman" panose="02020603050405020304" pitchFamily="18" charset="0"/>
                <a:ea typeface="Calibri" panose="020F0502020204030204" pitchFamily="34" charset="0"/>
                <a:cs typeface="Times New Roman" panose="02020603050405020304" pitchFamily="18" charset="0"/>
              </a:rPr>
              <a:t> nel 1944, il PIL è diventato il principale strumento di misurazione dell'economia di un paese, assumendo nel corso degli anni cinquanta e sessanta grande rilievo in letteratura. Questo perché fino agli anni sessanta, la crescita economica, che ha caratterizzato i Paesi occidentali, ha fornito i presupposti affinché si creasse un legame molto forte fra crescita economica e benessere, con il PIL </a:t>
            </a:r>
            <a:r>
              <a:rPr lang="it-IT" i="1" dirty="0">
                <a:latin typeface="Times New Roman" panose="02020603050405020304" pitchFamily="18" charset="0"/>
                <a:ea typeface="Calibri" panose="020F0502020204030204" pitchFamily="34" charset="0"/>
                <a:cs typeface="Times New Roman" panose="02020603050405020304" pitchFamily="18" charset="0"/>
              </a:rPr>
              <a:t>pro capite</a:t>
            </a:r>
            <a:r>
              <a:rPr lang="it-IT" dirty="0">
                <a:latin typeface="Times New Roman" panose="02020603050405020304" pitchFamily="18" charset="0"/>
                <a:ea typeface="Calibri" panose="020F0502020204030204" pitchFamily="34" charset="0"/>
                <a:cs typeface="Times New Roman" panose="02020603050405020304" pitchFamily="18" charset="0"/>
              </a:rPr>
              <a:t> che assunse il ruolo di un esauriente indicatore della qualità della vita. </a:t>
            </a:r>
          </a:p>
          <a:p>
            <a:pPr indent="180340" algn="just">
              <a:spcAft>
                <a:spcPts val="0"/>
              </a:spcAft>
            </a:pPr>
            <a:endParaRPr lang="it-IT"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Dall’inizio </a:t>
            </a:r>
            <a:r>
              <a:rPr lang="it-IT" dirty="0">
                <a:latin typeface="Times New Roman" panose="02020603050405020304" pitchFamily="18" charset="0"/>
                <a:ea typeface="Calibri" panose="020F0502020204030204" pitchFamily="34" charset="0"/>
                <a:cs typeface="Times New Roman" panose="02020603050405020304" pitchFamily="18" charset="0"/>
              </a:rPr>
              <a:t>degli anni settanta questo paradigma comincia ad entrare in crisi a seguito degli shock petroliferi; si prese coscienza della scarsità delle risorse naturali e del problema dell’inquinamento dell’ambiente. Da questo momento in poi, le riflessioni sull’effettiva bontà dell’indicatore PIL </a:t>
            </a:r>
            <a:r>
              <a:rPr lang="it-IT" i="1" dirty="0">
                <a:latin typeface="Times New Roman" panose="02020603050405020304" pitchFamily="18" charset="0"/>
                <a:ea typeface="Calibri" panose="020F0502020204030204" pitchFamily="34" charset="0"/>
                <a:cs typeface="Times New Roman" panose="02020603050405020304" pitchFamily="18" charset="0"/>
              </a:rPr>
              <a:t>pro capite</a:t>
            </a:r>
            <a:r>
              <a:rPr lang="it-IT" dirty="0">
                <a:latin typeface="Times New Roman" panose="02020603050405020304" pitchFamily="18" charset="0"/>
                <a:ea typeface="Calibri" panose="020F0502020204030204" pitchFamily="34" charset="0"/>
                <a:cs typeface="Times New Roman" panose="02020603050405020304" pitchFamily="18" charset="0"/>
              </a:rPr>
              <a:t> come misura del benessere e le iniziative mirate a una sua correzione o sostituzione, si moltiplicarono, ma con risultati controversi, tanto che, pur riconoscendone limiti e debolezze, ancora oggi la grande maggioranza degli economisti continua a privilegiare questo indicatore</a:t>
            </a:r>
            <a:r>
              <a:rPr lang="it-IT" sz="1200" dirty="0">
                <a:latin typeface="Times New Roman" panose="02020603050405020304" pitchFamily="18"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7076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6" name="Rettangolo 5"/>
          <p:cNvSpPr/>
          <p:nvPr/>
        </p:nvSpPr>
        <p:spPr>
          <a:xfrm>
            <a:off x="270162" y="1091395"/>
            <a:ext cx="8360175" cy="1200329"/>
          </a:xfrm>
          <a:prstGeom prst="rect">
            <a:avLst/>
          </a:prstGeom>
        </p:spPr>
        <p:txBody>
          <a:bodyPr wrap="square">
            <a:spAutoFit/>
          </a:bodyPr>
          <a:lstStyle/>
          <a:p>
            <a:pPr algn="just">
              <a:lnSpc>
                <a:spcPct val="150000"/>
              </a:lnSpc>
              <a:spcAft>
                <a:spcPts val="0"/>
              </a:spcAft>
            </a:pPr>
            <a:r>
              <a:rPr lang="it-IT" sz="1600" i="1" dirty="0">
                <a:latin typeface="Arial" panose="020B0604020202020204" pitchFamily="34" charset="0"/>
                <a:ea typeface="Times New Roman" panose="02020603050405020304" pitchFamily="18" charset="0"/>
                <a:cs typeface="Arial" panose="020B0604020202020204" pitchFamily="34" charset="0"/>
              </a:rPr>
              <a:t>Dati i seguenti prezzi in euro di un bene relativamente al periodo gennaio-dicembre, costruire la serie dei numeri indice, considerando come base fissa il prezzo del mese di marzo.</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ella 6"/>
          <p:cNvGraphicFramePr>
            <a:graphicFrameLocks noGrp="1"/>
          </p:cNvGraphicFramePr>
          <p:nvPr>
            <p:extLst/>
          </p:nvPr>
        </p:nvGraphicFramePr>
        <p:xfrm>
          <a:off x="364064" y="2524632"/>
          <a:ext cx="3612515" cy="502920"/>
        </p:xfrm>
        <a:graphic>
          <a:graphicData uri="http://schemas.openxmlformats.org/drawingml/2006/table">
            <a:tbl>
              <a:tblPr firstRow="1" firstCol="1" bandRow="1" bandCol="1"/>
              <a:tblGrid>
                <a:gridCol w="751205">
                  <a:extLst>
                    <a:ext uri="{9D8B030D-6E8A-4147-A177-3AD203B41FA5}">
                      <a16:colId xmlns:a16="http://schemas.microsoft.com/office/drawing/2014/main" val="20000"/>
                    </a:ext>
                  </a:extLst>
                </a:gridCol>
                <a:gridCol w="476885">
                  <a:extLst>
                    <a:ext uri="{9D8B030D-6E8A-4147-A177-3AD203B41FA5}">
                      <a16:colId xmlns:a16="http://schemas.microsoft.com/office/drawing/2014/main" val="20001"/>
                    </a:ext>
                  </a:extLst>
                </a:gridCol>
                <a:gridCol w="476885">
                  <a:extLst>
                    <a:ext uri="{9D8B030D-6E8A-4147-A177-3AD203B41FA5}">
                      <a16:colId xmlns:a16="http://schemas.microsoft.com/office/drawing/2014/main" val="20002"/>
                    </a:ext>
                  </a:extLst>
                </a:gridCol>
                <a:gridCol w="476885">
                  <a:extLst>
                    <a:ext uri="{9D8B030D-6E8A-4147-A177-3AD203B41FA5}">
                      <a16:colId xmlns:a16="http://schemas.microsoft.com/office/drawing/2014/main" val="20003"/>
                    </a:ext>
                  </a:extLst>
                </a:gridCol>
                <a:gridCol w="476885">
                  <a:extLst>
                    <a:ext uri="{9D8B030D-6E8A-4147-A177-3AD203B41FA5}">
                      <a16:colId xmlns:a16="http://schemas.microsoft.com/office/drawing/2014/main" val="20004"/>
                    </a:ext>
                  </a:extLst>
                </a:gridCol>
                <a:gridCol w="476885">
                  <a:extLst>
                    <a:ext uri="{9D8B030D-6E8A-4147-A177-3AD203B41FA5}">
                      <a16:colId xmlns:a16="http://schemas.microsoft.com/office/drawing/2014/main" val="20005"/>
                    </a:ext>
                  </a:extLst>
                </a:gridCol>
                <a:gridCol w="476885">
                  <a:extLst>
                    <a:ext uri="{9D8B030D-6E8A-4147-A177-3AD203B41FA5}">
                      <a16:colId xmlns:a16="http://schemas.microsoft.com/office/drawing/2014/main" val="20006"/>
                    </a:ext>
                  </a:extLst>
                </a:gridCol>
              </a:tblGrid>
              <a:tr h="0">
                <a:tc>
                  <a:txBody>
                    <a:bodyPr/>
                    <a:lstStyle/>
                    <a:p>
                      <a:pPr algn="just">
                        <a:lnSpc>
                          <a:spcPct val="150000"/>
                        </a:lnSpc>
                        <a:spcAft>
                          <a:spcPts val="0"/>
                        </a:spcAft>
                      </a:pPr>
                      <a:r>
                        <a:rPr lang="it-IT" sz="1100" i="1" dirty="0">
                          <a:effectLst/>
                          <a:latin typeface="Arial" panose="020B0604020202020204" pitchFamily="34" charset="0"/>
                          <a:ea typeface="Calibri" panose="020F0502020204030204" pitchFamily="34" charset="0"/>
                          <a:cs typeface="Arial" panose="020B0604020202020204" pitchFamily="34" charset="0"/>
                        </a:rPr>
                        <a:t>Mesi</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Gen</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Mar</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Mag</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Lug</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Sett</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Dic</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it-IT" sz="1100" i="1">
                          <a:effectLst/>
                          <a:latin typeface="Arial" panose="020B0604020202020204" pitchFamily="34" charset="0"/>
                          <a:ea typeface="Calibri" panose="020F0502020204030204" pitchFamily="34" charset="0"/>
                          <a:cs typeface="Arial" panose="020B0604020202020204" pitchFamily="34" charset="0"/>
                        </a:rPr>
                        <a:t>Prezzi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a:effectLst/>
                          <a:latin typeface="Arial" panose="020B0604020202020204" pitchFamily="34" charset="0"/>
                          <a:ea typeface="Calibri" panose="020F0502020204030204" pitchFamily="34" charset="0"/>
                          <a:cs typeface="Arial" panose="020B0604020202020204" pitchFamily="34" charset="0"/>
                        </a:rPr>
                        <a:t>1900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a:effectLst/>
                          <a:latin typeface="Arial" panose="020B0604020202020204" pitchFamily="34" charset="0"/>
                          <a:ea typeface="Calibri" panose="020F0502020204030204" pitchFamily="34" charset="0"/>
                          <a:cs typeface="Arial" panose="020B0604020202020204" pitchFamily="34" charset="0"/>
                        </a:rPr>
                        <a:t>1950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1985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2000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2050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2075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 name="Immagine 8"/>
          <p:cNvPicPr>
            <a:picLocks noChangeAspect="1"/>
          </p:cNvPicPr>
          <p:nvPr/>
        </p:nvPicPr>
        <p:blipFill>
          <a:blip r:embed="rId4"/>
          <a:stretch>
            <a:fillRect/>
          </a:stretch>
        </p:blipFill>
        <p:spPr>
          <a:xfrm>
            <a:off x="384931" y="3314569"/>
            <a:ext cx="3107836" cy="2160813"/>
          </a:xfrm>
          <a:prstGeom prst="rect">
            <a:avLst/>
          </a:prstGeom>
        </p:spPr>
      </p:pic>
    </p:spTree>
    <p:extLst>
      <p:ext uri="{BB962C8B-B14F-4D97-AF65-F5344CB8AC3E}">
        <p14:creationId xmlns:p14="http://schemas.microsoft.com/office/powerpoint/2010/main" val="40021059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Il PIL è un indicatore corretto per misurare il benessere di un Paese?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78716" y="1387571"/>
            <a:ext cx="8455068" cy="2308324"/>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Se si vuole dunque ampliare il concetto di benessere oltre il mero aspetto reddituale, si devono percorre strade differenti. Il benessere è un fenomeno multidimensionale che coinvolge diversi aspetti della vita delle persone, e la maggior parte delle sue dimensioni sono difficili da individuare e quantificare, oltre a dipendere da valutazioni soggettive. Ciò implica che non vi sia né una singola definizione universale di benessere né un metodo unico per la sua misurazione. La multidimensionalità rende la valutazione del benessere più difficile, dando luogo a una lunga serie di problemi teorici, metodologici ed empirici</a:t>
            </a:r>
          </a:p>
        </p:txBody>
      </p:sp>
    </p:spTree>
    <p:extLst>
      <p:ext uri="{BB962C8B-B14F-4D97-AF65-F5344CB8AC3E}">
        <p14:creationId xmlns:p14="http://schemas.microsoft.com/office/powerpoint/2010/main" val="42567172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Sviluppo </a:t>
            </a:r>
            <a:r>
              <a:rPr lang="it-IT" sz="1600" dirty="0">
                <a:solidFill>
                  <a:schemeClr val="bg1"/>
                </a:solidFill>
                <a:cs typeface="Cali"/>
              </a:rPr>
              <a:t>come trasformazione strutturale</a:t>
            </a:r>
            <a:endParaRPr lang="it-IT" sz="1600" dirty="0" smtClean="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76188" y="1418719"/>
            <a:ext cx="7960091" cy="1754326"/>
          </a:xfrm>
          <a:prstGeom prst="rect">
            <a:avLst/>
          </a:prstGeom>
        </p:spPr>
        <p:txBody>
          <a:bodyPr wrap="square">
            <a:spAutoFit/>
          </a:bodyPr>
          <a:lstStyle/>
          <a:p>
            <a:pPr algn="just"/>
            <a:r>
              <a:rPr lang="it-IT" dirty="0"/>
              <a:t>Per trasformazione strutturale si intende il passaggio da una situazione di economia tradizionale a una moderna, come quella attualmente dei paesi ricchi e industrializzati. Dunque, il concetto di sviluppo si lega saldamente a quello di industrializzazione e di modernizzazione, che include anche l’avanzamento tecnologico e l’ampliamento dei beni e servizi a disposizione dei mercati e dei cittadini.</a:t>
            </a:r>
          </a:p>
        </p:txBody>
      </p:sp>
    </p:spTree>
    <p:extLst>
      <p:ext uri="{BB962C8B-B14F-4D97-AF65-F5344CB8AC3E}">
        <p14:creationId xmlns:p14="http://schemas.microsoft.com/office/powerpoint/2010/main" val="31341138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5645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Sviluppo </a:t>
            </a:r>
            <a:r>
              <a:rPr lang="it-IT" sz="1600" dirty="0">
                <a:solidFill>
                  <a:schemeClr val="bg1"/>
                </a:solidFill>
                <a:cs typeface="Cali"/>
              </a:rPr>
              <a:t>come miglioramento del benessere collettivo o della qualità della vita</a:t>
            </a:r>
            <a:endParaRPr lang="it-IT" sz="1600" dirty="0" smtClean="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48644" y="1196489"/>
            <a:ext cx="8048595" cy="3970318"/>
          </a:xfrm>
          <a:prstGeom prst="rect">
            <a:avLst/>
          </a:prstGeom>
        </p:spPr>
        <p:txBody>
          <a:bodyPr wrap="square">
            <a:spAutoFit/>
          </a:bodyPr>
          <a:lstStyle/>
          <a:p>
            <a:pPr algn="just"/>
            <a:r>
              <a:rPr lang="it-IT" dirty="0"/>
              <a:t>La terza definizione è quella che va «oltre il PIL». Lo sviluppo è concepito come benessere e l’accrescimento del reddito non è un fine in sé ma piuttosto un mezzo per sconfiggere la povertà ed elevare la qualità della vita di tutta la popolazione. Già negli anni Settanta si era fatta strada l’idea che lo sviluppo implica prima di tutto il soddisfacimento dei bisogni individuali essenziali (</a:t>
            </a:r>
            <a:r>
              <a:rPr lang="it-IT" dirty="0" err="1"/>
              <a:t>basic</a:t>
            </a:r>
            <a:r>
              <a:rPr lang="it-IT" dirty="0"/>
              <a:t> </a:t>
            </a:r>
            <a:r>
              <a:rPr lang="it-IT" dirty="0" err="1"/>
              <a:t>needs</a:t>
            </a:r>
            <a:r>
              <a:rPr lang="it-IT" dirty="0"/>
              <a:t>), quali cibo, vestiario, alloggio, acqua, sanità, </a:t>
            </a:r>
            <a:r>
              <a:rPr lang="it-IT" dirty="0" smtClean="0"/>
              <a:t>istruzione.</a:t>
            </a:r>
          </a:p>
          <a:p>
            <a:pPr algn="just"/>
            <a:endParaRPr lang="it-IT" dirty="0"/>
          </a:p>
          <a:p>
            <a:pPr algn="just"/>
            <a:r>
              <a:rPr lang="it-IT" dirty="0" smtClean="0"/>
              <a:t>Nei </a:t>
            </a:r>
            <a:r>
              <a:rPr lang="it-IT" dirty="0"/>
              <a:t>decenni successivi il focus si è spostato sulla qualità della vita e sul ruolo che in essa giocano anche aspetti immateriali quali la partecipazione sociale, l’identità, il rispetto e la valorizzazione delle potenzialità dei singoli. Fondamentale è stata l’opera di Amartya </a:t>
            </a:r>
            <a:r>
              <a:rPr lang="it-IT" dirty="0" smtClean="0"/>
              <a:t>Sen: </a:t>
            </a:r>
            <a:r>
              <a:rPr lang="it-IT" dirty="0"/>
              <a:t>la questione di fondo è ciò che gli individui possono o non possono fare, possono o non possono essere, e questo non dipende dall’insieme dei beni posseduti (</a:t>
            </a:r>
            <a:r>
              <a:rPr lang="it-IT" dirty="0" err="1"/>
              <a:t>entitlements</a:t>
            </a:r>
            <a:r>
              <a:rPr lang="it-IT" dirty="0"/>
              <a:t>), ma dalle capacità (</a:t>
            </a:r>
            <a:r>
              <a:rPr lang="it-IT" dirty="0" err="1"/>
              <a:t>capabilities</a:t>
            </a:r>
            <a:r>
              <a:rPr lang="it-IT" dirty="0"/>
              <a:t>) di convertirli in attività funzionali (</a:t>
            </a:r>
            <a:r>
              <a:rPr lang="it-IT" dirty="0" err="1"/>
              <a:t>functionings</a:t>
            </a:r>
            <a:r>
              <a:rPr lang="it-IT" dirty="0"/>
              <a:t>) al raggiungimento dei propri fini.</a:t>
            </a:r>
          </a:p>
        </p:txBody>
      </p:sp>
    </p:spTree>
    <p:extLst>
      <p:ext uri="{BB962C8B-B14F-4D97-AF65-F5344CB8AC3E}">
        <p14:creationId xmlns:p14="http://schemas.microsoft.com/office/powerpoint/2010/main" val="34866158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Indice di Sviluppo </a:t>
            </a:r>
            <a:r>
              <a:rPr lang="it-IT" sz="1600" dirty="0">
                <a:solidFill>
                  <a:schemeClr val="bg1"/>
                </a:solidFill>
                <a:cs typeface="Cali"/>
              </a:rPr>
              <a:t>umano</a:t>
            </a:r>
            <a:endParaRPr lang="it-IT" sz="1600" dirty="0" smtClean="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76188" y="1463100"/>
            <a:ext cx="7944851" cy="3416320"/>
          </a:xfrm>
          <a:prstGeom prst="rect">
            <a:avLst/>
          </a:prstGeom>
        </p:spPr>
        <p:txBody>
          <a:bodyPr wrap="square">
            <a:spAutoFit/>
          </a:bodyPr>
          <a:lstStyle/>
          <a:p>
            <a:pPr algn="just"/>
            <a:r>
              <a:rPr lang="it-IT" dirty="0"/>
              <a:t>Questo approccio sta alla base del concetto di sviluppo umano che si fonda su tre dimensioni: longevità e salute (misurato con la speranza di vita), conoscenza (misurato con il livello di istruzione degli adulti), standard di vita decenti (misurata con una elaborazione del PIL). </a:t>
            </a:r>
            <a:endParaRPr lang="it-IT" dirty="0" smtClean="0"/>
          </a:p>
          <a:p>
            <a:pPr algn="just"/>
            <a:endParaRPr lang="it-IT" dirty="0"/>
          </a:p>
          <a:p>
            <a:pPr algn="just"/>
            <a:r>
              <a:rPr lang="it-IT" dirty="0" smtClean="0"/>
              <a:t>Esso </a:t>
            </a:r>
            <a:r>
              <a:rPr lang="it-IT" dirty="0"/>
              <a:t>è calcolato annualmente dalle Nazioni Unite con un opportuno indice (HDI – Human Development Index) che viene utilizzato anche per fornire una graduatoria dei paesi secondo il livello di sviluppo (umano) raggiunto</a:t>
            </a:r>
            <a:r>
              <a:rPr lang="it-IT" dirty="0" smtClean="0"/>
              <a:t>.</a:t>
            </a:r>
          </a:p>
          <a:p>
            <a:pPr algn="just"/>
            <a:endParaRPr lang="it-IT" dirty="0"/>
          </a:p>
          <a:p>
            <a:pPr algn="just"/>
            <a:r>
              <a:rPr lang="it-IT" dirty="0" smtClean="0"/>
              <a:t>Elaborato </a:t>
            </a:r>
            <a:r>
              <a:rPr lang="it-IT" dirty="0"/>
              <a:t>nel 1990 dall’economista pakistano </a:t>
            </a:r>
            <a:r>
              <a:rPr lang="it-IT" dirty="0" err="1"/>
              <a:t>Mahbub</a:t>
            </a:r>
            <a:r>
              <a:rPr lang="it-IT" dirty="0"/>
              <a:t> </a:t>
            </a:r>
            <a:r>
              <a:rPr lang="it-IT" dirty="0" err="1"/>
              <a:t>ul</a:t>
            </a:r>
            <a:r>
              <a:rPr lang="it-IT" dirty="0"/>
              <a:t> </a:t>
            </a:r>
            <a:r>
              <a:rPr lang="it-IT" dirty="0" err="1"/>
              <a:t>Haq</a:t>
            </a:r>
            <a:r>
              <a:rPr lang="it-IT" dirty="0"/>
              <a:t>, </a:t>
            </a:r>
            <a:r>
              <a:rPr lang="it-IT" dirty="0" smtClean="0"/>
              <a:t>è stato recepito </a:t>
            </a:r>
            <a:r>
              <a:rPr lang="it-IT" dirty="0"/>
              <a:t>dall’ONU come misuratore della qualità della vita dei paesi.</a:t>
            </a:r>
          </a:p>
          <a:p>
            <a:pPr algn="just"/>
            <a:endParaRPr lang="it-IT" dirty="0"/>
          </a:p>
        </p:txBody>
      </p:sp>
    </p:spTree>
    <p:extLst>
      <p:ext uri="{BB962C8B-B14F-4D97-AF65-F5344CB8AC3E}">
        <p14:creationId xmlns:p14="http://schemas.microsoft.com/office/powerpoint/2010/main" val="23845086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Indice di sviluppo umano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76188" y="1382454"/>
            <a:ext cx="7815833" cy="2585323"/>
          </a:xfrm>
          <a:prstGeom prst="rect">
            <a:avLst/>
          </a:prstGeom>
        </p:spPr>
        <p:txBody>
          <a:bodyPr wrap="square">
            <a:spAutoFit/>
          </a:bodyPr>
          <a:lstStyle/>
          <a:p>
            <a:pPr algn="just"/>
            <a:r>
              <a:rPr lang="it-IT" dirty="0"/>
              <a:t>L’indice di sviluppo umano, basandosi su indicatori facilmente reperibili in tutti i paesi del mondo, ha una valenza pragmatica molto elevata ma non copre, ovviamente, tutte le sfere in cui il benessere e la qualità della vita possono essere valutati. In una visione più comprensiva di sviluppo, le Nazioni Unite dal 1995 pubblicano un Rapporto in cui il concetto di sviluppo si basa su quattro pilastri: produttività (che si rifà alle questioni economiche), pari opportunità (essenzialmente di genere), partecipazione (nell’ottica di Sen), sostenibilità. Quest’ultimo aspetto evoca la definizione di sviluppo sostenibile contenuto nel primo Rapporto </a:t>
            </a:r>
            <a:r>
              <a:rPr lang="it-IT" dirty="0" err="1"/>
              <a:t>Brundtland</a:t>
            </a:r>
            <a:r>
              <a:rPr lang="it-IT" dirty="0"/>
              <a:t> del 1987.</a:t>
            </a:r>
          </a:p>
        </p:txBody>
      </p:sp>
    </p:spTree>
    <p:extLst>
      <p:ext uri="{BB962C8B-B14F-4D97-AF65-F5344CB8AC3E}">
        <p14:creationId xmlns:p14="http://schemas.microsoft.com/office/powerpoint/2010/main" val="24491728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Indice di sviluppo umano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6" name="Rettangolo 5"/>
          <p:cNvSpPr/>
          <p:nvPr/>
        </p:nvSpPr>
        <p:spPr>
          <a:xfrm>
            <a:off x="376189" y="1205359"/>
            <a:ext cx="8569890" cy="2308324"/>
          </a:xfrm>
          <a:prstGeom prst="rect">
            <a:avLst/>
          </a:prstGeom>
        </p:spPr>
        <p:txBody>
          <a:bodyPr wrap="square">
            <a:spAutoFit/>
          </a:bodyPr>
          <a:lstStyle/>
          <a:p>
            <a:pPr algn="just"/>
            <a:r>
              <a:rPr lang="it-IT" dirty="0"/>
              <a:t>Questo indice si fonda sulla sintesi di tre diversi fattori: </a:t>
            </a:r>
            <a:endParaRPr lang="it-IT" dirty="0" smtClean="0"/>
          </a:p>
          <a:p>
            <a:pPr marL="342900" indent="-342900" algn="just">
              <a:buFont typeface="+mj-lt"/>
              <a:buAutoNum type="arabicPeriod"/>
            </a:pPr>
            <a:r>
              <a:rPr lang="it-IT" dirty="0" smtClean="0"/>
              <a:t>il </a:t>
            </a:r>
            <a:r>
              <a:rPr lang="it-IT" dirty="0"/>
              <a:t>PIL pro capite, </a:t>
            </a:r>
            <a:endParaRPr lang="it-IT" dirty="0" smtClean="0"/>
          </a:p>
          <a:p>
            <a:pPr marL="342900" indent="-342900" algn="just">
              <a:buFont typeface="+mj-lt"/>
              <a:buAutoNum type="arabicPeriod"/>
            </a:pPr>
            <a:r>
              <a:rPr lang="it-IT" dirty="0" smtClean="0"/>
              <a:t>l’alfabetizzazione</a:t>
            </a:r>
          </a:p>
          <a:p>
            <a:pPr marL="342900" indent="-342900" algn="just">
              <a:buFont typeface="+mj-lt"/>
              <a:buAutoNum type="arabicPeriod"/>
            </a:pPr>
            <a:r>
              <a:rPr lang="it-IT" dirty="0" smtClean="0"/>
              <a:t> </a:t>
            </a:r>
            <a:r>
              <a:rPr lang="it-IT" dirty="0"/>
              <a:t>la speranza di vita. </a:t>
            </a:r>
            <a:endParaRPr lang="it-IT" dirty="0" smtClean="0"/>
          </a:p>
          <a:p>
            <a:pPr algn="just"/>
            <a:r>
              <a:rPr lang="it-IT" dirty="0" smtClean="0"/>
              <a:t>Fino </a:t>
            </a:r>
            <a:r>
              <a:rPr lang="it-IT" dirty="0"/>
              <a:t>al 2009 tale calcolo si fondava sulla media aritmetica su base logaritmica che generava un valore da 0 a 1. Dal 2010 la misurazione dell’accesso alla conoscenza è legata all’indice di istruzione (che include gli anni medi e quelli previsti da destinare all’istruzione), il quale viene indicizzato con una media geometrica.</a:t>
            </a:r>
          </a:p>
        </p:txBody>
      </p:sp>
    </p:spTree>
    <p:extLst>
      <p:ext uri="{BB962C8B-B14F-4D97-AF65-F5344CB8AC3E}">
        <p14:creationId xmlns:p14="http://schemas.microsoft.com/office/powerpoint/2010/main" val="10513376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Indice di sviluppo umano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72440" y="1100464"/>
            <a:ext cx="8168640" cy="4524315"/>
          </a:xfrm>
          <a:prstGeom prst="rect">
            <a:avLst/>
          </a:prstGeom>
        </p:spPr>
        <p:txBody>
          <a:bodyPr wrap="square">
            <a:spAutoFit/>
          </a:bodyPr>
          <a:lstStyle/>
          <a:p>
            <a:pPr algn="just"/>
            <a:r>
              <a:rPr lang="it-IT" dirty="0"/>
              <a:t>Sono 189 i paesi classificati </a:t>
            </a:r>
            <a:r>
              <a:rPr lang="it-IT" dirty="0" smtClean="0"/>
              <a:t>secondo </a:t>
            </a:r>
            <a:r>
              <a:rPr lang="it-IT" dirty="0"/>
              <a:t>l’Indice di Sviluppo </a:t>
            </a:r>
            <a:r>
              <a:rPr lang="it-IT" dirty="0" smtClean="0"/>
              <a:t>Umano. Nel 2017:</a:t>
            </a:r>
          </a:p>
          <a:p>
            <a:pPr algn="just"/>
            <a:endParaRPr lang="it-IT" dirty="0"/>
          </a:p>
          <a:p>
            <a:pPr algn="just"/>
            <a:r>
              <a:rPr lang="it-IT" dirty="0"/>
              <a:t>1. La media mondiale è di 0,728 (era 0,717 nel 2016, 0,597 nel 1990). 112 paesi la superano, 77 stanno sotto la media (erano 87 nel 2016).</a:t>
            </a:r>
          </a:p>
          <a:p>
            <a:pPr algn="just"/>
            <a:r>
              <a:rPr lang="it-IT" dirty="0"/>
              <a:t>2. Il paese più sviluppato al mondo è la Norvegia (0,953), seguita da Svizzera, Australia, Irlanda e Germania.</a:t>
            </a:r>
          </a:p>
          <a:p>
            <a:pPr algn="just"/>
            <a:r>
              <a:rPr lang="it-IT" dirty="0"/>
              <a:t>3. Il paese meno sviluppato al mondo è il Niger (0,354), preceduto da Repubblica Centrafricana, Sud Sudan, Ciad e Burundi.</a:t>
            </a:r>
          </a:p>
          <a:p>
            <a:pPr algn="just"/>
            <a:r>
              <a:rPr lang="it-IT" dirty="0"/>
              <a:t>4. Il paese che è cresciuto di più negli ultimi 5 anni (2012-2017) è l’Irlanda, che ha risalito 13 posizioni.</a:t>
            </a:r>
          </a:p>
          <a:p>
            <a:pPr algn="just"/>
            <a:r>
              <a:rPr lang="it-IT" dirty="0"/>
              <a:t>5. Il paese che invece ha avuto il tracollo più significativo è la Siria, che ha perso 27 posizioni.</a:t>
            </a:r>
          </a:p>
          <a:p>
            <a:pPr algn="just"/>
            <a:r>
              <a:rPr lang="it-IT" dirty="0"/>
              <a:t>6. Dei 30 paesi più sviluppati al mondo, 19 sono europei (erano 20 nel 2016).</a:t>
            </a:r>
          </a:p>
          <a:p>
            <a:pPr algn="just"/>
            <a:r>
              <a:rPr lang="it-IT" dirty="0"/>
              <a:t>7. Gli ultimi 20 posti sono tutti occupati da paesi africani, fatta eccezione per la posizione 178, occupata dallo Yemen.</a:t>
            </a:r>
          </a:p>
          <a:p>
            <a:pPr algn="just"/>
            <a:r>
              <a:rPr lang="it-IT" dirty="0"/>
              <a:t>8. L’Italia è 28esima con 0,880 (era 27esima con 0,878 nel 2016).</a:t>
            </a:r>
          </a:p>
        </p:txBody>
      </p:sp>
    </p:spTree>
    <p:extLst>
      <p:ext uri="{BB962C8B-B14F-4D97-AF65-F5344CB8AC3E}">
        <p14:creationId xmlns:p14="http://schemas.microsoft.com/office/powerpoint/2010/main" val="39936844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Indice di sviluppo umano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1494594" y="1372596"/>
            <a:ext cx="5991225" cy="4076700"/>
          </a:xfrm>
          <a:prstGeom prst="rect">
            <a:avLst/>
          </a:prstGeom>
        </p:spPr>
      </p:pic>
    </p:spTree>
    <p:extLst>
      <p:ext uri="{BB962C8B-B14F-4D97-AF65-F5344CB8AC3E}">
        <p14:creationId xmlns:p14="http://schemas.microsoft.com/office/powerpoint/2010/main" val="16258645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Indice di sviluppo umano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1203722" y="1193632"/>
            <a:ext cx="6181725" cy="1457325"/>
          </a:xfrm>
          <a:prstGeom prst="rect">
            <a:avLst/>
          </a:prstGeom>
        </p:spPr>
      </p:pic>
      <p:pic>
        <p:nvPicPr>
          <p:cNvPr id="6" name="Immagine 5"/>
          <p:cNvPicPr>
            <a:picLocks noChangeAspect="1"/>
          </p:cNvPicPr>
          <p:nvPr/>
        </p:nvPicPr>
        <p:blipFill>
          <a:blip r:embed="rId5"/>
          <a:stretch>
            <a:fillRect/>
          </a:stretch>
        </p:blipFill>
        <p:spPr>
          <a:xfrm>
            <a:off x="1329451" y="2641669"/>
            <a:ext cx="5991225" cy="2667000"/>
          </a:xfrm>
          <a:prstGeom prst="rect">
            <a:avLst/>
          </a:prstGeom>
        </p:spPr>
      </p:pic>
    </p:spTree>
    <p:extLst>
      <p:ext uri="{BB962C8B-B14F-4D97-AF65-F5344CB8AC3E}">
        <p14:creationId xmlns:p14="http://schemas.microsoft.com/office/powerpoint/2010/main" val="22072039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Critiche all’indice di Sviluppo Umano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391428" y="1134517"/>
            <a:ext cx="8295371" cy="5355312"/>
          </a:xfrm>
          <a:prstGeom prst="rect">
            <a:avLst/>
          </a:prstGeom>
        </p:spPr>
        <p:txBody>
          <a:bodyPr wrap="square">
            <a:spAutoFit/>
          </a:bodyPr>
          <a:lstStyle/>
          <a:p>
            <a:pPr algn="just"/>
            <a:r>
              <a:rPr lang="it-IT" dirty="0"/>
              <a:t>La maggior parte dei paesi si dedica soprattutto alla pubblicazione di statistiche sulla crescita economica trascurando altri tipi di dati. Per questi paesi mancano quindi i dati di base relativi a indicatori fondamentali, come istruzione, genere, salute. Inoltre nella maggioranza dei casi i dati disponibili sono solo parziali, finendo così per mascherare, in modo anche intenzionale, gravi disparità distributive che possono presentarsi in diversi paesi.</a:t>
            </a:r>
          </a:p>
          <a:p>
            <a:pPr algn="just"/>
            <a:endParaRPr lang="it-IT" dirty="0"/>
          </a:p>
          <a:p>
            <a:pPr algn="just"/>
            <a:r>
              <a:rPr lang="it-IT" dirty="0"/>
              <a:t>Altro problema è che spesso intercorre un grande lasso di tempo tra il momento in cui i dati sono rilevati e quello in cui sono comunicati alle organizzazioni internazionali. L’Indice di Sviluppo Umano è quindi sovente costruito con dati non aggiornati, fornendo un quadro non attuale della situazione dello sviluppo umano</a:t>
            </a:r>
            <a:r>
              <a:rPr lang="it-IT" dirty="0" smtClean="0"/>
              <a:t>.</a:t>
            </a:r>
          </a:p>
          <a:p>
            <a:pPr algn="just"/>
            <a:endParaRPr lang="it-IT" dirty="0"/>
          </a:p>
          <a:p>
            <a:pPr algn="just"/>
            <a:r>
              <a:rPr lang="it-IT" dirty="0"/>
              <a:t>Una critica autorevole arriva infine da Amartya Sen, premio Nobel dell’economia nel 1998 per i suoi studi sulla povertà. Secondo Sen nella costruzione dell’Indice di Sviluppo Umano vengono </a:t>
            </a:r>
            <a:r>
              <a:rPr lang="it-IT" b="1" dirty="0"/>
              <a:t>omessi fattori di sviluppo umano molto importanti</a:t>
            </a:r>
            <a:r>
              <a:rPr lang="it-IT" dirty="0"/>
              <a:t>: la presenza di elezioni libere, una stampa indipendente, un sistema politico multipartitico, garanzie di libertà di espressione. L’Indice di Sviluppo, inoltre, non contiene indicatori relativi alla sostenibilità ambientale, allo sviluppo </a:t>
            </a:r>
            <a:r>
              <a:rPr lang="it-IT" dirty="0" err="1"/>
              <a:t>teconologico</a:t>
            </a:r>
            <a:r>
              <a:rPr lang="it-IT" dirty="0"/>
              <a:t>, alla cultura.</a:t>
            </a:r>
          </a:p>
        </p:txBody>
      </p:sp>
    </p:spTree>
    <p:extLst>
      <p:ext uri="{BB962C8B-B14F-4D97-AF65-F5344CB8AC3E}">
        <p14:creationId xmlns:p14="http://schemas.microsoft.com/office/powerpoint/2010/main" val="316073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47879" y="1050659"/>
            <a:ext cx="8609682" cy="785343"/>
          </a:xfrm>
          <a:prstGeom prst="rect">
            <a:avLst/>
          </a:prstGeom>
        </p:spPr>
        <p:txBody>
          <a:bodyPr wrap="square">
            <a:spAutoFit/>
          </a:bodyPr>
          <a:lstStyle/>
          <a:p>
            <a:pPr algn="just">
              <a:lnSpc>
                <a:spcPct val="150000"/>
              </a:lnSpc>
              <a:spcAft>
                <a:spcPts val="0"/>
              </a:spcAft>
            </a:pPr>
            <a:r>
              <a:rPr lang="it-IT" sz="1600" i="1" dirty="0" smtClean="0">
                <a:latin typeface="Arial" panose="020B0604020202020204" pitchFamily="34" charset="0"/>
                <a:ea typeface="Times New Roman" panose="02020603050405020304" pitchFamily="18" charset="0"/>
                <a:cs typeface="Times New Roman" panose="02020603050405020304" pitchFamily="18" charset="0"/>
              </a:rPr>
              <a:t>D</a:t>
            </a:r>
            <a:r>
              <a:rPr lang="it-IT" sz="1600" i="1" dirty="0" smtClean="0">
                <a:latin typeface="Arial" panose="020B0604020202020204" pitchFamily="34" charset="0"/>
                <a:ea typeface="Times New Roman" panose="02020603050405020304" pitchFamily="18" charset="0"/>
                <a:cs typeface="Arial" panose="020B0604020202020204" pitchFamily="34" charset="0"/>
              </a:rPr>
              <a:t>ata </a:t>
            </a:r>
            <a:r>
              <a:rPr lang="it-IT" sz="1600" i="1" dirty="0">
                <a:latin typeface="Arial" panose="020B0604020202020204" pitchFamily="34" charset="0"/>
                <a:ea typeface="Times New Roman" panose="02020603050405020304" pitchFamily="18" charset="0"/>
                <a:cs typeface="Arial" panose="020B0604020202020204" pitchFamily="34" charset="0"/>
              </a:rPr>
              <a:t>la serie storica relativa alla retribuzione media annua in euro dal 2004 al 2009 di un individuo, costruire la serie dei numeri indice a base mobile.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ella 4"/>
          <p:cNvGraphicFramePr>
            <a:graphicFrameLocks noGrp="1"/>
          </p:cNvGraphicFramePr>
          <p:nvPr>
            <p:extLst/>
          </p:nvPr>
        </p:nvGraphicFramePr>
        <p:xfrm>
          <a:off x="247879" y="2095012"/>
          <a:ext cx="8345279" cy="548640"/>
        </p:xfrm>
        <a:graphic>
          <a:graphicData uri="http://schemas.openxmlformats.org/drawingml/2006/table">
            <a:tbl>
              <a:tblPr firstRow="1" firstCol="1" bandRow="1" bandCol="1"/>
              <a:tblGrid>
                <a:gridCol w="2519023">
                  <a:extLst>
                    <a:ext uri="{9D8B030D-6E8A-4147-A177-3AD203B41FA5}">
                      <a16:colId xmlns:a16="http://schemas.microsoft.com/office/drawing/2014/main" val="20000"/>
                    </a:ext>
                  </a:extLst>
                </a:gridCol>
                <a:gridCol w="962336">
                  <a:extLst>
                    <a:ext uri="{9D8B030D-6E8A-4147-A177-3AD203B41FA5}">
                      <a16:colId xmlns:a16="http://schemas.microsoft.com/office/drawing/2014/main" val="20001"/>
                    </a:ext>
                  </a:extLst>
                </a:gridCol>
                <a:gridCol w="972784">
                  <a:extLst>
                    <a:ext uri="{9D8B030D-6E8A-4147-A177-3AD203B41FA5}">
                      <a16:colId xmlns:a16="http://schemas.microsoft.com/office/drawing/2014/main" val="20002"/>
                    </a:ext>
                  </a:extLst>
                </a:gridCol>
                <a:gridCol w="972784">
                  <a:extLst>
                    <a:ext uri="{9D8B030D-6E8A-4147-A177-3AD203B41FA5}">
                      <a16:colId xmlns:a16="http://schemas.microsoft.com/office/drawing/2014/main" val="20003"/>
                    </a:ext>
                  </a:extLst>
                </a:gridCol>
                <a:gridCol w="972784">
                  <a:extLst>
                    <a:ext uri="{9D8B030D-6E8A-4147-A177-3AD203B41FA5}">
                      <a16:colId xmlns:a16="http://schemas.microsoft.com/office/drawing/2014/main" val="20004"/>
                    </a:ext>
                  </a:extLst>
                </a:gridCol>
                <a:gridCol w="972784">
                  <a:extLst>
                    <a:ext uri="{9D8B030D-6E8A-4147-A177-3AD203B41FA5}">
                      <a16:colId xmlns:a16="http://schemas.microsoft.com/office/drawing/2014/main" val="20005"/>
                    </a:ext>
                  </a:extLst>
                </a:gridCol>
                <a:gridCol w="972784">
                  <a:extLst>
                    <a:ext uri="{9D8B030D-6E8A-4147-A177-3AD203B41FA5}">
                      <a16:colId xmlns:a16="http://schemas.microsoft.com/office/drawing/2014/main" val="20006"/>
                    </a:ext>
                  </a:extLst>
                </a:gridCol>
              </a:tblGrid>
              <a:tr h="0">
                <a:tc>
                  <a:txBody>
                    <a:bodyPr/>
                    <a:lstStyle/>
                    <a:p>
                      <a:pPr algn="l">
                        <a:lnSpc>
                          <a:spcPct val="150000"/>
                        </a:lnSpc>
                        <a:spcAft>
                          <a:spcPts val="0"/>
                        </a:spcAft>
                      </a:pPr>
                      <a:r>
                        <a:rPr lang="it-IT" sz="1200" i="1" dirty="0">
                          <a:effectLst/>
                          <a:latin typeface="Arial" panose="020B0604020202020204" pitchFamily="34" charset="0"/>
                          <a:ea typeface="Calibri" panose="020F0502020204030204" pitchFamily="34" charset="0"/>
                          <a:cs typeface="Arial" panose="020B0604020202020204" pitchFamily="34" charset="0"/>
                        </a:rPr>
                        <a:t>Anno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2009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lnSpc>
                          <a:spcPct val="150000"/>
                        </a:lnSpc>
                        <a:spcAft>
                          <a:spcPts val="0"/>
                        </a:spcAft>
                      </a:pPr>
                      <a:r>
                        <a:rPr lang="it-IT" sz="1200" i="1" dirty="0">
                          <a:effectLst/>
                          <a:latin typeface="Arial" panose="020B0604020202020204" pitchFamily="34" charset="0"/>
                          <a:ea typeface="Calibri" panose="020F0502020204030204" pitchFamily="34" charset="0"/>
                          <a:cs typeface="Arial" panose="020B0604020202020204" pitchFamily="34" charset="0"/>
                        </a:rPr>
                        <a:t>Retribuzione annua (valori in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17.166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17.853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18.817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19.552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19.884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20.242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Immagine 7"/>
          <p:cNvPicPr>
            <a:picLocks noChangeAspect="1"/>
          </p:cNvPicPr>
          <p:nvPr/>
        </p:nvPicPr>
        <p:blipFill>
          <a:blip r:embed="rId4"/>
          <a:stretch>
            <a:fillRect/>
          </a:stretch>
        </p:blipFill>
        <p:spPr>
          <a:xfrm>
            <a:off x="446924" y="3187100"/>
            <a:ext cx="3552200" cy="2021806"/>
          </a:xfrm>
          <a:prstGeom prst="rect">
            <a:avLst/>
          </a:prstGeom>
        </p:spPr>
      </p:pic>
    </p:spTree>
    <p:extLst>
      <p:ext uri="{BB962C8B-B14F-4D97-AF65-F5344CB8AC3E}">
        <p14:creationId xmlns:p14="http://schemas.microsoft.com/office/powerpoint/2010/main" val="903312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Il Benessere Equo e sostenibile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4" y="1050659"/>
            <a:ext cx="8336071" cy="2031325"/>
          </a:xfrm>
          <a:prstGeom prst="rect">
            <a:avLst/>
          </a:prstGeom>
        </p:spPr>
        <p:txBody>
          <a:bodyPr wrap="square">
            <a:spAutoFit/>
          </a:bodyPr>
          <a:lstStyle/>
          <a:p>
            <a:r>
              <a:rPr lang="it-IT" dirty="0"/>
              <a:t>Il Benessere Equo e Sostenibile (BES) è un set di indicatori, la cui creazione risale al 2010, per un’iniziativa promossa dal Consiglio Nazionale dell’Economia e del Lavoro e dell’Istituto Nazionale di Statistica. L’obiettivo era lo sviluppo di una definizione condivisa del progresso e del benessere della società italiana; in particolare lo sviluppo di un approccio multidimensionale del benessere equo e sostenibile, che integrasse il PIL con altri indicatori, compresi quelli relativi alle e alla sostenibilità economica, sociale e ambientale. </a:t>
            </a:r>
          </a:p>
        </p:txBody>
      </p:sp>
      <p:sp>
        <p:nvSpPr>
          <p:cNvPr id="5" name="Rettangolo 4"/>
          <p:cNvSpPr/>
          <p:nvPr/>
        </p:nvSpPr>
        <p:spPr>
          <a:xfrm>
            <a:off x="348645" y="3225444"/>
            <a:ext cx="8507256" cy="3000821"/>
          </a:xfrm>
          <a:prstGeom prst="rect">
            <a:avLst/>
          </a:prstGeom>
        </p:spPr>
        <p:txBody>
          <a:bodyPr wrap="square">
            <a:spAutoFit/>
          </a:bodyPr>
          <a:lstStyle/>
          <a:p>
            <a:pPr algn="just">
              <a:lnSpc>
                <a:spcPct val="150000"/>
              </a:lnSpc>
              <a:spcAft>
                <a:spcPts val="0"/>
              </a:spcAft>
            </a:pPr>
            <a:r>
              <a:rPr lang="it-IT" dirty="0" err="1">
                <a:latin typeface="Palatino"/>
                <a:ea typeface="Times New Roman" panose="02020603050405020304" pitchFamily="18" charset="0"/>
                <a:cs typeface="Calibri" panose="020F0502020204030204" pitchFamily="34" charset="0"/>
              </a:rPr>
              <a:t>Bes</a:t>
            </a:r>
            <a:r>
              <a:rPr lang="it-IT" dirty="0">
                <a:latin typeface="Palatino"/>
                <a:ea typeface="Times New Roman" panose="02020603050405020304" pitchFamily="18" charset="0"/>
                <a:cs typeface="Calibri" panose="020F0502020204030204" pitchFamily="34" charset="0"/>
              </a:rPr>
              <a:t> è l'acronimo di </a:t>
            </a:r>
            <a:endParaRPr lang="it-IT"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u="sng" dirty="0">
                <a:latin typeface="Palatino"/>
                <a:ea typeface="Calibri" panose="020F0502020204030204" pitchFamily="34" charset="0"/>
                <a:cs typeface="Calibri" panose="020F0502020204030204" pitchFamily="34" charset="0"/>
              </a:rPr>
              <a:t>Benessere</a:t>
            </a:r>
            <a:r>
              <a:rPr lang="it-IT" dirty="0">
                <a:latin typeface="Palatino"/>
                <a:ea typeface="Calibri" panose="020F0502020204030204" pitchFamily="34" charset="0"/>
                <a:cs typeface="Calibri" panose="020F0502020204030204" pitchFamily="34" charset="0"/>
              </a:rPr>
              <a:t> inteso come analisi degli aspetti rilevanti della qualità della vita dei cittadini;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u="sng" dirty="0">
                <a:latin typeface="Palatino"/>
                <a:ea typeface="Calibri" panose="020F0502020204030204" pitchFamily="34" charset="0"/>
                <a:cs typeface="Calibri" panose="020F0502020204030204" pitchFamily="34" charset="0"/>
              </a:rPr>
              <a:t>Equo</a:t>
            </a:r>
            <a:r>
              <a:rPr lang="it-IT" dirty="0">
                <a:latin typeface="Palatino"/>
                <a:ea typeface="Calibri" panose="020F0502020204030204" pitchFamily="34" charset="0"/>
                <a:cs typeface="Calibri" panose="020F0502020204030204" pitchFamily="34" charset="0"/>
              </a:rPr>
              <a:t> come attenzione alla distribuzione delle determinanti del benessere tra i soggetti sociali;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u="sng" dirty="0">
                <a:latin typeface="Palatino"/>
                <a:ea typeface="Calibri" panose="020F0502020204030204" pitchFamily="34" charset="0"/>
                <a:cs typeface="Calibri" panose="020F0502020204030204" pitchFamily="34" charset="0"/>
              </a:rPr>
              <a:t>Sostenibile</a:t>
            </a:r>
            <a:r>
              <a:rPr lang="it-IT" dirty="0">
                <a:latin typeface="Palatino"/>
                <a:ea typeface="Calibri" panose="020F0502020204030204" pitchFamily="34" charset="0"/>
                <a:cs typeface="Calibri" panose="020F0502020204030204" pitchFamily="34" charset="0"/>
              </a:rPr>
              <a:t> come garanzia dello stesso benessere anche per le generazioni future.</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24447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Il Benessere Equo e sostenibile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69727" y="1217660"/>
            <a:ext cx="4136524" cy="4662815"/>
          </a:xfrm>
          <a:prstGeom prst="rect">
            <a:avLst/>
          </a:prstGeom>
        </p:spPr>
        <p:txBody>
          <a:bodyPr wrap="square">
            <a:spAutoFit/>
          </a:bodyPr>
          <a:lstStyle/>
          <a:p>
            <a:pPr algn="just">
              <a:lnSpc>
                <a:spcPct val="150000"/>
              </a:lnSpc>
              <a:spcAft>
                <a:spcPts val="0"/>
              </a:spcAft>
            </a:pPr>
            <a:r>
              <a:rPr lang="it-IT" dirty="0">
                <a:latin typeface="Palatino"/>
                <a:ea typeface="Times New Roman" panose="02020603050405020304" pitchFamily="18" charset="0"/>
                <a:cs typeface="Calibri" panose="020F0502020204030204" pitchFamily="34" charset="0"/>
              </a:rPr>
              <a:t>I 12 domini, ovvero gli ambiti specifici che determinano il benessere della nostra società, sono stati scelti riprendendo nove domini presenti nelle esperienze estere al momento consolidate e aggiungendo altre tre aree tematiche, ovvero “paesaggio e patrimonio culturale”, “ricerca e innovazione”, “qualità dei servizi” che denotano punti di forza e/o criticità della società italiana.</a:t>
            </a:r>
            <a:endParaRPr lang="it-IT" dirty="0">
              <a:effectLst/>
              <a:latin typeface="Times New Roman" panose="02020603050405020304" pitchFamily="18" charset="0"/>
              <a:ea typeface="Times New Roman" panose="02020603050405020304" pitchFamily="18" charset="0"/>
            </a:endParaRPr>
          </a:p>
        </p:txBody>
      </p:sp>
      <p:sp>
        <p:nvSpPr>
          <p:cNvPr id="13" name="Rettangolo 12"/>
          <p:cNvSpPr/>
          <p:nvPr/>
        </p:nvSpPr>
        <p:spPr>
          <a:xfrm>
            <a:off x="5132801" y="1012414"/>
            <a:ext cx="4572000" cy="5078313"/>
          </a:xfrm>
          <a:prstGeom prst="rect">
            <a:avLst/>
          </a:prstGeom>
        </p:spPr>
        <p:txBody>
          <a:bodyPr>
            <a:spAutoFit/>
          </a:bodyPr>
          <a:lstStyle/>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Salute;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Istruzione e formazione;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Lavoro e conciliazione tempi di vita;</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Benessere economico;</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Relazioni sociali;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Politica e istituzioni;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Sicurezza;</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Benessere soggettivo;</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Paesaggio e patrimonio culturale;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Ambiente;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Ricerca e innovazione;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Qualità dei servizi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7414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463463" y="1351508"/>
            <a:ext cx="8342334" cy="4801314"/>
          </a:xfrm>
          <a:prstGeom prst="rect">
            <a:avLst/>
          </a:prstGeom>
        </p:spPr>
        <p:txBody>
          <a:bodyPr wrap="square">
            <a:spAutoFit/>
          </a:bodyPr>
          <a:lstStyle/>
          <a:p>
            <a:pPr algn="just">
              <a:lnSpc>
                <a:spcPct val="150000"/>
              </a:lnSpc>
            </a:pPr>
            <a:r>
              <a:rPr lang="it-IT" dirty="0"/>
              <a:t>L’Italia è il primo Paese dell’Unione Europea e del G7 ad aver introdotto gli Obiettivi di Benessere equo e sostenibile nella politica economica, ovvero di strumenti in grado di superare i limiti del PIL come indicatore delle performance economiche e sociali, capaci di misurare il benessere e la sostenibilità, economiche, ambientali e sociali.</a:t>
            </a:r>
          </a:p>
          <a:p>
            <a:pPr algn="just">
              <a:lnSpc>
                <a:spcPct val="150000"/>
              </a:lnSpc>
              <a:spcAft>
                <a:spcPts val="0"/>
              </a:spcAft>
            </a:pPr>
            <a:endParaRPr lang="it-IT" dirty="0" smtClean="0">
              <a:latin typeface="Palatino"/>
              <a:ea typeface="Times New Roman" panose="02020603050405020304" pitchFamily="18" charset="0"/>
              <a:cs typeface="Calibri" panose="020F0502020204030204" pitchFamily="34" charset="0"/>
            </a:endParaRPr>
          </a:p>
          <a:p>
            <a:pPr algn="just">
              <a:lnSpc>
                <a:spcPct val="150000"/>
              </a:lnSpc>
              <a:spcAft>
                <a:spcPts val="0"/>
              </a:spcAft>
            </a:pPr>
            <a:r>
              <a:rPr lang="it-IT" dirty="0" smtClean="0">
                <a:latin typeface="Palatino"/>
                <a:ea typeface="Times New Roman" panose="02020603050405020304" pitchFamily="18" charset="0"/>
                <a:cs typeface="Calibri" panose="020F0502020204030204" pitchFamily="34" charset="0"/>
              </a:rPr>
              <a:t>Il </a:t>
            </a:r>
            <a:r>
              <a:rPr lang="it-IT" dirty="0">
                <a:latin typeface="Palatino"/>
                <a:ea typeface="Times New Roman" panose="02020603050405020304" pitchFamily="18" charset="0"/>
                <a:cs typeface="Calibri" panose="020F0502020204030204" pitchFamily="34" charset="0"/>
              </a:rPr>
              <a:t>Decreto del 16 ottobre 2017 del Ministro dell’Economia e delle Finanze, acquisiti i pareri delle Commissioni parlamentari competenti, individua gli indicatori BES da inserire nel ciclo di programmazione economico-finanziaria. L’articolo 1 del suddetto decreto al comma 1 elenca i dodici indicatori adottati</a:t>
            </a:r>
            <a:r>
              <a:rPr lang="it-IT" dirty="0" smtClean="0">
                <a:latin typeface="Palatino"/>
                <a:ea typeface="Times New Roman" panose="02020603050405020304" pitchFamily="18" charset="0"/>
                <a:cs typeface="Calibri" panose="020F0502020204030204" pitchFamily="34" charset="0"/>
              </a:rPr>
              <a:t>.</a:t>
            </a:r>
          </a:p>
          <a:p>
            <a:pPr algn="just">
              <a:lnSpc>
                <a:spcPct val="150000"/>
              </a:lnSpc>
              <a:spcAft>
                <a:spcPts val="0"/>
              </a:spcAft>
            </a:pPr>
            <a:endParaRPr lang="it-IT" dirty="0">
              <a:latin typeface="Times New Roman" panose="02020603050405020304" pitchFamily="18" charset="0"/>
              <a:ea typeface="Times New Roman" panose="02020603050405020304" pitchFamily="18" charset="0"/>
            </a:endParaRPr>
          </a:p>
          <a:p>
            <a:pPr>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Pubblicato in </a:t>
            </a:r>
            <a:r>
              <a:rPr lang="it-IT" sz="1200" dirty="0" err="1">
                <a:latin typeface="Calibri" panose="020F0502020204030204" pitchFamily="34" charset="0"/>
                <a:ea typeface="Calibri" panose="020F0502020204030204" pitchFamily="34" charset="0"/>
                <a:cs typeface="Times New Roman" panose="02020603050405020304" pitchFamily="18" charset="0"/>
              </a:rPr>
              <a:t>g.u.</a:t>
            </a:r>
            <a:r>
              <a:rPr lang="it-IT" sz="1200" dirty="0">
                <a:latin typeface="Calibri" panose="020F0502020204030204" pitchFamily="34" charset="0"/>
                <a:ea typeface="Calibri" panose="020F0502020204030204" pitchFamily="34" charset="0"/>
                <a:cs typeface="Times New Roman" panose="02020603050405020304" pitchFamily="18" charset="0"/>
              </a:rPr>
              <a:t> n. 267 del 15 novembre 2017 serie generale  </a:t>
            </a:r>
          </a:p>
          <a:p>
            <a:pPr>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Il comma 2 dell’articolo 1 del Decreto 16 ottobre 2017 precisa che le disposizioni di cui al comma 1 trovano applicazione a decorrere dall’adozione del Documento di Economia e Finanza 2018.</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1244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06471" y="1076097"/>
            <a:ext cx="6469693" cy="5309146"/>
          </a:xfrm>
          <a:prstGeom prst="rect">
            <a:avLst/>
          </a:prstGeom>
        </p:spPr>
        <p:txBody>
          <a:bodyPr wrap="square">
            <a:spAutoFit/>
          </a:bodyPr>
          <a:lstStyle/>
          <a:p>
            <a:pPr algn="just">
              <a:lnSpc>
                <a:spcPct val="150000"/>
              </a:lnSpc>
              <a:spcAft>
                <a:spcPts val="0"/>
              </a:spcAft>
            </a:pPr>
            <a:r>
              <a:rPr lang="it-IT" sz="1600" dirty="0">
                <a:latin typeface="Palatino"/>
                <a:ea typeface="Times New Roman" panose="02020603050405020304" pitchFamily="18" charset="0"/>
                <a:cs typeface="Calibri" panose="020F0502020204030204" pitchFamily="34" charset="0"/>
              </a:rPr>
              <a:t>Gli indicatori scelti sono stati:</a:t>
            </a:r>
            <a:endParaRPr lang="it-IT"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Reddito medio disponibile aggiustato pro capite;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disuguaglianza del reddito disponibile;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povertà assoluta;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Speranza di vita in buona saluta alla nascita;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Eccesso di peso;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Uscita precoce dal sistema di istruzione e formazione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Tasso di mancata partecipazione al lavoro;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Rapporto tra tasso di occupazione delle donne di 25-49 anni con figli in età prescolare e delle donne senza figli;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criminalità predatoria;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efficienza della giustizia civile;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Emissioni di CO2 e altri gas clima </a:t>
            </a:r>
            <a:r>
              <a:rPr lang="it-IT" sz="1600" dirty="0" smtClean="0">
                <a:latin typeface="Palatino"/>
                <a:ea typeface="Calibri" panose="020F0502020204030204" pitchFamily="34" charset="0"/>
                <a:cs typeface="Calibri" panose="020F0502020204030204" pitchFamily="34" charset="0"/>
              </a:rPr>
              <a:t>alteranti;</a:t>
            </a:r>
          </a:p>
          <a:p>
            <a:pPr marL="342900" lvl="0" indent="-342900" algn="just">
              <a:lnSpc>
                <a:spcPct val="150000"/>
              </a:lnSpc>
              <a:spcAft>
                <a:spcPts val="0"/>
              </a:spcAft>
              <a:buFont typeface="+mj-lt"/>
              <a:buAutoNum type="arabicPeriod"/>
            </a:pPr>
            <a:r>
              <a:rPr lang="it-IT" sz="1600" dirty="0" smtClean="0">
                <a:latin typeface="Palatino"/>
                <a:ea typeface="Times New Roman" panose="02020603050405020304" pitchFamily="18" charset="0"/>
                <a:cs typeface="Calibri" panose="020F0502020204030204" pitchFamily="34" charset="0"/>
              </a:rPr>
              <a:t>Indice </a:t>
            </a:r>
            <a:r>
              <a:rPr lang="it-IT" sz="1600" dirty="0">
                <a:latin typeface="Palatino"/>
                <a:ea typeface="Times New Roman" panose="02020603050405020304" pitchFamily="18" charset="0"/>
                <a:cs typeface="Calibri" panose="020F0502020204030204" pitchFamily="34" charset="0"/>
              </a:rPr>
              <a:t>di abusivismo edilizio.</a:t>
            </a:r>
            <a:endParaRPr lang="it-IT" sz="1600" dirty="0"/>
          </a:p>
        </p:txBody>
      </p:sp>
    </p:spTree>
    <p:extLst>
      <p:ext uri="{BB962C8B-B14F-4D97-AF65-F5344CB8AC3E}">
        <p14:creationId xmlns:p14="http://schemas.microsoft.com/office/powerpoint/2010/main" val="31996398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3" name="Grafico 1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483998646"/>
              </p:ext>
            </p:extLst>
          </p:nvPr>
        </p:nvGraphicFramePr>
        <p:xfrm>
          <a:off x="476225" y="1609257"/>
          <a:ext cx="8469854" cy="3980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28426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3" name="Segnaposto contenuto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58897114"/>
              </p:ext>
            </p:extLst>
          </p:nvPr>
        </p:nvGraphicFramePr>
        <p:xfrm>
          <a:off x="370091" y="1090987"/>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Segnaposto contenuto 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826051115"/>
              </p:ext>
            </p:extLst>
          </p:nvPr>
        </p:nvGraphicFramePr>
        <p:xfrm>
          <a:off x="4016891" y="3130854"/>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4029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502612991"/>
              </p:ext>
            </p:extLst>
          </p:nvPr>
        </p:nvGraphicFramePr>
        <p:xfrm>
          <a:off x="155864" y="1050659"/>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7">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4169378846"/>
              </p:ext>
            </p:extLst>
          </p:nvPr>
        </p:nvGraphicFramePr>
        <p:xfrm>
          <a:off x="4016891" y="3195038"/>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6139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6">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911203214"/>
              </p:ext>
            </p:extLst>
          </p:nvPr>
        </p:nvGraphicFramePr>
        <p:xfrm>
          <a:off x="0" y="1050659"/>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7">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909222976"/>
              </p:ext>
            </p:extLst>
          </p:nvPr>
        </p:nvGraphicFramePr>
        <p:xfrm>
          <a:off x="4210494" y="3086461"/>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83559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14">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2106027787"/>
              </p:ext>
            </p:extLst>
          </p:nvPr>
        </p:nvGraphicFramePr>
        <p:xfrm>
          <a:off x="155864" y="1072055"/>
          <a:ext cx="4937125" cy="32323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15">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2917536323"/>
              </p:ext>
            </p:extLst>
          </p:nvPr>
        </p:nvGraphicFramePr>
        <p:xfrm>
          <a:off x="4054630" y="3200037"/>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45133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6">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4147695175"/>
              </p:ext>
            </p:extLst>
          </p:nvPr>
        </p:nvGraphicFramePr>
        <p:xfrm>
          <a:off x="155864" y="1050659"/>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7">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93464857"/>
              </p:ext>
            </p:extLst>
          </p:nvPr>
        </p:nvGraphicFramePr>
        <p:xfrm>
          <a:off x="4054630" y="3310812"/>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4888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69065" y="1241802"/>
            <a:ext cx="8664766" cy="785343"/>
          </a:xfrm>
          <a:prstGeom prst="rect">
            <a:avLst/>
          </a:prstGeom>
        </p:spPr>
        <p:txBody>
          <a:bodyPr wrap="square">
            <a:spAutoFit/>
          </a:bodyPr>
          <a:lstStyle/>
          <a:p>
            <a:pPr algn="just">
              <a:lnSpc>
                <a:spcPct val="150000"/>
              </a:lnSpc>
              <a:spcAft>
                <a:spcPts val="0"/>
              </a:spcAft>
            </a:pPr>
            <a:r>
              <a:rPr lang="it-IT" sz="1600" i="1" dirty="0">
                <a:latin typeface="Arial" panose="020B0604020202020204" pitchFamily="34" charset="0"/>
                <a:ea typeface="Times New Roman" panose="02020603050405020304" pitchFamily="18" charset="0"/>
                <a:cs typeface="Times New Roman" panose="02020603050405020304" pitchFamily="18" charset="0"/>
              </a:rPr>
              <a:t>Si consideri la seguente serie delle vendite a prezzi correnti e dei valori del FOI tra il 2001 e il 2006. Si proceda al calcolo del valore delle vendite a prezzi costanti.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ella 5"/>
          <p:cNvGraphicFramePr>
            <a:graphicFrameLocks noGrp="1"/>
          </p:cNvGraphicFramePr>
          <p:nvPr>
            <p:extLst/>
          </p:nvPr>
        </p:nvGraphicFramePr>
        <p:xfrm>
          <a:off x="430088" y="2227674"/>
          <a:ext cx="8040323" cy="571500"/>
        </p:xfrm>
        <a:graphic>
          <a:graphicData uri="http://schemas.openxmlformats.org/drawingml/2006/table">
            <a:tbl>
              <a:tblPr firstRow="1" firstCol="1" bandRow="1" bandCol="1"/>
              <a:tblGrid>
                <a:gridCol w="2808803">
                  <a:extLst>
                    <a:ext uri="{9D8B030D-6E8A-4147-A177-3AD203B41FA5}">
                      <a16:colId xmlns:a16="http://schemas.microsoft.com/office/drawing/2014/main" val="20000"/>
                    </a:ext>
                  </a:extLst>
                </a:gridCol>
                <a:gridCol w="871920">
                  <a:extLst>
                    <a:ext uri="{9D8B030D-6E8A-4147-A177-3AD203B41FA5}">
                      <a16:colId xmlns:a16="http://schemas.microsoft.com/office/drawing/2014/main" val="20001"/>
                    </a:ext>
                  </a:extLst>
                </a:gridCol>
                <a:gridCol w="871920">
                  <a:extLst>
                    <a:ext uri="{9D8B030D-6E8A-4147-A177-3AD203B41FA5}">
                      <a16:colId xmlns:a16="http://schemas.microsoft.com/office/drawing/2014/main" val="20002"/>
                    </a:ext>
                  </a:extLst>
                </a:gridCol>
                <a:gridCol w="871920">
                  <a:extLst>
                    <a:ext uri="{9D8B030D-6E8A-4147-A177-3AD203B41FA5}">
                      <a16:colId xmlns:a16="http://schemas.microsoft.com/office/drawing/2014/main" val="20003"/>
                    </a:ext>
                  </a:extLst>
                </a:gridCol>
                <a:gridCol w="871920">
                  <a:extLst>
                    <a:ext uri="{9D8B030D-6E8A-4147-A177-3AD203B41FA5}">
                      <a16:colId xmlns:a16="http://schemas.microsoft.com/office/drawing/2014/main" val="20004"/>
                    </a:ext>
                  </a:extLst>
                </a:gridCol>
                <a:gridCol w="871920">
                  <a:extLst>
                    <a:ext uri="{9D8B030D-6E8A-4147-A177-3AD203B41FA5}">
                      <a16:colId xmlns:a16="http://schemas.microsoft.com/office/drawing/2014/main" val="20005"/>
                    </a:ext>
                  </a:extLst>
                </a:gridCol>
                <a:gridCol w="871920">
                  <a:extLst>
                    <a:ext uri="{9D8B030D-6E8A-4147-A177-3AD203B41FA5}">
                      <a16:colId xmlns:a16="http://schemas.microsoft.com/office/drawing/2014/main" val="20006"/>
                    </a:ext>
                  </a:extLst>
                </a:gridCol>
              </a:tblGrid>
              <a:tr h="190500">
                <a:tc>
                  <a:txBody>
                    <a:bodyPr/>
                    <a:lstStyle/>
                    <a:p>
                      <a:pPr algn="l">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Anno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vendite a prezzi correnti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1310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1415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1500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1680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1700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FOI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115,1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117,9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120,8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123,2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125,3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127,8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7" name="Rettangolo 6"/>
              <p:cNvSpPr/>
              <p:nvPr/>
            </p:nvSpPr>
            <p:spPr>
              <a:xfrm>
                <a:off x="430088" y="3110184"/>
                <a:ext cx="8251204" cy="1231106"/>
              </a:xfrm>
              <a:prstGeom prst="rect">
                <a:avLst/>
              </a:prstGeom>
            </p:spPr>
            <p:txBody>
              <a:bodyPr wrap="square">
                <a:spAutoFit/>
              </a:bodyPr>
              <a:lstStyle/>
              <a:p>
                <a:pPr algn="just">
                  <a:spcAft>
                    <a:spcPts val="0"/>
                  </a:spcAft>
                </a:pP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Il valore delle vendite a prezzi costanti sarà:</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it-IT" sz="1400" i="1">
                              <a:effectLst/>
                              <a:latin typeface="Cambria Math" panose="02040503050406030204" pitchFamily="18" charset="0"/>
                              <a:ea typeface="Times New Roman" panose="02020603050405020304" pitchFamily="18" charset="0"/>
                              <a:cs typeface="Arial" panose="020B0604020202020204" pitchFamily="34" charset="0"/>
                            </a:rPr>
                            <m:t>2001</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=1230/115,1∙100=1069</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it-IT" sz="1400" i="1">
                              <a:effectLst/>
                              <a:latin typeface="Cambria Math" panose="02040503050406030204" pitchFamily="18" charset="0"/>
                              <a:ea typeface="Times New Roman" panose="02020603050405020304" pitchFamily="18" charset="0"/>
                              <a:cs typeface="Arial" panose="020B0604020202020204" pitchFamily="34" charset="0"/>
                            </a:rPr>
                            <m:t>2002</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=1310/115,1∙100=1111</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7" name="Rettangolo 6"/>
              <p:cNvSpPr>
                <a:spLocks noRot="1" noChangeAspect="1" noMove="1" noResize="1" noEditPoints="1" noAdjustHandles="1" noChangeArrowheads="1" noChangeShapeType="1" noTextEdit="1"/>
              </p:cNvSpPr>
              <p:nvPr/>
            </p:nvSpPr>
            <p:spPr>
              <a:xfrm>
                <a:off x="430088" y="3110184"/>
                <a:ext cx="8251204" cy="1231106"/>
              </a:xfrm>
              <a:prstGeom prst="rect">
                <a:avLst/>
              </a:prstGeom>
              <a:blipFill rotWithShape="0">
                <a:blip r:embed="rId4"/>
                <a:stretch>
                  <a:fillRect l="-665" t="-2475" b="-4455"/>
                </a:stretch>
              </a:blipFill>
            </p:spPr>
            <p:txBody>
              <a:bodyPr/>
              <a:lstStyle/>
              <a:p>
                <a:r>
                  <a:rPr lang="it-IT">
                    <a:noFill/>
                  </a:rPr>
                  <a:t> </a:t>
                </a:r>
              </a:p>
            </p:txBody>
          </p:sp>
        </mc:Fallback>
      </mc:AlternateContent>
      <p:graphicFrame>
        <p:nvGraphicFramePr>
          <p:cNvPr id="8" name="Tabella 7"/>
          <p:cNvGraphicFramePr>
            <a:graphicFrameLocks noGrp="1"/>
          </p:cNvGraphicFramePr>
          <p:nvPr>
            <p:extLst/>
          </p:nvPr>
        </p:nvGraphicFramePr>
        <p:xfrm>
          <a:off x="369065" y="4366550"/>
          <a:ext cx="8040323" cy="571500"/>
        </p:xfrm>
        <a:graphic>
          <a:graphicData uri="http://schemas.openxmlformats.org/drawingml/2006/table">
            <a:tbl>
              <a:tblPr firstRow="1" firstCol="1" bandRow="1" bandCol="1"/>
              <a:tblGrid>
                <a:gridCol w="2808803">
                  <a:extLst>
                    <a:ext uri="{9D8B030D-6E8A-4147-A177-3AD203B41FA5}">
                      <a16:colId xmlns:a16="http://schemas.microsoft.com/office/drawing/2014/main" val="20000"/>
                    </a:ext>
                  </a:extLst>
                </a:gridCol>
                <a:gridCol w="871920">
                  <a:extLst>
                    <a:ext uri="{9D8B030D-6E8A-4147-A177-3AD203B41FA5}">
                      <a16:colId xmlns:a16="http://schemas.microsoft.com/office/drawing/2014/main" val="20001"/>
                    </a:ext>
                  </a:extLst>
                </a:gridCol>
                <a:gridCol w="871920">
                  <a:extLst>
                    <a:ext uri="{9D8B030D-6E8A-4147-A177-3AD203B41FA5}">
                      <a16:colId xmlns:a16="http://schemas.microsoft.com/office/drawing/2014/main" val="20002"/>
                    </a:ext>
                  </a:extLst>
                </a:gridCol>
                <a:gridCol w="871920">
                  <a:extLst>
                    <a:ext uri="{9D8B030D-6E8A-4147-A177-3AD203B41FA5}">
                      <a16:colId xmlns:a16="http://schemas.microsoft.com/office/drawing/2014/main" val="20003"/>
                    </a:ext>
                  </a:extLst>
                </a:gridCol>
                <a:gridCol w="871920">
                  <a:extLst>
                    <a:ext uri="{9D8B030D-6E8A-4147-A177-3AD203B41FA5}">
                      <a16:colId xmlns:a16="http://schemas.microsoft.com/office/drawing/2014/main" val="20004"/>
                    </a:ext>
                  </a:extLst>
                </a:gridCol>
                <a:gridCol w="871920">
                  <a:extLst>
                    <a:ext uri="{9D8B030D-6E8A-4147-A177-3AD203B41FA5}">
                      <a16:colId xmlns:a16="http://schemas.microsoft.com/office/drawing/2014/main" val="20005"/>
                    </a:ext>
                  </a:extLst>
                </a:gridCol>
                <a:gridCol w="871920">
                  <a:extLst>
                    <a:ext uri="{9D8B030D-6E8A-4147-A177-3AD203B41FA5}">
                      <a16:colId xmlns:a16="http://schemas.microsoft.com/office/drawing/2014/main" val="20006"/>
                    </a:ext>
                  </a:extLst>
                </a:gridCol>
              </a:tblGrid>
              <a:tr h="190500">
                <a:tc>
                  <a:txBody>
                    <a:bodyPr/>
                    <a:lstStyle/>
                    <a:p>
                      <a:pPr algn="l">
                        <a:spcAft>
                          <a:spcPts val="0"/>
                        </a:spcAft>
                      </a:pPr>
                      <a:r>
                        <a:rPr lang="it-IT" sz="1100" i="1" dirty="0">
                          <a:effectLst/>
                          <a:latin typeface="Arial" panose="020B0604020202020204" pitchFamily="34" charset="0"/>
                          <a:ea typeface="Times New Roman" panose="02020603050405020304" pitchFamily="18" charset="0"/>
                          <a:cs typeface="Arial" panose="020B0604020202020204" pitchFamily="34" charset="0"/>
                        </a:rPr>
                        <a:t>Anno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spcAft>
                          <a:spcPts val="0"/>
                        </a:spcAft>
                      </a:pPr>
                      <a:r>
                        <a:rPr lang="it-IT" sz="1100" i="1">
                          <a:effectLst/>
                          <a:latin typeface="Arial" panose="020B0604020202020204" pitchFamily="34" charset="0"/>
                          <a:ea typeface="Times New Roman" panose="02020603050405020304" pitchFamily="18" charset="0"/>
                          <a:cs typeface="Arial" panose="020B0604020202020204" pitchFamily="34" charset="0"/>
                        </a:rPr>
                        <a:t>vendite a prezzi correnti</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1230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1310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1415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1500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spcAft>
                          <a:spcPts val="0"/>
                        </a:spcAft>
                      </a:pPr>
                      <a:r>
                        <a:rPr lang="it-IT" sz="1100" i="1">
                          <a:effectLst/>
                          <a:latin typeface="Arial" panose="020B0604020202020204" pitchFamily="34" charset="0"/>
                          <a:ea typeface="Times New Roman" panose="02020603050405020304" pitchFamily="18" charset="0"/>
                          <a:cs typeface="Arial" panose="020B0604020202020204" pitchFamily="34" charset="0"/>
                        </a:rPr>
                        <a:t>vendite a prezzi costanti</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1069</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1111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1171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1218</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1341</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1330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832181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11">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867004629"/>
              </p:ext>
            </p:extLst>
          </p:nvPr>
        </p:nvGraphicFramePr>
        <p:xfrm>
          <a:off x="1364150" y="1541690"/>
          <a:ext cx="6172200" cy="3596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6958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17617</TotalTime>
  <Words>7735</Words>
  <Application>Microsoft Office PowerPoint</Application>
  <PresentationFormat>Presentazione su schermo (4:3)</PresentationFormat>
  <Paragraphs>884</Paragraphs>
  <Slides>90</Slides>
  <Notes>23</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90</vt:i4>
      </vt:variant>
    </vt:vector>
  </HeadingPairs>
  <TitlesOfParts>
    <vt:vector size="103" baseType="lpstr">
      <vt:lpstr>Arial</vt:lpstr>
      <vt:lpstr>Baskerville Old Face</vt:lpstr>
      <vt:lpstr>Cali</vt:lpstr>
      <vt:lpstr>Calibri</vt:lpstr>
      <vt:lpstr>Calibri,Italic</vt:lpstr>
      <vt:lpstr>Cambria Math</vt:lpstr>
      <vt:lpstr>Helvetica</vt:lpstr>
      <vt:lpstr>Palatino</vt:lpstr>
      <vt:lpstr>Slimbach-Book</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Genova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 R</dc:creator>
  <cp:lastModifiedBy>Enrico Ivaldi</cp:lastModifiedBy>
  <cp:revision>178</cp:revision>
  <dcterms:created xsi:type="dcterms:W3CDTF">2017-09-19T14:10:46Z</dcterms:created>
  <dcterms:modified xsi:type="dcterms:W3CDTF">2020-11-12T10:15:41Z</dcterms:modified>
</cp:coreProperties>
</file>