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80" r:id="rId21"/>
    <p:sldId id="281" r:id="rId22"/>
    <p:sldId id="282" r:id="rId23"/>
    <p:sldId id="334" r:id="rId24"/>
    <p:sldId id="341" r:id="rId25"/>
    <p:sldId id="342" r:id="rId26"/>
    <p:sldId id="343" r:id="rId27"/>
    <p:sldId id="344" r:id="rId28"/>
    <p:sldId id="335" r:id="rId29"/>
    <p:sldId id="336" r:id="rId30"/>
    <p:sldId id="337" r:id="rId31"/>
    <p:sldId id="338" r:id="rId32"/>
    <p:sldId id="339" r:id="rId33"/>
    <p:sldId id="340" r:id="rId34"/>
    <p:sldId id="305" r:id="rId35"/>
    <p:sldId id="310" r:id="rId36"/>
    <p:sldId id="311" r:id="rId37"/>
    <p:sldId id="312" r:id="rId38"/>
    <p:sldId id="313" r:id="rId39"/>
    <p:sldId id="315" r:id="rId40"/>
    <p:sldId id="316" r:id="rId41"/>
    <p:sldId id="321" r:id="rId42"/>
    <p:sldId id="329" r:id="rId43"/>
    <p:sldId id="322" r:id="rId44"/>
    <p:sldId id="323" r:id="rId45"/>
    <p:sldId id="324" r:id="rId46"/>
    <p:sldId id="293" r:id="rId47"/>
    <p:sldId id="294" r:id="rId48"/>
    <p:sldId id="295" r:id="rId49"/>
    <p:sldId id="296" r:id="rId50"/>
    <p:sldId id="326" r:id="rId51"/>
    <p:sldId id="327" r:id="rId52"/>
    <p:sldId id="328" r:id="rId5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7" autoAdjust="0"/>
    <p:restoredTop sz="94690"/>
  </p:normalViewPr>
  <p:slideViewPr>
    <p:cSldViewPr snapToGrid="0" snapToObjects="1" showGuides="1">
      <p:cViewPr varScale="1">
        <p:scale>
          <a:sx n="69" d="100"/>
          <a:sy n="69" d="100"/>
        </p:scale>
        <p:origin x="840" y="66"/>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nrico\Dropbox\statistica\libro%20di%20testo\esercizi%20al%20computer\esempio%206.3.1.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halln7zz-my.sharepoint.com/personal/jun572_365office_co/Documents/MEGA/Cartelle/Lavoro/Enrico%20Ivaldi%20libri/Libro%20di%20testo%20-%20Statistica%20e%20demografia/Output/Statistica%20e%20demografia%20-%20grafici.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scienzepolitiche.aulaweb.unige.it/pluginfile.php/24654/mod_resource/content/12/programma%20dettagliato%20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24108344074286"/>
          <c:y val="6.944463282506734E-2"/>
          <c:w val="0.82851793660799122"/>
          <c:h val="0.75277981982372999"/>
        </c:manualLayout>
      </c:layout>
      <c:scatterChart>
        <c:scatterStyle val="lineMarker"/>
        <c:varyColors val="0"/>
        <c:ser>
          <c:idx val="1"/>
          <c:order val="0"/>
          <c:spPr>
            <a:ln w="19050">
              <a:noFill/>
            </a:ln>
          </c:spPr>
          <c:marker>
            <c:symbol val="none"/>
          </c:marker>
          <c:xVal>
            <c:numRef>
              <c:f>Foglio1!$B$2:$B$22</c:f>
              <c:numCache>
                <c:formatCode>0.0</c:formatCode>
                <c:ptCount val="21"/>
                <c:pt idx="0">
                  <c:v>22.8</c:v>
                </c:pt>
                <c:pt idx="1">
                  <c:v>11.6</c:v>
                </c:pt>
                <c:pt idx="2">
                  <c:v>126.2</c:v>
                </c:pt>
                <c:pt idx="3">
                  <c:v>75.400000000000006</c:v>
                </c:pt>
                <c:pt idx="4">
                  <c:v>68.5</c:v>
                </c:pt>
                <c:pt idx="5">
                  <c:v>189.7</c:v>
                </c:pt>
                <c:pt idx="6">
                  <c:v>128.80000000000001</c:v>
                </c:pt>
                <c:pt idx="7">
                  <c:v>100</c:v>
                </c:pt>
                <c:pt idx="8">
                  <c:v>34.9</c:v>
                </c:pt>
                <c:pt idx="9">
                  <c:v>9.4</c:v>
                </c:pt>
                <c:pt idx="10">
                  <c:v>11.3</c:v>
                </c:pt>
                <c:pt idx="11">
                  <c:v>1.1000000000000001</c:v>
                </c:pt>
                <c:pt idx="12">
                  <c:v>20.3</c:v>
                </c:pt>
                <c:pt idx="13">
                  <c:v>32.5</c:v>
                </c:pt>
                <c:pt idx="14">
                  <c:v>15.3</c:v>
                </c:pt>
                <c:pt idx="15">
                  <c:v>40.9</c:v>
                </c:pt>
                <c:pt idx="16">
                  <c:v>26.7</c:v>
                </c:pt>
                <c:pt idx="17">
                  <c:v>11.1</c:v>
                </c:pt>
                <c:pt idx="18">
                  <c:v>370</c:v>
                </c:pt>
                <c:pt idx="19">
                  <c:v>81.3</c:v>
                </c:pt>
                <c:pt idx="20">
                  <c:v>127.7</c:v>
                </c:pt>
              </c:numCache>
            </c:numRef>
          </c:xVal>
          <c:yVal>
            <c:numRef>
              <c:f>Foglio1!$B$2:$B$22</c:f>
              <c:numCache>
                <c:formatCode>0.0</c:formatCode>
                <c:ptCount val="21"/>
                <c:pt idx="0">
                  <c:v>22.8</c:v>
                </c:pt>
                <c:pt idx="1">
                  <c:v>11.6</c:v>
                </c:pt>
                <c:pt idx="2">
                  <c:v>126.2</c:v>
                </c:pt>
                <c:pt idx="3">
                  <c:v>75.400000000000006</c:v>
                </c:pt>
                <c:pt idx="4">
                  <c:v>68.5</c:v>
                </c:pt>
                <c:pt idx="5">
                  <c:v>189.7</c:v>
                </c:pt>
                <c:pt idx="6">
                  <c:v>128.80000000000001</c:v>
                </c:pt>
                <c:pt idx="7">
                  <c:v>100</c:v>
                </c:pt>
                <c:pt idx="8">
                  <c:v>34.9</c:v>
                </c:pt>
                <c:pt idx="9">
                  <c:v>9.4</c:v>
                </c:pt>
                <c:pt idx="10">
                  <c:v>11.3</c:v>
                </c:pt>
                <c:pt idx="11">
                  <c:v>1.1000000000000001</c:v>
                </c:pt>
                <c:pt idx="12">
                  <c:v>20.3</c:v>
                </c:pt>
                <c:pt idx="13">
                  <c:v>32.5</c:v>
                </c:pt>
                <c:pt idx="14">
                  <c:v>15.3</c:v>
                </c:pt>
                <c:pt idx="15">
                  <c:v>40.9</c:v>
                </c:pt>
                <c:pt idx="16">
                  <c:v>26.7</c:v>
                </c:pt>
                <c:pt idx="17">
                  <c:v>11.1</c:v>
                </c:pt>
                <c:pt idx="18">
                  <c:v>370</c:v>
                </c:pt>
                <c:pt idx="19">
                  <c:v>81.3</c:v>
                </c:pt>
                <c:pt idx="20">
                  <c:v>127.7</c:v>
                </c:pt>
              </c:numCache>
            </c:numRef>
          </c:yVal>
          <c:smooth val="0"/>
          <c:extLst>
            <c:ext xmlns:c16="http://schemas.microsoft.com/office/drawing/2014/chart" uri="{C3380CC4-5D6E-409C-BE32-E72D297353CC}">
              <c16:uniqueId val="{00000000-D80D-49FE-AC8F-72B01C37235F}"/>
            </c:ext>
          </c:extLst>
        </c:ser>
        <c:ser>
          <c:idx val="0"/>
          <c:order val="1"/>
          <c:spPr>
            <a:ln w="19050">
              <a:noFill/>
            </a:ln>
          </c:spPr>
          <c:marker>
            <c:symbol val="triangle"/>
            <c:size val="5"/>
            <c:spPr>
              <a:solidFill>
                <a:srgbClr val="FFFFFF"/>
              </a:solidFill>
              <a:ln>
                <a:solidFill>
                  <a:srgbClr val="000000"/>
                </a:solidFill>
                <a:prstDash val="solid"/>
              </a:ln>
            </c:spPr>
          </c:marker>
          <c:xVal>
            <c:numRef>
              <c:f>Foglio1!$B$2:$B$22</c:f>
              <c:numCache>
                <c:formatCode>0.0</c:formatCode>
                <c:ptCount val="21"/>
                <c:pt idx="0">
                  <c:v>22.8</c:v>
                </c:pt>
                <c:pt idx="1">
                  <c:v>11.6</c:v>
                </c:pt>
                <c:pt idx="2">
                  <c:v>126.2</c:v>
                </c:pt>
                <c:pt idx="3">
                  <c:v>75.400000000000006</c:v>
                </c:pt>
                <c:pt idx="4">
                  <c:v>68.5</c:v>
                </c:pt>
                <c:pt idx="5">
                  <c:v>189.7</c:v>
                </c:pt>
                <c:pt idx="6">
                  <c:v>128.80000000000001</c:v>
                </c:pt>
                <c:pt idx="7">
                  <c:v>100</c:v>
                </c:pt>
                <c:pt idx="8">
                  <c:v>34.9</c:v>
                </c:pt>
                <c:pt idx="9">
                  <c:v>9.4</c:v>
                </c:pt>
                <c:pt idx="10">
                  <c:v>11.3</c:v>
                </c:pt>
                <c:pt idx="11">
                  <c:v>1.1000000000000001</c:v>
                </c:pt>
                <c:pt idx="12">
                  <c:v>20.3</c:v>
                </c:pt>
                <c:pt idx="13">
                  <c:v>32.5</c:v>
                </c:pt>
                <c:pt idx="14">
                  <c:v>15.3</c:v>
                </c:pt>
                <c:pt idx="15">
                  <c:v>40.9</c:v>
                </c:pt>
                <c:pt idx="16">
                  <c:v>26.7</c:v>
                </c:pt>
                <c:pt idx="17">
                  <c:v>11.1</c:v>
                </c:pt>
                <c:pt idx="18">
                  <c:v>370</c:v>
                </c:pt>
                <c:pt idx="19">
                  <c:v>81.3</c:v>
                </c:pt>
                <c:pt idx="20">
                  <c:v>127.7</c:v>
                </c:pt>
              </c:numCache>
            </c:numRef>
          </c:xVal>
          <c:yVal>
            <c:numRef>
              <c:f>Foglio1!$C$2:$C$22</c:f>
              <c:numCache>
                <c:formatCode>0.0</c:formatCode>
                <c:ptCount val="21"/>
                <c:pt idx="0">
                  <c:v>21.2</c:v>
                </c:pt>
                <c:pt idx="1">
                  <c:v>12.6</c:v>
                </c:pt>
                <c:pt idx="2">
                  <c:v>107</c:v>
                </c:pt>
                <c:pt idx="3">
                  <c:v>80.599999999999994</c:v>
                </c:pt>
                <c:pt idx="4">
                  <c:v>68.599999999999994</c:v>
                </c:pt>
                <c:pt idx="5">
                  <c:v>242.4</c:v>
                </c:pt>
                <c:pt idx="6">
                  <c:v>119.3</c:v>
                </c:pt>
                <c:pt idx="7">
                  <c:v>97.5</c:v>
                </c:pt>
                <c:pt idx="8">
                  <c:v>27.1</c:v>
                </c:pt>
                <c:pt idx="9">
                  <c:v>7.2</c:v>
                </c:pt>
                <c:pt idx="10">
                  <c:v>5.6</c:v>
                </c:pt>
                <c:pt idx="11">
                  <c:v>1.1000000000000001</c:v>
                </c:pt>
                <c:pt idx="12">
                  <c:v>18.2</c:v>
                </c:pt>
                <c:pt idx="13">
                  <c:v>37.200000000000003</c:v>
                </c:pt>
                <c:pt idx="14">
                  <c:v>16.3</c:v>
                </c:pt>
                <c:pt idx="15">
                  <c:v>37.299999999999997</c:v>
                </c:pt>
                <c:pt idx="16">
                  <c:v>22.4</c:v>
                </c:pt>
                <c:pt idx="17">
                  <c:v>7.4</c:v>
                </c:pt>
                <c:pt idx="18">
                  <c:v>217.3</c:v>
                </c:pt>
                <c:pt idx="19">
                  <c:v>86.7</c:v>
                </c:pt>
                <c:pt idx="20">
                  <c:v>210.8</c:v>
                </c:pt>
              </c:numCache>
            </c:numRef>
          </c:yVal>
          <c:smooth val="0"/>
          <c:extLst>
            <c:ext xmlns:c16="http://schemas.microsoft.com/office/drawing/2014/chart" uri="{C3380CC4-5D6E-409C-BE32-E72D297353CC}">
              <c16:uniqueId val="{00000001-D80D-49FE-AC8F-72B01C37235F}"/>
            </c:ext>
          </c:extLst>
        </c:ser>
        <c:ser>
          <c:idx val="3"/>
          <c:order val="2"/>
          <c:tx>
            <c:v>baricentro</c:v>
          </c:tx>
          <c:spPr>
            <a:ln w="19050">
              <a:noFill/>
            </a:ln>
          </c:spPr>
          <c:marker>
            <c:symbol val="circle"/>
            <c:size val="6"/>
            <c:spPr>
              <a:solidFill>
                <a:srgbClr val="FF0000"/>
              </a:solidFill>
              <a:ln>
                <a:solidFill>
                  <a:srgbClr val="000000"/>
                </a:solidFill>
                <a:prstDash val="solid"/>
              </a:ln>
            </c:spPr>
          </c:marker>
          <c:xVal>
            <c:numRef>
              <c:f>Foglio1!$B$23</c:f>
              <c:numCache>
                <c:formatCode>0.00</c:formatCode>
                <c:ptCount val="1"/>
                <c:pt idx="0">
                  <c:v>71.69047619047619</c:v>
                </c:pt>
              </c:numCache>
            </c:numRef>
          </c:xVal>
          <c:yVal>
            <c:numRef>
              <c:f>Foglio1!$C$23</c:f>
              <c:numCache>
                <c:formatCode>0.00</c:formatCode>
                <c:ptCount val="1"/>
                <c:pt idx="0">
                  <c:v>68.752380952380946</c:v>
                </c:pt>
              </c:numCache>
            </c:numRef>
          </c:yVal>
          <c:smooth val="0"/>
          <c:extLst>
            <c:ext xmlns:c16="http://schemas.microsoft.com/office/drawing/2014/chart" uri="{C3380CC4-5D6E-409C-BE32-E72D297353CC}">
              <c16:uniqueId val="{00000002-D80D-49FE-AC8F-72B01C37235F}"/>
            </c:ext>
          </c:extLst>
        </c:ser>
        <c:dLbls>
          <c:showLegendKey val="0"/>
          <c:showVal val="0"/>
          <c:showCatName val="0"/>
          <c:showSerName val="0"/>
          <c:showPercent val="0"/>
          <c:showBubbleSize val="0"/>
        </c:dLbls>
        <c:axId val="428411184"/>
        <c:axId val="428411744"/>
      </c:scatterChart>
      <c:valAx>
        <c:axId val="428411184"/>
        <c:scaling>
          <c:orientation val="minMax"/>
          <c:max val="380"/>
          <c:min val="0"/>
        </c:scaling>
        <c:delete val="0"/>
        <c:axPos val="b"/>
        <c:majorGridlines>
          <c:spPr>
            <a:ln w="3175">
              <a:solidFill>
                <a:srgbClr val="C0C0C0"/>
              </a:solidFill>
              <a:prstDash val="sysDash"/>
            </a:ln>
          </c:spPr>
        </c:majorGridlines>
        <c:title>
          <c:tx>
            <c:rich>
              <a:bodyPr/>
              <a:lstStyle/>
              <a:p>
                <a:pPr>
                  <a:defRPr sz="800" b="1" i="0" u="none" strike="noStrike" baseline="0">
                    <a:solidFill>
                      <a:srgbClr val="000000"/>
                    </a:solidFill>
                    <a:latin typeface="Arial"/>
                    <a:ea typeface="Arial"/>
                    <a:cs typeface="Arial"/>
                  </a:defRPr>
                </a:pPr>
                <a:r>
                  <a:rPr lang="it-IT"/>
                  <a:t>Importazioni</a:t>
                </a:r>
              </a:p>
            </c:rich>
          </c:tx>
          <c:layout>
            <c:manualLayout>
              <c:xMode val="edge"/>
              <c:yMode val="edge"/>
              <c:x val="0.47013575937755786"/>
              <c:y val="0.9000024414128727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it-IT"/>
          </a:p>
        </c:txPr>
        <c:crossAx val="428411744"/>
        <c:crosses val="autoZero"/>
        <c:crossBetween val="midCat"/>
        <c:majorUnit val="20"/>
      </c:valAx>
      <c:valAx>
        <c:axId val="428411744"/>
        <c:scaling>
          <c:orientation val="minMax"/>
          <c:max val="240"/>
          <c:min val="0"/>
        </c:scaling>
        <c:delete val="0"/>
        <c:axPos val="l"/>
        <c:majorGridlines>
          <c:spPr>
            <a:ln w="3175">
              <a:solidFill>
                <a:srgbClr val="C0C0C0"/>
              </a:solidFill>
              <a:prstDash val="sysDash"/>
            </a:ln>
          </c:spPr>
        </c:majorGridlines>
        <c:title>
          <c:tx>
            <c:rich>
              <a:bodyPr/>
              <a:lstStyle/>
              <a:p>
                <a:pPr>
                  <a:defRPr sz="800" b="1" i="0" u="none" strike="noStrike" baseline="0">
                    <a:solidFill>
                      <a:srgbClr val="000000"/>
                    </a:solidFill>
                    <a:latin typeface="Arial"/>
                    <a:ea typeface="Arial"/>
                    <a:cs typeface="Arial"/>
                  </a:defRPr>
                </a:pPr>
                <a:r>
                  <a:rPr lang="it-IT"/>
                  <a:t>Esportazioni</a:t>
                </a:r>
              </a:p>
            </c:rich>
          </c:tx>
          <c:layout>
            <c:manualLayout>
              <c:xMode val="edge"/>
              <c:yMode val="edge"/>
              <c:x val="3.0828574385413629E-2"/>
              <c:y val="0.34444537881233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it-IT"/>
          </a:p>
        </c:txPr>
        <c:crossAx val="428411184"/>
        <c:crosses val="autoZero"/>
        <c:crossBetween val="midCat"/>
        <c:majorUnit val="2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55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Foglio1!$AO$2:$AO$5</c:f>
              <c:numCache>
                <c:formatCode>General</c:formatCode>
                <c:ptCount val="4"/>
                <c:pt idx="0">
                  <c:v>9</c:v>
                </c:pt>
                <c:pt idx="1">
                  <c:v>9</c:v>
                </c:pt>
                <c:pt idx="2">
                  <c:v>11</c:v>
                </c:pt>
                <c:pt idx="3">
                  <c:v>6</c:v>
                </c:pt>
              </c:numCache>
            </c:numRef>
          </c:xVal>
          <c:yVal>
            <c:numRef>
              <c:f>Foglio1!$AP$2:$AP$5</c:f>
              <c:numCache>
                <c:formatCode>General</c:formatCode>
                <c:ptCount val="4"/>
                <c:pt idx="0">
                  <c:v>2</c:v>
                </c:pt>
                <c:pt idx="1">
                  <c:v>3</c:v>
                </c:pt>
                <c:pt idx="2">
                  <c:v>4</c:v>
                </c:pt>
                <c:pt idx="3">
                  <c:v>1</c:v>
                </c:pt>
              </c:numCache>
            </c:numRef>
          </c:yVal>
          <c:smooth val="0"/>
          <c:extLst>
            <c:ext xmlns:c16="http://schemas.microsoft.com/office/drawing/2014/chart" uri="{C3380CC4-5D6E-409C-BE32-E72D297353CC}">
              <c16:uniqueId val="{00000000-EF7B-4869-B40F-B8F96C0A95B8}"/>
            </c:ext>
          </c:extLst>
        </c:ser>
        <c:dLbls>
          <c:showLegendKey val="0"/>
          <c:showVal val="0"/>
          <c:showCatName val="0"/>
          <c:showSerName val="0"/>
          <c:showPercent val="0"/>
          <c:showBubbleSize val="0"/>
        </c:dLbls>
        <c:axId val="428413984"/>
        <c:axId val="428427008"/>
      </c:scatterChart>
      <c:valAx>
        <c:axId val="42841398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it-IT"/>
                  <a:t>Vendite (X)</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it-IT"/>
          </a:p>
        </c:txPr>
        <c:crossAx val="428427008"/>
        <c:crosses val="autoZero"/>
        <c:crossBetween val="midCat"/>
      </c:valAx>
      <c:valAx>
        <c:axId val="42842700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it-IT"/>
                  <a:t>Ricavi (Y)</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it-IT"/>
          </a:p>
        </c:txPr>
        <c:crossAx val="42841398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9002990728367751E-3"/>
                  <c:y val="-2.4129887627264156E-2"/>
                </c:manualLayout>
              </c:layout>
              <c:numFmt formatCode="General"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trendlineLbl>
          </c:trendline>
          <c:xVal>
            <c:numRef>
              <c:f>Foglio2!$G$3:$G$7</c:f>
              <c:numCache>
                <c:formatCode>General</c:formatCode>
                <c:ptCount val="5"/>
                <c:pt idx="0">
                  <c:v>1</c:v>
                </c:pt>
                <c:pt idx="1">
                  <c:v>2</c:v>
                </c:pt>
                <c:pt idx="2">
                  <c:v>3</c:v>
                </c:pt>
                <c:pt idx="3">
                  <c:v>4</c:v>
                </c:pt>
                <c:pt idx="4">
                  <c:v>5</c:v>
                </c:pt>
              </c:numCache>
            </c:numRef>
          </c:xVal>
          <c:yVal>
            <c:numRef>
              <c:f>Foglio2!$H$3:$H$7</c:f>
              <c:numCache>
                <c:formatCode>General</c:formatCode>
                <c:ptCount val="5"/>
                <c:pt idx="0">
                  <c:v>1</c:v>
                </c:pt>
                <c:pt idx="1">
                  <c:v>1</c:v>
                </c:pt>
                <c:pt idx="2">
                  <c:v>2</c:v>
                </c:pt>
                <c:pt idx="3">
                  <c:v>2</c:v>
                </c:pt>
                <c:pt idx="4">
                  <c:v>4</c:v>
                </c:pt>
              </c:numCache>
            </c:numRef>
          </c:yVal>
          <c:smooth val="0"/>
          <c:extLst>
            <c:ext xmlns:c16="http://schemas.microsoft.com/office/drawing/2014/chart" uri="{C3380CC4-5D6E-409C-BE32-E72D297353CC}">
              <c16:uniqueId val="{00000000-D54E-4172-9DDE-EAB29CB1F3F9}"/>
            </c:ext>
          </c:extLst>
        </c:ser>
        <c:dLbls>
          <c:showLegendKey val="0"/>
          <c:showVal val="0"/>
          <c:showCatName val="0"/>
          <c:showSerName val="0"/>
          <c:showPercent val="0"/>
          <c:showBubbleSize val="0"/>
        </c:dLbls>
        <c:axId val="428429248"/>
        <c:axId val="428429808"/>
      </c:scatterChart>
      <c:valAx>
        <c:axId val="428429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8429808"/>
        <c:crosses val="autoZero"/>
        <c:crossBetween val="midCat"/>
      </c:valAx>
      <c:valAx>
        <c:axId val="42842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84292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'[programma dettagliato 2018.xlsx]Foglio1'!$L$9:$L$24</c:f>
              <c:numCache>
                <c:formatCode>General</c:formatCode>
                <c:ptCount val="16"/>
                <c:pt idx="0">
                  <c:v>20</c:v>
                </c:pt>
                <c:pt idx="1">
                  <c:v>25</c:v>
                </c:pt>
                <c:pt idx="2">
                  <c:v>10</c:v>
                </c:pt>
                <c:pt idx="3">
                  <c:v>5</c:v>
                </c:pt>
                <c:pt idx="4">
                  <c:v>7</c:v>
                </c:pt>
                <c:pt idx="5">
                  <c:v>30</c:v>
                </c:pt>
                <c:pt idx="6">
                  <c:v>40</c:v>
                </c:pt>
                <c:pt idx="7">
                  <c:v>7</c:v>
                </c:pt>
                <c:pt idx="8">
                  <c:v>15</c:v>
                </c:pt>
                <c:pt idx="9">
                  <c:v>20</c:v>
                </c:pt>
                <c:pt idx="10">
                  <c:v>10</c:v>
                </c:pt>
                <c:pt idx="11">
                  <c:v>13</c:v>
                </c:pt>
                <c:pt idx="12">
                  <c:v>22</c:v>
                </c:pt>
                <c:pt idx="13">
                  <c:v>6</c:v>
                </c:pt>
                <c:pt idx="14">
                  <c:v>8</c:v>
                </c:pt>
                <c:pt idx="15">
                  <c:v>12</c:v>
                </c:pt>
              </c:numCache>
            </c:numRef>
          </c:xVal>
          <c:yVal>
            <c:numRef>
              <c:f>'[programma dettagliato 2018.xlsx]Foglio1'!$M$9:$M$24</c:f>
              <c:numCache>
                <c:formatCode>General</c:formatCode>
                <c:ptCount val="16"/>
                <c:pt idx="0">
                  <c:v>27</c:v>
                </c:pt>
                <c:pt idx="1">
                  <c:v>22</c:v>
                </c:pt>
                <c:pt idx="2">
                  <c:v>19</c:v>
                </c:pt>
                <c:pt idx="3">
                  <c:v>20</c:v>
                </c:pt>
                <c:pt idx="4">
                  <c:v>18</c:v>
                </c:pt>
                <c:pt idx="5">
                  <c:v>30</c:v>
                </c:pt>
                <c:pt idx="6">
                  <c:v>29</c:v>
                </c:pt>
                <c:pt idx="7">
                  <c:v>19</c:v>
                </c:pt>
                <c:pt idx="8">
                  <c:v>25</c:v>
                </c:pt>
                <c:pt idx="9">
                  <c:v>30</c:v>
                </c:pt>
                <c:pt idx="10">
                  <c:v>18</c:v>
                </c:pt>
                <c:pt idx="11">
                  <c:v>22</c:v>
                </c:pt>
                <c:pt idx="12">
                  <c:v>27</c:v>
                </c:pt>
                <c:pt idx="13">
                  <c:v>18</c:v>
                </c:pt>
                <c:pt idx="14">
                  <c:v>18</c:v>
                </c:pt>
                <c:pt idx="15">
                  <c:v>18</c:v>
                </c:pt>
              </c:numCache>
            </c:numRef>
          </c:yVal>
          <c:smooth val="0"/>
          <c:extLst>
            <c:ext xmlns:c16="http://schemas.microsoft.com/office/drawing/2014/chart" uri="{C3380CC4-5D6E-409C-BE32-E72D297353CC}">
              <c16:uniqueId val="{00000000-C5D6-4D05-8FCA-D888991BBFAC}"/>
            </c:ext>
          </c:extLst>
        </c:ser>
        <c:dLbls>
          <c:showLegendKey val="0"/>
          <c:showVal val="0"/>
          <c:showCatName val="0"/>
          <c:showSerName val="0"/>
          <c:showPercent val="0"/>
          <c:showBubbleSize val="0"/>
        </c:dLbls>
        <c:axId val="575149168"/>
        <c:axId val="575149728"/>
      </c:scatterChart>
      <c:valAx>
        <c:axId val="5751491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it-IT"/>
          </a:p>
        </c:txPr>
        <c:crossAx val="575149728"/>
        <c:crosses val="autoZero"/>
        <c:crossBetween val="midCat"/>
      </c:valAx>
      <c:valAx>
        <c:axId val="5751497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it-IT"/>
          </a:p>
        </c:txPr>
        <c:crossAx val="57514916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0.29796</cdr:x>
      <cdr:y>0.58192</cdr:y>
    </cdr:from>
    <cdr:to>
      <cdr:x>0.48897</cdr:x>
      <cdr:y>0.64876</cdr:y>
    </cdr:to>
    <cdr:sp macro="" textlink="">
      <cdr:nvSpPr>
        <cdr:cNvPr id="2049" name="Text Box 1"/>
        <cdr:cNvSpPr txBox="1">
          <a:spLocks xmlns:a="http://schemas.openxmlformats.org/drawingml/2006/main" noChangeArrowheads="1"/>
        </cdr:cNvSpPr>
      </cdr:nvSpPr>
      <cdr:spPr bwMode="auto">
        <a:xfrm xmlns:a="http://schemas.openxmlformats.org/drawingml/2006/main">
          <a:off x="1478979" y="2004108"/>
          <a:ext cx="946046" cy="2298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it-IT" sz="800" b="1" i="0" u="none" strike="noStrike" baseline="0">
              <a:solidFill>
                <a:srgbClr val="FF0000"/>
              </a:solidFill>
              <a:latin typeface="Arial"/>
              <a:cs typeface="Arial"/>
            </a:rPr>
            <a:t>baricentro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26/11/2019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38207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26/11/2019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26/11/2019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26/11/2019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26/11/2019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90.png"/><Relationship Id="rId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image" Target="../media/image31.png"/><Relationship Id="rId5" Type="http://schemas.openxmlformats.org/officeDocument/2006/relationships/image" Target="../media/image250.png"/><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290.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5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80.png"/><Relationship Id="rId4" Type="http://schemas.openxmlformats.org/officeDocument/2006/relationships/image" Target="../media/image37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9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4.png"/><Relationship Id="rId2" Type="http://schemas.openxmlformats.org/officeDocument/2006/relationships/image" Target="../media/image430.png"/><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7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20.png"/><Relationship Id="rId4" Type="http://schemas.openxmlformats.org/officeDocument/2006/relationships/image" Target="../media/image5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5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7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101.png"/><Relationship Id="rId3" Type="http://schemas.openxmlformats.org/officeDocument/2006/relationships/image" Target="../media/image2.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3.emf"/><Relationship Id="rId16"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102.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93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70.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94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000.png"/><Relationship Id="rId5" Type="http://schemas.openxmlformats.org/officeDocument/2006/relationships/image" Target="../media/image57.png"/><Relationship Id="rId4" Type="http://schemas.openxmlformats.org/officeDocument/2006/relationships/image" Target="../media/image98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Correlazione lineare e regressione</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1" y="6497674"/>
            <a:ext cx="9157744"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30899"/>
            <a:ext cx="2432050" cy="1282601"/>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47" y="230899"/>
            <a:ext cx="1408804" cy="1408804"/>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155864" y="1254073"/>
            <a:ext cx="2136108" cy="4791157"/>
          </a:xfrm>
          <a:prstGeom prst="rect">
            <a:avLst/>
          </a:prstGeom>
        </p:spPr>
      </p:pic>
      <p:pic>
        <p:nvPicPr>
          <p:cNvPr id="6" name="Immagine 5"/>
          <p:cNvPicPr>
            <a:picLocks noChangeAspect="1"/>
          </p:cNvPicPr>
          <p:nvPr/>
        </p:nvPicPr>
        <p:blipFill>
          <a:blip r:embed="rId5"/>
          <a:stretch>
            <a:fillRect/>
          </a:stretch>
        </p:blipFill>
        <p:spPr>
          <a:xfrm>
            <a:off x="3390216" y="1441987"/>
            <a:ext cx="4291974" cy="728335"/>
          </a:xfrm>
          <a:prstGeom prst="rect">
            <a:avLst/>
          </a:prstGeom>
        </p:spPr>
      </p:pic>
      <p:pic>
        <p:nvPicPr>
          <p:cNvPr id="7" name="Immagine 6"/>
          <p:cNvPicPr>
            <a:picLocks noChangeAspect="1"/>
          </p:cNvPicPr>
          <p:nvPr/>
        </p:nvPicPr>
        <p:blipFill>
          <a:blip r:embed="rId6"/>
          <a:stretch>
            <a:fillRect/>
          </a:stretch>
        </p:blipFill>
        <p:spPr>
          <a:xfrm>
            <a:off x="3390216" y="3707075"/>
            <a:ext cx="4217056" cy="657706"/>
          </a:xfrm>
          <a:prstGeom prst="rect">
            <a:avLst/>
          </a:prstGeom>
        </p:spPr>
      </p:pic>
      <mc:AlternateContent xmlns:mc="http://schemas.openxmlformats.org/markup-compatibility/2006" xmlns:a14="http://schemas.microsoft.com/office/drawing/2010/main">
        <mc:Choice Requires="a14">
          <p:sp>
            <p:nvSpPr>
              <p:cNvPr id="8" name="Rettangolo 7"/>
              <p:cNvSpPr/>
              <p:nvPr/>
            </p:nvSpPr>
            <p:spPr>
              <a:xfrm>
                <a:off x="3390216" y="2651067"/>
                <a:ext cx="1930913" cy="445571"/>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𝑋𝑌</m:t>
                        </m:r>
                      </m:sub>
                    </m:sSub>
                  </m:oMath>
                </a14:m>
                <a:r>
                  <a:rPr lang="it-IT" sz="1600" dirty="0" smtClean="0"/>
                  <a:t> = </a:t>
                </a:r>
                <a14:m>
                  <m:oMath xmlns:m="http://schemas.openxmlformats.org/officeDocument/2006/math">
                    <m:f>
                      <m:fPr>
                        <m:ctrlPr>
                          <a:rPr lang="it-IT" sz="1600" i="1" smtClean="0">
                            <a:latin typeface="Cambria Math" panose="02040503050406030204" pitchFamily="18" charset="0"/>
                          </a:rPr>
                        </m:ctrlPr>
                      </m:fPr>
                      <m:num>
                        <m:r>
                          <a:rPr lang="it-IT" sz="1600" b="0" i="1" smtClean="0">
                            <a:latin typeface="Cambria Math" panose="02040503050406030204" pitchFamily="18" charset="0"/>
                          </a:rPr>
                          <m:t>12.584</m:t>
                        </m:r>
                      </m:num>
                      <m:den>
                        <m:r>
                          <a:rPr lang="it-IT" sz="1600" b="0" i="1" smtClean="0">
                            <a:latin typeface="Cambria Math" panose="02040503050406030204" pitchFamily="18" charset="0"/>
                          </a:rPr>
                          <m:t>25</m:t>
                        </m:r>
                      </m:den>
                    </m:f>
                  </m:oMath>
                </a14:m>
                <a:r>
                  <a:rPr lang="it-IT" sz="1600" dirty="0" smtClean="0"/>
                  <a:t> = 503,36</a:t>
                </a:r>
                <a:endParaRPr lang="it-IT" sz="1600" dirty="0"/>
              </a:p>
            </p:txBody>
          </p:sp>
        </mc:Choice>
        <mc:Fallback xmlns="">
          <p:sp>
            <p:nvSpPr>
              <p:cNvPr id="8" name="Rettangolo 7"/>
              <p:cNvSpPr>
                <a:spLocks noRot="1" noChangeAspect="1" noMove="1" noResize="1" noEditPoints="1" noAdjustHandles="1" noChangeArrowheads="1" noChangeShapeType="1" noTextEdit="1"/>
              </p:cNvSpPr>
              <p:nvPr/>
            </p:nvSpPr>
            <p:spPr>
              <a:xfrm>
                <a:off x="3390216" y="2651067"/>
                <a:ext cx="1930913" cy="445571"/>
              </a:xfrm>
              <a:prstGeom prst="rect">
                <a:avLst/>
              </a:prstGeom>
              <a:blipFill rotWithShape="0">
                <a:blip r:embed="rId7"/>
                <a:stretch>
                  <a:fillRect r="-946" b="-5479"/>
                </a:stretch>
              </a:blipFill>
            </p:spPr>
            <p:txBody>
              <a:bodyPr/>
              <a:lstStyle/>
              <a:p>
                <a:r>
                  <a:rPr lang="it-IT">
                    <a:noFill/>
                  </a:rPr>
                  <a:t> </a:t>
                </a:r>
              </a:p>
            </p:txBody>
          </p:sp>
        </mc:Fallback>
      </mc:AlternateContent>
    </p:spTree>
    <p:extLst>
      <p:ext uri="{BB962C8B-B14F-4D97-AF65-F5344CB8AC3E}">
        <p14:creationId xmlns:p14="http://schemas.microsoft.com/office/powerpoint/2010/main" val="89007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a:t>
            </a:r>
            <a:r>
              <a:rPr lang="it-IT" sz="1600" dirty="0">
                <a:solidFill>
                  <a:schemeClr val="bg1"/>
                </a:solidFill>
                <a:latin typeface="+mj-lt"/>
                <a:cs typeface="Cali"/>
              </a:rPr>
              <a:t>coefficiente di correlazione lineare di Pearson </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80931" y="1182590"/>
            <a:ext cx="8389344" cy="830997"/>
          </a:xfrm>
          <a:prstGeom prst="rect">
            <a:avLst/>
          </a:prstGeom>
        </p:spPr>
        <p:txBody>
          <a:bodyPr wrap="square">
            <a:spAutoFit/>
          </a:bodyPr>
          <a:lstStyle/>
          <a:p>
            <a:pPr algn="just"/>
            <a:r>
              <a:rPr lang="it-IT" sz="1600" dirty="0" smtClean="0">
                <a:latin typeface="Arial" panose="020B0604020202020204" pitchFamily="34" charset="0"/>
                <a:cs typeface="Arial" panose="020B0604020202020204" pitchFamily="34" charset="0"/>
              </a:rPr>
              <a:t>La covarianza dipende dall’unità </a:t>
            </a:r>
            <a:r>
              <a:rPr lang="it-IT" sz="1600" dirty="0">
                <a:latin typeface="Arial" panose="020B0604020202020204" pitchFamily="34" charset="0"/>
                <a:cs typeface="Arial" panose="020B0604020202020204" pitchFamily="34" charset="0"/>
              </a:rPr>
              <a:t>di misura delle osservazioni cosicché non è corretto </a:t>
            </a:r>
            <a:r>
              <a:rPr lang="it-IT" sz="1600" dirty="0" smtClean="0">
                <a:latin typeface="Arial" panose="020B0604020202020204" pitchFamily="34" charset="0"/>
                <a:cs typeface="Arial" panose="020B0604020202020204" pitchFamily="34" charset="0"/>
              </a:rPr>
              <a:t>confrontarne </a:t>
            </a:r>
            <a:r>
              <a:rPr lang="it-IT" sz="1600" dirty="0">
                <a:latin typeface="Arial" panose="020B0604020202020204" pitchFamily="34" charset="0"/>
                <a:cs typeface="Arial" panose="020B0604020202020204" pitchFamily="34" charset="0"/>
              </a:rPr>
              <a:t>il valore </a:t>
            </a:r>
            <a:r>
              <a:rPr lang="it-IT" sz="1600" dirty="0" smtClean="0">
                <a:latin typeface="Arial" panose="020B0604020202020204" pitchFamily="34" charset="0"/>
                <a:cs typeface="Arial" panose="020B0604020202020204" pitchFamily="34" charset="0"/>
              </a:rPr>
              <a:t>su </a:t>
            </a:r>
            <a:r>
              <a:rPr lang="it-IT" sz="1600" dirty="0">
                <a:latin typeface="Arial" panose="020B0604020202020204" pitchFamily="34" charset="0"/>
                <a:cs typeface="Arial" panose="020B0604020202020204" pitchFamily="34" charset="0"/>
              </a:rPr>
              <a:t>diverse distribuzioni doppie. </a:t>
            </a:r>
          </a:p>
          <a:p>
            <a:pPr algn="just"/>
            <a:r>
              <a:rPr lang="it-IT" sz="1600" dirty="0">
                <a:latin typeface="Arial" panose="020B0604020202020204" pitchFamily="34" charset="0"/>
                <a:cs typeface="Arial" panose="020B0604020202020204" pitchFamily="34" charset="0"/>
              </a:rPr>
              <a:t>Per ovviare a tale inconveniente è opportuno trasformare la </a:t>
            </a:r>
            <a:r>
              <a:rPr lang="it-IT" sz="1600" dirty="0" smtClean="0">
                <a:latin typeface="Arial" panose="020B0604020202020204" pitchFamily="34" charset="0"/>
                <a:cs typeface="Arial" panose="020B0604020202020204" pitchFamily="34" charset="0"/>
              </a:rPr>
              <a:t>covarianza in </a:t>
            </a:r>
            <a:r>
              <a:rPr lang="it-IT" sz="1600" dirty="0">
                <a:latin typeface="Arial" panose="020B0604020202020204" pitchFamily="34" charset="0"/>
                <a:cs typeface="Arial" panose="020B0604020202020204" pitchFamily="34" charset="0"/>
              </a:rPr>
              <a:t>un indice </a:t>
            </a:r>
            <a:r>
              <a:rPr lang="it-IT" sz="1600" dirty="0" smtClean="0">
                <a:latin typeface="Arial" panose="020B0604020202020204" pitchFamily="34" charset="0"/>
                <a:cs typeface="Arial" panose="020B0604020202020204" pitchFamily="34" charset="0"/>
              </a:rPr>
              <a:t>relativo</a:t>
            </a:r>
            <a:endParaRPr lang="it-IT"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ttangolo 4"/>
              <p:cNvSpPr/>
              <p:nvPr/>
            </p:nvSpPr>
            <p:spPr>
              <a:xfrm>
                <a:off x="720347" y="4901900"/>
                <a:ext cx="8137323" cy="989117"/>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−1≤</m:t>
                      </m:r>
                      <m:sSub>
                        <m:sSubPr>
                          <m:ctrlPr>
                            <a:rPr lang="it-IT" i="1">
                              <a:latin typeface="Cambria Math" panose="02040503050406030204" pitchFamily="18" charset="0"/>
                            </a:rPr>
                          </m:ctrlPr>
                        </m:sSubPr>
                        <m:e>
                          <m:r>
                            <a:rPr lang="it-IT" i="1">
                              <a:latin typeface="Cambria Math" panose="02040503050406030204" pitchFamily="18" charset="0"/>
                            </a:rPr>
                            <m:t>𝜌</m:t>
                          </m:r>
                        </m:e>
                        <m:sub>
                          <m:r>
                            <a:rPr lang="it-IT" i="1">
                              <a:latin typeface="Cambria Math" panose="02040503050406030204" pitchFamily="18" charset="0"/>
                            </a:rPr>
                            <m:t>𝑥𝑦</m:t>
                          </m:r>
                        </m:sub>
                      </m:sSub>
                      <m:r>
                        <a:rPr lang="it-IT">
                          <a:latin typeface="Cambria Math" panose="02040503050406030204" pitchFamily="18" charset="0"/>
                        </a:rPr>
                        <m:t>≤1</m:t>
                      </m:r>
                    </m:oMath>
                  </m:oMathPara>
                </a14:m>
                <a:endParaRPr lang="it-IT" dirty="0"/>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Perché la </a:t>
                </a:r>
                <a:r>
                  <a:rPr lang="it-IT" dirty="0">
                    <a:latin typeface="Arial" panose="020B0604020202020204" pitchFamily="34" charset="0"/>
                    <a:ea typeface="Times New Roman" panose="02020603050405020304" pitchFamily="18" charset="0"/>
                    <a:cs typeface="Times New Roman" panose="02020603050405020304" pitchFamily="18" charset="0"/>
                  </a:rPr>
                  <a:t>covarianza </a:t>
                </a:r>
                <a:r>
                  <a:rPr lang="it-IT" dirty="0" smtClean="0">
                    <a:latin typeface="Arial" panose="020B0604020202020204" pitchFamily="34" charset="0"/>
                    <a:ea typeface="Times New Roman" panose="02020603050405020304" pitchFamily="18" charset="0"/>
                    <a:cs typeface="Times New Roman" panose="02020603050405020304" pitchFamily="18" charset="0"/>
                  </a:rPr>
                  <a:t>assume </a:t>
                </a:r>
                <a:r>
                  <a:rPr lang="it-IT" dirty="0">
                    <a:latin typeface="Arial" panose="020B0604020202020204" pitchFamily="34" charset="0"/>
                    <a:ea typeface="Times New Roman" panose="02020603050405020304" pitchFamily="18" charset="0"/>
                    <a:cs typeface="Times New Roman" panose="02020603050405020304" pitchFamily="18" charset="0"/>
                  </a:rPr>
                  <a:t>valori all’interno di: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𝑥𝑦</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sub>
                    </m:sSub>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720347" y="4901900"/>
                <a:ext cx="8137323" cy="989117"/>
              </a:xfrm>
              <a:prstGeom prst="rect">
                <a:avLst/>
              </a:prstGeom>
              <a:blipFill rotWithShape="0">
                <a:blip r:embed="rId4"/>
                <a:stretch>
                  <a:fillRect l="-599" b="-3086"/>
                </a:stretch>
              </a:blipFill>
            </p:spPr>
            <p:txBody>
              <a:bodyPr/>
              <a:lstStyle/>
              <a:p>
                <a:r>
                  <a:rPr lang="it-IT">
                    <a:noFill/>
                  </a:rPr>
                  <a:t> </a:t>
                </a:r>
              </a:p>
            </p:txBody>
          </p:sp>
        </mc:Fallback>
      </mc:AlternateContent>
      <p:sp>
        <p:nvSpPr>
          <p:cNvPr id="6" name="Rettangolo 5"/>
          <p:cNvSpPr/>
          <p:nvPr/>
        </p:nvSpPr>
        <p:spPr>
          <a:xfrm>
            <a:off x="280928" y="2186241"/>
            <a:ext cx="8477479" cy="92333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può quindi introdurre un indice relativo, il </a:t>
            </a:r>
            <a:r>
              <a:rPr lang="it-IT" b="1" dirty="0">
                <a:latin typeface="Arial" panose="020B0604020202020204" pitchFamily="34" charset="0"/>
                <a:ea typeface="Times New Roman" panose="02020603050405020304" pitchFamily="18" charset="0"/>
                <a:cs typeface="Times New Roman" panose="02020603050405020304" pitchFamily="18" charset="0"/>
              </a:rPr>
              <a:t>coefficiente di correlazione lineare</a:t>
            </a:r>
            <a:r>
              <a:rPr lang="it-IT" dirty="0">
                <a:latin typeface="Arial" panose="020B0604020202020204" pitchFamily="34" charset="0"/>
                <a:ea typeface="Times New Roman" panose="02020603050405020304" pitchFamily="18" charset="0"/>
                <a:cs typeface="Times New Roman" panose="02020603050405020304" pitchFamily="18" charset="0"/>
              </a:rPr>
              <a:t> di </a:t>
            </a:r>
            <a:r>
              <a:rPr lang="it-IT" dirty="0" err="1">
                <a:latin typeface="Arial" panose="020B0604020202020204" pitchFamily="34" charset="0"/>
                <a:ea typeface="Times New Roman" panose="02020603050405020304" pitchFamily="18" charset="0"/>
                <a:cs typeface="Times New Roman" panose="02020603050405020304" pitchFamily="18" charset="0"/>
              </a:rPr>
              <a:t>Bravais</a:t>
            </a:r>
            <a:r>
              <a:rPr lang="it-IT" dirty="0">
                <a:latin typeface="Arial" panose="020B0604020202020204" pitchFamily="34" charset="0"/>
                <a:ea typeface="Times New Roman" panose="02020603050405020304" pitchFamily="18" charset="0"/>
                <a:cs typeface="Times New Roman" panose="02020603050405020304" pitchFamily="18" charset="0"/>
              </a:rPr>
              <a:t> e Pearson che esprime l’intensità del legame lineare tra due variabili.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ttangolo 7"/>
              <p:cNvSpPr/>
              <p:nvPr/>
            </p:nvSpPr>
            <p:spPr>
              <a:xfrm>
                <a:off x="1072887" y="3313115"/>
                <a:ext cx="7244848" cy="11384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𝜌</m:t>
                          </m:r>
                        </m:e>
                        <m:sub>
                          <m:r>
                            <a:rPr lang="it-IT" i="1">
                              <a:latin typeface="Cambria Math" panose="02040503050406030204" pitchFamily="18" charset="0"/>
                            </a:rPr>
                            <m:t>𝑥𝑦</m:t>
                          </m:r>
                        </m:sub>
                      </m:sSub>
                      <m:r>
                        <a:rPr lang="it-IT" i="0">
                          <a:latin typeface="Cambria Math" panose="02040503050406030204" pitchFamily="18" charset="0"/>
                        </a:rPr>
                        <m:t>=</m:t>
                      </m:r>
                      <m:f>
                        <m:fPr>
                          <m:ctrlPr>
                            <a:rPr lang="it-IT" i="1">
                              <a:latin typeface="Cambria Math" panose="02040503050406030204" pitchFamily="18" charset="0"/>
                            </a:rPr>
                          </m:ctrlPr>
                        </m:fPr>
                        <m:num>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𝑌</m:t>
                                  </m:r>
                                </m:sub>
                              </m:sSub>
                            </m:e>
                          </m:nary>
                        </m:num>
                        <m:den>
                          <m:rad>
                            <m:radPr>
                              <m:degHide m:val="on"/>
                              <m:ctrlPr>
                                <a:rPr lang="it-IT" i="1">
                                  <a:latin typeface="Cambria Math" panose="02040503050406030204" pitchFamily="18" charset="0"/>
                                </a:rPr>
                              </m:ctrlPr>
                            </m:radPr>
                            <m:deg/>
                            <m:e>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sup>
                                      <m:r>
                                        <a:rPr lang="it-IT" i="0">
                                          <a:latin typeface="Cambria Math" panose="02040503050406030204" pitchFamily="18" charset="0"/>
                                        </a:rPr>
                                        <m:t>2</m:t>
                                      </m:r>
                                    </m:sup>
                                  </m:sSup>
                                </m:e>
                              </m:nary>
                              <m:r>
                                <a:rPr lang="it-IT" i="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𝜇</m:t>
                                  </m:r>
                                </m:e>
                                <m:sub>
                                  <m:r>
                                    <a:rPr lang="it-IT" i="1">
                                      <a:latin typeface="Cambria Math" panose="02040503050406030204" pitchFamily="18" charset="0"/>
                                    </a:rPr>
                                    <m:t>𝑥</m:t>
                                  </m:r>
                                </m:sub>
                                <m:sup>
                                  <m:r>
                                    <a:rPr lang="it-IT" i="0">
                                      <a:latin typeface="Cambria Math" panose="02040503050406030204" pitchFamily="18" charset="0"/>
                                    </a:rPr>
                                    <m:t>2</m:t>
                                  </m:r>
                                </m:sup>
                              </m:sSubSup>
                            </m:e>
                          </m:rad>
                          <m:r>
                            <a:rPr lang="it-IT" i="0">
                              <a:latin typeface="Cambria Math" panose="02040503050406030204" pitchFamily="18" charset="0"/>
                            </a:rPr>
                            <m:t> </m:t>
                          </m:r>
                          <m:rad>
                            <m:radPr>
                              <m:degHide m:val="on"/>
                              <m:ctrlPr>
                                <a:rPr lang="it-IT" i="1">
                                  <a:latin typeface="Cambria Math" panose="02040503050406030204" pitchFamily="18" charset="0"/>
                                </a:rPr>
                              </m:ctrlPr>
                            </m:radPr>
                            <m:deg/>
                            <m:e>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e>
                                    <m:sup>
                                      <m:r>
                                        <a:rPr lang="it-IT" i="0">
                                          <a:latin typeface="Cambria Math" panose="02040503050406030204" pitchFamily="18" charset="0"/>
                                        </a:rPr>
                                        <m:t>2</m:t>
                                      </m:r>
                                    </m:sup>
                                  </m:sSup>
                                </m:e>
                              </m:nary>
                              <m:r>
                                <a:rPr lang="it-IT" i="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𝜇</m:t>
                                  </m:r>
                                </m:e>
                                <m:sub>
                                  <m:r>
                                    <a:rPr lang="it-IT" i="1">
                                      <a:latin typeface="Cambria Math" panose="02040503050406030204" pitchFamily="18" charset="0"/>
                                    </a:rPr>
                                    <m:t>𝑦</m:t>
                                  </m:r>
                                </m:sub>
                                <m:sup>
                                  <m:r>
                                    <a:rPr lang="it-IT" i="0">
                                      <a:latin typeface="Cambria Math" panose="02040503050406030204" pitchFamily="18" charset="0"/>
                                    </a:rPr>
                                    <m:t>2</m:t>
                                  </m:r>
                                </m:sup>
                              </m:sSubSup>
                            </m:e>
                          </m:rad>
                        </m:den>
                      </m:f>
                      <m:r>
                        <a:rPr lang="it-IT" i="0">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𝑥𝑦</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𝑦</m:t>
                              </m:r>
                            </m:sub>
                          </m:sSub>
                        </m:den>
                      </m:f>
                    </m:oMath>
                  </m:oMathPara>
                </a14:m>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1072887" y="3313115"/>
                <a:ext cx="7244848" cy="1138453"/>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664064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Il coefficiente di correlazione lineare di Pearson </a:t>
            </a:r>
            <a:r>
              <a:rPr lang="it-IT" sz="1600" dirty="0" smtClean="0">
                <a:solidFill>
                  <a:schemeClr val="bg1"/>
                </a:solidFill>
                <a:cs typeface="Cali"/>
              </a:rPr>
              <a:t>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001169" y="1325399"/>
                <a:ext cx="4572000" cy="6501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𝜌</m:t>
                          </m:r>
                        </m:e>
                        <m:sub>
                          <m:r>
                            <a:rPr lang="it-IT" i="1">
                              <a:latin typeface="Cambria Math" panose="02040503050406030204" pitchFamily="18" charset="0"/>
                            </a:rPr>
                            <m:t>𝑥𝑦</m:t>
                          </m:r>
                        </m:sub>
                      </m:sSub>
                      <m:r>
                        <a:rPr lang="it-IT">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𝑥𝑦</m:t>
                              </m:r>
                            </m:sub>
                          </m:sSub>
                        </m:num>
                        <m:den>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𝑥</m:t>
                              </m:r>
                            </m:sub>
                          </m:sSub>
                          <m:sSub>
                            <m:sSubPr>
                              <m:ctrlPr>
                                <a:rPr lang="it-IT" i="1">
                                  <a:latin typeface="Cambria Math" panose="02040503050406030204" pitchFamily="18" charset="0"/>
                                </a:rPr>
                              </m:ctrlPr>
                            </m:sSubPr>
                            <m:e>
                              <m:r>
                                <a:rPr lang="it-IT" i="1">
                                  <a:latin typeface="Cambria Math" panose="02040503050406030204" pitchFamily="18" charset="0"/>
                                </a:rPr>
                                <m:t>𝜎</m:t>
                              </m:r>
                            </m:e>
                            <m:sub>
                              <m:r>
                                <a:rPr lang="it-IT" i="1">
                                  <a:latin typeface="Cambria Math" panose="02040503050406030204" pitchFamily="18" charset="0"/>
                                </a:rPr>
                                <m:t>𝑦</m:t>
                              </m:r>
                            </m:sub>
                          </m:sSub>
                        </m:den>
                      </m:f>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001169" y="1325399"/>
                <a:ext cx="4572000" cy="650114"/>
              </a:xfrm>
              <a:prstGeom prst="rect">
                <a:avLst/>
              </a:prstGeom>
              <a:blipFill rotWithShape="0">
                <a:blip r:embed="rId4"/>
                <a:stretch>
                  <a:fillRect/>
                </a:stretch>
              </a:blipFill>
            </p:spPr>
            <p:txBody>
              <a:bodyPr/>
              <a:lstStyle/>
              <a:p>
                <a:r>
                  <a:rPr lang="it-IT">
                    <a:noFill/>
                  </a:rPr>
                  <a:t> </a:t>
                </a:r>
              </a:p>
            </p:txBody>
          </p:sp>
        </mc:Fallback>
      </mc:AlternateContent>
      <p:sp>
        <p:nvSpPr>
          <p:cNvPr id="6" name="Rettangolo 5"/>
          <p:cNvSpPr/>
          <p:nvPr/>
        </p:nvSpPr>
        <p:spPr>
          <a:xfrm>
            <a:off x="2452867" y="1263760"/>
            <a:ext cx="6154300" cy="830997"/>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Il segno presentato dal coefficiente di correlazione corrisponde al segno </a:t>
            </a:r>
            <a:r>
              <a:rPr lang="it-IT" sz="1600" dirty="0" smtClean="0">
                <a:latin typeface="Arial" panose="020B0604020202020204" pitchFamily="34" charset="0"/>
                <a:cs typeface="Arial" panose="020B0604020202020204" pitchFamily="34" charset="0"/>
              </a:rPr>
              <a:t>della covarianza </a:t>
            </a:r>
            <a:r>
              <a:rPr lang="it-IT" sz="1600" dirty="0">
                <a:latin typeface="Arial" panose="020B0604020202020204" pitchFamily="34" charset="0"/>
                <a:cs typeface="Arial" panose="020B0604020202020204" pitchFamily="34" charset="0"/>
              </a:rPr>
              <a:t>giacché al suo denominatore vi sono quantità sempre positive. </a:t>
            </a:r>
          </a:p>
        </p:txBody>
      </p:sp>
      <p:pic>
        <p:nvPicPr>
          <p:cNvPr id="7" name="Immagine 6"/>
          <p:cNvPicPr>
            <a:picLocks noChangeAspect="1"/>
          </p:cNvPicPr>
          <p:nvPr/>
        </p:nvPicPr>
        <p:blipFill>
          <a:blip r:embed="rId5"/>
          <a:stretch>
            <a:fillRect/>
          </a:stretch>
        </p:blipFill>
        <p:spPr>
          <a:xfrm>
            <a:off x="1704357" y="2597080"/>
            <a:ext cx="5654410" cy="3185403"/>
          </a:xfrm>
          <a:prstGeom prst="rect">
            <a:avLst/>
          </a:prstGeom>
        </p:spPr>
      </p:pic>
    </p:spTree>
    <p:extLst>
      <p:ext uri="{BB962C8B-B14F-4D97-AF65-F5344CB8AC3E}">
        <p14:creationId xmlns:p14="http://schemas.microsoft.com/office/powerpoint/2010/main" val="256135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52539" y="917078"/>
            <a:ext cx="8036804" cy="923330"/>
          </a:xfrm>
          <a:prstGeom prst="rect">
            <a:avLst/>
          </a:prstGeom>
        </p:spPr>
        <p:txBody>
          <a:bodyPr wrap="square">
            <a:spAutoFit/>
          </a:bodyPr>
          <a:lstStyle/>
          <a:p>
            <a:pPr algn="just">
              <a:lnSpc>
                <a:spcPct val="150000"/>
              </a:lnSpc>
              <a:spcAft>
                <a:spcPts val="0"/>
              </a:spcAft>
            </a:pPr>
            <a:r>
              <a:rPr lang="it-IT" i="1" dirty="0" smtClean="0">
                <a:latin typeface="Arial" panose="020B0604020202020204" pitchFamily="34" charset="0"/>
                <a:ea typeface="Times New Roman" panose="02020603050405020304" pitchFamily="18" charset="0"/>
                <a:cs typeface="Times New Roman" panose="02020603050405020304" pitchFamily="18" charset="0"/>
              </a:rPr>
              <a:t>Facendo riferimento ai dati della seguente tabella si </a:t>
            </a:r>
            <a:r>
              <a:rPr lang="it-IT" i="1" dirty="0">
                <a:latin typeface="Arial" panose="020B0604020202020204" pitchFamily="34" charset="0"/>
                <a:ea typeface="Times New Roman" panose="02020603050405020304" pitchFamily="18" charset="0"/>
                <a:cs typeface="Times New Roman" panose="02020603050405020304" pitchFamily="18" charset="0"/>
              </a:rPr>
              <a:t>calcoli il coefficiente di correlazione della </a:t>
            </a:r>
            <a:r>
              <a:rPr lang="it-IT" i="1" dirty="0" smtClean="0">
                <a:latin typeface="Arial" panose="020B0604020202020204" pitchFamily="34" charset="0"/>
                <a:ea typeface="Times New Roman" panose="02020603050405020304" pitchFamily="18" charset="0"/>
                <a:cs typeface="Times New Roman" panose="02020603050405020304" pitchFamily="18" charset="0"/>
              </a:rPr>
              <a:t>distribuzione doppia X Y</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4111004095"/>
              </p:ext>
            </p:extLst>
          </p:nvPr>
        </p:nvGraphicFramePr>
        <p:xfrm>
          <a:off x="6170757" y="1509203"/>
          <a:ext cx="1537499" cy="4451096"/>
        </p:xfrm>
        <a:graphic>
          <a:graphicData uri="http://schemas.openxmlformats.org/drawingml/2006/table">
            <a:tbl>
              <a:tblPr firstRow="1" firstCol="1" bandRow="1" bandCol="1"/>
              <a:tblGrid>
                <a:gridCol w="664523">
                  <a:extLst>
                    <a:ext uri="{9D8B030D-6E8A-4147-A177-3AD203B41FA5}">
                      <a16:colId xmlns:a16="http://schemas.microsoft.com/office/drawing/2014/main" val="20000"/>
                    </a:ext>
                  </a:extLst>
                </a:gridCol>
                <a:gridCol w="436488">
                  <a:extLst>
                    <a:ext uri="{9D8B030D-6E8A-4147-A177-3AD203B41FA5}">
                      <a16:colId xmlns:a16="http://schemas.microsoft.com/office/drawing/2014/main" val="20001"/>
                    </a:ext>
                  </a:extLst>
                </a:gridCol>
                <a:gridCol w="436488">
                  <a:extLst>
                    <a:ext uri="{9D8B030D-6E8A-4147-A177-3AD203B41FA5}">
                      <a16:colId xmlns:a16="http://schemas.microsoft.com/office/drawing/2014/main" val="20002"/>
                    </a:ext>
                  </a:extLst>
                </a:gridCol>
              </a:tblGrid>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Studente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X</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i="1">
                          <a:effectLst/>
                          <a:latin typeface="Arial" panose="020B0604020202020204" pitchFamily="34" charset="0"/>
                          <a:ea typeface="Times New Roman" panose="02020603050405020304" pitchFamily="18" charset="0"/>
                          <a:cs typeface="Times New Roman" panose="02020603050405020304" pitchFamily="18" charset="0"/>
                        </a:rPr>
                        <a:t>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61642">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cs typeface="Arial"/>
                        </a:defRPr>
                      </a:lvl1pPr>
                      <a:lvl2pPr marL="457200" algn="l" defTabSz="457200" rtl="0" eaLnBrk="1" latinLnBrk="0" hangingPunct="1">
                        <a:defRPr sz="1800" kern="1200">
                          <a:solidFill>
                            <a:schemeClr val="tx1"/>
                          </a:solidFill>
                          <a:latin typeface="Arial"/>
                          <a:cs typeface="Arial"/>
                        </a:defRPr>
                      </a:lvl2pPr>
                      <a:lvl3pPr marL="914400" algn="l" defTabSz="457200" rtl="0" eaLnBrk="1" latinLnBrk="0" hangingPunct="1">
                        <a:defRPr sz="1800" kern="1200">
                          <a:solidFill>
                            <a:schemeClr val="tx1"/>
                          </a:solidFill>
                          <a:latin typeface="Arial"/>
                          <a:cs typeface="Arial"/>
                        </a:defRPr>
                      </a:lvl3pPr>
                      <a:lvl4pPr marL="1371600" algn="l" defTabSz="457200" rtl="0" eaLnBrk="1" latinLnBrk="0" hangingPunct="1">
                        <a:defRPr sz="1800" kern="1200">
                          <a:solidFill>
                            <a:schemeClr val="tx1"/>
                          </a:solidFill>
                          <a:latin typeface="Arial"/>
                          <a:cs typeface="Arial"/>
                        </a:defRPr>
                      </a:lvl4pPr>
                      <a:lvl5pPr marL="1828800" algn="l" defTabSz="457200" rtl="0" eaLnBrk="1" latinLnBrk="0" hangingPunct="1">
                        <a:defRPr sz="1800" kern="1200">
                          <a:solidFill>
                            <a:schemeClr val="tx1"/>
                          </a:solidFill>
                          <a:latin typeface="Arial"/>
                          <a:cs typeface="Arial"/>
                        </a:defRPr>
                      </a:lvl5pPr>
                      <a:lvl6pPr marL="2286000" algn="l" defTabSz="457200" rtl="0" eaLnBrk="1" latinLnBrk="0" hangingPunct="1">
                        <a:defRPr sz="1800" kern="1200">
                          <a:solidFill>
                            <a:schemeClr val="tx1"/>
                          </a:solidFill>
                          <a:latin typeface="Arial"/>
                          <a:cs typeface="Arial"/>
                        </a:defRPr>
                      </a:lvl6pPr>
                      <a:lvl7pPr marL="2743200" algn="l" defTabSz="457200" rtl="0" eaLnBrk="1" latinLnBrk="0" hangingPunct="1">
                        <a:defRPr sz="1800" kern="1200">
                          <a:solidFill>
                            <a:schemeClr val="tx1"/>
                          </a:solidFill>
                          <a:latin typeface="Arial"/>
                          <a:cs typeface="Arial"/>
                        </a:defRPr>
                      </a:lvl7pPr>
                      <a:lvl8pPr marL="3200400" algn="l" defTabSz="457200" rtl="0" eaLnBrk="1" latinLnBrk="0" hangingPunct="1">
                        <a:defRPr sz="1800" kern="1200">
                          <a:solidFill>
                            <a:schemeClr val="tx1"/>
                          </a:solidFill>
                          <a:latin typeface="Arial"/>
                          <a:cs typeface="Arial"/>
                        </a:defRPr>
                      </a:lvl8pPr>
                      <a:lvl9pPr marL="3657600" algn="l" defTabSz="457200" rtl="0" eaLnBrk="1" latinLnBrk="0" hangingPunct="1">
                        <a:defRPr sz="1800" kern="1200">
                          <a:solidFill>
                            <a:schemeClr val="tx1"/>
                          </a:solidFill>
                          <a:latin typeface="Arial"/>
                          <a:cs typeface="Arial"/>
                        </a:defRPr>
                      </a:lvl9p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25110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correlazione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4151103352"/>
              </p:ext>
            </p:extLst>
          </p:nvPr>
        </p:nvGraphicFramePr>
        <p:xfrm>
          <a:off x="245099" y="1070797"/>
          <a:ext cx="3183645" cy="5270552"/>
        </p:xfrm>
        <a:graphic>
          <a:graphicData uri="http://schemas.openxmlformats.org/drawingml/2006/table">
            <a:tbl>
              <a:tblPr firstRow="1" firstCol="1" bandRow="1" bandCol="1"/>
              <a:tblGrid>
                <a:gridCol w="664523">
                  <a:extLst>
                    <a:ext uri="{9D8B030D-6E8A-4147-A177-3AD203B41FA5}">
                      <a16:colId xmlns:a16="http://schemas.microsoft.com/office/drawing/2014/main" val="20000"/>
                    </a:ext>
                  </a:extLst>
                </a:gridCol>
                <a:gridCol w="436488">
                  <a:extLst>
                    <a:ext uri="{9D8B030D-6E8A-4147-A177-3AD203B41FA5}">
                      <a16:colId xmlns:a16="http://schemas.microsoft.com/office/drawing/2014/main" val="20001"/>
                    </a:ext>
                  </a:extLst>
                </a:gridCol>
                <a:gridCol w="436488">
                  <a:extLst>
                    <a:ext uri="{9D8B030D-6E8A-4147-A177-3AD203B41FA5}">
                      <a16:colId xmlns:a16="http://schemas.microsoft.com/office/drawing/2014/main" val="20002"/>
                    </a:ext>
                  </a:extLst>
                </a:gridCol>
                <a:gridCol w="591248">
                  <a:extLst>
                    <a:ext uri="{9D8B030D-6E8A-4147-A177-3AD203B41FA5}">
                      <a16:colId xmlns:a16="http://schemas.microsoft.com/office/drawing/2014/main" val="20003"/>
                    </a:ext>
                  </a:extLst>
                </a:gridCol>
                <a:gridCol w="544504">
                  <a:extLst>
                    <a:ext uri="{9D8B030D-6E8A-4147-A177-3AD203B41FA5}">
                      <a16:colId xmlns:a16="http://schemas.microsoft.com/office/drawing/2014/main" val="20004"/>
                    </a:ext>
                  </a:extLst>
                </a:gridCol>
                <a:gridCol w="510394">
                  <a:extLst>
                    <a:ext uri="{9D8B030D-6E8A-4147-A177-3AD203B41FA5}">
                      <a16:colId xmlns:a16="http://schemas.microsoft.com/office/drawing/2014/main" val="20005"/>
                    </a:ext>
                  </a:extLst>
                </a:gridCol>
              </a:tblGrid>
              <a:tr h="188234">
                <a:tc>
                  <a:txBody>
                    <a:body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Studente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X</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i="1">
                          <a:effectLst/>
                          <a:latin typeface="Arial" panose="020B0604020202020204" pitchFamily="34" charset="0"/>
                          <a:ea typeface="Times New Roman" panose="02020603050405020304" pitchFamily="18" charset="0"/>
                          <a:cs typeface="Times New Roman" panose="02020603050405020304" pitchFamily="18" charset="0"/>
                        </a:rPr>
                        <a:t>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100" i="1">
                          <a:effectLst/>
                          <a:latin typeface="Arial" panose="020B0604020202020204" pitchFamily="34" charset="0"/>
                          <a:ea typeface="Times New Roman" panose="02020603050405020304" pitchFamily="18" charset="0"/>
                          <a:cs typeface="Times New Roman" panose="02020603050405020304" pitchFamily="18" charset="0"/>
                        </a:rPr>
                        <a:t>X</a:t>
                      </a:r>
                      <a:r>
                        <a:rPr lang="it-IT" sz="1100" i="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it-IT" sz="1100" i="1">
                          <a:effectLst/>
                          <a:latin typeface="Arial" panose="020B0604020202020204" pitchFamily="34" charset="0"/>
                          <a:ea typeface="Times New Roman" panose="02020603050405020304" pitchFamily="18" charset="0"/>
                          <a:cs typeface="Times New Roman" panose="02020603050405020304" pitchFamily="18" charset="0"/>
                        </a:rPr>
                        <a:t>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100" i="1">
                          <a:effectLst/>
                          <a:latin typeface="Calibri" panose="020F0502020204030204" pitchFamily="34" charset="0"/>
                          <a:ea typeface="Times New Roman" panose="02020603050405020304" pitchFamily="18" charset="0"/>
                          <a:cs typeface="Times New Roman" panose="02020603050405020304" pitchFamily="18" charset="0"/>
                        </a:rPr>
                        <a:t>x</a:t>
                      </a:r>
                      <a:r>
                        <a:rPr lang="it-IT" sz="1100" i="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100" i="1">
                          <a:effectLst/>
                          <a:latin typeface="Calibri" panose="020F0502020204030204" pitchFamily="34" charset="0"/>
                          <a:ea typeface="Times New Roman" panose="02020603050405020304" pitchFamily="18" charset="0"/>
                          <a:cs typeface="Times New Roman" panose="02020603050405020304" pitchFamily="18" charset="0"/>
                        </a:rPr>
                        <a:t>y</a:t>
                      </a:r>
                      <a:r>
                        <a:rPr lang="it-IT" sz="1100" i="1" baseline="3000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841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484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812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841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2"/>
                  </a:ext>
                </a:extLst>
              </a:tr>
              <a:tr h="188234">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3"/>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4"/>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648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5"/>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529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6"/>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506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484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7"/>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575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8"/>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504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441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9"/>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504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441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576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0"/>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475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1"/>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576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2"/>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3"/>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4"/>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729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5"/>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468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676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6"/>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396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484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7"/>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450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8"/>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414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9"/>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289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0"/>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289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1"/>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289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2"/>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256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3"/>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256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324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4"/>
                  </a:ext>
                </a:extLst>
              </a:tr>
              <a:tr h="188234">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841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8234">
                <a:tc>
                  <a:txBody>
                    <a:bodyPr/>
                    <a:lstStyle/>
                    <a:p>
                      <a:pP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Somma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520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595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12584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11242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14435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88234">
                <a:tc>
                  <a:txBody>
                    <a:bodyPr/>
                    <a:lstStyle/>
                    <a:p>
                      <a:pP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Media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23,8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503,36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449,68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577,4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mc:AlternateContent xmlns:mc="http://schemas.openxmlformats.org/markup-compatibility/2006" xmlns:a14="http://schemas.microsoft.com/office/drawing/2010/main">
        <mc:Choice Requires="a14">
          <p:sp>
            <p:nvSpPr>
              <p:cNvPr id="25" name="Rettangolo 24"/>
              <p:cNvSpPr/>
              <p:nvPr/>
            </p:nvSpPr>
            <p:spPr>
              <a:xfrm>
                <a:off x="3994240" y="4413033"/>
                <a:ext cx="418473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𝑌</m:t>
                          </m:r>
                        </m:sub>
                      </m:s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it-IT" sz="1400" b="0" i="0" smtClean="0">
                          <a:latin typeface="Cambria Math" panose="02040503050406030204" pitchFamily="18" charset="0"/>
                          <a:ea typeface="Times New Roman" panose="02020603050405020304" pitchFamily="18" charset="0"/>
                          <a:cs typeface="Times New Roman" panose="02020603050405020304" pitchFamily="18" charset="0"/>
                        </a:rPr>
                        <m:t>503,36 − (20,8 </m:t>
                      </m:r>
                      <m:r>
                        <a:rPr lang="it-IT" sz="1400" b="0" i="1" smtClean="0">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 23,8)=8,32</m:t>
                      </m:r>
                    </m:oMath>
                  </m:oMathPara>
                </a14:m>
                <a:endParaRPr lang="it-IT" sz="1400" dirty="0"/>
              </a:p>
            </p:txBody>
          </p:sp>
        </mc:Choice>
        <mc:Fallback xmlns="">
          <p:sp>
            <p:nvSpPr>
              <p:cNvPr id="25" name="Rettangolo 24"/>
              <p:cNvSpPr>
                <a:spLocks noRot="1" noChangeAspect="1" noMove="1" noResize="1" noEditPoints="1" noAdjustHandles="1" noChangeArrowheads="1" noChangeShapeType="1" noTextEdit="1"/>
              </p:cNvSpPr>
              <p:nvPr/>
            </p:nvSpPr>
            <p:spPr>
              <a:xfrm>
                <a:off x="3994240" y="4413033"/>
                <a:ext cx="4184735" cy="307777"/>
              </a:xfrm>
              <a:prstGeom prst="rect">
                <a:avLst/>
              </a:prstGeom>
              <a:blipFill rotWithShape="0">
                <a:blip r:embed="rId4"/>
                <a:stretch>
                  <a:fillRect b="-8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3965101" y="1172839"/>
                <a:ext cx="2053767" cy="596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200" i="1" smtClean="0">
                              <a:latin typeface="Cambria Math" panose="02040503050406030204" pitchFamily="18" charset="0"/>
                            </a:rPr>
                          </m:ctrlPr>
                        </m:sSubPr>
                        <m:e>
                          <m:r>
                            <a:rPr lang="it-IT" sz="1200" i="1">
                              <a:latin typeface="Cambria Math" panose="02040503050406030204" pitchFamily="18" charset="0"/>
                            </a:rPr>
                            <m:t>𝜇</m:t>
                          </m:r>
                        </m:e>
                        <m:sub>
                          <m:r>
                            <a:rPr lang="it-IT" sz="1200" i="1">
                              <a:latin typeface="Cambria Math" panose="02040503050406030204" pitchFamily="18" charset="0"/>
                            </a:rPr>
                            <m:t>𝑋</m:t>
                          </m:r>
                        </m:sub>
                      </m:sSub>
                      <m:r>
                        <a:rPr lang="it-IT" sz="1200" i="0">
                          <a:latin typeface="Cambria Math" panose="02040503050406030204" pitchFamily="18" charset="0"/>
                        </a:rPr>
                        <m:t>=</m:t>
                      </m:r>
                      <m:f>
                        <m:fPr>
                          <m:ctrlPr>
                            <a:rPr lang="it-IT" sz="1200" i="1">
                              <a:latin typeface="Cambria Math" panose="02040503050406030204" pitchFamily="18" charset="0"/>
                            </a:rPr>
                          </m:ctrlPr>
                        </m:fPr>
                        <m:num>
                          <m:r>
                            <a:rPr lang="it-IT" sz="1200" i="0">
                              <a:latin typeface="Cambria Math" panose="02040503050406030204" pitchFamily="18" charset="0"/>
                            </a:rPr>
                            <m:t>1</m:t>
                          </m:r>
                        </m:num>
                        <m:den>
                          <m:r>
                            <a:rPr lang="it-IT" sz="1200" i="1">
                              <a:latin typeface="Cambria Math" panose="02040503050406030204" pitchFamily="18" charset="0"/>
                            </a:rPr>
                            <m:t>𝑛</m:t>
                          </m:r>
                        </m:den>
                      </m:f>
                      <m:r>
                        <a:rPr lang="it-IT" sz="1200" i="0">
                          <a:latin typeface="Cambria Math" panose="02040503050406030204" pitchFamily="18" charset="0"/>
                        </a:rPr>
                        <m:t> </m:t>
                      </m:r>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i="0">
                              <a:latin typeface="Cambria Math" panose="02040503050406030204" pitchFamily="18" charset="0"/>
                            </a:rPr>
                            <m:t>=1</m:t>
                          </m:r>
                        </m:sub>
                        <m:sup>
                          <m:r>
                            <a:rPr lang="it-IT" sz="1200" i="1">
                              <a:latin typeface="Cambria Math" panose="02040503050406030204" pitchFamily="18" charset="0"/>
                            </a:rPr>
                            <m:t>𝑛</m:t>
                          </m:r>
                        </m:sup>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r>
                            <a:rPr lang="it-IT" sz="1200" b="0" i="1" smtClean="0">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520</m:t>
                              </m:r>
                            </m:num>
                            <m:den>
                              <m:r>
                                <a:rPr lang="it-IT" sz="1200" b="0" i="1" smtClean="0">
                                  <a:latin typeface="Cambria Math" panose="02040503050406030204" pitchFamily="18" charset="0"/>
                                </a:rPr>
                                <m:t>25</m:t>
                              </m:r>
                            </m:den>
                          </m:f>
                          <m:r>
                            <a:rPr lang="it-IT" sz="1200" b="0" i="1" smtClean="0">
                              <a:latin typeface="Cambria Math" panose="02040503050406030204" pitchFamily="18" charset="0"/>
                            </a:rPr>
                            <m:t>=20,8</m:t>
                          </m:r>
                        </m:e>
                      </m:nary>
                    </m:oMath>
                  </m:oMathPara>
                </a14:m>
                <a:endParaRPr lang="it-IT" sz="1200" dirty="0"/>
              </a:p>
            </p:txBody>
          </p:sp>
        </mc:Choice>
        <mc:Fallback xmlns="">
          <p:sp>
            <p:nvSpPr>
              <p:cNvPr id="26" name="Rettangolo 25"/>
              <p:cNvSpPr>
                <a:spLocks noRot="1" noChangeAspect="1" noMove="1" noResize="1" noEditPoints="1" noAdjustHandles="1" noChangeArrowheads="1" noChangeShapeType="1" noTextEdit="1"/>
              </p:cNvSpPr>
              <p:nvPr/>
            </p:nvSpPr>
            <p:spPr>
              <a:xfrm>
                <a:off x="3965101" y="1172839"/>
                <a:ext cx="2053767" cy="596445"/>
              </a:xfrm>
              <a:prstGeom prst="rect">
                <a:avLst/>
              </a:prstGeom>
              <a:blipFill rotWithShape="0">
                <a:blip r:embed="rId5"/>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Rettangolo 26"/>
              <p:cNvSpPr/>
              <p:nvPr/>
            </p:nvSpPr>
            <p:spPr>
              <a:xfrm>
                <a:off x="6268748" y="1211922"/>
                <a:ext cx="2047676" cy="596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200" i="1" smtClean="0">
                              <a:latin typeface="Cambria Math" panose="02040503050406030204" pitchFamily="18" charset="0"/>
                            </a:rPr>
                          </m:ctrlPr>
                        </m:sSubPr>
                        <m:e>
                          <m:r>
                            <a:rPr lang="it-IT" sz="1200" i="1">
                              <a:latin typeface="Cambria Math" panose="02040503050406030204" pitchFamily="18" charset="0"/>
                            </a:rPr>
                            <m:t>𝜇</m:t>
                          </m:r>
                        </m:e>
                        <m:sub>
                          <m:r>
                            <a:rPr lang="it-IT" sz="1200" b="0" i="1" smtClean="0">
                              <a:latin typeface="Cambria Math" panose="02040503050406030204" pitchFamily="18" charset="0"/>
                            </a:rPr>
                            <m:t>𝑦</m:t>
                          </m:r>
                        </m:sub>
                      </m:sSub>
                      <m:r>
                        <a:rPr lang="it-IT" sz="1200">
                          <a:latin typeface="Cambria Math" panose="02040503050406030204" pitchFamily="18" charset="0"/>
                        </a:rPr>
                        <m:t>=</m:t>
                      </m:r>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r>
                        <a:rPr lang="it-IT" sz="1200">
                          <a:latin typeface="Cambria Math" panose="02040503050406030204" pitchFamily="18" charset="0"/>
                        </a:rPr>
                        <m:t> </m:t>
                      </m:r>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r>
                            <a:rPr lang="it-IT" sz="1200" i="1">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595</m:t>
                              </m:r>
                            </m:num>
                            <m:den>
                              <m:r>
                                <a:rPr lang="it-IT" sz="1200" i="1">
                                  <a:latin typeface="Cambria Math" panose="02040503050406030204" pitchFamily="18" charset="0"/>
                                </a:rPr>
                                <m:t>25</m:t>
                              </m:r>
                            </m:den>
                          </m:f>
                          <m:r>
                            <a:rPr lang="it-IT" sz="1200" i="1">
                              <a:latin typeface="Cambria Math" panose="02040503050406030204" pitchFamily="18" charset="0"/>
                            </a:rPr>
                            <m:t>=2</m:t>
                          </m:r>
                          <m:r>
                            <a:rPr lang="it-IT" sz="1200" b="0" i="1" smtClean="0">
                              <a:latin typeface="Cambria Math" panose="02040503050406030204" pitchFamily="18" charset="0"/>
                            </a:rPr>
                            <m:t>3,8</m:t>
                          </m:r>
                        </m:e>
                      </m:nary>
                    </m:oMath>
                  </m:oMathPara>
                </a14:m>
                <a:endParaRPr lang="it-IT" dirty="0"/>
              </a:p>
            </p:txBody>
          </p:sp>
        </mc:Choice>
        <mc:Fallback xmlns="">
          <p:sp>
            <p:nvSpPr>
              <p:cNvPr id="27" name="Rettangolo 26"/>
              <p:cNvSpPr>
                <a:spLocks noRot="1" noChangeAspect="1" noMove="1" noResize="1" noEditPoints="1" noAdjustHandles="1" noChangeArrowheads="1" noChangeShapeType="1" noTextEdit="1"/>
              </p:cNvSpPr>
              <p:nvPr/>
            </p:nvSpPr>
            <p:spPr>
              <a:xfrm>
                <a:off x="6268748" y="1211922"/>
                <a:ext cx="2047676" cy="596445"/>
              </a:xfrm>
              <a:prstGeom prst="rect">
                <a:avLst/>
              </a:prstGeom>
              <a:blipFill rotWithShape="0">
                <a:blip r:embed="rId6"/>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3683741" y="1826803"/>
                <a:ext cx="2616486" cy="649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𝜇</m:t>
                          </m:r>
                        </m:e>
                        <m:sub>
                          <m:r>
                            <a:rPr lang="it-IT" sz="1200" i="1">
                              <a:latin typeface="Cambria Math" panose="02040503050406030204" pitchFamily="18" charset="0"/>
                            </a:rPr>
                            <m:t>𝑋</m:t>
                          </m:r>
                        </m:sub>
                        <m:sup>
                          <m:r>
                            <a:rPr lang="it-IT" sz="1200" b="0" i="1" smtClean="0">
                              <a:latin typeface="Cambria Math" panose="02040503050406030204" pitchFamily="18" charset="0"/>
                            </a:rPr>
                            <m:t>2</m:t>
                          </m:r>
                        </m:sup>
                      </m:sSubSup>
                      <m:r>
                        <a:rPr lang="it-IT" sz="1200">
                          <a:latin typeface="Cambria Math" panose="02040503050406030204" pitchFamily="18" charset="0"/>
                        </a:rPr>
                        <m:t>=</m:t>
                      </m:r>
                      <m:sSup>
                        <m:sSupPr>
                          <m:ctrlPr>
                            <a:rPr lang="it-IT" sz="1200" i="1" smtClean="0">
                              <a:latin typeface="Cambria Math" panose="02040503050406030204" pitchFamily="18" charset="0"/>
                            </a:rPr>
                          </m:ctrlPr>
                        </m:sSupPr>
                        <m:e>
                          <m:d>
                            <m:dPr>
                              <m:ctrlPr>
                                <a:rPr lang="it-IT" sz="1200" i="1">
                                  <a:latin typeface="Cambria Math" panose="02040503050406030204" pitchFamily="18" charset="0"/>
                                </a:rPr>
                              </m:ctrlPr>
                            </m:dPr>
                            <m:e>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r>
                                <a:rPr lang="it-IT" sz="1200">
                                  <a:latin typeface="Cambria Math" panose="02040503050406030204" pitchFamily="18" charset="0"/>
                                </a:rPr>
                                <m:t> </m:t>
                              </m:r>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e>
                              </m:nary>
                            </m:e>
                          </m:d>
                        </m:e>
                        <m:sup>
                          <m:r>
                            <a:rPr lang="it-IT" sz="1200" b="0" i="1" smtClean="0">
                              <a:latin typeface="Cambria Math" panose="02040503050406030204" pitchFamily="18" charset="0"/>
                            </a:rPr>
                            <m:t>2</m:t>
                          </m:r>
                        </m:sup>
                      </m:sSup>
                      <m:r>
                        <a:rPr lang="it-IT" sz="1200" b="0" i="1" smtClean="0">
                          <a:latin typeface="Cambria Math" panose="02040503050406030204" pitchFamily="18" charset="0"/>
                        </a:rPr>
                        <m:t>=</m:t>
                      </m:r>
                      <m:sSup>
                        <m:sSupPr>
                          <m:ctrlPr>
                            <a:rPr lang="it-IT" sz="1200" i="1">
                              <a:latin typeface="Cambria Math" panose="02040503050406030204" pitchFamily="18" charset="0"/>
                            </a:rPr>
                          </m:ctrlPr>
                        </m:sSupPr>
                        <m:e>
                          <m:r>
                            <a:rPr lang="it-IT" sz="1200" i="1">
                              <a:latin typeface="Cambria Math" panose="02040503050406030204" pitchFamily="18" charset="0"/>
                            </a:rPr>
                            <m:t>20,8</m:t>
                          </m:r>
                        </m:e>
                        <m:sup>
                          <m:r>
                            <a:rPr lang="it-IT" sz="1200" i="1">
                              <a:latin typeface="Cambria Math" panose="02040503050406030204" pitchFamily="18" charset="0"/>
                            </a:rPr>
                            <m:t>2</m:t>
                          </m:r>
                        </m:sup>
                      </m:sSup>
                      <m:r>
                        <a:rPr lang="it-IT" sz="1200" b="0" i="1" smtClean="0">
                          <a:latin typeface="Cambria Math" panose="02040503050406030204" pitchFamily="18" charset="0"/>
                        </a:rPr>
                        <m:t>=432,64</m:t>
                      </m:r>
                    </m:oMath>
                  </m:oMathPara>
                </a14:m>
                <a:endParaRPr lang="it-IT" sz="1200" dirty="0"/>
              </a:p>
            </p:txBody>
          </p:sp>
        </mc:Choice>
        <mc:Fallback xmlns="">
          <p:sp>
            <p:nvSpPr>
              <p:cNvPr id="31" name="Rettangolo 30"/>
              <p:cNvSpPr>
                <a:spLocks noRot="1" noChangeAspect="1" noMove="1" noResize="1" noEditPoints="1" noAdjustHandles="1" noChangeArrowheads="1" noChangeShapeType="1" noTextEdit="1"/>
              </p:cNvSpPr>
              <p:nvPr/>
            </p:nvSpPr>
            <p:spPr>
              <a:xfrm>
                <a:off x="3683741" y="1826803"/>
                <a:ext cx="2616486" cy="649280"/>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Rettangolo 31"/>
              <p:cNvSpPr/>
              <p:nvPr/>
            </p:nvSpPr>
            <p:spPr>
              <a:xfrm>
                <a:off x="6282709" y="1806335"/>
                <a:ext cx="2634311" cy="632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𝜇</m:t>
                          </m:r>
                        </m:e>
                        <m:sub>
                          <m:r>
                            <a:rPr lang="it-IT" sz="1200" b="0" i="1" smtClean="0">
                              <a:latin typeface="Cambria Math" panose="02040503050406030204" pitchFamily="18" charset="0"/>
                            </a:rPr>
                            <m:t>𝑦</m:t>
                          </m:r>
                        </m:sub>
                        <m:sup>
                          <m:r>
                            <a:rPr lang="it-IT" sz="1200" i="1">
                              <a:latin typeface="Cambria Math" panose="02040503050406030204" pitchFamily="18" charset="0"/>
                            </a:rPr>
                            <m:t>2</m:t>
                          </m:r>
                        </m:sup>
                      </m:sSubSup>
                      <m:r>
                        <a:rPr lang="it-IT" sz="1200">
                          <a:latin typeface="Cambria Math" panose="02040503050406030204" pitchFamily="18" charset="0"/>
                        </a:rPr>
                        <m:t>=</m:t>
                      </m:r>
                      <m:sSup>
                        <m:sSupPr>
                          <m:ctrlPr>
                            <a:rPr lang="it-IT" sz="1200" i="1">
                              <a:latin typeface="Cambria Math" panose="02040503050406030204" pitchFamily="18" charset="0"/>
                            </a:rPr>
                          </m:ctrlPr>
                        </m:sSupPr>
                        <m:e>
                          <m:d>
                            <m:dPr>
                              <m:ctrlPr>
                                <a:rPr lang="it-IT" sz="1200" i="1">
                                  <a:latin typeface="Cambria Math" panose="02040503050406030204" pitchFamily="18" charset="0"/>
                                </a:rPr>
                              </m:ctrlPr>
                            </m:dPr>
                            <m:e>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r>
                                <a:rPr lang="it-IT" sz="1200">
                                  <a:latin typeface="Cambria Math" panose="02040503050406030204" pitchFamily="18" charset="0"/>
                                </a:rPr>
                                <m:t> </m:t>
                              </m:r>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b>
                                    <m:sSubPr>
                                      <m:ctrlPr>
                                        <a:rPr lang="it-IT" sz="1200" i="1">
                                          <a:latin typeface="Cambria Math" panose="02040503050406030204" pitchFamily="18" charset="0"/>
                                        </a:rPr>
                                      </m:ctrlPr>
                                    </m:sSubPr>
                                    <m:e>
                                      <m:r>
                                        <a:rPr lang="it-IT" sz="1200" b="0" i="1" smtClean="0">
                                          <a:latin typeface="Cambria Math" panose="02040503050406030204" pitchFamily="18" charset="0"/>
                                        </a:rPr>
                                        <m:t>𝑦</m:t>
                                      </m:r>
                                    </m:e>
                                    <m:sub>
                                      <m:r>
                                        <a:rPr lang="it-IT" sz="1200" i="1">
                                          <a:latin typeface="Cambria Math" panose="02040503050406030204" pitchFamily="18" charset="0"/>
                                        </a:rPr>
                                        <m:t>𝑖</m:t>
                                      </m:r>
                                    </m:sub>
                                  </m:sSub>
                                </m:e>
                              </m:nary>
                            </m:e>
                          </m:d>
                        </m:e>
                        <m:sup>
                          <m:r>
                            <a:rPr lang="it-IT" sz="1200" i="1">
                              <a:latin typeface="Cambria Math" panose="02040503050406030204" pitchFamily="18" charset="0"/>
                            </a:rPr>
                            <m:t>2</m:t>
                          </m:r>
                        </m:sup>
                      </m:sSup>
                      <m:r>
                        <a:rPr lang="it-IT" sz="1200" b="0" i="1" smtClean="0">
                          <a:latin typeface="Cambria Math" panose="02040503050406030204" pitchFamily="18" charset="0"/>
                        </a:rPr>
                        <m:t>=</m:t>
                      </m:r>
                      <m:sSup>
                        <m:sSupPr>
                          <m:ctrlPr>
                            <a:rPr lang="it-IT" sz="1200" i="1">
                              <a:latin typeface="Cambria Math" panose="02040503050406030204" pitchFamily="18" charset="0"/>
                            </a:rPr>
                          </m:ctrlPr>
                        </m:sSupPr>
                        <m:e>
                          <m:r>
                            <a:rPr lang="it-IT" sz="1200" i="1">
                              <a:latin typeface="Cambria Math" panose="02040503050406030204" pitchFamily="18" charset="0"/>
                            </a:rPr>
                            <m:t>2</m:t>
                          </m:r>
                          <m:r>
                            <a:rPr lang="it-IT" sz="1200" b="0" i="1" smtClean="0">
                              <a:latin typeface="Cambria Math" panose="02040503050406030204" pitchFamily="18" charset="0"/>
                            </a:rPr>
                            <m:t>3</m:t>
                          </m:r>
                          <m:r>
                            <a:rPr lang="it-IT" sz="1200" i="1">
                              <a:latin typeface="Cambria Math" panose="02040503050406030204" pitchFamily="18" charset="0"/>
                            </a:rPr>
                            <m:t>,8</m:t>
                          </m:r>
                        </m:e>
                        <m:sup>
                          <m:r>
                            <a:rPr lang="it-IT" sz="1200" i="1">
                              <a:latin typeface="Cambria Math" panose="02040503050406030204" pitchFamily="18" charset="0"/>
                            </a:rPr>
                            <m:t>2</m:t>
                          </m:r>
                        </m:sup>
                      </m:sSup>
                      <m:r>
                        <a:rPr lang="it-IT" sz="1200" i="1">
                          <a:latin typeface="Cambria Math" panose="02040503050406030204" pitchFamily="18" charset="0"/>
                        </a:rPr>
                        <m:t>=</m:t>
                      </m:r>
                      <m:r>
                        <a:rPr lang="it-IT" sz="1200" b="0" i="1" smtClean="0">
                          <a:latin typeface="Cambria Math" panose="02040503050406030204" pitchFamily="18" charset="0"/>
                        </a:rPr>
                        <m:t>566,44</m:t>
                      </m:r>
                    </m:oMath>
                  </m:oMathPara>
                </a14:m>
                <a:endParaRPr lang="it-IT" sz="1200" dirty="0"/>
              </a:p>
            </p:txBody>
          </p:sp>
        </mc:Choice>
        <mc:Fallback xmlns="">
          <p:sp>
            <p:nvSpPr>
              <p:cNvPr id="32" name="Rettangolo 31"/>
              <p:cNvSpPr>
                <a:spLocks noRot="1" noChangeAspect="1" noMove="1" noResize="1" noEditPoints="1" noAdjustHandles="1" noChangeArrowheads="1" noChangeShapeType="1" noTextEdit="1"/>
              </p:cNvSpPr>
              <p:nvPr/>
            </p:nvSpPr>
            <p:spPr>
              <a:xfrm>
                <a:off x="6282709" y="1806335"/>
                <a:ext cx="2634311" cy="632930"/>
              </a:xfrm>
              <a:prstGeom prst="rect">
                <a:avLst/>
              </a:prstGeom>
              <a:blipFill rotWithShape="0">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32"/>
              <p:cNvSpPr/>
              <p:nvPr/>
            </p:nvSpPr>
            <p:spPr>
              <a:xfrm>
                <a:off x="3943246" y="2605470"/>
                <a:ext cx="4713021" cy="596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𝜎</m:t>
                          </m:r>
                        </m:e>
                        <m:sub>
                          <m:r>
                            <a:rPr lang="it-IT" sz="1200" i="1">
                              <a:latin typeface="Cambria Math" panose="02040503050406030204" pitchFamily="18" charset="0"/>
                            </a:rPr>
                            <m:t>𝑋</m:t>
                          </m:r>
                        </m:sub>
                        <m:sup>
                          <m:r>
                            <a:rPr lang="it-IT" sz="1200" i="1">
                              <a:latin typeface="Cambria Math" panose="02040503050406030204" pitchFamily="18" charset="0"/>
                            </a:rPr>
                            <m:t>2</m:t>
                          </m:r>
                        </m:sup>
                      </m:sSubSup>
                      <m:r>
                        <a:rPr lang="it-IT" sz="1200" i="0">
                          <a:latin typeface="Cambria Math" panose="02040503050406030204" pitchFamily="18" charset="0"/>
                        </a:rPr>
                        <m:t>=</m:t>
                      </m:r>
                      <m:f>
                        <m:fPr>
                          <m:ctrlPr>
                            <a:rPr lang="it-IT" sz="1200" i="1">
                              <a:latin typeface="Cambria Math" panose="02040503050406030204" pitchFamily="18" charset="0"/>
                            </a:rPr>
                          </m:ctrlPr>
                        </m:fPr>
                        <m:num>
                          <m:r>
                            <a:rPr lang="it-IT" sz="1200" i="0">
                              <a:latin typeface="Cambria Math" panose="02040503050406030204" pitchFamily="18" charset="0"/>
                            </a:rPr>
                            <m:t>1</m:t>
                          </m:r>
                        </m:num>
                        <m:den>
                          <m:r>
                            <a:rPr lang="it-IT" sz="1200" i="1">
                              <a:latin typeface="Cambria Math" panose="02040503050406030204" pitchFamily="18" charset="0"/>
                            </a:rPr>
                            <m:t>𝑛</m:t>
                          </m:r>
                        </m:den>
                      </m:f>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i="0">
                              <a:latin typeface="Cambria Math" panose="02040503050406030204" pitchFamily="18" charset="0"/>
                            </a:rPr>
                            <m:t>=1</m:t>
                          </m:r>
                        </m:sub>
                        <m:sup>
                          <m:r>
                            <a:rPr lang="it-IT" sz="1200" i="1">
                              <a:latin typeface="Cambria Math" panose="02040503050406030204" pitchFamily="18" charset="0"/>
                            </a:rPr>
                            <m:t>𝑛</m:t>
                          </m:r>
                        </m:sup>
                        <m:e>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e>
                            <m:sup>
                              <m:r>
                                <a:rPr lang="it-IT" sz="1200" i="0">
                                  <a:latin typeface="Cambria Math" panose="02040503050406030204" pitchFamily="18" charset="0"/>
                                </a:rPr>
                                <m:t>2</m:t>
                              </m:r>
                            </m:sup>
                          </m:sSup>
                          <m:r>
                            <a:rPr lang="it-IT" sz="1200" i="0">
                              <a:latin typeface="Cambria Math" panose="02040503050406030204" pitchFamily="18" charset="0"/>
                            </a:rPr>
                            <m:t>−</m:t>
                          </m:r>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𝜇</m:t>
                                  </m:r>
                                </m:e>
                                <m:sub>
                                  <m:r>
                                    <a:rPr lang="it-IT" sz="1200" i="1">
                                      <a:latin typeface="Cambria Math" panose="02040503050406030204" pitchFamily="18" charset="0"/>
                                    </a:rPr>
                                    <m:t>𝑋</m:t>
                                  </m:r>
                                </m:sub>
                              </m:sSub>
                            </m:e>
                            <m:sup>
                              <m:r>
                                <a:rPr lang="it-IT" sz="1200" i="0">
                                  <a:latin typeface="Cambria Math" panose="02040503050406030204" pitchFamily="18" charset="0"/>
                                </a:rPr>
                                <m:t>2</m:t>
                              </m:r>
                            </m:sup>
                          </m:sSup>
                          <m:r>
                            <a:rPr lang="it-IT" sz="1200" b="0" i="1" smtClean="0">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11242</m:t>
                              </m:r>
                            </m:num>
                            <m:den>
                              <m:r>
                                <a:rPr lang="it-IT" sz="1200" i="1">
                                  <a:latin typeface="Cambria Math" panose="02040503050406030204" pitchFamily="18" charset="0"/>
                                </a:rPr>
                                <m:t>25</m:t>
                              </m:r>
                            </m:den>
                          </m:f>
                          <m:r>
                            <a:rPr lang="it-IT" sz="1200" b="0" i="1" smtClean="0">
                              <a:latin typeface="Cambria Math" panose="02040503050406030204" pitchFamily="18" charset="0"/>
                            </a:rPr>
                            <m:t>−432,64=449,68−432,64=17,04</m:t>
                          </m:r>
                        </m:e>
                      </m:nary>
                    </m:oMath>
                  </m:oMathPara>
                </a14:m>
                <a:endParaRPr lang="it-IT" sz="1200" dirty="0"/>
              </a:p>
            </p:txBody>
          </p:sp>
        </mc:Choice>
        <mc:Fallback xmlns="">
          <p:sp>
            <p:nvSpPr>
              <p:cNvPr id="33" name="Rettangolo 32"/>
              <p:cNvSpPr>
                <a:spLocks noRot="1" noChangeAspect="1" noMove="1" noResize="1" noEditPoints="1" noAdjustHandles="1" noChangeArrowheads="1" noChangeShapeType="1" noTextEdit="1"/>
              </p:cNvSpPr>
              <p:nvPr/>
            </p:nvSpPr>
            <p:spPr>
              <a:xfrm>
                <a:off x="3943246" y="2605470"/>
                <a:ext cx="4713021" cy="596445"/>
              </a:xfrm>
              <a:prstGeom prst="rect">
                <a:avLst/>
              </a:prstGeom>
              <a:blipFill rotWithShape="0">
                <a:blip r:embed="rId9"/>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Rettangolo 33"/>
              <p:cNvSpPr/>
              <p:nvPr/>
            </p:nvSpPr>
            <p:spPr>
              <a:xfrm>
                <a:off x="3943246" y="3229120"/>
                <a:ext cx="4623573" cy="596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𝜎</m:t>
                          </m:r>
                        </m:e>
                        <m:sub>
                          <m:r>
                            <a:rPr lang="it-IT" sz="1200" b="0" i="1" smtClean="0">
                              <a:latin typeface="Cambria Math" panose="02040503050406030204" pitchFamily="18" charset="0"/>
                            </a:rPr>
                            <m:t>𝑦</m:t>
                          </m:r>
                        </m:sub>
                        <m:sup>
                          <m:r>
                            <a:rPr lang="it-IT" sz="1200" i="1">
                              <a:latin typeface="Cambria Math" panose="02040503050406030204" pitchFamily="18" charset="0"/>
                            </a:rPr>
                            <m:t>2</m:t>
                          </m:r>
                        </m:sup>
                      </m:sSubSup>
                      <m:r>
                        <a:rPr lang="it-IT" sz="1200">
                          <a:latin typeface="Cambria Math" panose="02040503050406030204" pitchFamily="18" charset="0"/>
                        </a:rPr>
                        <m:t>=</m:t>
                      </m:r>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b="0" i="1" smtClean="0">
                                      <a:latin typeface="Cambria Math" panose="02040503050406030204" pitchFamily="18" charset="0"/>
                                    </a:rPr>
                                    <m:t>𝑦</m:t>
                                  </m:r>
                                </m:e>
                                <m:sub>
                                  <m:r>
                                    <a:rPr lang="it-IT" sz="1200" i="1">
                                      <a:latin typeface="Cambria Math" panose="02040503050406030204" pitchFamily="18" charset="0"/>
                                    </a:rPr>
                                    <m:t>𝑖</m:t>
                                  </m:r>
                                </m:sub>
                              </m:sSub>
                            </m:e>
                            <m:sup>
                              <m:r>
                                <a:rPr lang="it-IT" sz="1200">
                                  <a:latin typeface="Cambria Math" panose="02040503050406030204" pitchFamily="18" charset="0"/>
                                </a:rPr>
                                <m:t>2</m:t>
                              </m:r>
                            </m:sup>
                          </m:sSup>
                          <m:r>
                            <a:rPr lang="it-IT" sz="1200">
                              <a:latin typeface="Cambria Math" panose="02040503050406030204" pitchFamily="18" charset="0"/>
                            </a:rPr>
                            <m:t>−</m:t>
                          </m:r>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𝜇</m:t>
                                  </m:r>
                                </m:e>
                                <m:sub>
                                  <m:r>
                                    <a:rPr lang="it-IT" sz="1200" b="0" i="1" smtClean="0">
                                      <a:latin typeface="Cambria Math" panose="02040503050406030204" pitchFamily="18" charset="0"/>
                                    </a:rPr>
                                    <m:t>𝑦</m:t>
                                  </m:r>
                                </m:sub>
                              </m:sSub>
                            </m:e>
                            <m:sup>
                              <m:r>
                                <a:rPr lang="it-IT" sz="1200">
                                  <a:latin typeface="Cambria Math" panose="02040503050406030204" pitchFamily="18" charset="0"/>
                                </a:rPr>
                                <m:t>2</m:t>
                              </m:r>
                            </m:sup>
                          </m:sSup>
                          <m:r>
                            <a:rPr lang="it-IT" sz="1200" b="0" i="1" smtClean="0">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14435</m:t>
                              </m:r>
                            </m:num>
                            <m:den>
                              <m:r>
                                <a:rPr lang="it-IT" sz="1200" i="1">
                                  <a:latin typeface="Cambria Math" panose="02040503050406030204" pitchFamily="18" charset="0"/>
                                </a:rPr>
                                <m:t>25</m:t>
                              </m:r>
                            </m:den>
                          </m:f>
                          <m:r>
                            <a:rPr lang="it-IT" sz="1200" b="0" i="1" smtClean="0">
                              <a:latin typeface="Cambria Math" panose="02040503050406030204" pitchFamily="18" charset="0"/>
                            </a:rPr>
                            <m:t>−566,44=577,4−566,44=10,96</m:t>
                          </m:r>
                        </m:e>
                      </m:nary>
                    </m:oMath>
                  </m:oMathPara>
                </a14:m>
                <a:endParaRPr lang="it-IT" sz="1200" dirty="0"/>
              </a:p>
            </p:txBody>
          </p:sp>
        </mc:Choice>
        <mc:Fallback xmlns="">
          <p:sp>
            <p:nvSpPr>
              <p:cNvPr id="34" name="Rettangolo 33"/>
              <p:cNvSpPr>
                <a:spLocks noRot="1" noChangeAspect="1" noMove="1" noResize="1" noEditPoints="1" noAdjustHandles="1" noChangeArrowheads="1" noChangeShapeType="1" noTextEdit="1"/>
              </p:cNvSpPr>
              <p:nvPr/>
            </p:nvSpPr>
            <p:spPr>
              <a:xfrm>
                <a:off x="3943246" y="3229120"/>
                <a:ext cx="4623573" cy="596445"/>
              </a:xfrm>
              <a:prstGeom prst="rect">
                <a:avLst/>
              </a:prstGeom>
              <a:blipFill rotWithShape="0">
                <a:blip r:embed="rId10"/>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076757" y="3913352"/>
                <a:ext cx="1577676" cy="317459"/>
              </a:xfrm>
              <a:prstGeom prst="rect">
                <a:avLst/>
              </a:prstGeom>
            </p:spPr>
            <p:txBody>
              <a:bodyPr wrap="none">
                <a:spAutoFit/>
              </a:bodyPr>
              <a:lstStyle/>
              <a:p>
                <a14:m>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𝜎</m:t>
                        </m:r>
                      </m:e>
                      <m:sub>
                        <m:r>
                          <a:rPr lang="it-IT" sz="1400" b="0" i="1" smtClean="0">
                            <a:latin typeface="Cambria Math" panose="02040503050406030204" pitchFamily="18" charset="0"/>
                          </a:rPr>
                          <m:t>𝑥</m:t>
                        </m:r>
                      </m:sub>
                    </m:sSub>
                  </m:oMath>
                </a14:m>
                <a:r>
                  <a:rPr lang="it-IT" sz="1400" dirty="0" smtClean="0"/>
                  <a:t>=</a:t>
                </a:r>
                <a14:m>
                  <m:oMath xmlns:m="http://schemas.openxmlformats.org/officeDocument/2006/math">
                    <m:rad>
                      <m:radPr>
                        <m:degHide m:val="on"/>
                        <m:ctrlPr>
                          <a:rPr lang="it-IT" sz="1400" i="1" dirty="0" smtClean="0">
                            <a:latin typeface="Cambria Math" panose="02040503050406030204" pitchFamily="18" charset="0"/>
                          </a:rPr>
                        </m:ctrlPr>
                      </m:radPr>
                      <m:deg/>
                      <m:e>
                        <m:r>
                          <a:rPr lang="it-IT" sz="1400" b="0" i="1" dirty="0" smtClean="0">
                            <a:latin typeface="Cambria Math" panose="02040503050406030204" pitchFamily="18" charset="0"/>
                          </a:rPr>
                          <m:t>17,04</m:t>
                        </m:r>
                      </m:e>
                    </m:rad>
                    <m:r>
                      <a:rPr lang="it-IT" sz="1400" b="0" i="1" dirty="0" smtClean="0">
                        <a:latin typeface="Cambria Math" panose="02040503050406030204" pitchFamily="18" charset="0"/>
                      </a:rPr>
                      <m:t>=4,13</m:t>
                    </m:r>
                  </m:oMath>
                </a14:m>
                <a:endParaRPr lang="it-IT" sz="1400" dirty="0"/>
              </a:p>
            </p:txBody>
          </p:sp>
        </mc:Choice>
        <mc:Fallback xmlns="">
          <p:sp>
            <p:nvSpPr>
              <p:cNvPr id="5" name="Rettangolo 4"/>
              <p:cNvSpPr>
                <a:spLocks noRot="1" noChangeAspect="1" noMove="1" noResize="1" noEditPoints="1" noAdjustHandles="1" noChangeArrowheads="1" noChangeShapeType="1" noTextEdit="1"/>
              </p:cNvSpPr>
              <p:nvPr/>
            </p:nvSpPr>
            <p:spPr>
              <a:xfrm>
                <a:off x="4076757" y="3913352"/>
                <a:ext cx="1577676" cy="317459"/>
              </a:xfrm>
              <a:prstGeom prst="rect">
                <a:avLst/>
              </a:prstGeom>
              <a:blipFill rotWithShape="0">
                <a:blip r:embed="rId11"/>
                <a:stretch>
                  <a:fillRect b="-1923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5784536" y="3877077"/>
                <a:ext cx="1577676" cy="317459"/>
              </a:xfrm>
              <a:prstGeom prst="rect">
                <a:avLst/>
              </a:prstGeom>
            </p:spPr>
            <p:txBody>
              <a:bodyPr wrap="none">
                <a:spAutoFit/>
              </a:bodyPr>
              <a:lstStyle/>
              <a:p>
                <a14:m>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𝜎</m:t>
                        </m:r>
                      </m:e>
                      <m:sub>
                        <m:r>
                          <a:rPr lang="it-IT" sz="1400" i="1">
                            <a:latin typeface="Cambria Math" panose="02040503050406030204" pitchFamily="18" charset="0"/>
                          </a:rPr>
                          <m:t>𝑥</m:t>
                        </m:r>
                      </m:sub>
                    </m:sSub>
                  </m:oMath>
                </a14:m>
                <a:r>
                  <a:rPr lang="it-IT" sz="1400" dirty="0"/>
                  <a:t>=</a:t>
                </a:r>
                <a14:m>
                  <m:oMath xmlns:m="http://schemas.openxmlformats.org/officeDocument/2006/math">
                    <m:rad>
                      <m:radPr>
                        <m:degHide m:val="on"/>
                        <m:ctrlPr>
                          <a:rPr lang="it-IT" sz="1400" i="1" dirty="0">
                            <a:latin typeface="Cambria Math" panose="02040503050406030204" pitchFamily="18" charset="0"/>
                          </a:rPr>
                        </m:ctrlPr>
                      </m:radPr>
                      <m:deg/>
                      <m:e>
                        <m:r>
                          <a:rPr lang="it-IT" sz="1400" b="0" i="1" dirty="0" smtClean="0">
                            <a:latin typeface="Cambria Math" panose="02040503050406030204" pitchFamily="18" charset="0"/>
                          </a:rPr>
                          <m:t>10,96</m:t>
                        </m:r>
                      </m:e>
                    </m:rad>
                    <m:r>
                      <a:rPr lang="it-IT" sz="1400" b="0" i="1" dirty="0" smtClean="0">
                        <a:latin typeface="Cambria Math" panose="02040503050406030204" pitchFamily="18" charset="0"/>
                      </a:rPr>
                      <m:t>=3,31</m:t>
                    </m:r>
                  </m:oMath>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5784536" y="3877077"/>
                <a:ext cx="1577676" cy="317459"/>
              </a:xfrm>
              <a:prstGeom prst="rect">
                <a:avLst/>
              </a:prstGeom>
              <a:blipFill rotWithShape="0">
                <a:blip r:embed="rId12"/>
                <a:stretch>
                  <a:fillRect b="-2115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4487547" y="4909946"/>
                <a:ext cx="3198120" cy="6240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rPr>
                            <m:t>𝜌</m:t>
                          </m:r>
                        </m:e>
                        <m:sub>
                          <m:r>
                            <a:rPr lang="it-IT" sz="1600" i="1">
                              <a:latin typeface="Cambria Math" panose="02040503050406030204" pitchFamily="18" charset="0"/>
                            </a:rPr>
                            <m:t>𝑥𝑦</m:t>
                          </m:r>
                        </m:sub>
                      </m:sSub>
                      <m:r>
                        <a:rPr lang="it-IT" sz="1600">
                          <a:latin typeface="Cambria Math" panose="02040503050406030204" pitchFamily="18" charset="0"/>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panose="02040503050406030204" pitchFamily="18" charset="0"/>
                                </a:rPr>
                                <m:t>𝜎</m:t>
                              </m:r>
                            </m:e>
                            <m:sub>
                              <m:r>
                                <a:rPr lang="it-IT" sz="1600" i="1">
                                  <a:latin typeface="Cambria Math" panose="02040503050406030204" pitchFamily="18" charset="0"/>
                                </a:rPr>
                                <m:t>𝑥𝑦</m:t>
                              </m:r>
                            </m:sub>
                          </m:sSub>
                        </m:num>
                        <m:den>
                          <m:sSub>
                            <m:sSubPr>
                              <m:ctrlPr>
                                <a:rPr lang="it-IT" sz="1600" i="1">
                                  <a:latin typeface="Cambria Math" panose="02040503050406030204" pitchFamily="18" charset="0"/>
                                </a:rPr>
                              </m:ctrlPr>
                            </m:sSubPr>
                            <m:e>
                              <m:r>
                                <a:rPr lang="it-IT" sz="1600" i="1">
                                  <a:latin typeface="Cambria Math" panose="02040503050406030204" pitchFamily="18" charset="0"/>
                                </a:rPr>
                                <m:t>𝜎</m:t>
                              </m:r>
                            </m:e>
                            <m:sub>
                              <m:r>
                                <a:rPr lang="it-IT" sz="1600" i="1">
                                  <a:latin typeface="Cambria Math" panose="02040503050406030204" pitchFamily="18" charset="0"/>
                                </a:rPr>
                                <m:t>𝑥</m:t>
                              </m:r>
                            </m:sub>
                          </m:sSub>
                          <m:sSub>
                            <m:sSubPr>
                              <m:ctrlPr>
                                <a:rPr lang="it-IT" sz="1600" i="1">
                                  <a:latin typeface="Cambria Math" panose="02040503050406030204" pitchFamily="18" charset="0"/>
                                </a:rPr>
                              </m:ctrlPr>
                            </m:sSubPr>
                            <m:e>
                              <m:r>
                                <a:rPr lang="it-IT" sz="1600" i="1">
                                  <a:latin typeface="Cambria Math" panose="02040503050406030204" pitchFamily="18" charset="0"/>
                                </a:rPr>
                                <m:t>𝜎</m:t>
                              </m:r>
                            </m:e>
                            <m:sub>
                              <m:r>
                                <a:rPr lang="it-IT" sz="1600" i="1">
                                  <a:latin typeface="Cambria Math" panose="02040503050406030204" pitchFamily="18" charset="0"/>
                                </a:rPr>
                                <m:t>𝑦</m:t>
                              </m:r>
                            </m:sub>
                          </m:sSub>
                        </m:den>
                      </m:f>
                      <m:r>
                        <a:rPr lang="it-IT" sz="1600" b="0" i="1" smtClean="0">
                          <a:latin typeface="Cambria Math" panose="02040503050406030204" pitchFamily="18" charset="0"/>
                        </a:rPr>
                        <m:t>=</m:t>
                      </m:r>
                      <m:f>
                        <m:fPr>
                          <m:ctrlPr>
                            <a:rPr lang="it-IT" sz="1600" b="0" i="1" smtClean="0">
                              <a:latin typeface="Cambria Math" panose="02040503050406030204" pitchFamily="18" charset="0"/>
                            </a:rPr>
                          </m:ctrlPr>
                        </m:fPr>
                        <m:num>
                          <m:r>
                            <a:rPr lang="it-IT" sz="1600" b="0" i="1" smtClean="0">
                              <a:latin typeface="Cambria Math" panose="02040503050406030204" pitchFamily="18" charset="0"/>
                            </a:rPr>
                            <m:t>8,32</m:t>
                          </m:r>
                        </m:num>
                        <m:den>
                          <m:r>
                            <a:rPr lang="it-IT" sz="1600" b="0" i="1" smtClean="0">
                              <a:latin typeface="Cambria Math" panose="02040503050406030204" pitchFamily="18" charset="0"/>
                            </a:rPr>
                            <m:t>4,13</m:t>
                          </m:r>
                          <m:r>
                            <a:rPr lang="it-IT" sz="1600" b="0" i="1" smtClean="0">
                              <a:latin typeface="Cambria Math" panose="02040503050406030204" pitchFamily="18" charset="0"/>
                              <a:sym typeface="Wingdings" panose="05000000000000000000" pitchFamily="2" charset="2"/>
                            </a:rPr>
                            <m:t>3,31</m:t>
                          </m:r>
                        </m:den>
                      </m:f>
                      <m:r>
                        <a:rPr lang="it-IT" sz="1600" b="0" i="1" smtClean="0">
                          <a:latin typeface="Cambria Math" panose="02040503050406030204" pitchFamily="18" charset="0"/>
                        </a:rPr>
                        <m:t>=0,6069</m:t>
                      </m:r>
                    </m:oMath>
                  </m:oMathPara>
                </a14:m>
                <a:endParaRPr lang="it-IT" sz="1600" dirty="0"/>
              </a:p>
            </p:txBody>
          </p:sp>
        </mc:Choice>
        <mc:Fallback xmlns="">
          <p:sp>
            <p:nvSpPr>
              <p:cNvPr id="7" name="Rettangolo 6"/>
              <p:cNvSpPr>
                <a:spLocks noRot="1" noChangeAspect="1" noMove="1" noResize="1" noEditPoints="1" noAdjustHandles="1" noChangeArrowheads="1" noChangeShapeType="1" noTextEdit="1"/>
              </p:cNvSpPr>
              <p:nvPr/>
            </p:nvSpPr>
            <p:spPr>
              <a:xfrm>
                <a:off x="4487547" y="4909946"/>
                <a:ext cx="3198120" cy="624017"/>
              </a:xfrm>
              <a:prstGeom prst="rect">
                <a:avLst/>
              </a:prstGeom>
              <a:blipFill rotWithShape="0">
                <a:blip r:embed="rId13"/>
                <a:stretch>
                  <a:fillRect/>
                </a:stretch>
              </a:blipFill>
            </p:spPr>
            <p:txBody>
              <a:bodyPr/>
              <a:lstStyle/>
              <a:p>
                <a:r>
                  <a:rPr lang="it-IT">
                    <a:noFill/>
                  </a:rPr>
                  <a:t> </a:t>
                </a:r>
              </a:p>
            </p:txBody>
          </p:sp>
        </mc:Fallback>
      </mc:AlternateContent>
      <p:pic>
        <p:nvPicPr>
          <p:cNvPr id="8" name="Immagine 7"/>
          <p:cNvPicPr>
            <a:picLocks noChangeAspect="1"/>
          </p:cNvPicPr>
          <p:nvPr/>
        </p:nvPicPr>
        <p:blipFill>
          <a:blip r:embed="rId14"/>
          <a:stretch>
            <a:fillRect/>
          </a:stretch>
        </p:blipFill>
        <p:spPr>
          <a:xfrm>
            <a:off x="3493796" y="5584297"/>
            <a:ext cx="5610187" cy="577708"/>
          </a:xfrm>
          <a:prstGeom prst="rect">
            <a:avLst/>
          </a:prstGeom>
        </p:spPr>
      </p:pic>
    </p:spTree>
    <p:extLst>
      <p:ext uri="{BB962C8B-B14F-4D97-AF65-F5344CB8AC3E}">
        <p14:creationId xmlns:p14="http://schemas.microsoft.com/office/powerpoint/2010/main" val="3750125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stima della funzione interpolante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27499" y="1103819"/>
                <a:ext cx="8284684" cy="4127412"/>
              </a:xfrm>
              <a:prstGeom prst="rect">
                <a:avLst/>
              </a:prstGeom>
            </p:spPr>
            <p:txBody>
              <a:bodyPr wrap="square">
                <a:spAutoFit/>
              </a:bodyPr>
              <a:lstStyle/>
              <a:p>
                <a:pPr algn="just">
                  <a:lnSpc>
                    <a:spcPct val="150000"/>
                  </a:lnSpc>
                  <a:spcAft>
                    <a:spcPts val="0"/>
                  </a:spcAft>
                </a:pP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Quando </a:t>
                </a:r>
                <a:r>
                  <a:rPr lang="it-IT" dirty="0">
                    <a:effectLst/>
                    <a:latin typeface="Arial" panose="020B0604020202020204" pitchFamily="34" charset="0"/>
                    <a:ea typeface="Times New Roman" panose="02020603050405020304" pitchFamily="18" charset="0"/>
                    <a:cs typeface="Times New Roman" panose="02020603050405020304" pitchFamily="18" charset="0"/>
                  </a:rPr>
                  <a:t>l’analisi delle relazioni tra variabili evidenzia l’esistenza di un legame di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dirty="0">
                    <a:effectLst/>
                    <a:latin typeface="Arial" panose="020B0604020202020204" pitchFamily="34" charset="0"/>
                    <a:ea typeface="Times New Roman" panose="02020603050405020304" pitchFamily="18" charset="0"/>
                    <a:cs typeface="Times New Roman" panose="02020603050405020304" pitchFamily="18" charset="0"/>
                  </a:rPr>
                  <a:t> da </a:t>
                </a:r>
                <a:r>
                  <a:rPr lang="it-IT"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dirty="0">
                    <a:effectLst/>
                    <a:latin typeface="Arial" panose="020B0604020202020204" pitchFamily="34" charset="0"/>
                    <a:ea typeface="Times New Roman" panose="02020603050405020304" pitchFamily="18" charset="0"/>
                    <a:cs typeface="Times New Roman" panose="02020603050405020304" pitchFamily="18" charset="0"/>
                  </a:rPr>
                  <a:t>, sorge naturale l’esigenza di formalizzare la natura della dipendenza mediante un opportuno modello di tipo matematico. A tal fine si può ricorrere ad una funzione interpolante del tipo:</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acc>
                        <m:accPr>
                          <m:chr m:val="̂"/>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e>
                      </m:acc>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Dove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denota una qualche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funzione</a:t>
                </a:r>
                <a:r>
                  <a:rPr lang="it-IT" dirty="0">
                    <a:effectLst/>
                    <a:latin typeface="Arial" panose="020B0604020202020204" pitchFamily="34" charset="0"/>
                    <a:ea typeface="Times New Roman" panose="02020603050405020304" pitchFamily="18" charset="0"/>
                    <a:cs typeface="Times New Roman" panose="02020603050405020304" pitchFamily="18" charset="0"/>
                  </a:rPr>
                  <a:t> di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acc>
                      <m:accPr>
                        <m:chr m:val="̂"/>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e>
                    </m:acc>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indica che si sta approssimando la realtà osservata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con una curva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più </a:t>
                </a:r>
                <a:r>
                  <a:rPr lang="it-IT" i="1" dirty="0">
                    <a:effectLst/>
                    <a:latin typeface="Arial" panose="020B0604020202020204" pitchFamily="34" charset="0"/>
                    <a:ea typeface="Times New Roman" panose="02020603050405020304" pitchFamily="18" charset="0"/>
                    <a:cs typeface="Times New Roman" panose="02020603050405020304" pitchFamily="18" charset="0"/>
                  </a:rPr>
                  <a:t>semplice</a:t>
                </a:r>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regolare</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4" name="Rettangolo 3"/>
              <p:cNvSpPr>
                <a:spLocks noRot="1" noChangeAspect="1" noMove="1" noResize="1" noEditPoints="1" noAdjustHandles="1" noChangeArrowheads="1" noChangeShapeType="1" noTextEdit="1"/>
              </p:cNvSpPr>
              <p:nvPr/>
            </p:nvSpPr>
            <p:spPr>
              <a:xfrm>
                <a:off x="427499" y="1103819"/>
                <a:ext cx="8284684" cy="4127412"/>
              </a:xfrm>
              <a:prstGeom prst="rect">
                <a:avLst/>
              </a:prstGeom>
              <a:blipFill rotWithShape="0">
                <a:blip r:embed="rId4"/>
                <a:stretch>
                  <a:fillRect l="-589" r="-662" b="-1477"/>
                </a:stretch>
              </a:blipFill>
            </p:spPr>
            <p:txBody>
              <a:bodyPr/>
              <a:lstStyle/>
              <a:p>
                <a:r>
                  <a:rPr lang="it-IT">
                    <a:noFill/>
                  </a:rPr>
                  <a:t> </a:t>
                </a:r>
              </a:p>
            </p:txBody>
          </p:sp>
        </mc:Fallback>
      </mc:AlternateContent>
      <p:pic>
        <p:nvPicPr>
          <p:cNvPr id="5" name="Immagine 4"/>
          <p:cNvPicPr>
            <a:picLocks noChangeAspect="1"/>
          </p:cNvPicPr>
          <p:nvPr/>
        </p:nvPicPr>
        <p:blipFill>
          <a:blip r:embed="rId5"/>
          <a:stretch>
            <a:fillRect/>
          </a:stretch>
        </p:blipFill>
        <p:spPr>
          <a:xfrm>
            <a:off x="1165939" y="1181799"/>
            <a:ext cx="5610225" cy="857250"/>
          </a:xfrm>
          <a:prstGeom prst="rect">
            <a:avLst/>
          </a:prstGeom>
        </p:spPr>
      </p:pic>
    </p:spTree>
    <p:extLst>
      <p:ext uri="{BB962C8B-B14F-4D97-AF65-F5344CB8AC3E}">
        <p14:creationId xmlns:p14="http://schemas.microsoft.com/office/powerpoint/2010/main" val="921256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90644"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stima della funzione </a:t>
            </a:r>
            <a:r>
              <a:rPr lang="it-IT" sz="1600" dirty="0" smtClean="0">
                <a:solidFill>
                  <a:schemeClr val="bg1"/>
                </a:solidFill>
                <a:cs typeface="Cali"/>
              </a:rPr>
              <a:t>interpolante (II)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5864" y="1024329"/>
                <a:ext cx="8180024" cy="147732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Il più semplice modello di regressione è il modello di </a:t>
                </a:r>
                <a:r>
                  <a:rPr lang="it-IT" b="1" dirty="0">
                    <a:effectLst/>
                    <a:latin typeface="Arial" panose="020B0604020202020204" pitchFamily="34" charset="0"/>
                    <a:ea typeface="Times New Roman" panose="02020603050405020304" pitchFamily="18" charset="0"/>
                    <a:cs typeface="Times New Roman" panose="02020603050405020304" pitchFamily="18" charset="0"/>
                  </a:rPr>
                  <a:t>regressione lineare semplice</a:t>
                </a:r>
                <a:r>
                  <a:rPr lang="it-IT" dirty="0">
                    <a:effectLst/>
                    <a:latin typeface="Arial" panose="020B0604020202020204" pitchFamily="34" charset="0"/>
                    <a:ea typeface="Times New Roman" panose="02020603050405020304" pitchFamily="18" charset="0"/>
                    <a:cs typeface="Times New Roman" panose="02020603050405020304" pitchFamily="18" charset="0"/>
                  </a:rPr>
                  <a:t>. In esso si assume che la funzione di regressione </a:t>
                </a:r>
                <a14:m>
                  <m:oMath xmlns:m="http://schemas.openxmlformats.org/officeDocument/2006/math">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e>
                    </m:d>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sia lineare, e si considera una sola variabile esplicativa. </a:t>
                </a: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Questa </a:t>
                </a:r>
                <a:r>
                  <a:rPr lang="it-IT" dirty="0">
                    <a:effectLst/>
                    <a:latin typeface="Arial" panose="020B0604020202020204" pitchFamily="34" charset="0"/>
                    <a:ea typeface="Times New Roman" panose="02020603050405020304" pitchFamily="18" charset="0"/>
                    <a:cs typeface="Times New Roman" panose="02020603050405020304" pitchFamily="18" charset="0"/>
                  </a:rPr>
                  <a:t>retta di regressione descrive come cambia una variabile dipendente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dirty="0">
                    <a:effectLst/>
                    <a:latin typeface="Arial" panose="020B0604020202020204" pitchFamily="34" charset="0"/>
                    <a:ea typeface="Times New Roman" panose="02020603050405020304" pitchFamily="18" charset="0"/>
                    <a:cs typeface="Times New Roman" panose="02020603050405020304" pitchFamily="18" charset="0"/>
                  </a:rPr>
                  <a:t> quando cambia la variabile esplicativa </a:t>
                </a:r>
                <a:r>
                  <a:rPr lang="it-IT"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55864" y="1024329"/>
                <a:ext cx="8180024" cy="1477328"/>
              </a:xfrm>
              <a:prstGeom prst="rect">
                <a:avLst/>
              </a:prstGeom>
              <a:blipFill rotWithShape="0">
                <a:blip r:embed="rId4"/>
                <a:stretch>
                  <a:fillRect l="-671" t="-2066" r="-671" b="-537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663558" y="2470646"/>
                <a:ext cx="1573379"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𝛽</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𝛽</m:t>
                          </m:r>
                        </m:e>
                        <m:sub>
                          <m:r>
                            <a:rPr lang="it-IT" i="0">
                              <a:latin typeface="Cambria Math" panose="02040503050406030204" pitchFamily="18" charset="0"/>
                            </a:rPr>
                            <m:t>1</m:t>
                          </m:r>
                        </m:sub>
                      </m:sSub>
                      <m:r>
                        <a:rPr lang="it-IT" i="1">
                          <a:latin typeface="Cambria Math" panose="02040503050406030204" pitchFamily="18" charset="0"/>
                        </a:rPr>
                        <m:t>𝑋</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663558" y="2470646"/>
                <a:ext cx="1573379" cy="376770"/>
              </a:xfrm>
              <a:prstGeom prst="rect">
                <a:avLst/>
              </a:prstGeom>
              <a:blipFill rotWithShape="0">
                <a:blip r:embed="rId5"/>
                <a:stretch>
                  <a:fillRect t="-1613" b="-14516"/>
                </a:stretch>
              </a:blipFill>
            </p:spPr>
            <p:txBody>
              <a:bodyPr/>
              <a:lstStyle/>
              <a:p>
                <a:r>
                  <a:rPr lang="it-IT">
                    <a:noFill/>
                  </a:rPr>
                  <a:t> </a:t>
                </a:r>
              </a:p>
            </p:txBody>
          </p:sp>
        </mc:Fallback>
      </mc:AlternateContent>
      <p:sp>
        <p:nvSpPr>
          <p:cNvPr id="7" name="Rettangolo 6"/>
          <p:cNvSpPr/>
          <p:nvPr/>
        </p:nvSpPr>
        <p:spPr>
          <a:xfrm>
            <a:off x="327186" y="3034566"/>
            <a:ext cx="8246125" cy="2308324"/>
          </a:xfrm>
          <a:prstGeom prst="rect">
            <a:avLst/>
          </a:prstGeom>
        </p:spPr>
        <p:txBody>
          <a:bodyPr wrap="square">
            <a:spAutoFit/>
          </a:bodyPr>
          <a:lstStyle/>
          <a:p>
            <a:r>
              <a:rPr lang="it-IT" i="1" dirty="0">
                <a:latin typeface="Arial" panose="020B0604020202020204" pitchFamily="34" charset="0"/>
                <a:ea typeface="Times New Roman" panose="02020603050405020304" pitchFamily="18" charset="0"/>
                <a:cs typeface="Times New Roman" panose="02020603050405020304" pitchFamily="18" charset="0"/>
              </a:rPr>
              <a:t>β</a:t>
            </a:r>
            <a:r>
              <a:rPr lang="it-IT" i="1" baseline="-25000" dirty="0">
                <a:latin typeface="Arial" panose="020B0604020202020204" pitchFamily="34" charset="0"/>
                <a:ea typeface="Times New Roman" panose="02020603050405020304" pitchFamily="18" charset="0"/>
                <a:cs typeface="Times New Roman" panose="02020603050405020304" pitchFamily="18" charset="0"/>
              </a:rPr>
              <a:t>0</a:t>
            </a:r>
            <a:r>
              <a:rPr lang="it-IT" dirty="0">
                <a:latin typeface="Arial" panose="020B0604020202020204" pitchFamily="34" charset="0"/>
                <a:ea typeface="Times New Roman" panose="02020603050405020304" pitchFamily="18" charset="0"/>
                <a:cs typeface="Times New Roman" panose="02020603050405020304" pitchFamily="18" charset="0"/>
              </a:rPr>
              <a:t> e </a:t>
            </a:r>
            <a:r>
              <a:rPr lang="it-IT" i="1" dirty="0">
                <a:latin typeface="Arial" panose="020B0604020202020204" pitchFamily="34" charset="0"/>
                <a:ea typeface="Times New Roman" panose="02020603050405020304" pitchFamily="18" charset="0"/>
                <a:cs typeface="Times New Roman" panose="02020603050405020304" pitchFamily="18" charset="0"/>
              </a:rPr>
              <a:t>β</a:t>
            </a:r>
            <a:r>
              <a:rPr lang="it-IT" i="1" baseline="-25000" dirty="0">
                <a:latin typeface="Arial" panose="020B0604020202020204" pitchFamily="34" charset="0"/>
                <a:ea typeface="Times New Roman" panose="02020603050405020304" pitchFamily="18" charset="0"/>
                <a:cs typeface="Times New Roman" panose="02020603050405020304" pitchFamily="18" charset="0"/>
              </a:rPr>
              <a:t>1</a:t>
            </a:r>
            <a:r>
              <a:rPr lang="it-IT" dirty="0">
                <a:latin typeface="Arial" panose="020B0604020202020204" pitchFamily="34" charset="0"/>
                <a:ea typeface="Times New Roman" panose="02020603050405020304" pitchFamily="18" charset="0"/>
                <a:cs typeface="Times New Roman" panose="02020603050405020304" pitchFamily="18" charset="0"/>
              </a:rPr>
              <a:t> sono delle quantità costanti detti parametri della retta;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endParaRPr lang="it-IT" i="1" dirty="0">
              <a:latin typeface="Arial" panose="020B0604020202020204" pitchFamily="34" charset="0"/>
              <a:ea typeface="Times New Roman" panose="02020603050405020304" pitchFamily="18" charset="0"/>
              <a:cs typeface="Times New Roman" panose="02020603050405020304" pitchFamily="18" charset="0"/>
            </a:endParaRPr>
          </a:p>
          <a:p>
            <a:r>
              <a:rPr lang="it-IT" i="1" dirty="0" smtClean="0">
                <a:latin typeface="Arial" panose="020B0604020202020204" pitchFamily="34" charset="0"/>
                <a:ea typeface="Times New Roman" panose="02020603050405020304" pitchFamily="18" charset="0"/>
                <a:cs typeface="Times New Roman" panose="02020603050405020304" pitchFamily="18" charset="0"/>
              </a:rPr>
              <a:t>β</a:t>
            </a:r>
            <a:r>
              <a:rPr lang="it-IT" i="1" baseline="-25000" dirty="0" smtClean="0">
                <a:latin typeface="Arial" panose="020B0604020202020204" pitchFamily="34" charset="0"/>
                <a:ea typeface="Times New Roman" panose="02020603050405020304" pitchFamily="18" charset="0"/>
                <a:cs typeface="Times New Roman" panose="02020603050405020304" pitchFamily="18" charset="0"/>
              </a:rPr>
              <a:t>0</a:t>
            </a:r>
            <a:r>
              <a:rPr lang="it-IT" dirty="0" smtClean="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è chiamata </a:t>
            </a:r>
            <a:r>
              <a:rPr lang="it-IT" b="1" dirty="0">
                <a:latin typeface="Arial" panose="020B0604020202020204" pitchFamily="34" charset="0"/>
                <a:ea typeface="Times New Roman" panose="02020603050405020304" pitchFamily="18" charset="0"/>
                <a:cs typeface="Times New Roman" panose="02020603050405020304" pitchFamily="18" charset="0"/>
              </a:rPr>
              <a:t>intercetta</a:t>
            </a:r>
            <a:r>
              <a:rPr lang="it-IT" dirty="0">
                <a:latin typeface="Arial" panose="020B0604020202020204" pitchFamily="34" charset="0"/>
                <a:ea typeface="Times New Roman" panose="02020603050405020304" pitchFamily="18" charset="0"/>
                <a:cs typeface="Times New Roman" panose="02020603050405020304" pitchFamily="18" charset="0"/>
              </a:rPr>
              <a:t> perché è l’altezza alla quale la retta incontra l’asse delle ordinate, ossia è il valore di </a:t>
            </a:r>
            <a:r>
              <a:rPr lang="it-IT" i="1" dirty="0">
                <a:latin typeface="Arial" panose="020B0604020202020204" pitchFamily="34" charset="0"/>
                <a:ea typeface="Times New Roman" panose="02020603050405020304" pitchFamily="18" charset="0"/>
                <a:cs typeface="Times New Roman" panose="02020603050405020304" pitchFamily="18" charset="0"/>
              </a:rPr>
              <a:t>Y</a:t>
            </a:r>
            <a:r>
              <a:rPr lang="it-IT" dirty="0">
                <a:latin typeface="Arial" panose="020B0604020202020204" pitchFamily="34" charset="0"/>
                <a:ea typeface="Times New Roman" panose="02020603050405020304" pitchFamily="18" charset="0"/>
                <a:cs typeface="Times New Roman" panose="02020603050405020304" pitchFamily="18" charset="0"/>
              </a:rPr>
              <a:t> per </a:t>
            </a:r>
            <a:r>
              <a:rPr lang="it-IT" i="1" dirty="0">
                <a:latin typeface="Arial" panose="020B0604020202020204" pitchFamily="34" charset="0"/>
                <a:ea typeface="Times New Roman" panose="02020603050405020304" pitchFamily="18" charset="0"/>
                <a:cs typeface="Times New Roman" panose="02020603050405020304" pitchFamily="18" charset="0"/>
              </a:rPr>
              <a:t>X=0</a:t>
            </a: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endParaRPr lang="it-IT" i="1" dirty="0">
              <a:latin typeface="Arial" panose="020B0604020202020204" pitchFamily="34" charset="0"/>
              <a:ea typeface="Times New Roman" panose="02020603050405020304" pitchFamily="18" charset="0"/>
              <a:cs typeface="Times New Roman" panose="02020603050405020304" pitchFamily="18" charset="0"/>
            </a:endParaRPr>
          </a:p>
          <a:p>
            <a:r>
              <a:rPr lang="it-IT" i="1" dirty="0" smtClean="0">
                <a:latin typeface="Arial" panose="020B0604020202020204" pitchFamily="34" charset="0"/>
                <a:ea typeface="Times New Roman" panose="02020603050405020304" pitchFamily="18" charset="0"/>
                <a:cs typeface="Times New Roman" panose="02020603050405020304" pitchFamily="18" charset="0"/>
              </a:rPr>
              <a:t>β</a:t>
            </a:r>
            <a:r>
              <a:rPr lang="it-IT" i="1" baseline="-25000" dirty="0" smtClean="0">
                <a:latin typeface="Arial" panose="020B0604020202020204" pitchFamily="34" charset="0"/>
                <a:ea typeface="Times New Roman" panose="02020603050405020304" pitchFamily="18" charset="0"/>
                <a:cs typeface="Times New Roman" panose="02020603050405020304" pitchFamily="18" charset="0"/>
              </a:rPr>
              <a:t>1</a:t>
            </a:r>
            <a:r>
              <a:rPr lang="it-IT" dirty="0" smtClean="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è chiamato </a:t>
            </a:r>
            <a:r>
              <a:rPr lang="it-IT" b="1" dirty="0">
                <a:latin typeface="Arial" panose="020B0604020202020204" pitchFamily="34" charset="0"/>
                <a:ea typeface="Times New Roman" panose="02020603050405020304" pitchFamily="18" charset="0"/>
                <a:cs typeface="Times New Roman" panose="02020603050405020304" pitchFamily="18" charset="0"/>
              </a:rPr>
              <a:t>coefficiente angolare </a:t>
            </a:r>
            <a:r>
              <a:rPr lang="it-IT" dirty="0">
                <a:latin typeface="Arial" panose="020B0604020202020204" pitchFamily="34" charset="0"/>
                <a:ea typeface="Times New Roman" panose="02020603050405020304" pitchFamily="18" charset="0"/>
                <a:cs typeface="Times New Roman" panose="02020603050405020304" pitchFamily="18" charset="0"/>
              </a:rPr>
              <a:t>perché esprime l’incremento di </a:t>
            </a:r>
            <a:r>
              <a:rPr lang="it-IT" i="1" dirty="0">
                <a:latin typeface="Arial" panose="020B0604020202020204" pitchFamily="34" charset="0"/>
                <a:ea typeface="Times New Roman" panose="02020603050405020304" pitchFamily="18" charset="0"/>
                <a:cs typeface="Times New Roman" panose="02020603050405020304" pitchFamily="18" charset="0"/>
              </a:rPr>
              <a:t>Y</a:t>
            </a:r>
            <a:r>
              <a:rPr lang="it-IT" dirty="0">
                <a:latin typeface="Arial" panose="020B0604020202020204" pitchFamily="34" charset="0"/>
                <a:ea typeface="Times New Roman" panose="02020603050405020304" pitchFamily="18" charset="0"/>
                <a:cs typeface="Times New Roman" panose="02020603050405020304" pitchFamily="18" charset="0"/>
              </a:rPr>
              <a:t> per un incremento unitario di </a:t>
            </a:r>
            <a:r>
              <a:rPr lang="it-IT" i="1" dirty="0">
                <a:latin typeface="Arial" panose="020B0604020202020204" pitchFamily="34" charset="0"/>
                <a:ea typeface="Times New Roman" panose="02020603050405020304" pitchFamily="18" charset="0"/>
                <a:cs typeface="Times New Roman" panose="02020603050405020304" pitchFamily="18" charset="0"/>
              </a:rPr>
              <a:t>X</a:t>
            </a:r>
            <a:r>
              <a:rPr lang="it-IT" dirty="0">
                <a:latin typeface="Arial" panose="020B0604020202020204" pitchFamily="34" charset="0"/>
                <a:ea typeface="Times New Roman" panose="02020603050405020304" pitchFamily="18" charset="0"/>
                <a:cs typeface="Times New Roman" panose="02020603050405020304" pitchFamily="18" charset="0"/>
              </a:rPr>
              <a:t> e determina l’inclinazione della retta e la sua pendenza. </a:t>
            </a:r>
            <a:endParaRPr lang="it-IT" dirty="0"/>
          </a:p>
        </p:txBody>
      </p:sp>
      <p:sp>
        <p:nvSpPr>
          <p:cNvPr id="8" name="Rettangolo 7"/>
          <p:cNvSpPr/>
          <p:nvPr/>
        </p:nvSpPr>
        <p:spPr>
          <a:xfrm>
            <a:off x="311931" y="5552633"/>
            <a:ext cx="8588638" cy="64633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Predisporre un modello di regressione lineare semplice significa, pertanto, utilizzare i dati per assegnare un valore ai parametri β</a:t>
            </a:r>
            <a:r>
              <a:rPr lang="it-IT" baseline="-25000" dirty="0">
                <a:latin typeface="Arial" panose="020B0604020202020204" pitchFamily="34" charset="0"/>
                <a:ea typeface="Times New Roman" panose="02020603050405020304" pitchFamily="18" charset="0"/>
                <a:cs typeface="Times New Roman" panose="02020603050405020304" pitchFamily="18" charset="0"/>
              </a:rPr>
              <a:t>0</a:t>
            </a:r>
            <a:r>
              <a:rPr lang="it-IT" dirty="0">
                <a:latin typeface="Arial" panose="020B0604020202020204" pitchFamily="34" charset="0"/>
                <a:ea typeface="Times New Roman" panose="02020603050405020304" pitchFamily="18" charset="0"/>
                <a:cs typeface="Times New Roman" panose="02020603050405020304" pitchFamily="18" charset="0"/>
              </a:rPr>
              <a:t> e β</a:t>
            </a:r>
            <a:r>
              <a:rPr lang="it-IT" baseline="-25000" dirty="0">
                <a:latin typeface="Arial" panose="020B0604020202020204" pitchFamily="34" charset="0"/>
                <a:ea typeface="Times New Roman" panose="02020603050405020304" pitchFamily="18" charset="0"/>
                <a:cs typeface="Times New Roman" panose="02020603050405020304" pitchFamily="18" charset="0"/>
              </a:rPr>
              <a:t>1</a:t>
            </a:r>
            <a:r>
              <a:rPr lang="it-IT" dirty="0">
                <a:latin typeface="Arial" panose="020B0604020202020204" pitchFamily="34" charset="0"/>
                <a:ea typeface="Times New Roman" panose="02020603050405020304" pitchFamily="18" charset="0"/>
                <a:cs typeface="Times New Roman" panose="02020603050405020304" pitchFamily="18" charset="0"/>
              </a:rPr>
              <a:t> della retta.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398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stima della funzione </a:t>
            </a:r>
            <a:r>
              <a:rPr lang="it-IT" sz="1600" dirty="0" smtClean="0">
                <a:solidFill>
                  <a:schemeClr val="bg1"/>
                </a:solidFill>
                <a:cs typeface="Cali"/>
              </a:rPr>
              <a:t>interpolante (III)</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02115" y="1259759"/>
            <a:ext cx="8367311" cy="64633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Predisporre un modello di regressione lineare semplice significa, pertanto, utilizzare i dati per assegnare un valore ai parametri β</a:t>
            </a:r>
            <a:r>
              <a:rPr lang="it-IT" baseline="-25000" dirty="0">
                <a:latin typeface="Arial" panose="020B0604020202020204" pitchFamily="34" charset="0"/>
                <a:ea typeface="Times New Roman" panose="02020603050405020304" pitchFamily="18" charset="0"/>
                <a:cs typeface="Times New Roman" panose="02020603050405020304" pitchFamily="18" charset="0"/>
              </a:rPr>
              <a:t>0</a:t>
            </a:r>
            <a:r>
              <a:rPr lang="it-IT" dirty="0">
                <a:latin typeface="Arial" panose="020B0604020202020204" pitchFamily="34" charset="0"/>
                <a:ea typeface="Times New Roman" panose="02020603050405020304" pitchFamily="18" charset="0"/>
                <a:cs typeface="Times New Roman" panose="02020603050405020304" pitchFamily="18" charset="0"/>
              </a:rPr>
              <a:t> e β</a:t>
            </a:r>
            <a:r>
              <a:rPr lang="it-IT" baseline="-25000" dirty="0">
                <a:latin typeface="Arial" panose="020B0604020202020204" pitchFamily="34" charset="0"/>
                <a:ea typeface="Times New Roman" panose="02020603050405020304" pitchFamily="18" charset="0"/>
                <a:cs typeface="Times New Roman" panose="02020603050405020304" pitchFamily="18" charset="0"/>
              </a:rPr>
              <a:t>1</a:t>
            </a:r>
            <a:r>
              <a:rPr lang="it-IT" dirty="0">
                <a:latin typeface="Arial" panose="020B0604020202020204" pitchFamily="34" charset="0"/>
                <a:ea typeface="Times New Roman" panose="02020603050405020304" pitchFamily="18" charset="0"/>
                <a:cs typeface="Times New Roman" panose="02020603050405020304" pitchFamily="18" charset="0"/>
              </a:rPr>
              <a:t> della </a:t>
            </a:r>
            <a:r>
              <a:rPr lang="it-IT" dirty="0" smtClean="0">
                <a:latin typeface="Arial" panose="020B0604020202020204" pitchFamily="34" charset="0"/>
                <a:ea typeface="Times New Roman" panose="02020603050405020304" pitchFamily="18" charset="0"/>
                <a:cs typeface="Times New Roman" panose="02020603050405020304" pitchFamily="18" charset="0"/>
              </a:rPr>
              <a:t>retta</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ttangolo 4"/>
              <p:cNvSpPr/>
              <p:nvPr/>
            </p:nvSpPr>
            <p:spPr>
              <a:xfrm>
                <a:off x="3663560" y="2226572"/>
                <a:ext cx="1573379"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𝛽</m:t>
                          </m:r>
                        </m:e>
                        <m:sub>
                          <m:r>
                            <a:rPr lang="it-IT">
                              <a:latin typeface="Cambria Math" panose="02040503050406030204" pitchFamily="18" charset="0"/>
                            </a:rPr>
                            <m:t>0</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𝛽</m:t>
                          </m:r>
                        </m:e>
                        <m:sub>
                          <m:r>
                            <a:rPr lang="it-IT">
                              <a:latin typeface="Cambria Math" panose="02040503050406030204" pitchFamily="18" charset="0"/>
                            </a:rPr>
                            <m:t>1</m:t>
                          </m:r>
                        </m:sub>
                      </m:sSub>
                      <m:r>
                        <a:rPr lang="it-IT" i="1">
                          <a:latin typeface="Cambria Math" panose="02040503050406030204" pitchFamily="18" charset="0"/>
                        </a:rPr>
                        <m:t>𝑋</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663560" y="2226572"/>
                <a:ext cx="1573379" cy="376770"/>
              </a:xfrm>
              <a:prstGeom prst="rect">
                <a:avLst/>
              </a:prstGeom>
              <a:blipFill rotWithShape="0">
                <a:blip r:embed="rId4"/>
                <a:stretch>
                  <a:fillRect t="-1613" b="-14516"/>
                </a:stretch>
              </a:blipFill>
            </p:spPr>
            <p:txBody>
              <a:bodyPr/>
              <a:lstStyle/>
              <a:p>
                <a:r>
                  <a:rPr lang="it-IT">
                    <a:noFill/>
                  </a:rPr>
                  <a:t> </a:t>
                </a:r>
              </a:p>
            </p:txBody>
          </p:sp>
        </mc:Fallback>
      </mc:AlternateContent>
      <p:sp>
        <p:nvSpPr>
          <p:cNvPr id="6" name="Rectangle 2"/>
          <p:cNvSpPr>
            <a:spLocks noChangeArrowheads="1"/>
          </p:cNvSpPr>
          <p:nvPr/>
        </p:nvSpPr>
        <p:spPr bwMode="auto">
          <a:xfrm>
            <a:off x="7074192" y="2990580"/>
            <a:ext cx="1695234"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linea teorica esistono infinite rette con cui interpolare i dati perché ai parametri β</a:t>
            </a:r>
            <a:r>
              <a:rPr kumimoji="0" lang="it-IT" altLang="it-IT" sz="16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r>
              <a:rPr kumimoji="0" lang="it-IT" altLang="it-IT"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 β</a:t>
            </a:r>
            <a:r>
              <a:rPr kumimoji="0" lang="it-IT" altLang="it-IT" sz="16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it-IT" altLang="it-IT"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possiamo assegnare un qualunque valore reale.</a:t>
            </a:r>
            <a:endParaRPr kumimoji="0" lang="it-IT" altLang="it-IT"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16" name="Immagine 15"/>
          <p:cNvPicPr>
            <a:picLocks noChangeAspect="1"/>
          </p:cNvPicPr>
          <p:nvPr/>
        </p:nvPicPr>
        <p:blipFill>
          <a:blip r:embed="rId5"/>
          <a:stretch>
            <a:fillRect/>
          </a:stretch>
        </p:blipFill>
        <p:spPr>
          <a:xfrm>
            <a:off x="172841" y="2726438"/>
            <a:ext cx="6655806" cy="3455084"/>
          </a:xfrm>
          <a:prstGeom prst="rect">
            <a:avLst/>
          </a:prstGeom>
        </p:spPr>
      </p:pic>
    </p:spTree>
    <p:extLst>
      <p:ext uri="{BB962C8B-B14F-4D97-AF65-F5344CB8AC3E}">
        <p14:creationId xmlns:p14="http://schemas.microsoft.com/office/powerpoint/2010/main" val="85088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metodo di stima dei minimi quadrati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5" name="Immagine 4"/>
          <p:cNvPicPr>
            <a:picLocks noChangeAspect="1"/>
          </p:cNvPicPr>
          <p:nvPr/>
        </p:nvPicPr>
        <p:blipFill>
          <a:blip r:embed="rId4"/>
          <a:stretch>
            <a:fillRect/>
          </a:stretch>
        </p:blipFill>
        <p:spPr>
          <a:xfrm>
            <a:off x="22386" y="945269"/>
            <a:ext cx="6598751" cy="3092889"/>
          </a:xfrm>
          <a:prstGeom prst="rect">
            <a:avLst/>
          </a:prstGeom>
        </p:spPr>
      </p:pic>
      <p:pic>
        <p:nvPicPr>
          <p:cNvPr id="6" name="Immagine 5"/>
          <p:cNvPicPr>
            <a:picLocks noChangeAspect="1"/>
          </p:cNvPicPr>
          <p:nvPr/>
        </p:nvPicPr>
        <p:blipFill>
          <a:blip r:embed="rId5"/>
          <a:stretch>
            <a:fillRect/>
          </a:stretch>
        </p:blipFill>
        <p:spPr>
          <a:xfrm>
            <a:off x="4606250" y="3783908"/>
            <a:ext cx="4466547" cy="2534453"/>
          </a:xfrm>
          <a:prstGeom prst="rect">
            <a:avLst/>
          </a:prstGeom>
        </p:spPr>
      </p:pic>
    </p:spTree>
    <p:extLst>
      <p:ext uri="{BB962C8B-B14F-4D97-AF65-F5344CB8AC3E}">
        <p14:creationId xmlns:p14="http://schemas.microsoft.com/office/powerpoint/2010/main" val="96410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mc:AlternateContent xmlns:mc="http://schemas.openxmlformats.org/markup-compatibility/2006" xmlns:a14="http://schemas.microsoft.com/office/drawing/2010/main">
        <mc:Choice Requires="a14">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risoluzione dei parametri  </a:t>
                </a:r>
                <a14:m>
                  <m:oMath xmlns:m="http://schemas.openxmlformats.org/officeDocument/2006/math">
                    <m:sSub>
                      <m:sSubPr>
                        <m:ctrlP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smtClean="0">
                    <a:solidFill>
                      <a:schemeClr val="bg1"/>
                    </a:solidFill>
                    <a:latin typeface="+mj-lt"/>
                    <a:cs typeface="Cali"/>
                  </a:rPr>
                  <a:t> e </a:t>
                </a:r>
                <a14:m>
                  <m:oMath xmlns:m="http://schemas.openxmlformats.org/officeDocument/2006/math">
                    <m:sSub>
                      <m:sSubPr>
                        <m:ctrlP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𝑜</m:t>
                        </m:r>
                      </m:sub>
                    </m:sSub>
                  </m:oMath>
                </a14:m>
                <a:r>
                  <a:rPr lang="it-IT" sz="1600" dirty="0" smtClean="0">
                    <a:solidFill>
                      <a:schemeClr val="bg1"/>
                    </a:solidFill>
                    <a:latin typeface="+mj-lt"/>
                    <a:cs typeface="Cali"/>
                  </a:rPr>
                  <a:t> </a:t>
                </a:r>
                <a:endParaRPr sz="1600" dirty="0">
                  <a:solidFill>
                    <a:schemeClr val="bg1"/>
                  </a:solidFill>
                  <a:latin typeface="+mj-lt"/>
                  <a:cs typeface="Cali"/>
                </a:endParaRPr>
              </a:p>
            </p:txBody>
          </p:sp>
        </mc:Choice>
        <mc:Fallback xmlns="">
          <p:sp>
            <p:nvSpPr>
              <p:cNvPr id="21" name="Shape 153"/>
              <p:cNvSpPr>
                <a:spLocks noRot="1" noChangeAspect="1" noMove="1" noResize="1" noEditPoints="1" noAdjustHandles="1" noChangeArrowheads="1" noChangeShapeType="1" noTextEdit="1"/>
              </p:cNvSpPr>
              <p:nvPr/>
            </p:nvSpPr>
            <p:spPr>
              <a:xfrm>
                <a:off x="1704357" y="181953"/>
                <a:ext cx="5491787" cy="318353"/>
              </a:xfrm>
              <a:prstGeom prst="rect">
                <a:avLst/>
              </a:prstGeom>
              <a:blipFill rotWithShape="0">
                <a:blip r:embed="rId2"/>
                <a:stretch>
                  <a:fillRect l="-1667" t="-9615" b="-26923"/>
                </a:stretch>
              </a:blipFill>
              <a:ln w="12700" cap="flat">
                <a:noFill/>
                <a:miter lim="400000"/>
              </a:ln>
              <a:effectLst/>
              <a:extLst>
                <a:ext uri="{C572A759-6A51-4108-AA02-DFA0A04FC94B}">
                  <ma14:wrappingTextBoxFlag xmlns:ma14="http://schemas.microsoft.com/office/mac/drawingml/2011/main" xmlns="" val="1"/>
                </a:ext>
              </a:extLst>
            </p:spPr>
            <p:txBody>
              <a:bodyPr/>
              <a:lstStyle/>
              <a:p>
                <a:r>
                  <a:rPr lang="it-IT">
                    <a:noFill/>
                  </a:rPr>
                  <a:t> </a:t>
                </a:r>
              </a:p>
            </p:txBody>
          </p:sp>
        </mc:Fallback>
      </mc:AlternateContent>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233555" y="1182459"/>
                <a:ext cx="8635023" cy="974049"/>
              </a:xfrm>
              <a:prstGeom prst="rect">
                <a:avLst/>
              </a:prstGeom>
            </p:spPr>
            <p:txBody>
              <a:bodyPr wrap="square">
                <a:spAutoFit/>
              </a:bodyPr>
              <a:lstStyle/>
              <a:p>
                <a:pPr algn="just"/>
                <a:r>
                  <a:rPr lang="it-IT" sz="1600" dirty="0">
                    <a:latin typeface="Arial" panose="020B0604020202020204" pitchFamily="34" charset="0"/>
                    <a:ea typeface="Times New Roman" panose="02020603050405020304" pitchFamily="18" charset="0"/>
                    <a:cs typeface="Arial" panose="020B0604020202020204" pitchFamily="34" charset="0"/>
                  </a:rPr>
                  <a:t>Nel caso della retta di </a:t>
                </a:r>
                <a:r>
                  <a:rPr lang="it-IT" sz="1600" dirty="0" smtClean="0">
                    <a:latin typeface="Arial" panose="020B0604020202020204" pitchFamily="34" charset="0"/>
                    <a:ea typeface="Times New Roman" panose="02020603050405020304" pitchFamily="18" charset="0"/>
                    <a:cs typeface="Arial" panose="020B0604020202020204" pitchFamily="34" charset="0"/>
                  </a:rPr>
                  <a:t>regressione </a:t>
                </a:r>
                <a:r>
                  <a:rPr lang="it-IT" sz="1600" dirty="0">
                    <a:latin typeface="Arial" panose="020B0604020202020204" pitchFamily="34" charset="0"/>
                    <a:cs typeface="Arial" panose="020B0604020202020204" pitchFamily="34" charset="0"/>
                  </a:rPr>
                  <a:t>si dimostra che per i parametri </a:t>
                </a:r>
                <a14:m>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𝛽</m:t>
                        </m:r>
                      </m:e>
                      <m:sub>
                        <m:r>
                          <a:rPr lang="it-IT" sz="1600" i="1">
                            <a:latin typeface="Cambria Math" panose="02040503050406030204" pitchFamily="18" charset="0"/>
                          </a:rPr>
                          <m:t>0</m:t>
                        </m:r>
                      </m:sub>
                    </m:sSub>
                  </m:oMath>
                </a14:m>
                <a:r>
                  <a:rPr lang="it-IT" sz="1600" dirty="0">
                    <a:latin typeface="Arial" panose="020B0604020202020204" pitchFamily="34" charset="0"/>
                    <a:cs typeface="Arial" panose="020B0604020202020204" pitchFamily="34" charset="0"/>
                  </a:rPr>
                  <a:t> e </a:t>
                </a:r>
                <a14:m>
                  <m:oMath xmlns:m="http://schemas.openxmlformats.org/officeDocument/2006/math">
                    <m:sSub>
                      <m:sSubPr>
                        <m:ctrlPr>
                          <a:rPr lang="it-IT" sz="1600" i="1">
                            <a:latin typeface="Cambria Math" panose="02040503050406030204" pitchFamily="18" charset="0"/>
                          </a:rPr>
                        </m:ctrlPr>
                      </m:sSubPr>
                      <m:e>
                        <m:r>
                          <a:rPr lang="it-IT" sz="1600" i="1">
                            <a:latin typeface="Cambria Math" panose="02040503050406030204" pitchFamily="18" charset="0"/>
                          </a:rPr>
                          <m:t>𝛽</m:t>
                        </m:r>
                      </m:e>
                      <m:sub>
                        <m:r>
                          <a:rPr lang="it-IT" sz="1600" i="1">
                            <a:latin typeface="Cambria Math" panose="02040503050406030204" pitchFamily="18" charset="0"/>
                          </a:rPr>
                          <m:t>1</m:t>
                        </m:r>
                      </m:sub>
                    </m:sSub>
                  </m:oMath>
                </a14:m>
                <a:r>
                  <a:rPr lang="it-IT" sz="1600" dirty="0">
                    <a:latin typeface="Arial" panose="020B0604020202020204" pitchFamily="34" charset="0"/>
                    <a:cs typeface="Arial" panose="020B0604020202020204" pitchFamily="34" charset="0"/>
                  </a:rPr>
                  <a:t> esiste un’unica </a:t>
                </a:r>
                <a:r>
                  <a:rPr lang="it-IT" sz="1600" dirty="0" smtClean="0">
                    <a:latin typeface="Arial" panose="020B0604020202020204" pitchFamily="34" charset="0"/>
                    <a:cs typeface="Arial" panose="020B0604020202020204" pitchFamily="34" charset="0"/>
                  </a:rPr>
                  <a:t>soluzione che coinvolge quantità conosciute. </a:t>
                </a:r>
                <a:endParaRPr lang="it-IT" sz="1600" dirty="0">
                  <a:latin typeface="Arial" panose="020B0604020202020204" pitchFamily="34" charset="0"/>
                  <a:cs typeface="Arial" panose="020B0604020202020204" pitchFamily="34" charset="0"/>
                </a:endParaRPr>
              </a:p>
              <a:p>
                <a:pPr algn="just">
                  <a:lnSpc>
                    <a:spcPct val="150000"/>
                  </a:lnSpc>
                  <a:spcAft>
                    <a:spcPts val="0"/>
                  </a:spcAf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233555" y="1182459"/>
                <a:ext cx="8635023" cy="974049"/>
              </a:xfrm>
              <a:prstGeom prst="rect">
                <a:avLst/>
              </a:prstGeom>
              <a:blipFill rotWithShape="0">
                <a:blip r:embed="rId5"/>
                <a:stretch>
                  <a:fillRect l="-353" t="-1875" r="-35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601618" y="1781139"/>
                <a:ext cx="7502487" cy="2990947"/>
              </a:xfrm>
              <a:prstGeom prst="rect">
                <a:avLst/>
              </a:prstGeom>
            </p:spPr>
            <p:txBody>
              <a:bodyPr wrap="square">
                <a:spAutoFit/>
              </a:bodyPr>
              <a:lstStyle/>
              <a:p>
                <a:pPr algn="ctr">
                  <a:lnSpc>
                    <a:spcPct val="150000"/>
                  </a:lnSpc>
                  <a:spcAft>
                    <a:spcPts val="0"/>
                  </a:spcAft>
                  <a:tabLst>
                    <a:tab pos="1309370" algn="l"/>
                  </a:tabLst>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Sup>
                            <m:sSub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it-IT" sz="1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Poiché al denominatore di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vi è la varianza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che è una quantità sempre positiva, allora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prenderà il segno della covarianza</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correlazione positiva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retta dei minimi quadrati crescente;</a:t>
                </a:r>
              </a:p>
              <a:p>
                <a:pPr marL="342900" lvl="0" indent="-342900" algn="just">
                  <a:spcAft>
                    <a:spcPts val="0"/>
                  </a:spcAft>
                  <a:buFont typeface="Symbol" panose="05050102010706020507" pitchFamily="18" charset="2"/>
                  <a:buChar char=""/>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correlazione negativa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&lt;0</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&lt;0</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6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retta dei minimi quadrati decrescente.</a:t>
                </a:r>
              </a:p>
            </p:txBody>
          </p:sp>
        </mc:Choice>
        <mc:Fallback xmlns="">
          <p:sp>
            <p:nvSpPr>
              <p:cNvPr id="5" name="Rettangolo 4"/>
              <p:cNvSpPr>
                <a:spLocks noRot="1" noChangeAspect="1" noMove="1" noResize="1" noEditPoints="1" noAdjustHandles="1" noChangeArrowheads="1" noChangeShapeType="1" noTextEdit="1"/>
              </p:cNvSpPr>
              <p:nvPr/>
            </p:nvSpPr>
            <p:spPr>
              <a:xfrm>
                <a:off x="601618" y="1781139"/>
                <a:ext cx="7502487" cy="2990947"/>
              </a:xfrm>
              <a:prstGeom prst="rect">
                <a:avLst/>
              </a:prstGeom>
              <a:blipFill rotWithShape="0">
                <a:blip r:embed="rId6"/>
                <a:stretch>
                  <a:fillRect l="-488" r="-488" b="-1629"/>
                </a:stretch>
              </a:blipFill>
            </p:spPr>
            <p:txBody>
              <a:bodyPr/>
              <a:lstStyle/>
              <a:p>
                <a:r>
                  <a:rPr lang="it-IT">
                    <a:noFill/>
                  </a:rPr>
                  <a:t> </a:t>
                </a:r>
              </a:p>
            </p:txBody>
          </p:sp>
        </mc:Fallback>
      </mc:AlternateContent>
      <p:pic>
        <p:nvPicPr>
          <p:cNvPr id="14" name="Immagine 13"/>
          <p:cNvPicPr>
            <a:picLocks noChangeAspect="1"/>
          </p:cNvPicPr>
          <p:nvPr/>
        </p:nvPicPr>
        <p:blipFill>
          <a:blip r:embed="rId7"/>
          <a:stretch>
            <a:fillRect/>
          </a:stretch>
        </p:blipFill>
        <p:spPr>
          <a:xfrm>
            <a:off x="626066" y="5008952"/>
            <a:ext cx="7648368" cy="1112490"/>
          </a:xfrm>
          <a:prstGeom prst="rect">
            <a:avLst/>
          </a:prstGeom>
        </p:spPr>
      </p:pic>
    </p:spTree>
    <p:extLst>
      <p:ext uri="{BB962C8B-B14F-4D97-AF65-F5344CB8AC3E}">
        <p14:creationId xmlns:p14="http://schemas.microsoft.com/office/powerpoint/2010/main" val="336060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Relazione tra due variabili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06400" y="1298008"/>
            <a:ext cx="8216900" cy="1815882"/>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Fino ad ora abbiamo visto tecniche di analisi dei dati per il solo caso in cui ci si occupi di un solo carattere rilevato su un collettivo (distribuzioni semplici). In termini formali fino ad ora abbiamo illustrato le metodologie e le tecniche per l’analisi statistica </a:t>
            </a:r>
            <a:r>
              <a:rPr lang="it-IT" sz="1600" dirty="0" err="1">
                <a:latin typeface="Arial" panose="020B0604020202020204" pitchFamily="34" charset="0"/>
                <a:cs typeface="Arial" panose="020B0604020202020204" pitchFamily="34" charset="0"/>
              </a:rPr>
              <a:t>univariata</a:t>
            </a:r>
            <a:r>
              <a:rPr lang="it-IT" sz="1600" dirty="0">
                <a:latin typeface="Arial" panose="020B0604020202020204" pitchFamily="34" charset="0"/>
                <a:cs typeface="Arial" panose="020B0604020202020204" pitchFamily="34" charset="0"/>
              </a:rPr>
              <a:t> (cioè una sola variabile rilevata). </a:t>
            </a:r>
          </a:p>
          <a:p>
            <a:r>
              <a:rPr lang="it-IT" sz="1600" dirty="0">
                <a:latin typeface="Arial" panose="020B0604020202020204" pitchFamily="34" charset="0"/>
                <a:cs typeface="Arial" panose="020B0604020202020204" pitchFamily="34" charset="0"/>
              </a:rPr>
              <a:t> </a:t>
            </a:r>
          </a:p>
          <a:p>
            <a:r>
              <a:rPr lang="it-IT" sz="1600" dirty="0">
                <a:latin typeface="Arial" panose="020B0604020202020204" pitchFamily="34" charset="0"/>
                <a:cs typeface="Arial" panose="020B0604020202020204" pitchFamily="34" charset="0"/>
              </a:rPr>
              <a:t>Occupiamoci, ora, del caso in cui per ciascuna unità di un collettivo si siano rilevati due caratteri. Allora si ha una distribuzione </a:t>
            </a:r>
            <a:r>
              <a:rPr lang="it-IT" sz="1600" dirty="0" err="1">
                <a:latin typeface="Arial" panose="020B0604020202020204" pitchFamily="34" charset="0"/>
                <a:cs typeface="Arial" panose="020B0604020202020204" pitchFamily="34" charset="0"/>
              </a:rPr>
              <a:t>bivariata</a:t>
            </a:r>
            <a:r>
              <a:rPr lang="it-IT" sz="1600" dirty="0">
                <a:latin typeface="Arial" panose="020B0604020202020204" pitchFamily="34" charset="0"/>
                <a:cs typeface="Arial" panose="020B0604020202020204" pitchFamily="34" charset="0"/>
              </a:rPr>
              <a:t> (o doppia).</a:t>
            </a:r>
          </a:p>
        </p:txBody>
      </p:sp>
      <p:pic>
        <p:nvPicPr>
          <p:cNvPr id="16" name="Immagine 15"/>
          <p:cNvPicPr>
            <a:picLocks noChangeAspect="1"/>
          </p:cNvPicPr>
          <p:nvPr/>
        </p:nvPicPr>
        <p:blipFill>
          <a:blip r:embed="rId4"/>
          <a:stretch>
            <a:fillRect/>
          </a:stretch>
        </p:blipFill>
        <p:spPr>
          <a:xfrm>
            <a:off x="464264" y="3477012"/>
            <a:ext cx="7831839" cy="2030095"/>
          </a:xfrm>
          <a:prstGeom prst="rect">
            <a:avLst/>
          </a:prstGeom>
        </p:spPr>
      </p:pic>
    </p:spTree>
    <p:extLst>
      <p:ext uri="{BB962C8B-B14F-4D97-AF65-F5344CB8AC3E}">
        <p14:creationId xmlns:p14="http://schemas.microsoft.com/office/powerpoint/2010/main" val="267034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269913" y="1248743"/>
            <a:ext cx="7849518" cy="923330"/>
          </a:xfrm>
          <a:prstGeom prst="rect">
            <a:avLst/>
          </a:prstGeom>
        </p:spPr>
        <p:txBody>
          <a:bodyPr wrap="square">
            <a:spAutoFit/>
          </a:bodyPr>
          <a:lstStyle/>
          <a:p>
            <a:pPr algn="just">
              <a:lnSpc>
                <a:spcPct val="150000"/>
              </a:lnSpc>
              <a:spcAft>
                <a:spcPts val="0"/>
              </a:spcAft>
            </a:pPr>
            <a:r>
              <a:rPr lang="it-IT" b="1" i="1" dirty="0">
                <a:latin typeface="Arial" panose="020B0604020202020204" pitchFamily="34" charset="0"/>
                <a:ea typeface="Times New Roman" panose="02020603050405020304" pitchFamily="18" charset="0"/>
                <a:cs typeface="Times New Roman" panose="02020603050405020304" pitchFamily="18" charset="0"/>
              </a:rPr>
              <a:t>Esercizio</a:t>
            </a:r>
            <a:r>
              <a:rPr lang="it-IT" i="1" dirty="0">
                <a:latin typeface="Arial" panose="020B0604020202020204" pitchFamily="34" charset="0"/>
                <a:ea typeface="Times New Roman" panose="02020603050405020304" pitchFamily="18" charset="0"/>
                <a:cs typeface="Times New Roman" panose="02020603050405020304" pitchFamily="18" charset="0"/>
              </a:rPr>
              <a:t>: con riferimento ai dati della </a:t>
            </a:r>
            <a:r>
              <a:rPr lang="it-IT" i="1" dirty="0" smtClean="0">
                <a:latin typeface="Arial" panose="020B0604020202020204" pitchFamily="34" charset="0"/>
                <a:ea typeface="Times New Roman" panose="02020603050405020304" pitchFamily="18" charset="0"/>
                <a:cs typeface="Times New Roman" panose="02020603050405020304" pitchFamily="18" charset="0"/>
              </a:rPr>
              <a:t>seguente tabella, </a:t>
            </a:r>
            <a:r>
              <a:rPr lang="it-IT" i="1" dirty="0">
                <a:latin typeface="Arial" panose="020B0604020202020204" pitchFamily="34" charset="0"/>
                <a:ea typeface="Times New Roman" panose="02020603050405020304" pitchFamily="18" charset="0"/>
                <a:cs typeface="Times New Roman" panose="02020603050405020304" pitchFamily="18" charset="0"/>
              </a:rPr>
              <a:t>si calcoli la migliore retta interpolante con il modello dei minimi quadrati.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3656446685"/>
                  </p:ext>
                </p:extLst>
              </p:nvPr>
            </p:nvGraphicFramePr>
            <p:xfrm>
              <a:off x="603479" y="2348290"/>
              <a:ext cx="3142255" cy="1920240"/>
            </p:xfrm>
            <a:graphic>
              <a:graphicData uri="http://schemas.openxmlformats.org/drawingml/2006/table">
                <a:tbl>
                  <a:tblPr firstRow="1" firstCol="1" bandRow="1" bandCol="1"/>
                  <a:tblGrid>
                    <a:gridCol w="430096">
                      <a:extLst>
                        <a:ext uri="{9D8B030D-6E8A-4147-A177-3AD203B41FA5}">
                          <a16:colId xmlns:a16="http://schemas.microsoft.com/office/drawing/2014/main" val="20000"/>
                        </a:ext>
                      </a:extLst>
                    </a:gridCol>
                    <a:gridCol w="1451329">
                      <a:extLst>
                        <a:ext uri="{9D8B030D-6E8A-4147-A177-3AD203B41FA5}">
                          <a16:colId xmlns:a16="http://schemas.microsoft.com/office/drawing/2014/main" val="20001"/>
                        </a:ext>
                      </a:extLst>
                    </a:gridCol>
                    <a:gridCol w="1260830">
                      <a:extLst>
                        <a:ext uri="{9D8B030D-6E8A-4147-A177-3AD203B41FA5}">
                          <a16:colId xmlns:a16="http://schemas.microsoft.com/office/drawing/2014/main" val="20002"/>
                        </a:ext>
                      </a:extLst>
                    </a:gridCol>
                  </a:tblGrid>
                  <a:tr h="0">
                    <a:tc>
                      <a:txBody>
                        <a:bodyPr/>
                        <a:lstStyle/>
                        <a:p>
                          <a:pPr algn="l">
                            <a:spcAft>
                              <a:spcPts val="0"/>
                            </a:spcAft>
                          </a:pPr>
                          <a:r>
                            <a:rPr lang="it-IT" sz="1400" i="1">
                              <a:effectLst/>
                              <a:latin typeface="Arial" panose="020B0604020202020204" pitchFamily="34" charset="0"/>
                              <a:ea typeface="Calibri" panose="020F0502020204030204" pitchFamily="34" charset="0"/>
                              <a:cs typeface="Arial" panose="020B0604020202020204" pitchFamily="34" charset="0"/>
                            </a:rPr>
                            <a:t>N</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i="1">
                              <a:effectLst/>
                              <a:latin typeface="Arial" panose="020B0604020202020204" pitchFamily="34" charset="0"/>
                              <a:ea typeface="Calibri" panose="020F0502020204030204" pitchFamily="34" charset="0"/>
                              <a:cs typeface="Arial" panose="020B0604020202020204" pitchFamily="34" charset="0"/>
                            </a:rPr>
                            <a:t>Matematica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𝑥</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i="1">
                              <a:effectLst/>
                              <a:latin typeface="Arial" panose="020B0604020202020204" pitchFamily="34" charset="0"/>
                              <a:ea typeface="Calibri" panose="020F0502020204030204" pitchFamily="34" charset="0"/>
                              <a:cs typeface="Arial" panose="020B0604020202020204" pitchFamily="34" charset="0"/>
                            </a:rPr>
                            <a:t>Statistica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𝑦</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3656446685"/>
                  </p:ext>
                </p:extLst>
              </p:nvPr>
            </p:nvGraphicFramePr>
            <p:xfrm>
              <a:off x="603479" y="2348290"/>
              <a:ext cx="3142255" cy="1920240"/>
            </p:xfrm>
            <a:graphic>
              <a:graphicData uri="http://schemas.openxmlformats.org/drawingml/2006/table">
                <a:tbl>
                  <a:tblPr firstRow="1" firstCol="1" bandRow="1" bandCol="1"/>
                  <a:tblGrid>
                    <a:gridCol w="430096"/>
                    <a:gridCol w="1451329"/>
                    <a:gridCol w="1260830"/>
                  </a:tblGrid>
                  <a:tr h="213360">
                    <a:tc>
                      <a:txBody>
                        <a:bodyPr/>
                        <a:lstStyle/>
                        <a:p>
                          <a:pPr algn="l">
                            <a:spcAft>
                              <a:spcPts val="0"/>
                            </a:spcAft>
                          </a:pPr>
                          <a:r>
                            <a:rPr lang="it-IT" sz="1400" i="1">
                              <a:effectLst/>
                              <a:latin typeface="Arial" panose="020B0604020202020204" pitchFamily="34" charset="0"/>
                              <a:ea typeface="Calibri" panose="020F0502020204030204" pitchFamily="34" charset="0"/>
                              <a:cs typeface="Arial" panose="020B0604020202020204" pitchFamily="34" charset="0"/>
                            </a:rPr>
                            <a:t>N</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9707" t="-25714" r="-87448" b="-851429"/>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49758" t="-25714" r="-966" b="-851429"/>
                          </a:stretch>
                        </a:blipFill>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95017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1499138657"/>
                  </p:ext>
                </p:extLst>
              </p:nvPr>
            </p:nvGraphicFramePr>
            <p:xfrm>
              <a:off x="720347" y="1191036"/>
              <a:ext cx="7178077" cy="2987040"/>
            </p:xfrm>
            <a:graphic>
              <a:graphicData uri="http://schemas.openxmlformats.org/drawingml/2006/table">
                <a:tbl>
                  <a:tblPr firstRow="1" firstCol="1" bandRow="1" bandCol="1"/>
                  <a:tblGrid>
                    <a:gridCol w="531260">
                      <a:extLst>
                        <a:ext uri="{9D8B030D-6E8A-4147-A177-3AD203B41FA5}">
                          <a16:colId xmlns:a16="http://schemas.microsoft.com/office/drawing/2014/main" val="20000"/>
                        </a:ext>
                      </a:extLst>
                    </a:gridCol>
                    <a:gridCol w="1792700">
                      <a:extLst>
                        <a:ext uri="{9D8B030D-6E8A-4147-A177-3AD203B41FA5}">
                          <a16:colId xmlns:a16="http://schemas.microsoft.com/office/drawing/2014/main" val="20001"/>
                        </a:ext>
                      </a:extLst>
                    </a:gridCol>
                    <a:gridCol w="1557393">
                      <a:extLst>
                        <a:ext uri="{9D8B030D-6E8A-4147-A177-3AD203B41FA5}">
                          <a16:colId xmlns:a16="http://schemas.microsoft.com/office/drawing/2014/main" val="20002"/>
                        </a:ext>
                      </a:extLst>
                    </a:gridCol>
                    <a:gridCol w="1098908">
                      <a:extLst>
                        <a:ext uri="{9D8B030D-6E8A-4147-A177-3AD203B41FA5}">
                          <a16:colId xmlns:a16="http://schemas.microsoft.com/office/drawing/2014/main" val="20003"/>
                        </a:ext>
                      </a:extLst>
                    </a:gridCol>
                    <a:gridCol w="1098908">
                      <a:extLst>
                        <a:ext uri="{9D8B030D-6E8A-4147-A177-3AD203B41FA5}">
                          <a16:colId xmlns:a16="http://schemas.microsoft.com/office/drawing/2014/main" val="20004"/>
                        </a:ext>
                      </a:extLst>
                    </a:gridCol>
                    <a:gridCol w="1098908">
                      <a:extLst>
                        <a:ext uri="{9D8B030D-6E8A-4147-A177-3AD203B41FA5}">
                          <a16:colId xmlns:a16="http://schemas.microsoft.com/office/drawing/2014/main" val="20005"/>
                        </a:ext>
                      </a:extLst>
                    </a:gridCol>
                  </a:tblGrid>
                  <a:tr h="159385">
                    <a:tc>
                      <a:txBody>
                        <a:bodyPr/>
                        <a:lstStyle/>
                        <a:p>
                          <a:pPr algn="l">
                            <a:spcAft>
                              <a:spcPts val="0"/>
                            </a:spcAft>
                          </a:pPr>
                          <a:r>
                            <a:rPr lang="it-IT" sz="1400" i="1" dirty="0">
                              <a:effectLst/>
                              <a:latin typeface="Arial" panose="020B0604020202020204" pitchFamily="34" charset="0"/>
                              <a:ea typeface="Calibri" panose="020F0502020204030204" pitchFamily="34" charset="0"/>
                              <a:cs typeface="Arial" panose="020B0604020202020204" pitchFamily="34" charset="0"/>
                            </a:rPr>
                            <a:t>N</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i="1" dirty="0">
                              <a:effectLst/>
                              <a:latin typeface="Arial" panose="020B0604020202020204" pitchFamily="34" charset="0"/>
                              <a:ea typeface="Calibri" panose="020F0502020204030204" pitchFamily="34" charset="0"/>
                              <a:cs typeface="Arial" panose="020B0604020202020204" pitchFamily="34" charset="0"/>
                            </a:rPr>
                            <a:t>Matematica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𝑥</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i="1">
                              <a:effectLst/>
                              <a:latin typeface="Arial" panose="020B0604020202020204" pitchFamily="34" charset="0"/>
                              <a:ea typeface="Calibri" panose="020F0502020204030204" pitchFamily="34" charset="0"/>
                              <a:cs typeface="Arial" panose="020B0604020202020204" pitchFamily="34" charset="0"/>
                            </a:rPr>
                            <a:t>Statistica </a:t>
                          </a:r>
                          <a14:m>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𝑦</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𝑥</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r>
                                  <a:rPr lang="it-IT"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effectLst/>
                                        <a:latin typeface="Cambria Math" panose="02040503050406030204" pitchFamily="18" charset="0"/>
                                        <a:ea typeface="Calibri" panose="020F0502020204030204" pitchFamily="34" charset="0"/>
                                        <a:cs typeface="Arial" panose="020B0604020202020204" pitchFamily="34" charset="0"/>
                                      </a:rPr>
                                      <m:t>𝑦</m:t>
                                    </m:r>
                                  </m:e>
                                  <m:sub>
                                    <m:r>
                                      <a:rPr lang="it-IT" sz="1400" i="1">
                                        <a:effectLst/>
                                        <a:latin typeface="Cambria Math" panose="02040503050406030204" pitchFamily="18" charset="0"/>
                                        <a:ea typeface="Calibri" panose="020F0502020204030204" pitchFamily="34" charset="0"/>
                                        <a:cs typeface="Arial" panose="020B0604020202020204" pitchFamily="34" charset="0"/>
                                      </a:rPr>
                                      <m:t>𝑖</m:t>
                                    </m:r>
                                  </m:sub>
                                </m:sSub>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Calibri" panose="020F0502020204030204" pitchFamily="34" charset="0"/>
                                        <a:cs typeface="Arial" panose="020B0604020202020204" pitchFamily="34" charset="0"/>
                                      </a:rPr>
                                      <m:t>𝑥</m:t>
                                    </m:r>
                                  </m:e>
                                  <m:sup>
                                    <m:r>
                                      <a:rPr lang="it-IT" sz="14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Calibri" panose="020F0502020204030204" pitchFamily="34" charset="0"/>
                                        <a:cs typeface="Arial" panose="020B0604020202020204" pitchFamily="34" charset="0"/>
                                      </a:rPr>
                                      <m:t>𝑦</m:t>
                                    </m:r>
                                  </m:e>
                                  <m:sup>
                                    <m:r>
                                      <a:rPr lang="it-IT" sz="14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552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576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27</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756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27</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702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676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870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841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360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441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550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Ʃ</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197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5110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4971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5267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µ</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24,625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25,375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638,750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621,375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658,375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0">
                    <a:tc>
                      <a:txBody>
                        <a:bodyPr/>
                        <a:lstStyle/>
                        <a:p>
                          <a:pPr algn="l">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Calibri" panose="020F0502020204030204" pitchFamily="34" charset="0"/>
                                        <a:cs typeface="Arial" panose="020B0604020202020204" pitchFamily="34" charset="0"/>
                                      </a:rPr>
                                      <m:t>µ</m:t>
                                    </m:r>
                                  </m:e>
                                  <m:sup>
                                    <m:r>
                                      <a:rPr lang="it-IT" sz="14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606,391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643,891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0">
                    <a:tc>
                      <a:txBody>
                        <a:bodyPr/>
                        <a:lstStyle/>
                        <a:p>
                          <a:pPr algn="l">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e>
                                  <m:sup>
                                    <m:r>
                                      <a:rPr lang="it-IT" sz="1400" i="1">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14,984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14,484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2"/>
                      </a:ext>
                    </a:extLst>
                  </a:tr>
                  <a:tr h="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3,871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3,806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1499138657"/>
                  </p:ext>
                </p:extLst>
              </p:nvPr>
            </p:nvGraphicFramePr>
            <p:xfrm>
              <a:off x="720347" y="1191036"/>
              <a:ext cx="7178077" cy="2987040"/>
            </p:xfrm>
            <a:graphic>
              <a:graphicData uri="http://schemas.openxmlformats.org/drawingml/2006/table">
                <a:tbl>
                  <a:tblPr firstRow="1" firstCol="1" bandRow="1" bandCol="1"/>
                  <a:tblGrid>
                    <a:gridCol w="531260"/>
                    <a:gridCol w="1792700"/>
                    <a:gridCol w="1557393"/>
                    <a:gridCol w="1098908"/>
                    <a:gridCol w="1098908"/>
                    <a:gridCol w="1098908"/>
                  </a:tblGrid>
                  <a:tr h="213360">
                    <a:tc>
                      <a:txBody>
                        <a:bodyPr/>
                        <a:lstStyle/>
                        <a:p>
                          <a:pPr algn="l">
                            <a:spcAft>
                              <a:spcPts val="0"/>
                            </a:spcAft>
                          </a:pPr>
                          <a:r>
                            <a:rPr lang="it-IT" sz="1400" i="1" dirty="0">
                              <a:effectLst/>
                              <a:latin typeface="Arial" panose="020B0604020202020204" pitchFamily="34" charset="0"/>
                              <a:ea typeface="Calibri" panose="020F0502020204030204" pitchFamily="34" charset="0"/>
                              <a:cs typeface="Arial" panose="020B0604020202020204" pitchFamily="34" charset="0"/>
                            </a:rPr>
                            <a:t>N</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9592" t="-25714" r="-271769" b="-1351429"/>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48828" t="-25714" r="-212109" b="-1351429"/>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53889" t="-25714" r="-201667" b="-1351429"/>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451381" t="-25714" r="-100552" b="-1351429"/>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554444" t="-25714" r="-1111" b="-1351429"/>
                          </a:stretch>
                        </a:blipFill>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552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576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8000"/>
                          </a:solidFill>
                          <a:prstDash val="solid"/>
                          <a:round/>
                          <a:headEnd type="none" w="med" len="med"/>
                          <a:tailEnd type="none" w="med" len="med"/>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27</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756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effectLst/>
                              <a:latin typeface="Arial" panose="020B0604020202020204" pitchFamily="34" charset="0"/>
                              <a:ea typeface="Calibri" panose="020F0502020204030204" pitchFamily="34" charset="0"/>
                              <a:cs typeface="Arial" panose="020B0604020202020204" pitchFamily="34" charset="0"/>
                            </a:rPr>
                            <a:t>27</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702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676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729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870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841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360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420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441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400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8</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22</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550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Ʃ</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197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203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5110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4971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5267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rPr>
                            <a:t>µ</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24,625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25,375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638,750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621,375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658,375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endParaRPr lang="it-IT"/>
                        </a:p>
                      </a:txBody>
                      <a:tcPr marL="68580" marR="68580" marT="0" marB="0">
                        <a:lnL>
                          <a:noFill/>
                        </a:lnL>
                        <a:lnR>
                          <a:noFill/>
                        </a:lnR>
                        <a:lnT>
                          <a:noFill/>
                        </a:lnT>
                        <a:lnB>
                          <a:noFill/>
                        </a:lnB>
                        <a:blipFill rotWithShape="0">
                          <a:blip r:embed="rId4"/>
                          <a:stretch>
                            <a:fillRect t="-1128571" r="-1256322" b="-248571"/>
                          </a:stretch>
                        </a:blipFill>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606,391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643,891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endParaRPr lang="it-IT"/>
                        </a:p>
                      </a:txBody>
                      <a:tcPr marL="68580" marR="68580" marT="0" marB="0">
                        <a:lnL>
                          <a:noFill/>
                        </a:lnL>
                        <a:lnR>
                          <a:noFill/>
                        </a:lnR>
                        <a:lnT>
                          <a:noFill/>
                        </a:lnT>
                        <a:lnB>
                          <a:noFill/>
                        </a:lnB>
                        <a:blipFill rotWithShape="0">
                          <a:blip r:embed="rId4"/>
                          <a:stretch>
                            <a:fillRect t="-1228571" r="-1256322" b="-148571"/>
                          </a:stretch>
                        </a:blipFill>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14,984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14,484</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r>
                            <a:rPr lang="it-IT" sz="140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3,871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3,806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5" name="Rettangolo 4"/>
              <p:cNvSpPr/>
              <p:nvPr/>
            </p:nvSpPr>
            <p:spPr>
              <a:xfrm>
                <a:off x="348645" y="4434226"/>
                <a:ext cx="4377592" cy="1885901"/>
              </a:xfrm>
              <a:prstGeom prst="rect">
                <a:avLst/>
              </a:prstGeom>
            </p:spPr>
            <p:txBody>
              <a:bodyPr wrap="square">
                <a:spAutoFit/>
              </a:bodyPr>
              <a:lstStyle/>
              <a:p>
                <a:pPr algn="just">
                  <a:lnSpc>
                    <a:spcPct val="150000"/>
                  </a:lnSpc>
                </a:pPr>
                <a14:m>
                  <m:oMath xmlns:m="http://schemas.openxmlformats.org/officeDocument/2006/math">
                    <m:r>
                      <a:rPr lang="it-IT" sz="1200" i="1">
                        <a:latin typeface="Cambria Math" panose="02040503050406030204" pitchFamily="18" charset="0"/>
                        <a:ea typeface="Times New Roman" panose="02020603050405020304" pitchFamily="18" charset="0"/>
                        <a:cs typeface="Times New Roman" panose="02020603050405020304" pitchFamily="18" charset="0"/>
                      </a:rPr>
                      <m:t>𝑌</m:t>
                    </m:r>
                    <m:r>
                      <a:rPr lang="it-IT"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𝑋𝑌</m:t>
                            </m:r>
                          </m:sub>
                        </m:sSub>
                      </m:num>
                      <m:den>
                        <m:sSubSup>
                          <m:sSubSup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2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200" i="1">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it-IT" sz="12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𝑥</m:t>
                        </m:r>
                      </m:sub>
                    </m:sSub>
                    <m:r>
                      <a:rPr lang="it-IT" sz="12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it-IT" sz="1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14:m>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m:t>
                        </m:r>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ub>
                    </m:sSub>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oMath>
                </a14:m>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2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200" i="1">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latin typeface="Cambria Math" panose="02040503050406030204" pitchFamily="18" charset="0"/>
                        <a:ea typeface="Times New Roman" panose="02020603050405020304" pitchFamily="18" charset="0"/>
                        <a:cs typeface="Times New Roman" panose="02020603050405020304" pitchFamily="18" charset="0"/>
                      </a:rPr>
                      <m:t>=14,98</m:t>
                    </m:r>
                  </m:oMath>
                </a14:m>
                <a:endParaRPr lang="it-IT" sz="1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=638,750−</m:t>
                      </m:r>
                      <m:d>
                        <m:d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24,625∙25,3750</m:t>
                          </m:r>
                        </m:e>
                      </m:d>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=13,890</m:t>
                      </m:r>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it-IT" sz="12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348645" y="4434226"/>
                <a:ext cx="4377592" cy="1885901"/>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374079" y="4820212"/>
                <a:ext cx="4572000" cy="850169"/>
              </a:xfrm>
              <a:prstGeom prst="rect">
                <a:avLst/>
              </a:prstGeom>
            </p:spPr>
            <p:txBody>
              <a:bodyPr>
                <a:spAutoFit/>
              </a:bodyPr>
              <a:lstStyle/>
              <a:p>
                <a:pPr algn="ctr">
                  <a:lnSpc>
                    <a:spcPct val="150000"/>
                  </a:lnSpc>
                  <a:spcAft>
                    <a:spcPts val="0"/>
                  </a:spcAft>
                </a:pPr>
                <a:r>
                  <a:rPr lang="it-IT" sz="1100" dirty="0" smtClean="0">
                    <a:latin typeface="Arial" panose="020B0604020202020204" pitchFamily="34" charset="0"/>
                    <a:ea typeface="Times New Roman" panose="02020603050405020304" pitchFamily="18" charset="0"/>
                    <a:cs typeface="Times New Roman" panose="02020603050405020304" pitchFamily="18" charset="0"/>
                  </a:rPr>
                  <a:t>Da cui:</a:t>
                </a:r>
              </a:p>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100"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1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100" i="1">
                              <a:latin typeface="Cambria Math" panose="02040503050406030204" pitchFamily="18" charset="0"/>
                              <a:ea typeface="Times New Roman" panose="02020603050405020304" pitchFamily="18" charset="0"/>
                              <a:cs typeface="Times New Roman" panose="02020603050405020304" pitchFamily="18" charset="0"/>
                            </a:rPr>
                            <m:t>13,890</m:t>
                          </m:r>
                        </m:num>
                        <m:den>
                          <m:r>
                            <a:rPr lang="it-IT" sz="1100" i="1">
                              <a:latin typeface="Cambria Math" panose="02040503050406030204" pitchFamily="18" charset="0"/>
                              <a:ea typeface="Times New Roman" panose="02020603050405020304" pitchFamily="18" charset="0"/>
                              <a:cs typeface="Times New Roman" panose="02020603050405020304" pitchFamily="18" charset="0"/>
                            </a:rPr>
                            <m:t>14,984</m:t>
                          </m:r>
                        </m:den>
                      </m:f>
                      <m:r>
                        <a:rPr lang="it-IT" sz="1100" i="1">
                          <a:latin typeface="Cambria Math" panose="02040503050406030204" pitchFamily="18" charset="0"/>
                          <a:ea typeface="Times New Roman" panose="02020603050405020304" pitchFamily="18" charset="0"/>
                          <a:cs typeface="Times New Roman" panose="02020603050405020304" pitchFamily="18" charset="0"/>
                        </a:rPr>
                        <m:t>=0,927    </m:t>
                      </m:r>
                      <m:r>
                        <a:rPr lang="it-IT" sz="1100" b="0" i="1" smtClean="0">
                          <a:latin typeface="Cambria Math" panose="02040503050406030204" pitchFamily="18" charset="0"/>
                          <a:ea typeface="Times New Roman" panose="02020603050405020304" pitchFamily="18" charset="0"/>
                          <a:cs typeface="Times New Roman" panose="02020603050405020304" pitchFamily="18" charset="0"/>
                        </a:rPr>
                        <m:t>   </m:t>
                      </m:r>
                      <m:r>
                        <a:rPr lang="it-IT" sz="11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100" i="1">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100" i="1">
                          <a:latin typeface="Cambria Math" panose="02040503050406030204" pitchFamily="18" charset="0"/>
                          <a:ea typeface="Times New Roman" panose="02020603050405020304" pitchFamily="18" charset="0"/>
                          <a:cs typeface="Times New Roman" panose="02020603050405020304" pitchFamily="18" charset="0"/>
                        </a:rPr>
                        <m:t>=25,375−</m:t>
                      </m:r>
                      <m:d>
                        <m:d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dPr>
                        <m:e>
                          <m:r>
                            <a:rPr lang="it-IT" sz="1100" i="1">
                              <a:latin typeface="Cambria Math" panose="02040503050406030204" pitchFamily="18" charset="0"/>
                              <a:ea typeface="Times New Roman" panose="02020603050405020304" pitchFamily="18" charset="0"/>
                              <a:cs typeface="Times New Roman" panose="02020603050405020304" pitchFamily="18" charset="0"/>
                            </a:rPr>
                            <m:t>0,927</m:t>
                          </m:r>
                          <m:r>
                            <a:rPr lang="it-IT" sz="1100" i="1">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100" i="1">
                              <a:latin typeface="Cambria Math" panose="02040503050406030204" pitchFamily="18" charset="0"/>
                              <a:ea typeface="Times New Roman" panose="02020603050405020304" pitchFamily="18" charset="0"/>
                              <a:cs typeface="Times New Roman" panose="02020603050405020304" pitchFamily="18" charset="0"/>
                            </a:rPr>
                            <m:t> 24,625</m:t>
                          </m:r>
                        </m:e>
                      </m:d>
                      <m:r>
                        <a:rPr lang="it-IT" sz="1100" i="1">
                          <a:latin typeface="Cambria Math" panose="02040503050406030204" pitchFamily="18" charset="0"/>
                          <a:ea typeface="Times New Roman" panose="02020603050405020304" pitchFamily="18" charset="0"/>
                          <a:cs typeface="Times New Roman" panose="02020603050405020304" pitchFamily="18" charset="0"/>
                        </a:rPr>
                        <m:t>= 2,547</m:t>
                      </m:r>
                    </m:oMath>
                  </m:oMathPara>
                </a14:m>
                <a:endParaRPr lang="it-IT" sz="11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374079" y="4820212"/>
                <a:ext cx="4572000" cy="850169"/>
              </a:xfrm>
              <a:prstGeom prst="rect">
                <a:avLst/>
              </a:prstGeom>
              <a:blipFill rotWithShape="0">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71237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12" name="Rettangolo 11"/>
              <p:cNvSpPr/>
              <p:nvPr/>
            </p:nvSpPr>
            <p:spPr>
              <a:xfrm>
                <a:off x="363939" y="1332627"/>
                <a:ext cx="4572000" cy="596253"/>
              </a:xfrm>
              <a:prstGeom prst="rect">
                <a:avLst/>
              </a:prstGeom>
            </p:spPr>
            <p:txBody>
              <a:bodyPr>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100"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1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100" i="1">
                              <a:latin typeface="Cambria Math" panose="02040503050406030204" pitchFamily="18" charset="0"/>
                              <a:ea typeface="Times New Roman" panose="02020603050405020304" pitchFamily="18" charset="0"/>
                              <a:cs typeface="Times New Roman" panose="02020603050405020304" pitchFamily="18" charset="0"/>
                            </a:rPr>
                            <m:t>13,890</m:t>
                          </m:r>
                        </m:num>
                        <m:den>
                          <m:r>
                            <a:rPr lang="it-IT" sz="1100" i="1">
                              <a:latin typeface="Cambria Math" panose="02040503050406030204" pitchFamily="18" charset="0"/>
                              <a:ea typeface="Times New Roman" panose="02020603050405020304" pitchFamily="18" charset="0"/>
                              <a:cs typeface="Times New Roman" panose="02020603050405020304" pitchFamily="18" charset="0"/>
                            </a:rPr>
                            <m:t>14,984</m:t>
                          </m:r>
                        </m:den>
                      </m:f>
                      <m:r>
                        <a:rPr lang="it-IT" sz="1100" i="1">
                          <a:latin typeface="Cambria Math" panose="02040503050406030204" pitchFamily="18" charset="0"/>
                          <a:ea typeface="Times New Roman" panose="02020603050405020304" pitchFamily="18" charset="0"/>
                          <a:cs typeface="Times New Roman" panose="02020603050405020304" pitchFamily="18" charset="0"/>
                        </a:rPr>
                        <m:t>=0,927    </m:t>
                      </m:r>
                      <m:r>
                        <a:rPr lang="it-IT" sz="1100" b="0" i="1" smtClean="0">
                          <a:latin typeface="Cambria Math" panose="02040503050406030204" pitchFamily="18" charset="0"/>
                          <a:ea typeface="Times New Roman" panose="02020603050405020304" pitchFamily="18" charset="0"/>
                          <a:cs typeface="Times New Roman" panose="02020603050405020304" pitchFamily="18" charset="0"/>
                        </a:rPr>
                        <m:t>   </m:t>
                      </m:r>
                      <m:r>
                        <a:rPr lang="it-IT" sz="11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100" i="1">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100" i="1">
                          <a:latin typeface="Cambria Math" panose="02040503050406030204" pitchFamily="18" charset="0"/>
                          <a:ea typeface="Times New Roman" panose="02020603050405020304" pitchFamily="18" charset="0"/>
                          <a:cs typeface="Times New Roman" panose="02020603050405020304" pitchFamily="18" charset="0"/>
                        </a:rPr>
                        <m:t>=25,375−</m:t>
                      </m:r>
                      <m:d>
                        <m:dPr>
                          <m:ctrlPr>
                            <a:rPr lang="it-IT" sz="1100" i="1">
                              <a:latin typeface="Cambria Math" panose="02040503050406030204" pitchFamily="18" charset="0"/>
                              <a:ea typeface="Times New Roman" panose="02020603050405020304" pitchFamily="18" charset="0"/>
                              <a:cs typeface="Times New Roman" panose="02020603050405020304" pitchFamily="18" charset="0"/>
                            </a:rPr>
                          </m:ctrlPr>
                        </m:dPr>
                        <m:e>
                          <m:r>
                            <a:rPr lang="it-IT" sz="1100" i="1">
                              <a:latin typeface="Cambria Math" panose="02040503050406030204" pitchFamily="18" charset="0"/>
                              <a:ea typeface="Times New Roman" panose="02020603050405020304" pitchFamily="18" charset="0"/>
                              <a:cs typeface="Times New Roman" panose="02020603050405020304" pitchFamily="18" charset="0"/>
                            </a:rPr>
                            <m:t>0,927</m:t>
                          </m:r>
                          <m:r>
                            <a:rPr lang="it-IT" sz="1100" i="1">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100" i="1">
                              <a:latin typeface="Cambria Math" panose="02040503050406030204" pitchFamily="18" charset="0"/>
                              <a:ea typeface="Times New Roman" panose="02020603050405020304" pitchFamily="18" charset="0"/>
                              <a:cs typeface="Times New Roman" panose="02020603050405020304" pitchFamily="18" charset="0"/>
                            </a:rPr>
                            <m:t> 24,625</m:t>
                          </m:r>
                        </m:e>
                      </m:d>
                      <m:r>
                        <a:rPr lang="it-IT" sz="1100" i="1">
                          <a:latin typeface="Cambria Math" panose="02040503050406030204" pitchFamily="18" charset="0"/>
                          <a:ea typeface="Times New Roman" panose="02020603050405020304" pitchFamily="18" charset="0"/>
                          <a:cs typeface="Times New Roman" panose="02020603050405020304" pitchFamily="18" charset="0"/>
                        </a:rPr>
                        <m:t>= 2,547</m:t>
                      </m:r>
                    </m:oMath>
                  </m:oMathPara>
                </a14:m>
                <a:endParaRPr lang="it-IT" sz="11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363939" y="1332627"/>
                <a:ext cx="4572000" cy="596253"/>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501267" y="2251768"/>
                <a:ext cx="4572000" cy="2308324"/>
              </a:xfrm>
              <a:prstGeom prst="rect">
                <a:avLst/>
              </a:prstGeom>
            </p:spPr>
            <p:txBody>
              <a:bodyPr>
                <a:spAutoFit/>
              </a:bodyPr>
              <a:lstStyle/>
              <a:p>
                <a:pPr algn="ctr">
                  <a:lnSpc>
                    <a:spcPct val="150000"/>
                  </a:lnSpc>
                </a:pPr>
                <a14:m>
                  <m:oMath xmlns:m="http://schemas.openxmlformats.org/officeDocument/2006/math">
                    <m:r>
                      <a:rPr lang="it-IT" sz="1200" i="1">
                        <a:latin typeface="Cambria Math" panose="02040503050406030204" pitchFamily="18" charset="0"/>
                        <a:ea typeface="Times New Roman" panose="02020603050405020304" pitchFamily="18" charset="0"/>
                        <a:cs typeface="Times New Roman" panose="02020603050405020304" pitchFamily="18" charset="0"/>
                      </a:rPr>
                      <m:t>𝑌</m:t>
                    </m:r>
                    <m:r>
                      <a:rPr lang="it-IT" sz="1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𝑋</m:t>
                    </m:r>
                  </m:oMath>
                </a14:m>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it-IT" sz="1200" i="1">
                            <a:latin typeface="Cambria Math" panose="02040503050406030204" pitchFamily="18" charset="0"/>
                            <a:ea typeface="Times New Roman" panose="02020603050405020304" pitchFamily="18" charset="0"/>
                            <a:cs typeface="Times New Roman" panose="02020603050405020304" pitchFamily="18" charset="0"/>
                          </a:rPr>
                        </m:ctrlPr>
                      </m:accPr>
                      <m:e>
                        <m:r>
                          <a:rPr lang="it-IT" sz="1200" i="1">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200" i="1">
                        <a:latin typeface="Cambria Math" panose="02040503050406030204" pitchFamily="18" charset="0"/>
                        <a:ea typeface="Times New Roman" panose="02020603050405020304" pitchFamily="18" charset="0"/>
                        <a:cs typeface="Times New Roman" panose="02020603050405020304" pitchFamily="18" charset="0"/>
                      </a:rPr>
                      <m:t>= 2,547+ 0,927</m:t>
                    </m:r>
                    <m:r>
                      <a:rPr lang="it-IT" sz="1200" i="1">
                        <a:latin typeface="Cambria Math" panose="02040503050406030204" pitchFamily="18" charset="0"/>
                        <a:ea typeface="Times New Roman" panose="02020603050405020304" pitchFamily="18" charset="0"/>
                        <a:cs typeface="Times New Roman" panose="02020603050405020304" pitchFamily="18" charset="0"/>
                      </a:rPr>
                      <m:t>𝑋</m:t>
                    </m:r>
                  </m:oMath>
                </a14:m>
                <a:endParaRPr lang="it-IT" sz="1200"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Al fine di disegnare la retta di regressione è sufficiente sostituire alla </a:t>
                </a:r>
                <a:r>
                  <a:rPr lang="it-IT" sz="1200"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due valori e calcolarne la </a:t>
                </a:r>
                <a:r>
                  <a:rPr lang="it-IT" sz="1200" i="1" dirty="0">
                    <a:effectLst/>
                    <a:latin typeface="Arial" panose="020B0604020202020204" pitchFamily="34" charset="0"/>
                    <a:ea typeface="Times New Roman" panose="02020603050405020304" pitchFamily="18" charset="0"/>
                    <a:cs typeface="Times New Roman" panose="02020603050405020304" pitchFamily="18" charset="0"/>
                  </a:rPr>
                  <a:t>Y</a:t>
                </a:r>
                <a:r>
                  <a:rPr lang="it-IT" sz="1200" dirty="0">
                    <a:effectLst/>
                    <a:latin typeface="Arial" panose="020B0604020202020204" pitchFamily="34" charset="0"/>
                    <a:ea typeface="Times New Roman" panose="02020603050405020304" pitchFamily="18" charset="0"/>
                    <a:cs typeface="Times New Roman" panose="02020603050405020304" pitchFamily="18" charset="0"/>
                  </a:rPr>
                  <a:t> corrispondente</a:t>
                </a:r>
              </a:p>
              <a:p>
                <a:pPr algn="just">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=20       </m:t>
                    </m:r>
                    <m:acc>
                      <m:accPr>
                        <m:chr m:val="̂"/>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 2,547+0,927∙20=21,087</m:t>
                    </m:r>
                  </m:oMath>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=30       </m:t>
                    </m:r>
                    <m:acc>
                      <m:accPr>
                        <m:chr m:val="̂"/>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 2,547+0,927∙30=30,357</m:t>
                    </m:r>
                  </m:oMath>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501267" y="2251768"/>
                <a:ext cx="4572000" cy="2308324"/>
              </a:xfrm>
              <a:prstGeom prst="rect">
                <a:avLst/>
              </a:prstGeom>
              <a:blipFill rotWithShape="0">
                <a:blip r:embed="rId5"/>
                <a:stretch>
                  <a:fillRect r="-133"/>
                </a:stretch>
              </a:blipFill>
            </p:spPr>
            <p:txBody>
              <a:bodyPr/>
              <a:lstStyle/>
              <a:p>
                <a:r>
                  <a:rPr lang="it-IT">
                    <a:noFill/>
                  </a:rPr>
                  <a:t> </a:t>
                </a:r>
              </a:p>
            </p:txBody>
          </p:sp>
        </mc:Fallback>
      </mc:AlternateContent>
      <p:pic>
        <p:nvPicPr>
          <p:cNvPr id="14" name="Immagine 13"/>
          <p:cNvPicPr/>
          <p:nvPr/>
        </p:nvPicPr>
        <p:blipFill>
          <a:blip r:embed="rId6"/>
          <a:stretch>
            <a:fillRect/>
          </a:stretch>
        </p:blipFill>
        <p:spPr>
          <a:xfrm>
            <a:off x="4362680" y="3410946"/>
            <a:ext cx="4616939" cy="2819628"/>
          </a:xfrm>
          <a:prstGeom prst="rect">
            <a:avLst/>
          </a:prstGeom>
        </p:spPr>
      </p:pic>
    </p:spTree>
    <p:extLst>
      <p:ext uri="{BB962C8B-B14F-4D97-AF65-F5344CB8AC3E}">
        <p14:creationId xmlns:p14="http://schemas.microsoft.com/office/powerpoint/2010/main" val="234711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526618" y="1219224"/>
            <a:ext cx="7847264" cy="2626302"/>
          </a:xfrm>
          <a:prstGeom prst="rect">
            <a:avLst/>
          </a:prstGeom>
        </p:spPr>
      </p:pic>
    </p:spTree>
    <p:extLst>
      <p:ext uri="{BB962C8B-B14F-4D97-AF65-F5344CB8AC3E}">
        <p14:creationId xmlns:p14="http://schemas.microsoft.com/office/powerpoint/2010/main" val="11040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942020" y="1277998"/>
            <a:ext cx="6816526" cy="4857446"/>
          </a:xfrm>
          <a:prstGeom prst="rect">
            <a:avLst/>
          </a:prstGeom>
        </p:spPr>
      </p:pic>
    </p:spTree>
    <p:extLst>
      <p:ext uri="{BB962C8B-B14F-4D97-AF65-F5344CB8AC3E}">
        <p14:creationId xmlns:p14="http://schemas.microsoft.com/office/powerpoint/2010/main" val="1216545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860583" y="992531"/>
            <a:ext cx="5491333" cy="5238043"/>
          </a:xfrm>
          <a:prstGeom prst="rect">
            <a:avLst/>
          </a:prstGeom>
        </p:spPr>
      </p:pic>
      <p:pic>
        <p:nvPicPr>
          <p:cNvPr id="5" name="Immagine 4"/>
          <p:cNvPicPr>
            <a:picLocks noChangeAspect="1"/>
          </p:cNvPicPr>
          <p:nvPr/>
        </p:nvPicPr>
        <p:blipFill>
          <a:blip r:embed="rId5"/>
          <a:stretch>
            <a:fillRect/>
          </a:stretch>
        </p:blipFill>
        <p:spPr>
          <a:xfrm>
            <a:off x="2898197" y="1176216"/>
            <a:ext cx="4029076" cy="778729"/>
          </a:xfrm>
          <a:prstGeom prst="rect">
            <a:avLst/>
          </a:prstGeom>
        </p:spPr>
      </p:pic>
    </p:spTree>
    <p:extLst>
      <p:ext uri="{BB962C8B-B14F-4D97-AF65-F5344CB8AC3E}">
        <p14:creationId xmlns:p14="http://schemas.microsoft.com/office/powerpoint/2010/main" val="420637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p:nvPr/>
        </p:nvPicPr>
        <p:blipFill>
          <a:blip r:embed="rId4"/>
          <a:stretch>
            <a:fillRect/>
          </a:stretch>
        </p:blipFill>
        <p:spPr>
          <a:xfrm>
            <a:off x="886601" y="1762254"/>
            <a:ext cx="7121325" cy="4028946"/>
          </a:xfrm>
          <a:prstGeom prst="rect">
            <a:avLst/>
          </a:prstGeom>
        </p:spPr>
      </p:pic>
    </p:spTree>
    <p:extLst>
      <p:ext uri="{BB962C8B-B14F-4D97-AF65-F5344CB8AC3E}">
        <p14:creationId xmlns:p14="http://schemas.microsoft.com/office/powerpoint/2010/main" val="4004215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55864" y="971741"/>
            <a:ext cx="6240607" cy="5308103"/>
          </a:xfrm>
          <a:prstGeom prst="rect">
            <a:avLst/>
          </a:prstGeom>
        </p:spPr>
      </p:pic>
      <p:pic>
        <p:nvPicPr>
          <p:cNvPr id="5" name="Immagine 4"/>
          <p:cNvPicPr>
            <a:picLocks noChangeAspect="1"/>
          </p:cNvPicPr>
          <p:nvPr/>
        </p:nvPicPr>
        <p:blipFill>
          <a:blip r:embed="rId5"/>
          <a:stretch>
            <a:fillRect/>
          </a:stretch>
        </p:blipFill>
        <p:spPr>
          <a:xfrm>
            <a:off x="6396471" y="823461"/>
            <a:ext cx="2632364" cy="674300"/>
          </a:xfrm>
          <a:prstGeom prst="rect">
            <a:avLst/>
          </a:prstGeom>
        </p:spPr>
      </p:pic>
      <p:pic>
        <p:nvPicPr>
          <p:cNvPr id="7" name="Immagine 6"/>
          <p:cNvPicPr>
            <a:picLocks noChangeAspect="1"/>
          </p:cNvPicPr>
          <p:nvPr/>
        </p:nvPicPr>
        <p:blipFill>
          <a:blip r:embed="rId6"/>
          <a:stretch>
            <a:fillRect/>
          </a:stretch>
        </p:blipFill>
        <p:spPr>
          <a:xfrm>
            <a:off x="6578232" y="3378059"/>
            <a:ext cx="2367847" cy="1595723"/>
          </a:xfrm>
          <a:prstGeom prst="rect">
            <a:avLst/>
          </a:prstGeom>
        </p:spPr>
      </p:pic>
      <p:pic>
        <p:nvPicPr>
          <p:cNvPr id="8" name="Immagine 7"/>
          <p:cNvPicPr>
            <a:picLocks noChangeAspect="1"/>
          </p:cNvPicPr>
          <p:nvPr/>
        </p:nvPicPr>
        <p:blipFill>
          <a:blip r:embed="rId7"/>
          <a:stretch>
            <a:fillRect/>
          </a:stretch>
        </p:blipFill>
        <p:spPr>
          <a:xfrm>
            <a:off x="6903172" y="5055957"/>
            <a:ext cx="1187881" cy="339395"/>
          </a:xfrm>
          <a:prstGeom prst="rect">
            <a:avLst/>
          </a:prstGeom>
        </p:spPr>
      </p:pic>
      <p:pic>
        <p:nvPicPr>
          <p:cNvPr id="9" name="Immagine 8"/>
          <p:cNvPicPr>
            <a:picLocks noChangeAspect="1"/>
          </p:cNvPicPr>
          <p:nvPr/>
        </p:nvPicPr>
        <p:blipFill>
          <a:blip r:embed="rId8"/>
          <a:stretch>
            <a:fillRect/>
          </a:stretch>
        </p:blipFill>
        <p:spPr>
          <a:xfrm>
            <a:off x="6524099" y="5502200"/>
            <a:ext cx="2421980" cy="640005"/>
          </a:xfrm>
          <a:prstGeom prst="rect">
            <a:avLst/>
          </a:prstGeom>
        </p:spPr>
      </p:pic>
    </p:spTree>
    <p:extLst>
      <p:ext uri="{BB962C8B-B14F-4D97-AF65-F5344CB8AC3E}">
        <p14:creationId xmlns:p14="http://schemas.microsoft.com/office/powerpoint/2010/main" val="2219337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2193781" y="1037063"/>
            <a:ext cx="5634038" cy="5259171"/>
          </a:xfrm>
          <a:prstGeom prst="rect">
            <a:avLst/>
          </a:prstGeom>
        </p:spPr>
      </p:pic>
    </p:spTree>
    <p:extLst>
      <p:ext uri="{BB962C8B-B14F-4D97-AF65-F5344CB8AC3E}">
        <p14:creationId xmlns:p14="http://schemas.microsoft.com/office/powerpoint/2010/main" val="4044858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bontà della retta di regressione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974330" y="1660493"/>
            <a:ext cx="7263840" cy="2980779"/>
          </a:xfrm>
          <a:prstGeom prst="rect">
            <a:avLst/>
          </a:prstGeom>
        </p:spPr>
      </p:pic>
    </p:spTree>
    <p:extLst>
      <p:ext uri="{BB962C8B-B14F-4D97-AF65-F5344CB8AC3E}">
        <p14:creationId xmlns:p14="http://schemas.microsoft.com/office/powerpoint/2010/main" val="1783325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grafico di dispersione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4234202219"/>
              </p:ext>
            </p:extLst>
          </p:nvPr>
        </p:nvGraphicFramePr>
        <p:xfrm>
          <a:off x="575418" y="1016788"/>
          <a:ext cx="2123728" cy="3743325"/>
        </p:xfrm>
        <a:graphic>
          <a:graphicData uri="http://schemas.openxmlformats.org/drawingml/2006/table">
            <a:tbl>
              <a:tblPr>
                <a:tableStyleId>{5C22544A-7EE6-4342-B048-85BDC9FD1C3A}</a:tableStyleId>
              </a:tblPr>
              <a:tblGrid>
                <a:gridCol w="637084">
                  <a:extLst>
                    <a:ext uri="{9D8B030D-6E8A-4147-A177-3AD203B41FA5}">
                      <a16:colId xmlns:a16="http://schemas.microsoft.com/office/drawing/2014/main" val="20000"/>
                    </a:ext>
                  </a:extLst>
                </a:gridCol>
                <a:gridCol w="608558">
                  <a:extLst>
                    <a:ext uri="{9D8B030D-6E8A-4147-A177-3AD203B41FA5}">
                      <a16:colId xmlns:a16="http://schemas.microsoft.com/office/drawing/2014/main" val="20001"/>
                    </a:ext>
                  </a:extLst>
                </a:gridCol>
                <a:gridCol w="878086">
                  <a:extLst>
                    <a:ext uri="{9D8B030D-6E8A-4147-A177-3AD203B41FA5}">
                      <a16:colId xmlns:a16="http://schemas.microsoft.com/office/drawing/2014/main" val="20002"/>
                    </a:ext>
                  </a:extLst>
                </a:gridCol>
              </a:tblGrid>
              <a:tr h="171450">
                <a:tc>
                  <a:txBody>
                    <a:bodyPr/>
                    <a:lstStyle/>
                    <a:p>
                      <a:pPr algn="l" fontAlgn="b"/>
                      <a:r>
                        <a:rPr lang="it-IT" sz="1000" b="1" u="none" strike="noStrike" dirty="0">
                          <a:effectLst/>
                        </a:rPr>
                        <a:t>Paese</a:t>
                      </a:r>
                      <a:endParaRPr lang="it-IT" sz="1000" b="1" i="0" u="none" strike="noStrike" dirty="0">
                        <a:effectLst/>
                        <a:latin typeface="Arial" panose="020B0604020202020204" pitchFamily="34" charset="0"/>
                      </a:endParaRPr>
                    </a:p>
                  </a:txBody>
                  <a:tcPr marL="9525" marR="9525" marT="9525" marB="0" anchor="b"/>
                </a:tc>
                <a:tc>
                  <a:txBody>
                    <a:bodyPr/>
                    <a:lstStyle/>
                    <a:p>
                      <a:pPr algn="ctr" fontAlgn="b"/>
                      <a:r>
                        <a:rPr lang="it-IT" sz="1000" b="1" u="none" strike="noStrike" dirty="0">
                          <a:effectLst/>
                        </a:rPr>
                        <a:t>Import.</a:t>
                      </a:r>
                      <a:endParaRPr lang="it-IT" sz="1000" b="1" i="0" u="none" strike="noStrike" dirty="0">
                        <a:effectLst/>
                        <a:latin typeface="Arial" panose="020B0604020202020204" pitchFamily="34" charset="0"/>
                      </a:endParaRPr>
                    </a:p>
                  </a:txBody>
                  <a:tcPr marL="9525" marR="9525" marT="9525" marB="0" anchor="b"/>
                </a:tc>
                <a:tc>
                  <a:txBody>
                    <a:bodyPr/>
                    <a:lstStyle/>
                    <a:p>
                      <a:pPr algn="ctr" fontAlgn="b"/>
                      <a:r>
                        <a:rPr lang="it-IT" sz="1000" b="1" u="none" strike="noStrike" dirty="0" err="1">
                          <a:effectLst/>
                        </a:rPr>
                        <a:t>Esport</a:t>
                      </a:r>
                      <a:r>
                        <a:rPr lang="it-IT" sz="1000" b="1" u="none" strike="noStrike" dirty="0">
                          <a:effectLst/>
                        </a:rPr>
                        <a:t>.</a:t>
                      </a:r>
                      <a:endParaRPr lang="it-IT" sz="10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it-IT" sz="1000" u="none" strike="noStrike" dirty="0">
                          <a:effectLst/>
                        </a:rPr>
                        <a:t>Danimarca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22,8</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21,2</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it-IT" sz="1000" u="none" strike="noStrike">
                          <a:effectLst/>
                        </a:rPr>
                        <a:t>Irlanda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11,6</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12,6</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it-IT" sz="1000" u="none" strike="noStrike" dirty="0">
                          <a:effectLst/>
                        </a:rPr>
                        <a:t>Inghilterra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126,2</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107,0</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it-IT" sz="1000" u="none" strike="noStrike" dirty="0">
                          <a:effectLst/>
                        </a:rPr>
                        <a:t>Olanda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75,4</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80,6</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it-IT" sz="1000" u="none" strike="noStrike" dirty="0">
                          <a:effectLst/>
                        </a:rPr>
                        <a:t>Belgio</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68,5</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68,6</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61925">
                <a:tc>
                  <a:txBody>
                    <a:bodyPr/>
                    <a:lstStyle/>
                    <a:p>
                      <a:pPr algn="l" fontAlgn="b"/>
                      <a:r>
                        <a:rPr lang="it-IT" sz="1000" u="none" strike="noStrike" dirty="0">
                          <a:effectLst/>
                        </a:rPr>
                        <a:t>Germania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189,7</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242,4</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161925">
                <a:tc>
                  <a:txBody>
                    <a:bodyPr/>
                    <a:lstStyle/>
                    <a:p>
                      <a:pPr algn="l" fontAlgn="b"/>
                      <a:r>
                        <a:rPr lang="it-IT" sz="1000" u="none" strike="noStrike" dirty="0">
                          <a:effectLst/>
                        </a:rPr>
                        <a:t>Francia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128,8</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119,3</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161925">
                <a:tc>
                  <a:txBody>
                    <a:bodyPr/>
                    <a:lstStyle/>
                    <a:p>
                      <a:pPr algn="l" fontAlgn="b"/>
                      <a:r>
                        <a:rPr lang="it-IT" sz="1000" u="none" strike="noStrike" dirty="0">
                          <a:effectLst/>
                        </a:rPr>
                        <a:t>Italia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100,0</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97,5</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161925">
                <a:tc>
                  <a:txBody>
                    <a:bodyPr/>
                    <a:lstStyle/>
                    <a:p>
                      <a:pPr algn="l" fontAlgn="b"/>
                      <a:r>
                        <a:rPr lang="it-IT" sz="1000" u="none" strike="noStrike" dirty="0">
                          <a:effectLst/>
                        </a:rPr>
                        <a:t>Spagna</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34,9</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27,1</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161925">
                <a:tc>
                  <a:txBody>
                    <a:bodyPr/>
                    <a:lstStyle/>
                    <a:p>
                      <a:pPr algn="l" fontAlgn="b"/>
                      <a:r>
                        <a:rPr lang="it-IT" sz="1000" u="none" strike="noStrike" dirty="0">
                          <a:effectLst/>
                        </a:rPr>
                        <a:t>Portogallo</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9,4</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7,2</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161925">
                <a:tc>
                  <a:txBody>
                    <a:bodyPr/>
                    <a:lstStyle/>
                    <a:p>
                      <a:pPr algn="l" fontAlgn="b"/>
                      <a:r>
                        <a:rPr lang="it-IT" sz="1000" u="none" strike="noStrike">
                          <a:effectLst/>
                        </a:rPr>
                        <a:t>Grecia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11,3</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5,6</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161925">
                <a:tc>
                  <a:txBody>
                    <a:bodyPr/>
                    <a:lstStyle/>
                    <a:p>
                      <a:pPr algn="l" fontAlgn="b"/>
                      <a:r>
                        <a:rPr lang="it-IT" sz="1000" u="none" strike="noStrike">
                          <a:effectLst/>
                        </a:rPr>
                        <a:t>Islanda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1,1</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1,1</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161925">
                <a:tc>
                  <a:txBody>
                    <a:bodyPr/>
                    <a:lstStyle/>
                    <a:p>
                      <a:pPr algn="l" fontAlgn="b"/>
                      <a:r>
                        <a:rPr lang="it-IT" sz="1000" u="none" strike="noStrike">
                          <a:effectLst/>
                        </a:rPr>
                        <a:t>Norvegia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20,3</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18,2</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3"/>
                  </a:ext>
                </a:extLst>
              </a:tr>
              <a:tr h="161925">
                <a:tc>
                  <a:txBody>
                    <a:bodyPr/>
                    <a:lstStyle/>
                    <a:p>
                      <a:pPr algn="l" fontAlgn="b"/>
                      <a:r>
                        <a:rPr lang="it-IT" sz="1000" u="none" strike="noStrike">
                          <a:effectLst/>
                        </a:rPr>
                        <a:t>Svezia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32,5</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37,2</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4"/>
                  </a:ext>
                </a:extLst>
              </a:tr>
              <a:tr h="161925">
                <a:tc>
                  <a:txBody>
                    <a:bodyPr/>
                    <a:lstStyle/>
                    <a:p>
                      <a:pPr algn="l" fontAlgn="b"/>
                      <a:r>
                        <a:rPr lang="it-IT" sz="1000" u="none" strike="noStrike">
                          <a:effectLst/>
                        </a:rPr>
                        <a:t>Finlandia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15,3</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16,3</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5"/>
                  </a:ext>
                </a:extLst>
              </a:tr>
              <a:tr h="161925">
                <a:tc>
                  <a:txBody>
                    <a:bodyPr/>
                    <a:lstStyle/>
                    <a:p>
                      <a:pPr algn="l" fontAlgn="b"/>
                      <a:r>
                        <a:rPr lang="it-IT" sz="1000" u="none" strike="noStrike">
                          <a:effectLst/>
                        </a:rPr>
                        <a:t>Svizzera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40,9</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37,3</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6"/>
                  </a:ext>
                </a:extLst>
              </a:tr>
              <a:tr h="161925">
                <a:tc>
                  <a:txBody>
                    <a:bodyPr/>
                    <a:lstStyle/>
                    <a:p>
                      <a:pPr algn="l" fontAlgn="b"/>
                      <a:r>
                        <a:rPr lang="it-IT" sz="1000" u="none" strike="noStrike">
                          <a:effectLst/>
                        </a:rPr>
                        <a:t>Austria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26,7</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a:effectLst/>
                        </a:rPr>
                        <a:t>22,4</a:t>
                      </a:r>
                      <a:endParaRPr lang="it-IT"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017"/>
                  </a:ext>
                </a:extLst>
              </a:tr>
              <a:tr h="161925">
                <a:tc>
                  <a:txBody>
                    <a:bodyPr/>
                    <a:lstStyle/>
                    <a:p>
                      <a:pPr algn="l" fontAlgn="b"/>
                      <a:r>
                        <a:rPr lang="it-IT" sz="1000" u="none" strike="noStrike">
                          <a:effectLst/>
                        </a:rPr>
                        <a:t>Turchia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11,1</a:t>
                      </a:r>
                      <a:endParaRPr lang="it-IT" sz="1000" b="0" i="0" u="none" strike="noStrike" dirty="0">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7,4</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18"/>
                  </a:ext>
                </a:extLst>
              </a:tr>
              <a:tr h="161925">
                <a:tc>
                  <a:txBody>
                    <a:bodyPr/>
                    <a:lstStyle/>
                    <a:p>
                      <a:pPr algn="l" fontAlgn="b"/>
                      <a:r>
                        <a:rPr lang="it-IT" sz="1000" u="none" strike="noStrike">
                          <a:effectLst/>
                        </a:rPr>
                        <a:t>USA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370,0</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217,3</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19"/>
                  </a:ext>
                </a:extLst>
              </a:tr>
              <a:tr h="161925">
                <a:tc>
                  <a:txBody>
                    <a:bodyPr/>
                    <a:lstStyle/>
                    <a:p>
                      <a:pPr algn="l" fontAlgn="b"/>
                      <a:r>
                        <a:rPr lang="it-IT" sz="1000" u="none" strike="noStrike">
                          <a:effectLst/>
                        </a:rPr>
                        <a:t>Canada</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81,3</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86,7</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20"/>
                  </a:ext>
                </a:extLst>
              </a:tr>
              <a:tr h="171450">
                <a:tc>
                  <a:txBody>
                    <a:bodyPr/>
                    <a:lstStyle/>
                    <a:p>
                      <a:pPr algn="l" fontAlgn="b"/>
                      <a:r>
                        <a:rPr lang="it-IT" sz="1000" u="none" strike="noStrike">
                          <a:effectLst/>
                        </a:rPr>
                        <a:t>Giappone</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a:effectLst/>
                        </a:rPr>
                        <a:t>127,7</a:t>
                      </a:r>
                      <a:endParaRPr lang="it-IT" sz="1000" b="0" i="0" u="none" strike="noStrike">
                        <a:effectLst/>
                        <a:latin typeface="Arial" panose="020B0604020202020204" pitchFamily="34" charset="0"/>
                      </a:endParaRPr>
                    </a:p>
                  </a:txBody>
                  <a:tcPr marL="9525" marR="9525" marT="9525" marB="0" anchor="b"/>
                </a:tc>
                <a:tc>
                  <a:txBody>
                    <a:bodyPr/>
                    <a:lstStyle/>
                    <a:p>
                      <a:pPr algn="ctr" fontAlgn="b"/>
                      <a:r>
                        <a:rPr lang="it-IT" sz="1000" u="none" strike="noStrike" dirty="0">
                          <a:effectLst/>
                        </a:rPr>
                        <a:t>210,8</a:t>
                      </a:r>
                      <a:endParaRPr lang="it-IT"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21"/>
                  </a:ext>
                </a:extLst>
              </a:tr>
              <a:tr h="161925">
                <a:tc>
                  <a:txBody>
                    <a:bodyPr/>
                    <a:lstStyle/>
                    <a:p>
                      <a:pPr algn="r" fontAlgn="b"/>
                      <a:r>
                        <a:rPr lang="it-IT" sz="1000" i="1" u="none" strike="noStrike" dirty="0">
                          <a:effectLst/>
                        </a:rPr>
                        <a:t>media =</a:t>
                      </a:r>
                      <a:endParaRPr lang="it-IT" sz="1000" b="1" i="1" u="none" strike="noStrike" dirty="0">
                        <a:effectLst/>
                        <a:latin typeface="Arial" panose="020B0604020202020204" pitchFamily="34" charset="0"/>
                      </a:endParaRPr>
                    </a:p>
                  </a:txBody>
                  <a:tcPr marL="9525" marR="9525" marT="9525" marB="0" anchor="b"/>
                </a:tc>
                <a:tc>
                  <a:txBody>
                    <a:bodyPr/>
                    <a:lstStyle/>
                    <a:p>
                      <a:pPr algn="ctr" fontAlgn="b"/>
                      <a:r>
                        <a:rPr lang="it-IT" sz="1000" i="1" u="none" strike="noStrike" dirty="0">
                          <a:effectLst/>
                        </a:rPr>
                        <a:t>71,69</a:t>
                      </a:r>
                      <a:endParaRPr lang="it-IT" sz="1000" b="0" i="1" u="none" strike="noStrike" dirty="0">
                        <a:effectLst/>
                        <a:latin typeface="Arial" panose="020B0604020202020204" pitchFamily="34" charset="0"/>
                      </a:endParaRPr>
                    </a:p>
                  </a:txBody>
                  <a:tcPr marL="9525" marR="9525" marT="9525" marB="0" anchor="b"/>
                </a:tc>
                <a:tc>
                  <a:txBody>
                    <a:bodyPr/>
                    <a:lstStyle/>
                    <a:p>
                      <a:pPr algn="ctr" fontAlgn="b"/>
                      <a:r>
                        <a:rPr lang="it-IT" sz="1000" i="1" u="none" strike="noStrike" dirty="0">
                          <a:effectLst/>
                        </a:rPr>
                        <a:t>68,75</a:t>
                      </a:r>
                      <a:endParaRPr lang="it-IT" sz="1000" b="0" i="1"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022"/>
                  </a:ext>
                </a:extLst>
              </a:tr>
            </a:tbl>
          </a:graphicData>
        </a:graphic>
      </p:graphicFrame>
      <p:pic>
        <p:nvPicPr>
          <p:cNvPr id="15" name="Immagine 14"/>
          <p:cNvPicPr>
            <a:picLocks noChangeAspect="1"/>
          </p:cNvPicPr>
          <p:nvPr/>
        </p:nvPicPr>
        <p:blipFill>
          <a:blip r:embed="rId4"/>
          <a:stretch>
            <a:fillRect/>
          </a:stretch>
        </p:blipFill>
        <p:spPr>
          <a:xfrm>
            <a:off x="2823717" y="4395749"/>
            <a:ext cx="5875784" cy="1731730"/>
          </a:xfrm>
          <a:prstGeom prst="rect">
            <a:avLst/>
          </a:prstGeom>
        </p:spPr>
      </p:pic>
      <p:graphicFrame>
        <p:nvGraphicFramePr>
          <p:cNvPr id="20" name="Grafico 19"/>
          <p:cNvGraphicFramePr>
            <a:graphicFrameLocks/>
          </p:cNvGraphicFramePr>
          <p:nvPr>
            <p:extLst>
              <p:ext uri="{D42A27DB-BD31-4B8C-83A1-F6EECF244321}">
                <p14:modId xmlns:p14="http://schemas.microsoft.com/office/powerpoint/2010/main" val="2284890355"/>
              </p:ext>
            </p:extLst>
          </p:nvPr>
        </p:nvGraphicFramePr>
        <p:xfrm>
          <a:off x="3784600" y="1079638"/>
          <a:ext cx="4779664" cy="31022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1807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bontà della retta di regressione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931284" y="1527341"/>
            <a:ext cx="6996460" cy="1792592"/>
          </a:xfrm>
          <a:prstGeom prst="rect">
            <a:avLst/>
          </a:prstGeom>
        </p:spPr>
      </p:pic>
      <p:pic>
        <p:nvPicPr>
          <p:cNvPr id="5" name="Immagine 4"/>
          <p:cNvPicPr>
            <a:picLocks noChangeAspect="1"/>
          </p:cNvPicPr>
          <p:nvPr/>
        </p:nvPicPr>
        <p:blipFill>
          <a:blip r:embed="rId5"/>
          <a:stretch>
            <a:fillRect/>
          </a:stretch>
        </p:blipFill>
        <p:spPr>
          <a:xfrm>
            <a:off x="940071" y="3845526"/>
            <a:ext cx="5999436" cy="1221229"/>
          </a:xfrm>
          <a:prstGeom prst="rect">
            <a:avLst/>
          </a:prstGeom>
        </p:spPr>
      </p:pic>
    </p:spTree>
    <p:extLst>
      <p:ext uri="{BB962C8B-B14F-4D97-AF65-F5344CB8AC3E}">
        <p14:creationId xmlns:p14="http://schemas.microsoft.com/office/powerpoint/2010/main" val="1926267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bontà della retta di regressione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284831" y="1336724"/>
            <a:ext cx="6598405" cy="4741369"/>
          </a:xfrm>
          <a:prstGeom prst="rect">
            <a:avLst/>
          </a:prstGeom>
        </p:spPr>
      </p:pic>
    </p:spTree>
    <p:extLst>
      <p:ext uri="{BB962C8B-B14F-4D97-AF65-F5344CB8AC3E}">
        <p14:creationId xmlns:p14="http://schemas.microsoft.com/office/powerpoint/2010/main" val="352353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La bontà della retta di regressione</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319872" y="1012414"/>
            <a:ext cx="6302601" cy="3799763"/>
          </a:xfrm>
          <a:prstGeom prst="rect">
            <a:avLst/>
          </a:prstGeom>
        </p:spPr>
      </p:pic>
      <p:pic>
        <p:nvPicPr>
          <p:cNvPr id="5" name="Immagine 4"/>
          <p:cNvPicPr>
            <a:picLocks noChangeAspect="1"/>
          </p:cNvPicPr>
          <p:nvPr/>
        </p:nvPicPr>
        <p:blipFill>
          <a:blip r:embed="rId5"/>
          <a:stretch>
            <a:fillRect/>
          </a:stretch>
        </p:blipFill>
        <p:spPr>
          <a:xfrm>
            <a:off x="4835294" y="3290815"/>
            <a:ext cx="4110785" cy="2615954"/>
          </a:xfrm>
          <a:prstGeom prst="rect">
            <a:avLst/>
          </a:prstGeom>
        </p:spPr>
      </p:pic>
      <p:pic>
        <p:nvPicPr>
          <p:cNvPr id="6" name="Immagine 5"/>
          <p:cNvPicPr>
            <a:picLocks noChangeAspect="1"/>
          </p:cNvPicPr>
          <p:nvPr/>
        </p:nvPicPr>
        <p:blipFill>
          <a:blip r:embed="rId6"/>
          <a:stretch>
            <a:fillRect/>
          </a:stretch>
        </p:blipFill>
        <p:spPr>
          <a:xfrm>
            <a:off x="1024850" y="5013019"/>
            <a:ext cx="3581400" cy="1266825"/>
          </a:xfrm>
          <a:prstGeom prst="rect">
            <a:avLst/>
          </a:prstGeom>
        </p:spPr>
      </p:pic>
    </p:spTree>
    <p:extLst>
      <p:ext uri="{BB962C8B-B14F-4D97-AF65-F5344CB8AC3E}">
        <p14:creationId xmlns:p14="http://schemas.microsoft.com/office/powerpoint/2010/main" val="888162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scomposizione della varianza</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1058573" y="1389350"/>
            <a:ext cx="6967537" cy="4263305"/>
          </a:xfrm>
          <a:prstGeom prst="rect">
            <a:avLst/>
          </a:prstGeom>
        </p:spPr>
      </p:pic>
    </p:spTree>
    <p:extLst>
      <p:ext uri="{BB962C8B-B14F-4D97-AF65-F5344CB8AC3E}">
        <p14:creationId xmlns:p14="http://schemas.microsoft.com/office/powerpoint/2010/main" val="3002756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Il coefficiente di determinazione (III)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6" name="Immagine 5"/>
          <p:cNvPicPr>
            <a:picLocks noChangeAspect="1"/>
          </p:cNvPicPr>
          <p:nvPr/>
        </p:nvPicPr>
        <p:blipFill>
          <a:blip r:embed="rId4"/>
          <a:stretch>
            <a:fillRect/>
          </a:stretch>
        </p:blipFill>
        <p:spPr>
          <a:xfrm>
            <a:off x="1199167" y="1612425"/>
            <a:ext cx="6814166" cy="4294344"/>
          </a:xfrm>
          <a:prstGeom prst="rect">
            <a:avLst/>
          </a:prstGeom>
        </p:spPr>
      </p:pic>
    </p:spTree>
    <p:extLst>
      <p:ext uri="{BB962C8B-B14F-4D97-AF65-F5344CB8AC3E}">
        <p14:creationId xmlns:p14="http://schemas.microsoft.com/office/powerpoint/2010/main" val="1752660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3311492312"/>
              </p:ext>
            </p:extLst>
          </p:nvPr>
        </p:nvGraphicFramePr>
        <p:xfrm>
          <a:off x="1494594" y="2333621"/>
          <a:ext cx="5103998" cy="1556385"/>
        </p:xfrm>
        <a:graphic>
          <a:graphicData uri="http://schemas.openxmlformats.org/drawingml/2006/table">
            <a:tbl>
              <a:tblPr firstRow="1" firstCol="1" bandRow="1" bandCol="1"/>
              <a:tblGrid>
                <a:gridCol w="418528">
                  <a:extLst>
                    <a:ext uri="{9D8B030D-6E8A-4147-A177-3AD203B41FA5}">
                      <a16:colId xmlns:a16="http://schemas.microsoft.com/office/drawing/2014/main" val="20000"/>
                    </a:ext>
                  </a:extLst>
                </a:gridCol>
                <a:gridCol w="2380505">
                  <a:extLst>
                    <a:ext uri="{9D8B030D-6E8A-4147-A177-3AD203B41FA5}">
                      <a16:colId xmlns:a16="http://schemas.microsoft.com/office/drawing/2014/main" val="20001"/>
                    </a:ext>
                  </a:extLst>
                </a:gridCol>
                <a:gridCol w="2304965">
                  <a:extLst>
                    <a:ext uri="{9D8B030D-6E8A-4147-A177-3AD203B41FA5}">
                      <a16:colId xmlns:a16="http://schemas.microsoft.com/office/drawing/2014/main" val="20002"/>
                    </a:ext>
                  </a:extLst>
                </a:gridCol>
              </a:tblGrid>
              <a:tr h="190500">
                <a:tc>
                  <a:txBody>
                    <a:bodyPr/>
                    <a:lstStyle/>
                    <a:p>
                      <a:pPr algn="ctr">
                        <a:lnSpc>
                          <a:spcPct val="150000"/>
                        </a:lnSpc>
                        <a:spcAft>
                          <a:spcPts val="0"/>
                        </a:spcAft>
                      </a:pPr>
                      <a:r>
                        <a:rPr lang="it-IT" sz="1100" i="1" dirty="0">
                          <a:effectLst/>
                          <a:latin typeface="Arial" panose="020B0604020202020204" pitchFamily="34" charset="0"/>
                          <a:ea typeface="Times New Roman" panose="02020603050405020304" pitchFamily="18" charset="0"/>
                          <a:cs typeface="Times New Roman" panose="02020603050405020304" pitchFamily="18" charset="0"/>
                        </a:rPr>
                        <a:t>N</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i="1">
                          <a:effectLst/>
                          <a:latin typeface="Arial" panose="020B0604020202020204" pitchFamily="34" charset="0"/>
                          <a:ea typeface="Times New Roman" panose="02020603050405020304" pitchFamily="18" charset="0"/>
                          <a:cs typeface="Times New Roman" panose="02020603050405020304" pitchFamily="18" charset="0"/>
                        </a:rPr>
                        <a:t>Presenze giornaliere</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it-IT" sz="1100" i="1">
                          <a:effectLst/>
                          <a:latin typeface="Arial" panose="020B0604020202020204" pitchFamily="34" charset="0"/>
                          <a:ea typeface="Times New Roman" panose="02020603050405020304" pitchFamily="18" charset="0"/>
                          <a:cs typeface="Times New Roman" panose="02020603050405020304" pitchFamily="18" charset="0"/>
                        </a:rPr>
                        <a:t>(in migliaia di unità)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i="1">
                          <a:effectLst/>
                          <a:latin typeface="Arial" panose="020B0604020202020204" pitchFamily="34" charset="0"/>
                          <a:ea typeface="Times New Roman" panose="02020603050405020304" pitchFamily="18" charset="0"/>
                          <a:cs typeface="Times New Roman" panose="02020603050405020304" pitchFamily="18" charset="0"/>
                        </a:rPr>
                        <a:t>Ricavi</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it-IT" sz="1100" i="1">
                          <a:effectLst/>
                          <a:latin typeface="Arial" panose="020B0604020202020204" pitchFamily="34" charset="0"/>
                          <a:ea typeface="Times New Roman" panose="02020603050405020304" pitchFamily="18" charset="0"/>
                          <a:cs typeface="Times New Roman" panose="02020603050405020304" pitchFamily="18" charset="0"/>
                        </a:rPr>
                        <a:t>(in migliaia di euro)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11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ctr">
                        <a:lnSpc>
                          <a:spcPct val="150000"/>
                        </a:lnSpc>
                        <a:spcAft>
                          <a:spcPts val="0"/>
                        </a:spcAft>
                      </a:pPr>
                      <a:r>
                        <a:rPr lang="it-IT" sz="110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10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ttangolo 4"/>
          <p:cNvSpPr/>
          <p:nvPr/>
        </p:nvSpPr>
        <p:spPr>
          <a:xfrm>
            <a:off x="155864" y="1213008"/>
            <a:ext cx="8227972" cy="923330"/>
          </a:xfrm>
          <a:prstGeom prst="rect">
            <a:avLst/>
          </a:prstGeom>
        </p:spPr>
        <p:txBody>
          <a:bodyPr wrap="square">
            <a:spAutoFit/>
          </a:bodyPr>
          <a:lstStyle/>
          <a:p>
            <a:r>
              <a:rPr lang="it-IT" b="1" i="1" dirty="0">
                <a:latin typeface="Arial" panose="020B0604020202020204" pitchFamily="34" charset="0"/>
                <a:ea typeface="Times New Roman" panose="02020603050405020304" pitchFamily="18" charset="0"/>
                <a:cs typeface="Times New Roman" panose="02020603050405020304" pitchFamily="18" charset="0"/>
              </a:rPr>
              <a:t>Esercizio:</a:t>
            </a:r>
            <a:r>
              <a:rPr lang="it-IT" i="1" dirty="0">
                <a:latin typeface="Arial" panose="020B0604020202020204" pitchFamily="34" charset="0"/>
                <a:ea typeface="Times New Roman" panose="02020603050405020304" pitchFamily="18" charset="0"/>
                <a:cs typeface="Times New Roman" panose="02020603050405020304" pitchFamily="18" charset="0"/>
              </a:rPr>
              <a:t> la direzione di una catena di fast-food ha effettuato una rilevazione dei ricavi in migliaia di euro in relazione alle presenze giornaliere in migliaia di unità in quattro punti vendita.</a:t>
            </a:r>
            <a:endParaRPr lang="it-IT" dirty="0"/>
          </a:p>
        </p:txBody>
      </p:sp>
      <p:sp>
        <p:nvSpPr>
          <p:cNvPr id="7" name="Rettangolo 6"/>
          <p:cNvSpPr/>
          <p:nvPr/>
        </p:nvSpPr>
        <p:spPr>
          <a:xfrm>
            <a:off x="187287" y="4264233"/>
            <a:ext cx="8196549" cy="1477328"/>
          </a:xfrm>
          <a:prstGeom prst="rect">
            <a:avLst/>
          </a:prstGeom>
        </p:spPr>
        <p:txBody>
          <a:bodyPr wrap="square">
            <a:spAutoFit/>
          </a:bodyPr>
          <a:lstStyle/>
          <a:p>
            <a:pPr algn="just">
              <a:spcAft>
                <a:spcPts val="0"/>
              </a:spcAft>
            </a:pPr>
            <a:r>
              <a:rPr lang="it-IT" i="1" dirty="0">
                <a:latin typeface="Arial" panose="020B0604020202020204" pitchFamily="34" charset="0"/>
                <a:ea typeface="Times New Roman" panose="02020603050405020304" pitchFamily="18" charset="0"/>
                <a:cs typeface="Times New Roman" panose="02020603050405020304" pitchFamily="18" charset="0"/>
              </a:rPr>
              <a:t>Tramite un opportuno grafico si facciano delle considerazioni iniziali sul tipo di relazione che potrebbe sussistere tra i due fenomeni e sulla base di questa iniziale intuizione si calcoli l’equazione della retta di regressione, commentando i risultati in rapporto all’iniziale disegno. Si tracci poi sul piano cartesiano la retta di regressione calcolandone la bontà.</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979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424150" y="1212816"/>
            <a:ext cx="8058838" cy="64633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Quale variabile potrebbe dipendere dall’altra? In questo caso è evidente che siano i ricavi (</a:t>
            </a:r>
            <a:r>
              <a:rPr lang="it-IT" i="1" dirty="0">
                <a:latin typeface="Arial" panose="020B0604020202020204" pitchFamily="34" charset="0"/>
                <a:ea typeface="Times New Roman" panose="02020603050405020304" pitchFamily="18" charset="0"/>
                <a:cs typeface="Times New Roman" panose="02020603050405020304" pitchFamily="18" charset="0"/>
              </a:rPr>
              <a:t>Y</a:t>
            </a:r>
            <a:r>
              <a:rPr lang="it-IT" dirty="0">
                <a:latin typeface="Arial" panose="020B0604020202020204" pitchFamily="34" charset="0"/>
                <a:ea typeface="Times New Roman" panose="02020603050405020304" pitchFamily="18" charset="0"/>
                <a:cs typeface="Times New Roman" panose="02020603050405020304" pitchFamily="18" charset="0"/>
              </a:rPr>
              <a:t>) a dipendere dalle vendite (</a:t>
            </a:r>
            <a:r>
              <a:rPr lang="it-IT" i="1" dirty="0">
                <a:latin typeface="Arial" panose="020B0604020202020204" pitchFamily="34" charset="0"/>
                <a:ea typeface="Times New Roman" panose="02020603050405020304" pitchFamily="18" charset="0"/>
                <a:cs typeface="Times New Roman" panose="02020603050405020304" pitchFamily="18" charset="0"/>
              </a:rPr>
              <a:t>X</a:t>
            </a:r>
            <a:r>
              <a:rPr lang="it-IT" dirty="0">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3" name="Grafico 12">
            <a:extLst>
              <a:ext uri="{FF2B5EF4-FFF2-40B4-BE49-F238E27FC236}">
                <a16:creationId xmlns:a16="http://schemas.microsoft.com/office/drawing/2014/main" id="{27087050-BAA0-B542-94F3-5291CB681A89}"/>
              </a:ext>
            </a:extLst>
          </p:cNvPr>
          <p:cNvGraphicFramePr/>
          <p:nvPr>
            <p:extLst>
              <p:ext uri="{D42A27DB-BD31-4B8C-83A1-F6EECF244321}">
                <p14:modId xmlns:p14="http://schemas.microsoft.com/office/powerpoint/2010/main" val="746001951"/>
              </p:ext>
            </p:extLst>
          </p:nvPr>
        </p:nvGraphicFramePr>
        <p:xfrm>
          <a:off x="1944478" y="2137077"/>
          <a:ext cx="4500245" cy="2700020"/>
        </p:xfrm>
        <a:graphic>
          <a:graphicData uri="http://schemas.openxmlformats.org/drawingml/2006/chart">
            <c:chart xmlns:c="http://schemas.openxmlformats.org/drawingml/2006/chart" xmlns:r="http://schemas.openxmlformats.org/officeDocument/2006/relationships" r:id="rId4"/>
          </a:graphicData>
        </a:graphic>
      </p:graphicFrame>
      <p:sp>
        <p:nvSpPr>
          <p:cNvPr id="5" name="Rettangolo 4"/>
          <p:cNvSpPr/>
          <p:nvPr/>
        </p:nvSpPr>
        <p:spPr>
          <a:xfrm>
            <a:off x="633470" y="4958628"/>
            <a:ext cx="7717316" cy="923330"/>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Il grafico di dispersione fornisce l’informazione dell’esistenza di una relazione positiva tra le due variabili.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575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424150" y="1373580"/>
                <a:ext cx="8411378" cy="1179362"/>
              </a:xfrm>
              <a:prstGeom prst="rect">
                <a:avLst/>
              </a:prstGeom>
            </p:spPr>
            <p:txBody>
              <a:bodyPr wrap="square">
                <a:spAutoFit/>
              </a:bodyPr>
              <a:lstStyle/>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A questo punto si procede al calcolo del coefficiente di correlazione, per verificare l’entità di questa relazione</a:t>
                </a:r>
                <a14:m>
                  <m:oMath xmlns:m="http://schemas.openxmlformats.org/officeDocument/2006/math">
                    <m:r>
                      <a:rPr lang="it-IT"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it-IT"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𝜌</m:t>
                    </m:r>
                    <m:r>
                      <a:rPr lang="it-IT">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
                          <m:sSubPr>
                            <m:ctrlPr>
                              <a:rPr lang="it-IT" i="1" smtClean="0">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i="1" smtClean="0">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den>
                    </m:f>
                  </m:oMath>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424150" y="1373580"/>
                <a:ext cx="8411378" cy="1179362"/>
              </a:xfrm>
              <a:prstGeom prst="rect">
                <a:avLst/>
              </a:prstGeom>
              <a:blipFill rotWithShape="0">
                <a:blip r:embed="rId4"/>
                <a:stretch>
                  <a:fillRect l="-653" r="-65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4035337674"/>
                  </p:ext>
                </p:extLst>
              </p:nvPr>
            </p:nvGraphicFramePr>
            <p:xfrm>
              <a:off x="457201" y="2787361"/>
              <a:ext cx="4235986" cy="2270760"/>
            </p:xfrm>
            <a:graphic>
              <a:graphicData uri="http://schemas.openxmlformats.org/drawingml/2006/table">
                <a:tbl>
                  <a:tblPr firstRow="1" firstCol="1" bandRow="1" bandCol="1"/>
                  <a:tblGrid>
                    <a:gridCol w="725346">
                      <a:extLst>
                        <a:ext uri="{9D8B030D-6E8A-4147-A177-3AD203B41FA5}">
                          <a16:colId xmlns:a16="http://schemas.microsoft.com/office/drawing/2014/main" val="20000"/>
                        </a:ext>
                      </a:extLst>
                    </a:gridCol>
                    <a:gridCol w="726193">
                      <a:extLst>
                        <a:ext uri="{9D8B030D-6E8A-4147-A177-3AD203B41FA5}">
                          <a16:colId xmlns:a16="http://schemas.microsoft.com/office/drawing/2014/main" val="20001"/>
                        </a:ext>
                      </a:extLst>
                    </a:gridCol>
                    <a:gridCol w="531299">
                      <a:extLst>
                        <a:ext uri="{9D8B030D-6E8A-4147-A177-3AD203B41FA5}">
                          <a16:colId xmlns:a16="http://schemas.microsoft.com/office/drawing/2014/main" val="20002"/>
                        </a:ext>
                      </a:extLst>
                    </a:gridCol>
                    <a:gridCol w="628746">
                      <a:extLst>
                        <a:ext uri="{9D8B030D-6E8A-4147-A177-3AD203B41FA5}">
                          <a16:colId xmlns:a16="http://schemas.microsoft.com/office/drawing/2014/main" val="20003"/>
                        </a:ext>
                      </a:extLst>
                    </a:gridCol>
                    <a:gridCol w="920240">
                      <a:extLst>
                        <a:ext uri="{9D8B030D-6E8A-4147-A177-3AD203B41FA5}">
                          <a16:colId xmlns:a16="http://schemas.microsoft.com/office/drawing/2014/main" val="20004"/>
                        </a:ext>
                      </a:extLst>
                    </a:gridCol>
                    <a:gridCol w="704162">
                      <a:extLst>
                        <a:ext uri="{9D8B030D-6E8A-4147-A177-3AD203B41FA5}">
                          <a16:colId xmlns:a16="http://schemas.microsoft.com/office/drawing/2014/main" val="20005"/>
                        </a:ext>
                      </a:extLst>
                    </a:gridCol>
                  </a:tblGrid>
                  <a:tr h="215265">
                    <a:tc>
                      <a:txBody>
                        <a:bodyPr/>
                        <a:lstStyle/>
                        <a:p>
                          <a:pPr algn="ctr">
                            <a:lnSpc>
                              <a:spcPct val="150000"/>
                            </a:lnSpc>
                            <a:spcAft>
                              <a:spcPts val="0"/>
                            </a:spcAft>
                          </a:pPr>
                          <a:r>
                            <a:rPr lang="it-IT" sz="1200" i="1" dirty="0">
                              <a:effectLst/>
                              <a:latin typeface="Arial" panose="020B0604020202020204" pitchFamily="34" charset="0"/>
                              <a:ea typeface="Times New Roman" panose="02020603050405020304" pitchFamily="18" charset="0"/>
                              <a:cs typeface="Arial" panose="020B0604020202020204" pitchFamily="34" charset="0"/>
                            </a:rPr>
                            <a:t>N</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21526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a:t>
                          </a:r>
                        </a:p>
                      </a:txBody>
                      <a:tcPr marL="0" marR="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81</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18</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21526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81</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27</a:t>
                          </a:r>
                        </a:p>
                      </a:txBody>
                      <a:tcPr marL="68580" marR="68580" marT="9525" marB="0">
                        <a:lnL>
                          <a:noFill/>
                        </a:lnL>
                        <a:lnR>
                          <a:noFill/>
                        </a:lnR>
                        <a:lnT>
                          <a:noFill/>
                        </a:lnT>
                        <a:lnB>
                          <a:noFill/>
                        </a:lnB>
                      </a:tcPr>
                    </a:tc>
                    <a:extLst>
                      <a:ext uri="{0D108BD9-81ED-4DB2-BD59-A6C34878D82A}">
                        <a16:rowId xmlns:a16="http://schemas.microsoft.com/office/drawing/2014/main" val="10002"/>
                      </a:ext>
                    </a:extLst>
                  </a:tr>
                  <a:tr h="21526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121</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16</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44</a:t>
                          </a:r>
                        </a:p>
                      </a:txBody>
                      <a:tcPr marL="68580" marR="68580" marT="9525" marB="0">
                        <a:lnL>
                          <a:noFill/>
                        </a:lnL>
                        <a:lnR>
                          <a:noFill/>
                        </a:lnR>
                        <a:lnT>
                          <a:noFill/>
                        </a:lnT>
                        <a:lnB>
                          <a:noFill/>
                        </a:lnB>
                      </a:tcPr>
                    </a:tc>
                    <a:extLst>
                      <a:ext uri="{0D108BD9-81ED-4DB2-BD59-A6C34878D82A}">
                        <a16:rowId xmlns:a16="http://schemas.microsoft.com/office/drawing/2014/main" val="10003"/>
                      </a:ext>
                    </a:extLst>
                  </a:tr>
                  <a:tr h="21526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36</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9525" marB="0">
                        <a:lnL>
                          <a:noFill/>
                        </a:lnL>
                        <a:lnR>
                          <a:noFill/>
                        </a:lnR>
                        <a:lnT>
                          <a:noFill/>
                        </a:lnT>
                        <a:lnB>
                          <a:noFill/>
                        </a:lnB>
                      </a:tcPr>
                    </a:tc>
                    <a:extLst>
                      <a:ext uri="{0D108BD9-81ED-4DB2-BD59-A6C34878D82A}">
                        <a16:rowId xmlns:a16="http://schemas.microsoft.com/office/drawing/2014/main" val="10004"/>
                      </a:ext>
                    </a:extLst>
                  </a:tr>
                  <a:tr h="21526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Ʃ</a:t>
                          </a:r>
                        </a:p>
                      </a:txBody>
                      <a:tcPr marL="0" marR="0" marT="0" marB="0">
                        <a:lnL>
                          <a:noFill/>
                        </a:lnL>
                        <a:lnR>
                          <a:noFill/>
                        </a:lnR>
                        <a:lnT>
                          <a:noFill/>
                        </a:lnT>
                        <a:lnB>
                          <a:noFill/>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200">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319</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95</a:t>
                          </a:r>
                        </a:p>
                      </a:txBody>
                      <a:tcPr marL="68580" marR="68580" marT="9525" marB="0">
                        <a:lnL>
                          <a:noFill/>
                        </a:lnL>
                        <a:lnR>
                          <a:noFill/>
                        </a:lnR>
                        <a:lnT>
                          <a:noFill/>
                        </a:lnT>
                        <a:lnB>
                          <a:noFill/>
                        </a:lnB>
                      </a:tcPr>
                    </a:tc>
                    <a:extLst>
                      <a:ext uri="{0D108BD9-81ED-4DB2-BD59-A6C34878D82A}">
                        <a16:rowId xmlns:a16="http://schemas.microsoft.com/office/drawing/2014/main" val="10005"/>
                      </a:ext>
                    </a:extLst>
                  </a:tr>
                  <a:tr h="21526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GB" sz="1200">
                                    <a:effectLst/>
                                    <a:latin typeface="Cambria Math" panose="02040503050406030204" pitchFamily="18" charset="0"/>
                                    <a:ea typeface="Times New Roman" panose="02020603050405020304" pitchFamily="18" charset="0"/>
                                    <a:cs typeface="Times New Roman" panose="02020603050405020304" pitchFamily="18" charset="0"/>
                                  </a:rPr>
                                  <m:t>μ</m:t>
                                </m:r>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8,750</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79,75</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7,5</a:t>
                          </a:r>
                        </a:p>
                      </a:txBody>
                      <a:tcPr marL="68580" marR="68580" marT="9525" marB="0">
                        <a:lnL>
                          <a:noFill/>
                        </a:lnL>
                        <a:lnR>
                          <a:noFill/>
                        </a:lnR>
                        <a:lnT>
                          <a:noFill/>
                        </a:lnT>
                        <a:lnB>
                          <a:noFill/>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23,75</a:t>
                          </a:r>
                        </a:p>
                      </a:txBody>
                      <a:tcPr marL="68580" marR="68580" marT="9525" marB="0">
                        <a:lnL>
                          <a:noFill/>
                        </a:lnL>
                        <a:lnR>
                          <a:noFill/>
                        </a:lnR>
                        <a:lnT>
                          <a:noFill/>
                        </a:lnT>
                        <a:lnB>
                          <a:noFill/>
                        </a:lnB>
                      </a:tcPr>
                    </a:tc>
                    <a:extLst>
                      <a:ext uri="{0D108BD9-81ED-4DB2-BD59-A6C34878D82A}">
                        <a16:rowId xmlns:a16="http://schemas.microsoft.com/office/drawing/2014/main" val="10006"/>
                      </a:ext>
                    </a:extLst>
                  </a:tr>
                  <a:tr h="21526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GB" sz="1200">
                                        <a:effectLst/>
                                        <a:latin typeface="Cambria Math" panose="02040503050406030204" pitchFamily="18" charset="0"/>
                                        <a:ea typeface="Times New Roman" panose="02020603050405020304" pitchFamily="18" charset="0"/>
                                        <a:cs typeface="Times New Roman" panose="02020603050405020304" pitchFamily="18" charset="0"/>
                                      </a:rPr>
                                      <m:t>μ</m:t>
                                    </m:r>
                                  </m:e>
                                  <m:sup>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76,563</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6,250</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4035337674"/>
                  </p:ext>
                </p:extLst>
              </p:nvPr>
            </p:nvGraphicFramePr>
            <p:xfrm>
              <a:off x="457201" y="2787361"/>
              <a:ext cx="4235986" cy="2270760"/>
            </p:xfrm>
            <a:graphic>
              <a:graphicData uri="http://schemas.openxmlformats.org/drawingml/2006/table">
                <a:tbl>
                  <a:tblPr firstRow="1" firstCol="1" bandRow="1" bandCol="1"/>
                  <a:tblGrid>
                    <a:gridCol w="725346"/>
                    <a:gridCol w="726193"/>
                    <a:gridCol w="531299"/>
                    <a:gridCol w="628746"/>
                    <a:gridCol w="920240"/>
                    <a:gridCol w="704162"/>
                  </a:tblGrid>
                  <a:tr h="283845">
                    <a:tc>
                      <a:txBody>
                        <a:bodyPr/>
                        <a:lstStyle/>
                        <a:p>
                          <a:pPr algn="ctr">
                            <a:lnSpc>
                              <a:spcPct val="150000"/>
                            </a:lnSpc>
                            <a:spcAft>
                              <a:spcPts val="0"/>
                            </a:spcAft>
                          </a:pPr>
                          <a:r>
                            <a:rPr lang="it-IT" sz="1200" i="1">
                              <a:effectLst/>
                              <a:latin typeface="Arial" panose="020B0604020202020204" pitchFamily="34" charset="0"/>
                              <a:ea typeface="Times New Roman" panose="02020603050405020304" pitchFamily="18" charset="0"/>
                              <a:cs typeface="Arial" panose="020B0604020202020204" pitchFamily="34" charset="0"/>
                            </a:rPr>
                            <a:t>N</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100000" t="-4255" r="-385714" b="-712766"/>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73563" t="-4255" r="-427586" b="-712766"/>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15534" t="-4255" r="-261165" b="-712766"/>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83444" t="-4255" r="-78146" b="-712766"/>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499138" t="-4255" r="-1724" b="-712766"/>
                          </a:stretch>
                        </a:blipFill>
                      </a:tcPr>
                    </a:tc>
                  </a:tr>
                  <a:tr h="28384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a:t>
                          </a:r>
                        </a:p>
                      </a:txBody>
                      <a:tcPr marL="0" marR="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81</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18</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r>
                  <a:tr h="28384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81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27</a:t>
                          </a:r>
                        </a:p>
                      </a:txBody>
                      <a:tcPr marL="68580" marR="68580" marT="9525" marB="0">
                        <a:lnL>
                          <a:noFill/>
                        </a:lnL>
                        <a:lnR>
                          <a:noFill/>
                        </a:lnR>
                        <a:lnT>
                          <a:noFill/>
                        </a:lnT>
                        <a:lnB>
                          <a:noFill/>
                        </a:lnB>
                      </a:tcPr>
                    </a:tc>
                  </a:tr>
                  <a:tr h="28384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121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16</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44</a:t>
                          </a:r>
                        </a:p>
                      </a:txBody>
                      <a:tcPr marL="68580" marR="68580" marT="9525" marB="0">
                        <a:lnL>
                          <a:noFill/>
                        </a:lnL>
                        <a:lnR>
                          <a:noFill/>
                        </a:lnR>
                        <a:lnT>
                          <a:noFill/>
                        </a:lnT>
                        <a:lnB>
                          <a:noFill/>
                        </a:lnB>
                      </a:tcPr>
                    </a:tc>
                  </a:tr>
                  <a:tr h="28384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p>
                      </a:txBody>
                      <a:tcPr marL="0" marR="0" marT="0"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36</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a:t>
                          </a:r>
                        </a:p>
                      </a:txBody>
                      <a:tcPr marL="68580" marR="68580" marT="9525" marB="0">
                        <a:lnL>
                          <a:noFill/>
                        </a:lnL>
                        <a:lnR>
                          <a:noFill/>
                        </a:lnR>
                        <a:lnT>
                          <a:noFill/>
                        </a:lnT>
                        <a:lnB>
                          <a:noFill/>
                        </a:lnB>
                      </a:tcPr>
                    </a:tc>
                  </a:tr>
                  <a:tr h="283845">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Ʃ</a:t>
                          </a:r>
                        </a:p>
                      </a:txBody>
                      <a:tcPr marL="0" marR="0" marT="0" marB="0">
                        <a:lnL>
                          <a:noFill/>
                        </a:lnL>
                        <a:lnR>
                          <a:noFill/>
                        </a:lnR>
                        <a:lnT>
                          <a:noFill/>
                        </a:lnT>
                        <a:lnB>
                          <a:noFill/>
                        </a:lnB>
                      </a:tcPr>
                    </a:tc>
                    <a:tc>
                      <a:txBody>
                        <a:bodyPr/>
                        <a:lstStyle/>
                        <a:p>
                          <a:pPr algn="ctr">
                            <a:lnSpc>
                              <a:spcPct val="150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0">
                        <a:lnL>
                          <a:noFill/>
                        </a:lnL>
                        <a:lnR>
                          <a:noFill/>
                        </a:lnR>
                        <a:lnT>
                          <a:noFill/>
                        </a:lnT>
                        <a:lnB>
                          <a:noFill/>
                        </a:lnB>
                      </a:tcPr>
                    </a:tc>
                    <a:tc>
                      <a:txBody>
                        <a:bodyPr/>
                        <a:lstStyle/>
                        <a:p>
                          <a:endParaRPr lang="it-IT"/>
                        </a:p>
                      </a:txBody>
                      <a:tcPr marL="68580" marR="68580" marT="9525" marB="0">
                        <a:lnL>
                          <a:noFill/>
                        </a:lnL>
                        <a:lnR>
                          <a:noFill/>
                        </a:lnR>
                        <a:lnT>
                          <a:noFill/>
                        </a:lnT>
                        <a:lnB>
                          <a:noFill/>
                        </a:lnB>
                        <a:blipFill rotWithShape="0">
                          <a:blip r:embed="rId5"/>
                          <a:stretch>
                            <a:fillRect l="-273563" t="-500000" r="-427586" b="-217021"/>
                          </a:stretch>
                        </a:blipFill>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319</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95</a:t>
                          </a:r>
                        </a:p>
                      </a:txBody>
                      <a:tcPr marL="68580" marR="68580" marT="9525" marB="0">
                        <a:lnL>
                          <a:noFill/>
                        </a:lnL>
                        <a:lnR>
                          <a:noFill/>
                        </a:lnR>
                        <a:lnT>
                          <a:noFill/>
                        </a:lnT>
                        <a:lnB>
                          <a:noFill/>
                        </a:lnB>
                      </a:tcPr>
                    </a:tc>
                  </a:tr>
                  <a:tr h="283845">
                    <a:tc>
                      <a:txBody>
                        <a:bodyPr/>
                        <a:lstStyle/>
                        <a:p>
                          <a:endParaRPr lang="it-IT"/>
                        </a:p>
                      </a:txBody>
                      <a:tcPr marL="0" marR="0" marT="0" marB="0">
                        <a:lnL>
                          <a:noFill/>
                        </a:lnL>
                        <a:lnR>
                          <a:noFill/>
                        </a:lnR>
                        <a:lnT>
                          <a:noFill/>
                        </a:lnT>
                        <a:lnB>
                          <a:noFill/>
                        </a:lnB>
                        <a:blipFill rotWithShape="0">
                          <a:blip r:embed="rId5"/>
                          <a:stretch>
                            <a:fillRect t="-613043" r="-485714" b="-121739"/>
                          </a:stretch>
                        </a:blipFill>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8,750</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79,75</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7,5</a:t>
                          </a:r>
                        </a:p>
                      </a:txBody>
                      <a:tcPr marL="68580" marR="68580" marT="9525" marB="0">
                        <a:lnL>
                          <a:noFill/>
                        </a:lnL>
                        <a:lnR>
                          <a:noFill/>
                        </a:lnR>
                        <a:lnT>
                          <a:noFill/>
                        </a:lnT>
                        <a:lnB>
                          <a:noFill/>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23,75</a:t>
                          </a:r>
                        </a:p>
                      </a:txBody>
                      <a:tcPr marL="68580" marR="68580" marT="9525" marB="0">
                        <a:lnL>
                          <a:noFill/>
                        </a:lnL>
                        <a:lnR>
                          <a:noFill/>
                        </a:lnR>
                        <a:lnT>
                          <a:noFill/>
                        </a:lnT>
                        <a:lnB>
                          <a:noFill/>
                        </a:lnB>
                      </a:tcPr>
                    </a:tc>
                  </a:tr>
                  <a:tr h="283845">
                    <a:tc>
                      <a:txBody>
                        <a:bodyPr/>
                        <a:lstStyle/>
                        <a:p>
                          <a:endParaRPr lang="it-IT"/>
                        </a:p>
                      </a:txBody>
                      <a:tcPr marL="0" marR="0" marT="0" marB="0">
                        <a:lnL>
                          <a:noFill/>
                        </a:lnL>
                        <a:lnR>
                          <a:noFill/>
                        </a:lnR>
                        <a:lnT>
                          <a:noFill/>
                        </a:lnT>
                        <a:lnB w="19050" cap="flat" cmpd="sng" algn="ctr">
                          <a:solidFill>
                            <a:srgbClr val="008000"/>
                          </a:solidFill>
                          <a:prstDash val="solid"/>
                          <a:round/>
                          <a:headEnd type="none" w="med" len="med"/>
                          <a:tailEnd type="none" w="med" len="med"/>
                        </a:lnB>
                        <a:blipFill rotWithShape="0">
                          <a:blip r:embed="rId5"/>
                          <a:stretch>
                            <a:fillRect t="-697872" r="-485714" b="-19149"/>
                          </a:stretch>
                        </a:blipFill>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76,563</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6,250</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50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5099447" y="1897732"/>
                <a:ext cx="4572000" cy="3698257"/>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Sup>
                            <m:sSub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=3,188</m:t>
                          </m:r>
                        </m:e>
                      </m:nary>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bSup>
                            <m:sSub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GB"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=1,250</m:t>
                          </m:r>
                        </m:e>
                      </m:nary>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𝑥𝑦</m:t>
                          </m:r>
                        </m:sub>
                      </m:sSub>
                      <m: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GB" sz="11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=1,875</m:t>
                          </m:r>
                        </m:e>
                      </m:nary>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it-IT" sz="1200" i="1" smtClean="0">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sSub>
                            <m:sSubPr>
                              <m:ctrlPr>
                                <a:rPr lang="it-IT"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GB" sz="1200">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σ</m:t>
                              </m:r>
                            </m:e>
                            <m:sub>
                              <m:r>
                                <a:rPr lang="en-GB"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GB" sz="1200">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it-IT"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GB" sz="1200">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σ</m:t>
                              </m:r>
                            </m:e>
                          </m:rad>
                        </m:e>
                        <m:sub>
                          <m:r>
                            <a:rPr lang="en-GB"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GB"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GB" sz="1200" i="1">
                          <a:solidFill>
                            <a:srgbClr val="00B0F0"/>
                          </a:solidFill>
                          <a:effectLst/>
                          <a:latin typeface="Cambria Math" panose="02040503050406030204" pitchFamily="18" charset="0"/>
                          <a:ea typeface="Times New Roman" panose="02020603050405020304" pitchFamily="18" charset="0"/>
                          <a:cs typeface="Times New Roman" panose="02020603050405020304" pitchFamily="18" charset="0"/>
                        </a:rPr>
                        <m:t>=1,785</m:t>
                      </m:r>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it-IT" sz="1200" i="1" smtClean="0">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sSub>
                            <m:sSubPr>
                              <m:ctrlPr>
                                <a:rPr lang="it-IT"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GB" sz="1200">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σ</m:t>
                              </m:r>
                            </m:e>
                            <m:sub>
                              <m:r>
                                <a:rPr lang="en-GB"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GB" sz="1200">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it-IT"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GB" sz="1200">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σ</m:t>
                              </m:r>
                            </m:e>
                          </m:rad>
                        </m:e>
                        <m:sub>
                          <m:r>
                            <a:rPr lang="en-GB"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n-GB"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GB" sz="1200" i="1">
                          <a:solidFill>
                            <a:schemeClr val="accent6"/>
                          </a:solidFill>
                          <a:effectLst/>
                          <a:latin typeface="Cambria Math" panose="02040503050406030204" pitchFamily="18" charset="0"/>
                          <a:ea typeface="Times New Roman" panose="02020603050405020304" pitchFamily="18" charset="0"/>
                          <a:cs typeface="Times New Roman" panose="02020603050405020304" pitchFamily="18" charset="0"/>
                        </a:rPr>
                        <m:t>=1,118</m:t>
                      </m:r>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100"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𝜌</m:t>
                      </m:r>
                      <m:r>
                        <a:rPr lang="it-IT" sz="110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2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
                            <m:sSubPr>
                              <m:ctrlP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den>
                      </m:f>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1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12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1,875</m:t>
                          </m:r>
                        </m:num>
                        <m:den>
                          <m:r>
                            <a:rPr lang="it-IT" sz="1100" b="0" i="1" smtClean="0">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1,785</m:t>
                          </m:r>
                          <m:r>
                            <a:rPr lang="it-IT" sz="1100" b="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100" b="0" i="1" smtClean="0">
                              <a:solidFill>
                                <a:schemeClr val="accent6"/>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1,118</m:t>
                          </m:r>
                        </m:den>
                      </m:f>
                      <m:r>
                        <a:rPr lang="it-IT" sz="1100" b="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r>
                        <a:rPr lang="it-IT" sz="1100"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0,939</m:t>
                      </m:r>
                    </m:oMath>
                  </m:oMathPara>
                </a14:m>
                <a:endParaRPr lang="it-IT" sz="12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5099447" y="1897732"/>
                <a:ext cx="4572000" cy="3698257"/>
              </a:xfrm>
              <a:prstGeom prst="rect">
                <a:avLst/>
              </a:prstGeom>
              <a:blipFill rotWithShape="0">
                <a:blip r:embed="rId6"/>
                <a:stretch>
                  <a:fillRect/>
                </a:stretch>
              </a:blipFill>
            </p:spPr>
            <p:txBody>
              <a:bodyPr/>
              <a:lstStyle/>
              <a:p>
                <a:r>
                  <a:rPr lang="it-IT">
                    <a:noFill/>
                  </a:rPr>
                  <a:t> </a:t>
                </a:r>
              </a:p>
            </p:txBody>
          </p:sp>
        </mc:Fallback>
      </mc:AlternateContent>
      <p:sp>
        <p:nvSpPr>
          <p:cNvPr id="7" name="Rettangolo 6"/>
          <p:cNvSpPr/>
          <p:nvPr/>
        </p:nvSpPr>
        <p:spPr>
          <a:xfrm>
            <a:off x="424149" y="5261891"/>
            <a:ext cx="6033095" cy="830997"/>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Come era lecito attendersi dalla rappresentazione grafica, i due fenomeni sono correlati linearmente in modo positivo e con un ottimo legame.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159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55864" y="1143338"/>
                <a:ext cx="8449937" cy="3742691"/>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A questo punto si può passare alla stima dell’interpolante lineare di primo grado, già sapendo, dal grafico di dispersione e dal segno del coefficiente di correlazione, che la pendenza di questa sarà positiva.</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spcAft>
                    <a:spcPts val="0"/>
                  </a:spcAft>
                </a:pPr>
                <a14:m>
                  <m:oMathPara xmlns:m="http://schemas.openxmlformats.org/officeDocument/2006/math">
                    <m:oMathParaPr>
                      <m:jc m:val="centerGroup"/>
                    </m:oMathParaPr>
                    <m:oMath xmlns:m="http://schemas.openxmlformats.org/officeDocument/2006/math">
                      <m:acc>
                        <m:accPr>
                          <m:chr m:val="̂"/>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Calcolando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secondo le formule:</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spcAft>
                    <a:spcPts val="0"/>
                  </a:spcAft>
                </a:pP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num>
                      <m:den>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=0,588</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=−2,647</m:t>
                    </m:r>
                  </m:oMath>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L’equazione della retta risulterà essere:</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−2,647+0,588</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4" name="Rettangolo 3"/>
              <p:cNvSpPr>
                <a:spLocks noRot="1" noChangeAspect="1" noMove="1" noResize="1" noEditPoints="1" noAdjustHandles="1" noChangeArrowheads="1" noChangeShapeType="1" noTextEdit="1"/>
              </p:cNvSpPr>
              <p:nvPr/>
            </p:nvSpPr>
            <p:spPr>
              <a:xfrm>
                <a:off x="155864" y="1143338"/>
                <a:ext cx="8449937" cy="3742691"/>
              </a:xfrm>
              <a:prstGeom prst="rect">
                <a:avLst/>
              </a:prstGeom>
              <a:blipFill rotWithShape="0">
                <a:blip r:embed="rId4"/>
                <a:stretch>
                  <a:fillRect l="-433" t="-489" r="-361"/>
                </a:stretch>
              </a:blipFill>
            </p:spPr>
            <p:txBody>
              <a:bodyPr/>
              <a:lstStyle/>
              <a:p>
                <a:r>
                  <a:rPr lang="it-IT">
                    <a:noFill/>
                  </a:rPr>
                  <a:t> </a:t>
                </a:r>
              </a:p>
            </p:txBody>
          </p:sp>
        </mc:Fallback>
      </mc:AlternateContent>
    </p:spTree>
    <p:extLst>
      <p:ext uri="{BB962C8B-B14F-4D97-AF65-F5344CB8AC3E}">
        <p14:creationId xmlns:p14="http://schemas.microsoft.com/office/powerpoint/2010/main" val="2158173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68510" y="1463172"/>
                <a:ext cx="3907732" cy="4293483"/>
              </a:xfrm>
              <a:prstGeom prst="rect">
                <a:avLst/>
              </a:prstGeom>
            </p:spPr>
            <p:txBody>
              <a:bodyPr wrap="square">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Una volta trovata l’equazione della retta di regressione dei minimi quadrati, è possibile disegnarla sul diagramma a dispersione. Come è noto, per rappresentare graficamente una retta è sufficiente individuarne due punti. I due punti più semplici da individuare sono quelli in cui la retta interseca gli assi; si ottengono ponendo prima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(che corrisponde all’intercetta a) e poi </a:t>
                </a:r>
                <a14:m>
                  <m:oMath xmlns:m="http://schemas.openxmlformats.org/officeDocument/2006/math">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t-IT" sz="1400" dirty="0">
                    <a:effectLst/>
                    <a:latin typeface="Arial" panose="020B0604020202020204" pitchFamily="34" charset="0"/>
                    <a:ea typeface="Times New Roman" panose="02020603050405020304" pitchFamily="18" charset="0"/>
                    <a:cs typeface="Times New Roman" panose="02020603050405020304" pitchFamily="18" charset="0"/>
                  </a:rPr>
                  <a:t>, oppure individuando due punti e sostituendo all’incognita il valore assunto dalla variabile x in due punti. Ad esempio:</a:t>
                </a:r>
              </a:p>
              <a:p>
                <a:pPr algn="just">
                  <a:lnSpc>
                    <a:spcPct val="150000"/>
                  </a:lnSpc>
                  <a:spcAft>
                    <a:spcPts val="0"/>
                  </a:spcAft>
                </a:pPr>
                <a:r>
                  <a:rPr lang="it-IT" sz="14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68510" y="1463172"/>
                <a:ext cx="3907732" cy="4293483"/>
              </a:xfrm>
              <a:prstGeom prst="rect">
                <a:avLst/>
              </a:prstGeom>
              <a:blipFill rotWithShape="0">
                <a:blip r:embed="rId4"/>
                <a:stretch>
                  <a:fillRect l="-468" r="-468"/>
                </a:stretch>
              </a:blipFill>
            </p:spPr>
            <p:txBody>
              <a:bodyPr/>
              <a:lstStyle/>
              <a:p>
                <a:r>
                  <a:rPr lang="it-IT">
                    <a:noFill/>
                  </a:rPr>
                  <a:t> </a:t>
                </a:r>
              </a:p>
            </p:txBody>
          </p:sp>
        </mc:Fallback>
      </mc:AlternateContent>
      <p:pic>
        <p:nvPicPr>
          <p:cNvPr id="5" name="Immagine 4"/>
          <p:cNvPicPr>
            <a:picLocks noChangeAspect="1"/>
          </p:cNvPicPr>
          <p:nvPr/>
        </p:nvPicPr>
        <p:blipFill>
          <a:blip r:embed="rId5"/>
          <a:stretch>
            <a:fillRect/>
          </a:stretch>
        </p:blipFill>
        <p:spPr>
          <a:xfrm>
            <a:off x="4153359" y="2941639"/>
            <a:ext cx="4965955" cy="2876620"/>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5021468" y="1157708"/>
                <a:ext cx="3543864" cy="1384995"/>
              </a:xfrm>
              <a:prstGeom prst="rect">
                <a:avLst/>
              </a:prstGeom>
            </p:spPr>
            <p:txBody>
              <a:bodyPr wrap="square">
                <a:spAutoFit/>
              </a:bodyPr>
              <a:lstStyle/>
              <a:p>
                <a:pPr algn="just">
                  <a:lnSpc>
                    <a:spcPct val="150000"/>
                  </a:lnSpc>
                  <a:spcAft>
                    <a:spcPts val="0"/>
                  </a:spcAft>
                </a:pP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 xmlns:m="http://schemas.openxmlformats.org/officeDocument/2006/math">
                    <m:acc>
                      <m:accPr>
                        <m:chr m:val="̂"/>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accPr>
                      <m:e>
                        <m:r>
                          <a:rPr lang="it-IT" sz="1400" i="1">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400" i="1">
                        <a:latin typeface="Cambria Math" panose="02040503050406030204" pitchFamily="18" charset="0"/>
                        <a:ea typeface="Times New Roman" panose="02020603050405020304" pitchFamily="18" charset="0"/>
                        <a:cs typeface="Times New Roman" panose="02020603050405020304" pitchFamily="18" charset="0"/>
                      </a:rPr>
                      <m:t>= −2,647+0,588</m:t>
                    </m:r>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it-IT" sz="14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r>
                      <a:rPr lang="it-IT" sz="1400" i="1">
                        <a:latin typeface="Cambria Math" panose="02040503050406030204" pitchFamily="18" charset="0"/>
                        <a:ea typeface="Times New Roman" panose="02020603050405020304" pitchFamily="18" charset="0"/>
                        <a:cs typeface="Times New Roman" panose="02020603050405020304" pitchFamily="18" charset="0"/>
                      </a:rPr>
                      <m:t>=8       </m:t>
                    </m:r>
                    <m:acc>
                      <m:accPr>
                        <m:chr m:val="̂"/>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accPr>
                      <m:e>
                        <m:r>
                          <a:rPr lang="it-IT" sz="1400" i="1">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400" i="1">
                        <a:latin typeface="Cambria Math" panose="02040503050406030204" pitchFamily="18" charset="0"/>
                        <a:ea typeface="Times New Roman" panose="02020603050405020304" pitchFamily="18" charset="0"/>
                        <a:cs typeface="Times New Roman" panose="02020603050405020304" pitchFamily="18" charset="0"/>
                      </a:rPr>
                      <m:t>= −2,647+0,588∙6=2,06</m:t>
                    </m:r>
                  </m:oMath>
                </a14:m>
                <a:endParaRPr lang="it-IT" sz="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r>
                      <a:rPr lang="it-IT" sz="1400" i="1">
                        <a:latin typeface="Cambria Math" panose="02040503050406030204" pitchFamily="18" charset="0"/>
                        <a:ea typeface="Times New Roman" panose="02020603050405020304" pitchFamily="18" charset="0"/>
                        <a:cs typeface="Times New Roman" panose="02020603050405020304" pitchFamily="18" charset="0"/>
                      </a:rPr>
                      <m:t>=10       </m:t>
                    </m:r>
                    <m:acc>
                      <m:accPr>
                        <m:chr m:val="̂"/>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accPr>
                      <m:e>
                        <m:r>
                          <a:rPr lang="it-IT" sz="1400" i="1">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400" i="1">
                        <a:latin typeface="Cambria Math" panose="02040503050406030204" pitchFamily="18" charset="0"/>
                        <a:ea typeface="Times New Roman" panose="02020603050405020304" pitchFamily="18" charset="0"/>
                        <a:cs typeface="Times New Roman" panose="02020603050405020304" pitchFamily="18" charset="0"/>
                      </a:rPr>
                      <m:t>= −2,647+0,588∙10=3,23</m:t>
                    </m:r>
                  </m:oMath>
                </a14:m>
                <a:endParaRPr lang="it-IT" sz="14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5021468" y="1157708"/>
                <a:ext cx="3543864" cy="1384995"/>
              </a:xfrm>
              <a:prstGeom prst="rect">
                <a:avLst/>
              </a:prstGeom>
              <a:blipFill rotWithShape="0">
                <a:blip r:embed="rId6"/>
                <a:stretch>
                  <a:fillRect/>
                </a:stretch>
              </a:blipFill>
            </p:spPr>
            <p:txBody>
              <a:bodyPr/>
              <a:lstStyle/>
              <a:p>
                <a:r>
                  <a:rPr lang="it-IT">
                    <a:noFill/>
                  </a:rPr>
                  <a:t> </a:t>
                </a:r>
              </a:p>
            </p:txBody>
          </p:sp>
        </mc:Fallback>
      </mc:AlternateContent>
      <p:sp>
        <p:nvSpPr>
          <p:cNvPr id="7" name="Rettangolo 6"/>
          <p:cNvSpPr/>
          <p:nvPr/>
        </p:nvSpPr>
        <p:spPr>
          <a:xfrm>
            <a:off x="193196" y="5705232"/>
            <a:ext cx="8950804" cy="646331"/>
          </a:xfrm>
          <a:prstGeom prst="rect">
            <a:avLst/>
          </a:prstGeom>
        </p:spPr>
        <p:txBody>
          <a:bodyPr wrap="square">
            <a:spAutoFit/>
          </a:bodyPr>
          <a:lstStyle/>
          <a:p>
            <a:pPr algn="just">
              <a:lnSpc>
                <a:spcPct val="150000"/>
              </a:lnSpc>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Dall’analisi del grafico si osserva come la retta sia una buona interpolante, prima ancora di verificarne numericamente la bontà di adattamento.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72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correlazione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155864" y="1288650"/>
            <a:ext cx="8391236" cy="1384995"/>
          </a:xfrm>
          <a:prstGeom prst="rect">
            <a:avLst/>
          </a:prstGeom>
        </p:spPr>
        <p:txBody>
          <a:bodyPr wrap="square">
            <a:spAutoFit/>
          </a:bodyPr>
          <a:lstStyle/>
          <a:p>
            <a:pPr algn="just"/>
            <a:r>
              <a:rPr lang="it-IT" dirty="0">
                <a:latin typeface="Arial" panose="020B0604020202020204" pitchFamily="34" charset="0"/>
                <a:ea typeface="Times New Roman" panose="02020603050405020304" pitchFamily="18" charset="0"/>
                <a:cs typeface="Times New Roman" panose="02020603050405020304" pitchFamily="18" charset="0"/>
              </a:rPr>
              <a:t>La correlazione indica la tendenza che hanno due variabili (X e Y) a variare insieme, ovvero, a co-variare.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endParaRPr lang="it-IT" sz="16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ttangolo 7"/>
          <p:cNvSpPr/>
          <p:nvPr/>
        </p:nvSpPr>
        <p:spPr>
          <a:xfrm>
            <a:off x="330200" y="2428728"/>
            <a:ext cx="2971800" cy="2062103"/>
          </a:xfrm>
          <a:prstGeom prst="rect">
            <a:avLst/>
          </a:prstGeom>
        </p:spPr>
        <p:txBody>
          <a:bodyPr wrap="square">
            <a:spAutoFit/>
          </a:bodyPr>
          <a:lstStyle/>
          <a:p>
            <a:pPr algn="just"/>
            <a:r>
              <a:rPr lang="it-IT" sz="1600" dirty="0">
                <a:latin typeface="Arial" panose="020B0604020202020204" pitchFamily="34" charset="0"/>
                <a:ea typeface="Times New Roman" panose="02020603050405020304" pitchFamily="18" charset="0"/>
                <a:cs typeface="Times New Roman" panose="02020603050405020304" pitchFamily="18" charset="0"/>
              </a:rPr>
              <a:t>La relazione analizzata può essere di tipo lineare se, rappresentata su assi cartesiani, si avvicina alla forma di una retta e in questo caso, all’aumentare (o al diminuire) di X aumenta (o diminuisce) Y. </a:t>
            </a:r>
          </a:p>
        </p:txBody>
      </p:sp>
      <p:pic>
        <p:nvPicPr>
          <p:cNvPr id="10" name="Immagine 9"/>
          <p:cNvPicPr>
            <a:picLocks noChangeAspect="1"/>
          </p:cNvPicPr>
          <p:nvPr/>
        </p:nvPicPr>
        <p:blipFill>
          <a:blip r:embed="rId4"/>
          <a:stretch>
            <a:fillRect/>
          </a:stretch>
        </p:blipFill>
        <p:spPr>
          <a:xfrm>
            <a:off x="4284373" y="1851917"/>
            <a:ext cx="4437063" cy="4183517"/>
          </a:xfrm>
          <a:prstGeom prst="rect">
            <a:avLst/>
          </a:prstGeom>
        </p:spPr>
      </p:pic>
    </p:spTree>
    <p:extLst>
      <p:ext uri="{BB962C8B-B14F-4D97-AF65-F5344CB8AC3E}">
        <p14:creationId xmlns:p14="http://schemas.microsoft.com/office/powerpoint/2010/main" val="323611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283120" y="1404866"/>
                <a:ext cx="8334260" cy="1101520"/>
              </a:xfrm>
              <a:prstGeom prst="rect">
                <a:avLst/>
              </a:prstGeom>
            </p:spPr>
            <p:txBody>
              <a:bodyPr wrap="square">
                <a:spAutoFit/>
              </a:bodyPr>
              <a:lstStyle/>
              <a:p>
                <a:pPr algn="just">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Il quadrato del coefficiente di correlazione fornisce la bontà della capacità interpolativa del modello lineare di primo grado: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𝜌</m:t>
                          </m:r>
                        </m:e>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den>
                              </m:f>
                            </m:e>
                          </m:d>
                        </m:e>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0,939</m:t>
                              </m:r>
                            </m:e>
                          </m:d>
                        </m:e>
                        <m: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200" i="1">
                          <a:effectLst/>
                          <a:latin typeface="Cambria Math" panose="02040503050406030204" pitchFamily="18" charset="0"/>
                          <a:ea typeface="Times New Roman" panose="02020603050405020304" pitchFamily="18" charset="0"/>
                          <a:cs typeface="Times New Roman" panose="02020603050405020304" pitchFamily="18" charset="0"/>
                        </a:rPr>
                        <m:t>=0,882</m:t>
                      </m:r>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5" name="Rettangolo 4"/>
              <p:cNvSpPr>
                <a:spLocks noRot="1" noChangeAspect="1" noMove="1" noResize="1" noEditPoints="1" noAdjustHandles="1" noChangeArrowheads="1" noChangeShapeType="1" noTextEdit="1"/>
              </p:cNvSpPr>
              <p:nvPr/>
            </p:nvSpPr>
            <p:spPr>
              <a:xfrm>
                <a:off x="283120" y="1404866"/>
                <a:ext cx="8334260" cy="1101520"/>
              </a:xfrm>
              <a:prstGeom prst="rect">
                <a:avLst/>
              </a:prstGeom>
              <a:blipFill rotWithShape="0">
                <a:blip r:embed="rId4"/>
                <a:stretch>
                  <a:fillRect t="-552"/>
                </a:stretch>
              </a:blipFill>
            </p:spPr>
            <p:txBody>
              <a:bodyPr/>
              <a:lstStyle/>
              <a:p>
                <a:r>
                  <a:rPr lang="it-IT">
                    <a:noFill/>
                  </a:rPr>
                  <a:t> </a:t>
                </a:r>
              </a:p>
            </p:txBody>
          </p:sp>
        </mc:Fallback>
      </mc:AlternateContent>
      <p:pic>
        <p:nvPicPr>
          <p:cNvPr id="4" name="Immagine 3"/>
          <p:cNvPicPr>
            <a:picLocks noChangeAspect="1"/>
          </p:cNvPicPr>
          <p:nvPr/>
        </p:nvPicPr>
        <p:blipFill>
          <a:blip r:embed="rId5"/>
          <a:stretch>
            <a:fillRect/>
          </a:stretch>
        </p:blipFill>
        <p:spPr>
          <a:xfrm>
            <a:off x="581038" y="2318962"/>
            <a:ext cx="4744742" cy="3999399"/>
          </a:xfrm>
          <a:prstGeom prst="rect">
            <a:avLst/>
          </a:prstGeom>
        </p:spPr>
      </p:pic>
      <p:pic>
        <p:nvPicPr>
          <p:cNvPr id="6" name="Immagine 5"/>
          <p:cNvPicPr>
            <a:picLocks noChangeAspect="1"/>
          </p:cNvPicPr>
          <p:nvPr/>
        </p:nvPicPr>
        <p:blipFill>
          <a:blip r:embed="rId6"/>
          <a:stretch>
            <a:fillRect/>
          </a:stretch>
        </p:blipFill>
        <p:spPr>
          <a:xfrm>
            <a:off x="5550276" y="3263263"/>
            <a:ext cx="3105150" cy="942975"/>
          </a:xfrm>
          <a:prstGeom prst="rect">
            <a:avLst/>
          </a:prstGeom>
        </p:spPr>
      </p:pic>
    </p:spTree>
    <p:extLst>
      <p:ext uri="{BB962C8B-B14F-4D97-AF65-F5344CB8AC3E}">
        <p14:creationId xmlns:p14="http://schemas.microsoft.com/office/powerpoint/2010/main" val="3286623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481012" y="1165811"/>
            <a:ext cx="8181975" cy="5124450"/>
          </a:xfrm>
          <a:prstGeom prst="rect">
            <a:avLst/>
          </a:prstGeom>
        </p:spPr>
      </p:pic>
    </p:spTree>
    <p:extLst>
      <p:ext uri="{BB962C8B-B14F-4D97-AF65-F5344CB8AC3E}">
        <p14:creationId xmlns:p14="http://schemas.microsoft.com/office/powerpoint/2010/main" val="4208706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3"/>
          <p:cNvSpPr txBox="1">
            <a:spLocks noChangeArrowheads="1"/>
          </p:cNvSpPr>
          <p:nvPr/>
        </p:nvSpPr>
        <p:spPr bwMode="auto">
          <a:xfrm>
            <a:off x="1403648" y="1054444"/>
            <a:ext cx="7560840" cy="2376264"/>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a:buNone/>
            </a:pPr>
            <a:r>
              <a:rPr lang="it-IT" altLang="it-IT" sz="1600" b="1" i="1" smtClean="0">
                <a:latin typeface="Bodoni MT Condensed" panose="02070606080606020203" pitchFamily="18" charset="0"/>
                <a:ea typeface="ＭＳ Ｐゴシック" panose="020B0600070205080204" pitchFamily="34" charset="-128"/>
              </a:rPr>
              <a:t>Di statistica in statistica le comparazioni si fanno sempre più ipotetiche, interpretare statistiche non è molto diverso dall’azzardare ipotesi in una indagine poliziesca. </a:t>
            </a:r>
          </a:p>
          <a:p>
            <a:pPr marL="0" indent="0" algn="r">
              <a:lnSpc>
                <a:spcPct val="150000"/>
              </a:lnSpc>
              <a:buFont typeface="Arial"/>
              <a:buNone/>
            </a:pPr>
            <a:r>
              <a:rPr lang="it-IT" altLang="it-IT" sz="1600" b="1" i="1" smtClean="0">
                <a:latin typeface="Bodoni MT Condensed" panose="02070606080606020203" pitchFamily="18" charset="0"/>
                <a:ea typeface="ＭＳ Ｐゴシック" panose="020B0600070205080204" pitchFamily="34" charset="-128"/>
              </a:rPr>
              <a:t>I teorici della probabilità citano esempi di interpretazioni aberranti: </a:t>
            </a:r>
          </a:p>
          <a:p>
            <a:pPr marL="0" indent="0" algn="r">
              <a:lnSpc>
                <a:spcPct val="150000"/>
              </a:lnSpc>
              <a:buFont typeface="Arial"/>
              <a:buNone/>
            </a:pPr>
            <a:r>
              <a:rPr lang="it-IT" altLang="it-IT" sz="1600" b="1" i="1" smtClean="0">
                <a:latin typeface="Bodoni MT Condensed" panose="02070606080606020203" pitchFamily="18" charset="0"/>
                <a:ea typeface="ＭＳ Ｐゴシック" panose="020B0600070205080204" pitchFamily="34" charset="-128"/>
              </a:rPr>
              <a:t>se su cento casi di cirrosi epatica la statistica dice che dieci soggetti bevevano abitualmente whisky e soda, dieci bevevano gin e soda e così via, lo scienziato imbecille potrebbe giungere alla conclusione che, solo elemento costante, la soda è la causa della cirrosi. </a:t>
            </a:r>
          </a:p>
          <a:p>
            <a:pPr marL="0" indent="0" algn="r">
              <a:lnSpc>
                <a:spcPct val="150000"/>
              </a:lnSpc>
              <a:buFont typeface="Arial"/>
              <a:buNone/>
            </a:pPr>
            <a:endParaRPr lang="it-IT" altLang="it-IT" sz="1600" b="1" smtClean="0">
              <a:latin typeface="Calibri" panose="020F0502020204030204" pitchFamily="34" charset="0"/>
              <a:ea typeface="ＭＳ Ｐゴシック" panose="020B0600070205080204" pitchFamily="34" charset="-128"/>
            </a:endParaRPr>
          </a:p>
          <a:p>
            <a:pPr marL="0" indent="0" algn="r">
              <a:lnSpc>
                <a:spcPct val="150000"/>
              </a:lnSpc>
              <a:buFont typeface="Arial"/>
              <a:buNone/>
            </a:pPr>
            <a:r>
              <a:rPr lang="it-IT" altLang="it-IT" sz="1600" b="1" smtClean="0">
                <a:latin typeface="Bodoni MT Condensed" panose="02070606080606020203" pitchFamily="18" charset="0"/>
                <a:ea typeface="ＭＳ Ｐゴシック" panose="020B0600070205080204" pitchFamily="34" charset="-128"/>
              </a:rPr>
              <a:t>Umberto Eco, Il miracolo di S. Baudolino </a:t>
            </a:r>
            <a:endParaRPr lang="it-IT" altLang="it-IT" sz="1600" b="1" dirty="0" smtClean="0">
              <a:latin typeface="Bodoni MT Condensed" panose="02070606080606020203" pitchFamily="18" charset="0"/>
              <a:ea typeface="ＭＳ Ｐゴシック" panose="020B0600070205080204" pitchFamily="34" charset="-128"/>
            </a:endParaRPr>
          </a:p>
        </p:txBody>
      </p:sp>
    </p:spTree>
    <p:extLst>
      <p:ext uri="{BB962C8B-B14F-4D97-AF65-F5344CB8AC3E}">
        <p14:creationId xmlns:p14="http://schemas.microsoft.com/office/powerpoint/2010/main" val="974777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795337" y="1014412"/>
            <a:ext cx="7553325" cy="4829175"/>
          </a:xfrm>
          <a:prstGeom prst="rect">
            <a:avLst/>
          </a:prstGeom>
        </p:spPr>
      </p:pic>
    </p:spTree>
    <p:extLst>
      <p:ext uri="{BB962C8B-B14F-4D97-AF65-F5344CB8AC3E}">
        <p14:creationId xmlns:p14="http://schemas.microsoft.com/office/powerpoint/2010/main" val="13178622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4280629437"/>
                  </p:ext>
                </p:extLst>
              </p:nvPr>
            </p:nvGraphicFramePr>
            <p:xfrm>
              <a:off x="218234" y="1121761"/>
              <a:ext cx="5065995" cy="2421575"/>
            </p:xfrm>
            <a:graphic>
              <a:graphicData uri="http://schemas.openxmlformats.org/drawingml/2006/table">
                <a:tbl>
                  <a:tblPr firstRow="1" firstCol="1" bandRow="1" bandCol="1"/>
                  <a:tblGrid>
                    <a:gridCol w="1084966">
                      <a:extLst>
                        <a:ext uri="{9D8B030D-6E8A-4147-A177-3AD203B41FA5}">
                          <a16:colId xmlns:a16="http://schemas.microsoft.com/office/drawing/2014/main" val="20000"/>
                        </a:ext>
                      </a:extLst>
                    </a:gridCol>
                    <a:gridCol w="653638">
                      <a:extLst>
                        <a:ext uri="{9D8B030D-6E8A-4147-A177-3AD203B41FA5}">
                          <a16:colId xmlns:a16="http://schemas.microsoft.com/office/drawing/2014/main" val="20001"/>
                        </a:ext>
                      </a:extLst>
                    </a:gridCol>
                    <a:gridCol w="656054">
                      <a:extLst>
                        <a:ext uri="{9D8B030D-6E8A-4147-A177-3AD203B41FA5}">
                          <a16:colId xmlns:a16="http://schemas.microsoft.com/office/drawing/2014/main" val="20002"/>
                        </a:ext>
                      </a:extLst>
                    </a:gridCol>
                    <a:gridCol w="785332">
                      <a:extLst>
                        <a:ext uri="{9D8B030D-6E8A-4147-A177-3AD203B41FA5}">
                          <a16:colId xmlns:a16="http://schemas.microsoft.com/office/drawing/2014/main" val="20003"/>
                        </a:ext>
                      </a:extLst>
                    </a:gridCol>
                    <a:gridCol w="786540">
                      <a:extLst>
                        <a:ext uri="{9D8B030D-6E8A-4147-A177-3AD203B41FA5}">
                          <a16:colId xmlns:a16="http://schemas.microsoft.com/office/drawing/2014/main" val="20004"/>
                        </a:ext>
                      </a:extLst>
                    </a:gridCol>
                    <a:gridCol w="1099465">
                      <a:extLst>
                        <a:ext uri="{9D8B030D-6E8A-4147-A177-3AD203B41FA5}">
                          <a16:colId xmlns:a16="http://schemas.microsoft.com/office/drawing/2014/main" val="20005"/>
                        </a:ext>
                      </a:extLst>
                    </a:gridCol>
                  </a:tblGrid>
                  <a:tr h="190500">
                    <a:tc>
                      <a:txBody>
                        <a:bodyPr/>
                        <a:lstStyle/>
                        <a:p>
                          <a:pPr algn="ctr">
                            <a:lnSpc>
                              <a:spcPct val="150000"/>
                            </a:lnSpc>
                            <a:spcAft>
                              <a:spcPts val="0"/>
                            </a:spcAft>
                          </a:pPr>
                          <a:r>
                            <a:rPr lang="it-IT" sz="1400" kern="1200" dirty="0">
                              <a:effectLst/>
                              <a:latin typeface="Arial" panose="020B0604020202020204" pitchFamily="34" charset="0"/>
                              <a:ea typeface="Times New Roman" panose="02020603050405020304" pitchFamily="18" charset="0"/>
                            </a:rPr>
                            <a:t>N</a:t>
                          </a:r>
                          <a:endParaRPr lang="it-IT" sz="1400" dirty="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x</m:t>
                                    </m:r>
                                  </m:e>
                                  <m:sub>
                                    <m:r>
                                      <m:rPr>
                                        <m:sty m:val="p"/>
                                      </m:rPr>
                                      <a:rPr lang="en-GB" sz="1400" kern="1200">
                                        <a:effectLst/>
                                        <a:latin typeface="Cambria Math" panose="02040503050406030204" pitchFamily="18" charset="0"/>
                                        <a:ea typeface="Times New Roman" panose="02020603050405020304" pitchFamily="18" charset="0"/>
                                      </a:rPr>
                                      <m:t>i</m:t>
                                    </m:r>
                                  </m:sub>
                                </m:sSub>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y</m:t>
                                    </m:r>
                                  </m:e>
                                  <m:sub>
                                    <m:r>
                                      <m:rPr>
                                        <m:sty m:val="p"/>
                                      </m:rPr>
                                      <a:rPr lang="en-GB" sz="1400" kern="1200">
                                        <a:effectLst/>
                                        <a:latin typeface="Cambria Math" panose="02040503050406030204" pitchFamily="18" charset="0"/>
                                        <a:ea typeface="Times New Roman" panose="02020603050405020304" pitchFamily="18" charset="0"/>
                                      </a:rPr>
                                      <m:t>i</m:t>
                                    </m:r>
                                  </m:sub>
                                </m:sSub>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kern="1200">
                                        <a:effectLst/>
                                        <a:latin typeface="Cambria Math" panose="02040503050406030204" pitchFamily="18" charset="0"/>
                                        <a:ea typeface="Times New Roman" panose="02020603050405020304" pitchFamily="18" charset="0"/>
                                      </a:rPr>
                                    </m:ctrlPr>
                                  </m:sSupPr>
                                  <m:e>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x</m:t>
                                        </m:r>
                                      </m:e>
                                      <m:sub>
                                        <m:r>
                                          <m:rPr>
                                            <m:sty m:val="p"/>
                                          </m:rPr>
                                          <a:rPr lang="en-GB" sz="1400" kern="1200">
                                            <a:effectLst/>
                                            <a:latin typeface="Cambria Math" panose="02040503050406030204" pitchFamily="18" charset="0"/>
                                            <a:ea typeface="Times New Roman" panose="02020603050405020304" pitchFamily="18" charset="0"/>
                                          </a:rPr>
                                          <m:t>i</m:t>
                                        </m:r>
                                      </m:sub>
                                    </m:sSub>
                                  </m:e>
                                  <m:sup>
                                    <m:r>
                                      <a:rPr lang="it-IT" sz="1400" kern="1200">
                                        <a:effectLst/>
                                        <a:latin typeface="Cambria Math" panose="02040503050406030204" pitchFamily="18" charset="0"/>
                                        <a:ea typeface="Times New Roman" panose="02020603050405020304" pitchFamily="18" charset="0"/>
                                      </a:rPr>
                                      <m:t>2</m:t>
                                    </m:r>
                                  </m:sup>
                                </m:sSup>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kern="1200">
                                        <a:effectLst/>
                                        <a:latin typeface="Cambria Math" panose="02040503050406030204" pitchFamily="18" charset="0"/>
                                        <a:ea typeface="Times New Roman" panose="02020603050405020304" pitchFamily="18" charset="0"/>
                                      </a:rPr>
                                    </m:ctrlPr>
                                  </m:sSupPr>
                                  <m:e>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y</m:t>
                                        </m:r>
                                      </m:e>
                                      <m:sub>
                                        <m:r>
                                          <m:rPr>
                                            <m:sty m:val="p"/>
                                          </m:rPr>
                                          <a:rPr lang="en-GB" sz="1400" kern="1200">
                                            <a:effectLst/>
                                            <a:latin typeface="Cambria Math" panose="02040503050406030204" pitchFamily="18" charset="0"/>
                                            <a:ea typeface="Times New Roman" panose="02020603050405020304" pitchFamily="18" charset="0"/>
                                          </a:rPr>
                                          <m:t>i</m:t>
                                        </m:r>
                                      </m:sub>
                                    </m:sSub>
                                  </m:e>
                                  <m:sup>
                                    <m:r>
                                      <a:rPr lang="it-IT" sz="1400" kern="1200">
                                        <a:effectLst/>
                                        <a:latin typeface="Cambria Math" panose="02040503050406030204" pitchFamily="18" charset="0"/>
                                        <a:ea typeface="Times New Roman" panose="02020603050405020304" pitchFamily="18" charset="0"/>
                                      </a:rPr>
                                      <m:t>2</m:t>
                                    </m:r>
                                  </m:sup>
                                </m:sSup>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x</m:t>
                                    </m:r>
                                  </m:e>
                                  <m:sub>
                                    <m:r>
                                      <m:rPr>
                                        <m:sty m:val="p"/>
                                      </m:rPr>
                                      <a:rPr lang="en-GB" sz="1400" kern="1200">
                                        <a:effectLst/>
                                        <a:latin typeface="Cambria Math" panose="02040503050406030204" pitchFamily="18" charset="0"/>
                                        <a:ea typeface="Times New Roman" panose="02020603050405020304" pitchFamily="18" charset="0"/>
                                      </a:rPr>
                                      <m:t>i</m:t>
                                    </m:r>
                                  </m:sub>
                                </m:sSub>
                                <m:r>
                                  <a:rPr lang="it-IT" sz="1400" kern="1200">
                                    <a:effectLst/>
                                    <a:latin typeface="Cambria Math" panose="02040503050406030204" pitchFamily="18" charset="0"/>
                                    <a:ea typeface="Times New Roman" panose="02020603050405020304" pitchFamily="18" charset="0"/>
                                  </a:rPr>
                                  <m:t>∙</m:t>
                                </m:r>
                                <m:sSub>
                                  <m:sSubPr>
                                    <m:ctrlPr>
                                      <a:rPr lang="it-IT" sz="1400" i="1" kern="1200">
                                        <a:effectLst/>
                                        <a:latin typeface="Cambria Math" panose="02040503050406030204" pitchFamily="18" charset="0"/>
                                        <a:ea typeface="Times New Roman" panose="02020603050405020304" pitchFamily="18" charset="0"/>
                                      </a:rPr>
                                    </m:ctrlPr>
                                  </m:sSubPr>
                                  <m:e>
                                    <m:r>
                                      <m:rPr>
                                        <m:sty m:val="p"/>
                                      </m:rPr>
                                      <a:rPr lang="en-GB" sz="1400" kern="1200">
                                        <a:effectLst/>
                                        <a:latin typeface="Cambria Math" panose="02040503050406030204" pitchFamily="18" charset="0"/>
                                        <a:ea typeface="Times New Roman" panose="02020603050405020304" pitchFamily="18" charset="0"/>
                                      </a:rPr>
                                      <m:t>y</m:t>
                                    </m:r>
                                  </m:e>
                                  <m:sub>
                                    <m:r>
                                      <m:rPr>
                                        <m:sty m:val="p"/>
                                      </m:rPr>
                                      <a:rPr lang="en-GB" sz="1400" kern="1200">
                                        <a:effectLst/>
                                        <a:latin typeface="Cambria Math" panose="02040503050406030204" pitchFamily="18" charset="0"/>
                                        <a:ea typeface="Times New Roman" panose="02020603050405020304" pitchFamily="18" charset="0"/>
                                      </a:rPr>
                                      <m:t>i</m:t>
                                    </m:r>
                                  </m:sub>
                                </m:sSub>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1</a:t>
                          </a: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2</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190500">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3</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190500">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4</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190500">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5</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20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190500">
                    <a:tc>
                      <a:txBody>
                        <a:bodyPr/>
                        <a:lstStyle/>
                        <a:p>
                          <a:pPr algn="ctr">
                            <a:lnSpc>
                              <a:spcPct val="150000"/>
                            </a:lnSpc>
                            <a:spcAft>
                              <a:spcPts val="0"/>
                            </a:spcAft>
                          </a:pPr>
                          <a:r>
                            <a:rPr lang="it-IT" sz="1400" kern="1200">
                              <a:effectLst/>
                              <a:latin typeface="Arial" panose="020B0604020202020204" pitchFamily="34" charset="0"/>
                              <a:ea typeface="Times New Roman" panose="02020603050405020304" pitchFamily="18" charset="0"/>
                              <a:cs typeface="Times New Roman" panose="02020603050405020304" pitchFamily="18" charset="0"/>
                            </a:rPr>
                            <a:t>Ʃ</a:t>
                          </a:r>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15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37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6"/>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GB" sz="1400" kern="1200">
                                    <a:effectLst/>
                                    <a:latin typeface="Cambria Math" panose="02040503050406030204" pitchFamily="18" charset="0"/>
                                    <a:ea typeface="Times New Roman" panose="02020603050405020304" pitchFamily="18" charset="0"/>
                                  </a:rPr>
                                  <m:t>μ</m:t>
                                </m:r>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7,4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7"/>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kern="1200">
                                        <a:effectLst/>
                                        <a:latin typeface="Cambria Math" panose="02040503050406030204" pitchFamily="18" charset="0"/>
                                        <a:ea typeface="Times New Roman" panose="02020603050405020304" pitchFamily="18" charset="0"/>
                                      </a:rPr>
                                    </m:ctrlPr>
                                  </m:sSupPr>
                                  <m:e>
                                    <m:r>
                                      <m:rPr>
                                        <m:sty m:val="p"/>
                                      </m:rPr>
                                      <a:rPr lang="en-GB" sz="1400" kern="1200">
                                        <a:effectLst/>
                                        <a:latin typeface="Cambria Math" panose="02040503050406030204" pitchFamily="18" charset="0"/>
                                        <a:ea typeface="Times New Roman" panose="02020603050405020304" pitchFamily="18" charset="0"/>
                                      </a:rPr>
                                      <m:t>μ</m:t>
                                    </m:r>
                                  </m:e>
                                  <m:sup>
                                    <m:r>
                                      <a:rPr lang="en-GB" sz="1400" kern="1200">
                                        <a:effectLst/>
                                        <a:latin typeface="Cambria Math" panose="02040503050406030204" pitchFamily="18" charset="0"/>
                                        <a:ea typeface="Times New Roman" panose="02020603050405020304" pitchFamily="18" charset="0"/>
                                      </a:rPr>
                                      <m:t>2</m:t>
                                    </m:r>
                                  </m:sup>
                                </m:sSup>
                              </m:oMath>
                            </m:oMathPara>
                          </a14:m>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4280629437"/>
                  </p:ext>
                </p:extLst>
              </p:nvPr>
            </p:nvGraphicFramePr>
            <p:xfrm>
              <a:off x="218234" y="1121761"/>
              <a:ext cx="5065995" cy="2336610"/>
            </p:xfrm>
            <a:graphic>
              <a:graphicData uri="http://schemas.openxmlformats.org/drawingml/2006/table">
                <a:tbl>
                  <a:tblPr firstRow="1" firstCol="1" bandRow="1" bandCol="1"/>
                  <a:tblGrid>
                    <a:gridCol w="1084966"/>
                    <a:gridCol w="653638"/>
                    <a:gridCol w="656054"/>
                    <a:gridCol w="785332"/>
                    <a:gridCol w="786540"/>
                    <a:gridCol w="1099465"/>
                  </a:tblGrid>
                  <a:tr h="320040">
                    <a:tc>
                      <a:txBody>
                        <a:bodyPr/>
                        <a:lstStyle/>
                        <a:p>
                          <a:pPr algn="ctr">
                            <a:lnSpc>
                              <a:spcPct val="150000"/>
                            </a:lnSpc>
                            <a:spcAft>
                              <a:spcPts val="0"/>
                            </a:spcAft>
                          </a:pPr>
                          <a:r>
                            <a:rPr lang="it-IT" sz="1400" kern="1200" dirty="0">
                              <a:effectLst/>
                              <a:latin typeface="Arial" panose="020B0604020202020204" pitchFamily="34" charset="0"/>
                              <a:ea typeface="Times New Roman" panose="02020603050405020304" pitchFamily="18" charset="0"/>
                            </a:rPr>
                            <a:t>N</a:t>
                          </a:r>
                          <a:endParaRPr lang="it-IT" sz="1400" dirty="0">
                            <a:effectLst/>
                            <a:latin typeface="Calibri" panose="020F0502020204030204" pitchFamily="34" charset="0"/>
                            <a:ea typeface="Times New Roman" panose="02020603050405020304" pitchFamily="18" charset="0"/>
                          </a:endParaRPr>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64815" t="-3774" r="-507407" b="-639623"/>
                          </a:stretch>
                        </a:blipFill>
                      </a:tcPr>
                    </a:tc>
                    <a:tc>
                      <a:txBody>
                        <a:bodyPr/>
                        <a:lstStyle/>
                        <a:p>
                          <a:endParaRPr lang="it-IT"/>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67290" t="-3774" r="-412150" b="-639623"/>
                          </a:stretch>
                        </a:blipFill>
                      </a:tcPr>
                    </a:tc>
                    <a:tc>
                      <a:txBody>
                        <a:bodyPr/>
                        <a:lstStyle/>
                        <a:p>
                          <a:endParaRPr lang="it-IT"/>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4651" t="-3774" r="-241860" b="-639623"/>
                          </a:stretch>
                        </a:blipFill>
                      </a:tcPr>
                    </a:tc>
                    <a:tc>
                      <a:txBody>
                        <a:bodyPr/>
                        <a:lstStyle/>
                        <a:p>
                          <a:endParaRPr lang="it-IT"/>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404651" t="-3774" r="-141860" b="-639623"/>
                          </a:stretch>
                        </a:blipFill>
                      </a:tcPr>
                    </a:tc>
                    <a:tc>
                      <a:txBody>
                        <a:bodyPr/>
                        <a:lstStyle/>
                        <a:p>
                          <a:endParaRPr lang="it-IT"/>
                        </a:p>
                      </a:txBody>
                      <a:tcPr marL="44450" marR="4445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59669" t="-3774" r="-1105" b="-639623"/>
                          </a:stretch>
                        </a:blipFill>
                      </a:tcPr>
                    </a:tc>
                  </a:tr>
                  <a:tr h="218186">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1</a:t>
                          </a: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r>
                  <a:tr h="218186">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2</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18186">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3</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9</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18186">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4</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18186">
                    <a:tc>
                      <a:txBody>
                        <a:bodyPr/>
                        <a:lstStyle/>
                        <a:p>
                          <a:pPr>
                            <a:lnSpc>
                              <a:spcPct val="107000"/>
                            </a:lnSpc>
                            <a:spcAft>
                              <a:spcPts val="800"/>
                            </a:spcAft>
                          </a:pPr>
                          <a:r>
                            <a:rPr lang="it-IT" sz="1400">
                              <a:effectLst/>
                              <a:latin typeface="Calibri" panose="020F0502020204030204" pitchFamily="34" charset="0"/>
                              <a:ea typeface="Calibri" panose="020F0502020204030204" pitchFamily="34" charset="0"/>
                              <a:cs typeface="Times New Roman" panose="02020603050405020304" pitchFamily="18" charset="0"/>
                            </a:rPr>
                            <a:t>Unità 5</a:t>
                          </a:r>
                        </a:p>
                      </a:txBody>
                      <a:tcPr marL="44450" marR="44450" marT="0" marB="0" anchor="b">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20</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85560">
                    <a:tc>
                      <a:txBody>
                        <a:bodyPr/>
                        <a:lstStyle/>
                        <a:p>
                          <a:pPr algn="ctr">
                            <a:lnSpc>
                              <a:spcPct val="150000"/>
                            </a:lnSpc>
                            <a:spcAft>
                              <a:spcPts val="0"/>
                            </a:spcAft>
                          </a:pPr>
                          <a:r>
                            <a:rPr lang="it-IT" sz="1400" kern="1200">
                              <a:effectLst/>
                              <a:latin typeface="Arial" panose="020B0604020202020204" pitchFamily="34" charset="0"/>
                              <a:ea typeface="Times New Roman" panose="02020603050405020304" pitchFamily="18" charset="0"/>
                              <a:cs typeface="Times New Roman" panose="02020603050405020304" pitchFamily="18" charset="0"/>
                            </a:rPr>
                            <a:t>Ʃ</a:t>
                          </a:r>
                          <a:endParaRPr lang="it-IT" sz="1400">
                            <a:effectLst/>
                            <a:latin typeface="Calibri" panose="020F0502020204030204" pitchFamily="34" charset="0"/>
                            <a:ea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15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37</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20040">
                    <a:tc>
                      <a:txBody>
                        <a:bodyPr/>
                        <a:lstStyle/>
                        <a:p>
                          <a:endParaRPr lang="it-IT"/>
                        </a:p>
                      </a:txBody>
                      <a:tcPr marL="44450" marR="44450" marT="0" marB="0">
                        <a:lnL>
                          <a:noFill/>
                        </a:lnL>
                        <a:lnR>
                          <a:noFill/>
                        </a:lnR>
                        <a:lnT>
                          <a:noFill/>
                        </a:lnT>
                        <a:lnB>
                          <a:noFill/>
                        </a:lnB>
                        <a:blipFill rotWithShape="0">
                          <a:blip r:embed="rId4"/>
                          <a:stretch>
                            <a:fillRect t="-540385" r="-368539" b="-117308"/>
                          </a:stretch>
                        </a:blipFill>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11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5,2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7,4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20040">
                    <a:tc>
                      <a:txBody>
                        <a:bodyPr/>
                        <a:lstStyle/>
                        <a:p>
                          <a:endParaRPr lang="it-IT"/>
                        </a:p>
                      </a:txBody>
                      <a:tcPr marL="44450" marR="44450" marT="0" marB="0">
                        <a:lnL>
                          <a:noFill/>
                        </a:lnL>
                        <a:lnR>
                          <a:noFill/>
                        </a:lnR>
                        <a:lnT>
                          <a:noFill/>
                        </a:lnT>
                        <a:lnB w="19050" cap="flat" cmpd="sng" algn="ctr">
                          <a:solidFill>
                            <a:srgbClr val="008000"/>
                          </a:solidFill>
                          <a:prstDash val="solid"/>
                          <a:round/>
                          <a:headEnd type="none" w="med" len="med"/>
                          <a:tailEnd type="none" w="med" len="med"/>
                        </a:lnB>
                        <a:blipFill rotWithShape="0">
                          <a:blip r:embed="rId4"/>
                          <a:stretch>
                            <a:fillRect t="-628302" r="-368539" b="-15094"/>
                          </a:stretch>
                        </a:blipFill>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4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4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4" name="Rettangolo 13"/>
              <p:cNvSpPr/>
              <p:nvPr/>
            </p:nvSpPr>
            <p:spPr>
              <a:xfrm>
                <a:off x="6445446" y="1908421"/>
                <a:ext cx="1328184" cy="442044"/>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𝑋𝑌</m:t>
                        </m:r>
                      </m:sub>
                    </m:sSub>
                  </m:oMath>
                </a14:m>
                <a:r>
                  <a:rPr lang="it-IT" sz="1600" dirty="0"/>
                  <a:t> = </a:t>
                </a:r>
                <a14:m>
                  <m:oMath xmlns:m="http://schemas.openxmlformats.org/officeDocument/2006/math">
                    <m:f>
                      <m:fPr>
                        <m:ctrlPr>
                          <a:rPr lang="it-IT" sz="1600" i="1">
                            <a:latin typeface="Cambria Math" panose="02040503050406030204" pitchFamily="18" charset="0"/>
                          </a:rPr>
                        </m:ctrlPr>
                      </m:fPr>
                      <m:num>
                        <m:r>
                          <a:rPr lang="it-IT" sz="1600" b="0" i="1" smtClean="0">
                            <a:latin typeface="Cambria Math" panose="02040503050406030204" pitchFamily="18" charset="0"/>
                          </a:rPr>
                          <m:t>37</m:t>
                        </m:r>
                      </m:num>
                      <m:den>
                        <m:r>
                          <a:rPr lang="it-IT" sz="1600" b="0" i="1" smtClean="0">
                            <a:latin typeface="Cambria Math" panose="02040503050406030204" pitchFamily="18" charset="0"/>
                          </a:rPr>
                          <m:t>5</m:t>
                        </m:r>
                      </m:den>
                    </m:f>
                  </m:oMath>
                </a14:m>
                <a:r>
                  <a:rPr lang="it-IT" sz="1600" dirty="0"/>
                  <a:t> = </a:t>
                </a:r>
                <a:r>
                  <a:rPr lang="it-IT" sz="1600" dirty="0" smtClean="0"/>
                  <a:t>7,4</a:t>
                </a:r>
                <a:endParaRPr lang="it-IT" sz="1600" dirty="0"/>
              </a:p>
            </p:txBody>
          </p:sp>
        </mc:Choice>
        <mc:Fallback xmlns="">
          <p:sp>
            <p:nvSpPr>
              <p:cNvPr id="14" name="Rettangolo 13"/>
              <p:cNvSpPr>
                <a:spLocks noRot="1" noChangeAspect="1" noMove="1" noResize="1" noEditPoints="1" noAdjustHandles="1" noChangeArrowheads="1" noChangeShapeType="1" noTextEdit="1"/>
              </p:cNvSpPr>
              <p:nvPr/>
            </p:nvSpPr>
            <p:spPr>
              <a:xfrm>
                <a:off x="6445446" y="1908421"/>
                <a:ext cx="1328184" cy="442044"/>
              </a:xfrm>
              <a:prstGeom prst="rect">
                <a:avLst/>
              </a:prstGeom>
              <a:blipFill rotWithShape="0">
                <a:blip r:embed="rId5"/>
                <a:stretch>
                  <a:fillRect r="-1835" b="-547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Rettangolo 14"/>
              <p:cNvSpPr/>
              <p:nvPr/>
            </p:nvSpPr>
            <p:spPr>
              <a:xfrm>
                <a:off x="6001137" y="961226"/>
                <a:ext cx="1079719" cy="445571"/>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m:t>
                        </m:r>
                      </m:sub>
                    </m:sSub>
                  </m:oMath>
                </a14:m>
                <a:r>
                  <a:rPr lang="it-IT" sz="1600" dirty="0"/>
                  <a:t> = </a:t>
                </a:r>
                <a14:m>
                  <m:oMath xmlns:m="http://schemas.openxmlformats.org/officeDocument/2006/math">
                    <m:f>
                      <m:fPr>
                        <m:ctrlPr>
                          <a:rPr lang="it-IT" sz="1600" i="1">
                            <a:latin typeface="Cambria Math" panose="02040503050406030204" pitchFamily="18" charset="0"/>
                          </a:rPr>
                        </m:ctrlPr>
                      </m:fPr>
                      <m:num>
                        <m:r>
                          <a:rPr lang="it-IT" sz="1600" b="0" i="1" smtClean="0">
                            <a:latin typeface="Cambria Math" panose="02040503050406030204" pitchFamily="18" charset="0"/>
                          </a:rPr>
                          <m:t>15</m:t>
                        </m:r>
                      </m:num>
                      <m:den>
                        <m:r>
                          <a:rPr lang="it-IT" sz="1600" i="1">
                            <a:latin typeface="Cambria Math" panose="02040503050406030204" pitchFamily="18" charset="0"/>
                          </a:rPr>
                          <m:t>5</m:t>
                        </m:r>
                      </m:den>
                    </m:f>
                  </m:oMath>
                </a14:m>
                <a:r>
                  <a:rPr lang="it-IT" sz="1600" dirty="0"/>
                  <a:t> = 3</a:t>
                </a:r>
              </a:p>
            </p:txBody>
          </p:sp>
        </mc:Choice>
        <mc:Fallback xmlns="">
          <p:sp>
            <p:nvSpPr>
              <p:cNvPr id="15" name="Rettangolo 14"/>
              <p:cNvSpPr>
                <a:spLocks noRot="1" noChangeAspect="1" noMove="1" noResize="1" noEditPoints="1" noAdjustHandles="1" noChangeArrowheads="1" noChangeShapeType="1" noTextEdit="1"/>
              </p:cNvSpPr>
              <p:nvPr/>
            </p:nvSpPr>
            <p:spPr>
              <a:xfrm>
                <a:off x="6001137" y="961226"/>
                <a:ext cx="1079719" cy="445571"/>
              </a:xfrm>
              <a:prstGeom prst="rect">
                <a:avLst/>
              </a:prstGeom>
              <a:blipFill rotWithShape="0">
                <a:blip r:embed="rId6"/>
                <a:stretch>
                  <a:fillRect r="-2247" b="-547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7385447" y="972778"/>
                <a:ext cx="1072088" cy="440505"/>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b="0" i="1" smtClean="0">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it-IT" sz="1600" dirty="0"/>
                  <a:t> = </a:t>
                </a:r>
                <a14:m>
                  <m:oMath xmlns:m="http://schemas.openxmlformats.org/officeDocument/2006/math">
                    <m:f>
                      <m:fPr>
                        <m:ctrlPr>
                          <a:rPr lang="it-IT" sz="1600" i="1">
                            <a:latin typeface="Cambria Math" panose="02040503050406030204" pitchFamily="18" charset="0"/>
                          </a:rPr>
                        </m:ctrlPr>
                      </m:fPr>
                      <m:num>
                        <m:r>
                          <a:rPr lang="it-IT" sz="1600" b="0" i="1" smtClean="0">
                            <a:latin typeface="Cambria Math" panose="02040503050406030204" pitchFamily="18" charset="0"/>
                          </a:rPr>
                          <m:t>10</m:t>
                        </m:r>
                      </m:num>
                      <m:den>
                        <m:r>
                          <a:rPr lang="it-IT" sz="1600" b="0" i="1" smtClean="0">
                            <a:latin typeface="Cambria Math" panose="02040503050406030204" pitchFamily="18" charset="0"/>
                          </a:rPr>
                          <m:t>2</m:t>
                        </m:r>
                      </m:den>
                    </m:f>
                  </m:oMath>
                </a14:m>
                <a:r>
                  <a:rPr lang="it-IT" sz="1600" dirty="0"/>
                  <a:t> = 2</a:t>
                </a:r>
              </a:p>
            </p:txBody>
          </p:sp>
        </mc:Choice>
        <mc:Fallback xmlns="">
          <p:sp>
            <p:nvSpPr>
              <p:cNvPr id="16" name="Rettangolo 15"/>
              <p:cNvSpPr>
                <a:spLocks noRot="1" noChangeAspect="1" noMove="1" noResize="1" noEditPoints="1" noAdjustHandles="1" noChangeArrowheads="1" noChangeShapeType="1" noTextEdit="1"/>
              </p:cNvSpPr>
              <p:nvPr/>
            </p:nvSpPr>
            <p:spPr>
              <a:xfrm>
                <a:off x="7385447" y="972778"/>
                <a:ext cx="1072088" cy="440505"/>
              </a:xfrm>
              <a:prstGeom prst="rect">
                <a:avLst/>
              </a:prstGeom>
              <a:blipFill rotWithShape="0">
                <a:blip r:embed="rId7"/>
                <a:stretch>
                  <a:fillRect r="-2857" b="-694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Rettangolo 19"/>
              <p:cNvSpPr/>
              <p:nvPr/>
            </p:nvSpPr>
            <p:spPr>
              <a:xfrm>
                <a:off x="5671218" y="2463591"/>
                <a:ext cx="3274861" cy="338554"/>
              </a:xfrm>
              <a:prstGeom prst="rect">
                <a:avLst/>
              </a:prstGeom>
            </p:spPr>
            <p:txBody>
              <a:bodyPr wrap="square">
                <a:spAutoFit/>
              </a:bodyPr>
              <a:lstStyle/>
              <a:p>
                <a14:m>
                  <m:oMath xmlns:m="http://schemas.openxmlformats.org/officeDocument/2006/math">
                    <m:sSub>
                      <m:sSubPr>
                        <m:ctrlPr>
                          <a:rPr lang="it-IT" sz="16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latin typeface="Cambria Math" panose="02040503050406030204" pitchFamily="18" charset="0"/>
                            <a:ea typeface="Times New Roman" panose="02020603050405020304" pitchFamily="18" charset="0"/>
                            <a:cs typeface="Times New Roman" panose="02020603050405020304" pitchFamily="18" charset="0"/>
                          </a:rPr>
                          <m:t>𝑌</m:t>
                        </m:r>
                      </m:sub>
                    </m:sSub>
                    <m:r>
                      <a:rPr lang="it-IT" sz="1600" b="0" i="1" smtClean="0">
                        <a:latin typeface="Cambria Math" panose="02040503050406030204" pitchFamily="18" charset="0"/>
                        <a:ea typeface="Times New Roman" panose="02020603050405020304" pitchFamily="18" charset="0"/>
                        <a:cs typeface="Times New Roman" panose="02020603050405020304" pitchFamily="18" charset="0"/>
                      </a:rPr>
                      <m:t>=7,4−6</m:t>
                    </m:r>
                  </m:oMath>
                </a14:m>
                <a:r>
                  <a:rPr lang="it-IT" sz="1600" dirty="0" smtClean="0"/>
                  <a:t> = 1,4</a:t>
                </a:r>
                <a:endParaRPr lang="it-IT" sz="1600" dirty="0"/>
              </a:p>
            </p:txBody>
          </p:sp>
        </mc:Choice>
        <mc:Fallback xmlns="">
          <p:sp>
            <p:nvSpPr>
              <p:cNvPr id="20" name="Rettangolo 19"/>
              <p:cNvSpPr>
                <a:spLocks noRot="1" noChangeAspect="1" noMove="1" noResize="1" noEditPoints="1" noAdjustHandles="1" noChangeArrowheads="1" noChangeShapeType="1" noTextEdit="1"/>
              </p:cNvSpPr>
              <p:nvPr/>
            </p:nvSpPr>
            <p:spPr>
              <a:xfrm>
                <a:off x="5671218" y="2463591"/>
                <a:ext cx="3274861" cy="338554"/>
              </a:xfrm>
              <a:prstGeom prst="rect">
                <a:avLst/>
              </a:prstGeom>
              <a:blipFill rotWithShape="0">
                <a:blip r:embed="rId8"/>
                <a:stretch>
                  <a:fillRect t="-5357" b="-2142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Rettangolo 23"/>
              <p:cNvSpPr/>
              <p:nvPr/>
            </p:nvSpPr>
            <p:spPr>
              <a:xfrm>
                <a:off x="0" y="3711323"/>
                <a:ext cx="3083095" cy="5964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𝜎</m:t>
                          </m:r>
                        </m:e>
                        <m:sub>
                          <m:r>
                            <a:rPr lang="it-IT" sz="1200" i="1">
                              <a:latin typeface="Cambria Math" panose="02040503050406030204" pitchFamily="18" charset="0"/>
                            </a:rPr>
                            <m:t>𝑋</m:t>
                          </m:r>
                        </m:sub>
                        <m:sup>
                          <m:r>
                            <a:rPr lang="it-IT" sz="1200" i="1">
                              <a:latin typeface="Cambria Math" panose="02040503050406030204" pitchFamily="18" charset="0"/>
                            </a:rPr>
                            <m:t>2</m:t>
                          </m:r>
                        </m:sup>
                      </m:sSubSup>
                      <m:r>
                        <a:rPr lang="it-IT" sz="1200">
                          <a:latin typeface="Cambria Math" panose="02040503050406030204" pitchFamily="18" charset="0"/>
                        </a:rPr>
                        <m:t>=</m:t>
                      </m:r>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e>
                            <m:sup>
                              <m:r>
                                <a:rPr lang="it-IT" sz="1200">
                                  <a:latin typeface="Cambria Math" panose="02040503050406030204" pitchFamily="18" charset="0"/>
                                </a:rPr>
                                <m:t>2</m:t>
                              </m:r>
                            </m:sup>
                          </m:sSup>
                          <m:r>
                            <a:rPr lang="it-IT" sz="1200">
                              <a:latin typeface="Cambria Math" panose="02040503050406030204" pitchFamily="18" charset="0"/>
                            </a:rPr>
                            <m:t>−</m:t>
                          </m:r>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𝜇</m:t>
                                  </m:r>
                                </m:e>
                                <m:sub>
                                  <m:r>
                                    <a:rPr lang="it-IT" sz="1200" i="1">
                                      <a:latin typeface="Cambria Math" panose="02040503050406030204" pitchFamily="18" charset="0"/>
                                    </a:rPr>
                                    <m:t>𝑋</m:t>
                                  </m:r>
                                </m:sub>
                              </m:sSub>
                            </m:e>
                            <m:sup>
                              <m:r>
                                <a:rPr lang="it-IT" sz="1200">
                                  <a:latin typeface="Cambria Math" panose="02040503050406030204" pitchFamily="18" charset="0"/>
                                </a:rPr>
                                <m:t>2</m:t>
                              </m:r>
                            </m:sup>
                          </m:sSup>
                          <m:r>
                            <a:rPr lang="it-IT" sz="1200" i="1">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55</m:t>
                              </m:r>
                            </m:num>
                            <m:den>
                              <m:r>
                                <a:rPr lang="it-IT" sz="1200" b="0" i="1" smtClean="0">
                                  <a:latin typeface="Cambria Math" panose="02040503050406030204" pitchFamily="18" charset="0"/>
                                </a:rPr>
                                <m:t>5</m:t>
                              </m:r>
                            </m:den>
                          </m:f>
                          <m:r>
                            <a:rPr lang="it-IT" sz="1200" i="1">
                              <a:latin typeface="Cambria Math" panose="02040503050406030204" pitchFamily="18" charset="0"/>
                            </a:rPr>
                            <m:t>−</m:t>
                          </m:r>
                          <m:r>
                            <a:rPr lang="it-IT" sz="1200" b="0" i="1" smtClean="0">
                              <a:latin typeface="Cambria Math" panose="02040503050406030204" pitchFamily="18" charset="0"/>
                            </a:rPr>
                            <m:t>9=2</m:t>
                          </m:r>
                        </m:e>
                      </m:nary>
                    </m:oMath>
                  </m:oMathPara>
                </a14:m>
                <a:endParaRPr lang="it-IT" dirty="0"/>
              </a:p>
            </p:txBody>
          </p:sp>
        </mc:Choice>
        <mc:Fallback xmlns="">
          <p:sp>
            <p:nvSpPr>
              <p:cNvPr id="24" name="Rettangolo 23"/>
              <p:cNvSpPr>
                <a:spLocks noRot="1" noChangeAspect="1" noMove="1" noResize="1" noEditPoints="1" noAdjustHandles="1" noChangeArrowheads="1" noChangeShapeType="1" noTextEdit="1"/>
              </p:cNvSpPr>
              <p:nvPr/>
            </p:nvSpPr>
            <p:spPr>
              <a:xfrm>
                <a:off x="0" y="3711323"/>
                <a:ext cx="3083095" cy="596445"/>
              </a:xfrm>
              <a:prstGeom prst="rect">
                <a:avLst/>
              </a:prstGeom>
              <a:blipFill rotWithShape="0">
                <a:blip r:embed="rId9"/>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Rettangolo 24"/>
              <p:cNvSpPr/>
              <p:nvPr/>
            </p:nvSpPr>
            <p:spPr>
              <a:xfrm>
                <a:off x="5959992" y="1524303"/>
                <a:ext cx="756426" cy="310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a:latin typeface="Cambria Math" panose="02040503050406030204" pitchFamily="18" charset="0"/>
                            </a:rPr>
                            <m:t>𝜇</m:t>
                          </m:r>
                        </m:e>
                        <m:sub>
                          <m:r>
                            <a:rPr lang="it-IT" sz="1400" i="1">
                              <a:latin typeface="Cambria Math" panose="02040503050406030204" pitchFamily="18" charset="0"/>
                            </a:rPr>
                            <m:t>𝑋</m:t>
                          </m:r>
                        </m:sub>
                        <m:sup>
                          <m:r>
                            <a:rPr lang="it-IT" sz="1400" i="1">
                              <a:latin typeface="Cambria Math" panose="02040503050406030204" pitchFamily="18" charset="0"/>
                            </a:rPr>
                            <m:t>2</m:t>
                          </m:r>
                        </m:sup>
                      </m:sSubSup>
                      <m:r>
                        <a:rPr lang="it-IT" sz="1400" i="1">
                          <a:latin typeface="Cambria Math" panose="02040503050406030204" pitchFamily="18" charset="0"/>
                        </a:rPr>
                        <m:t>=</m:t>
                      </m:r>
                      <m:r>
                        <a:rPr lang="it-IT" sz="1400" b="0" i="1" smtClean="0">
                          <a:latin typeface="Cambria Math" panose="02040503050406030204" pitchFamily="18" charset="0"/>
                        </a:rPr>
                        <m:t>9</m:t>
                      </m:r>
                    </m:oMath>
                  </m:oMathPara>
                </a14:m>
                <a:endParaRPr lang="it-IT" dirty="0"/>
              </a:p>
            </p:txBody>
          </p:sp>
        </mc:Choice>
        <mc:Fallback xmlns="">
          <p:sp>
            <p:nvSpPr>
              <p:cNvPr id="25" name="Rettangolo 24"/>
              <p:cNvSpPr>
                <a:spLocks noRot="1" noChangeAspect="1" noMove="1" noResize="1" noEditPoints="1" noAdjustHandles="1" noChangeArrowheads="1" noChangeShapeType="1" noTextEdit="1"/>
              </p:cNvSpPr>
              <p:nvPr/>
            </p:nvSpPr>
            <p:spPr>
              <a:xfrm>
                <a:off x="5959992" y="1524303"/>
                <a:ext cx="756426" cy="310726"/>
              </a:xfrm>
              <a:prstGeom prst="rect">
                <a:avLst/>
              </a:prstGeom>
              <a:blipFill rotWithShape="0">
                <a:blip r:embed="rId10"/>
                <a:stretch>
                  <a:fillRect b="-196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298899" y="4417264"/>
                <a:ext cx="1342034" cy="328744"/>
              </a:xfrm>
              <a:prstGeom prst="rect">
                <a:avLst/>
              </a:prstGeom>
            </p:spPr>
            <p:txBody>
              <a:bodyPr wrap="none">
                <a:spAutoFit/>
              </a:bodyPr>
              <a:lstStyle/>
              <a:p>
                <a14:m>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𝜎</m:t>
                        </m:r>
                      </m:e>
                      <m:sub>
                        <m:r>
                          <a:rPr lang="it-IT" sz="1400" i="1">
                            <a:latin typeface="Cambria Math" panose="02040503050406030204" pitchFamily="18" charset="0"/>
                          </a:rPr>
                          <m:t>𝑥</m:t>
                        </m:r>
                      </m:sub>
                    </m:sSub>
                  </m:oMath>
                </a14:m>
                <a:r>
                  <a:rPr lang="it-IT" sz="1400" dirty="0"/>
                  <a:t>=</a:t>
                </a:r>
                <a14:m>
                  <m:oMath xmlns:m="http://schemas.openxmlformats.org/officeDocument/2006/math">
                    <m:rad>
                      <m:radPr>
                        <m:degHide m:val="on"/>
                        <m:ctrlPr>
                          <a:rPr lang="it-IT" sz="1400" i="1" dirty="0">
                            <a:latin typeface="Cambria Math" panose="02040503050406030204" pitchFamily="18" charset="0"/>
                          </a:rPr>
                        </m:ctrlPr>
                      </m:radPr>
                      <m:deg/>
                      <m:e>
                        <m:r>
                          <a:rPr lang="it-IT" sz="1400" b="0" i="1" dirty="0" smtClean="0">
                            <a:latin typeface="Cambria Math" panose="02040503050406030204" pitchFamily="18" charset="0"/>
                          </a:rPr>
                          <m:t>2</m:t>
                        </m:r>
                      </m:e>
                    </m:rad>
                    <m:r>
                      <a:rPr lang="it-IT" sz="1400" i="1" dirty="0">
                        <a:latin typeface="Cambria Math" panose="02040503050406030204" pitchFamily="18" charset="0"/>
                      </a:rPr>
                      <m:t>=</m:t>
                    </m:r>
                    <m:r>
                      <a:rPr lang="it-IT" sz="1400" b="0" i="1" dirty="0" smtClean="0">
                        <a:latin typeface="Cambria Math" panose="02040503050406030204" pitchFamily="18" charset="0"/>
                      </a:rPr>
                      <m:t>1,414</m:t>
                    </m:r>
                  </m:oMath>
                </a14:m>
                <a:endParaRPr lang="it-IT" sz="1400" dirty="0"/>
              </a:p>
            </p:txBody>
          </p:sp>
        </mc:Choice>
        <mc:Fallback xmlns="">
          <p:sp>
            <p:nvSpPr>
              <p:cNvPr id="26" name="Rettangolo 25"/>
              <p:cNvSpPr>
                <a:spLocks noRot="1" noChangeAspect="1" noMove="1" noResize="1" noEditPoints="1" noAdjustHandles="1" noChangeArrowheads="1" noChangeShapeType="1" noTextEdit="1"/>
              </p:cNvSpPr>
              <p:nvPr/>
            </p:nvSpPr>
            <p:spPr>
              <a:xfrm>
                <a:off x="298899" y="4417264"/>
                <a:ext cx="1342034" cy="328744"/>
              </a:xfrm>
              <a:prstGeom prst="rect">
                <a:avLst/>
              </a:prstGeom>
              <a:blipFill rotWithShape="0">
                <a:blip r:embed="rId11"/>
                <a:stretch>
                  <a:fillRect b="-185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Rettangolo 26"/>
              <p:cNvSpPr/>
              <p:nvPr/>
            </p:nvSpPr>
            <p:spPr>
              <a:xfrm>
                <a:off x="7385447" y="1539056"/>
                <a:ext cx="750334" cy="3290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a:latin typeface="Cambria Math" panose="02040503050406030204" pitchFamily="18" charset="0"/>
                            </a:rPr>
                            <m:t>𝜇</m:t>
                          </m:r>
                        </m:e>
                        <m:sub>
                          <m:r>
                            <a:rPr lang="it-IT" sz="1400" b="0" i="1" smtClean="0">
                              <a:latin typeface="Cambria Math" panose="02040503050406030204" pitchFamily="18" charset="0"/>
                            </a:rPr>
                            <m:t>𝑦</m:t>
                          </m:r>
                        </m:sub>
                        <m:sup>
                          <m:r>
                            <a:rPr lang="it-IT" sz="1400" i="1">
                              <a:latin typeface="Cambria Math" panose="02040503050406030204" pitchFamily="18" charset="0"/>
                            </a:rPr>
                            <m:t>2</m:t>
                          </m:r>
                        </m:sup>
                      </m:sSubSup>
                      <m:r>
                        <a:rPr lang="it-IT" sz="1400">
                          <a:latin typeface="Cambria Math" panose="02040503050406030204" pitchFamily="18" charset="0"/>
                        </a:rPr>
                        <m:t>=</m:t>
                      </m:r>
                      <m:r>
                        <a:rPr lang="it-IT" sz="1400" i="1" smtClean="0">
                          <a:latin typeface="Cambria Math" panose="02040503050406030204" pitchFamily="18" charset="0"/>
                        </a:rPr>
                        <m:t>4</m:t>
                      </m:r>
                    </m:oMath>
                  </m:oMathPara>
                </a14:m>
                <a:endParaRPr lang="it-IT" dirty="0"/>
              </a:p>
            </p:txBody>
          </p:sp>
        </mc:Choice>
        <mc:Fallback xmlns="">
          <p:sp>
            <p:nvSpPr>
              <p:cNvPr id="27" name="Rettangolo 26"/>
              <p:cNvSpPr>
                <a:spLocks noRot="1" noChangeAspect="1" noMove="1" noResize="1" noEditPoints="1" noAdjustHandles="1" noChangeArrowheads="1" noChangeShapeType="1" noTextEdit="1"/>
              </p:cNvSpPr>
              <p:nvPr/>
            </p:nvSpPr>
            <p:spPr>
              <a:xfrm>
                <a:off x="7385447" y="1539056"/>
                <a:ext cx="750334" cy="329001"/>
              </a:xfrm>
              <a:prstGeom prst="rect">
                <a:avLst/>
              </a:prstGeom>
              <a:blipFill rotWithShape="0">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2947810" y="3713323"/>
                <a:ext cx="3083095" cy="5964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sz="1200" i="1" smtClean="0">
                              <a:latin typeface="Cambria Math" panose="02040503050406030204" pitchFamily="18" charset="0"/>
                            </a:rPr>
                          </m:ctrlPr>
                        </m:sSubSupPr>
                        <m:e>
                          <m:r>
                            <a:rPr lang="it-IT" sz="1200" i="1">
                              <a:latin typeface="Cambria Math" panose="02040503050406030204" pitchFamily="18" charset="0"/>
                            </a:rPr>
                            <m:t>𝜎</m:t>
                          </m:r>
                        </m:e>
                        <m:sub>
                          <m:r>
                            <a:rPr lang="it-IT" sz="1200" b="0" i="1" smtClean="0">
                              <a:latin typeface="Cambria Math" panose="02040503050406030204" pitchFamily="18" charset="0"/>
                            </a:rPr>
                            <m:t>𝑦</m:t>
                          </m:r>
                        </m:sub>
                        <m:sup>
                          <m:r>
                            <a:rPr lang="it-IT" sz="1200" i="1">
                              <a:latin typeface="Cambria Math" panose="02040503050406030204" pitchFamily="18" charset="0"/>
                            </a:rPr>
                            <m:t>2</m:t>
                          </m:r>
                        </m:sup>
                      </m:sSubSup>
                      <m:r>
                        <a:rPr lang="it-IT" sz="1200">
                          <a:latin typeface="Cambria Math" panose="02040503050406030204" pitchFamily="18" charset="0"/>
                        </a:rPr>
                        <m:t>=</m:t>
                      </m:r>
                      <m:f>
                        <m:fPr>
                          <m:ctrlPr>
                            <a:rPr lang="it-IT" sz="1200" i="1">
                              <a:latin typeface="Cambria Math" panose="02040503050406030204" pitchFamily="18" charset="0"/>
                            </a:rPr>
                          </m:ctrlPr>
                        </m:fPr>
                        <m:num>
                          <m:r>
                            <a:rPr lang="it-IT" sz="1200">
                              <a:latin typeface="Cambria Math" panose="02040503050406030204" pitchFamily="18" charset="0"/>
                            </a:rPr>
                            <m:t>1</m:t>
                          </m:r>
                        </m:num>
                        <m:den>
                          <m:r>
                            <a:rPr lang="it-IT" sz="1200" i="1">
                              <a:latin typeface="Cambria Math" panose="02040503050406030204" pitchFamily="18" charset="0"/>
                            </a:rPr>
                            <m:t>𝑛</m:t>
                          </m:r>
                        </m:den>
                      </m:f>
                      <m:nary>
                        <m:naryPr>
                          <m:chr m:val="∑"/>
                          <m:limLoc m:val="undOvr"/>
                          <m:ctrlPr>
                            <a:rPr lang="it-IT" sz="1200" i="1">
                              <a:latin typeface="Cambria Math" panose="02040503050406030204" pitchFamily="18" charset="0"/>
                            </a:rPr>
                          </m:ctrlPr>
                        </m:naryPr>
                        <m:sub>
                          <m:r>
                            <a:rPr lang="it-IT" sz="1200" i="1">
                              <a:latin typeface="Cambria Math" panose="02040503050406030204" pitchFamily="18" charset="0"/>
                            </a:rPr>
                            <m:t>𝑖</m:t>
                          </m:r>
                          <m:r>
                            <a:rPr lang="it-IT" sz="1200">
                              <a:latin typeface="Cambria Math" panose="02040503050406030204" pitchFamily="18" charset="0"/>
                            </a:rPr>
                            <m:t>=1</m:t>
                          </m:r>
                        </m:sub>
                        <m:sup>
                          <m:r>
                            <a:rPr lang="it-IT" sz="1200" i="1">
                              <a:latin typeface="Cambria Math" panose="02040503050406030204" pitchFamily="18" charset="0"/>
                            </a:rPr>
                            <m:t>𝑛</m:t>
                          </m:r>
                        </m:sup>
                        <m:e>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b="0" i="1" smtClean="0">
                                      <a:latin typeface="Cambria Math" panose="02040503050406030204" pitchFamily="18" charset="0"/>
                                    </a:rPr>
                                    <m:t>𝑦</m:t>
                                  </m:r>
                                </m:e>
                                <m:sub>
                                  <m:r>
                                    <a:rPr lang="it-IT" sz="1200" i="1">
                                      <a:latin typeface="Cambria Math" panose="02040503050406030204" pitchFamily="18" charset="0"/>
                                    </a:rPr>
                                    <m:t>𝑖</m:t>
                                  </m:r>
                                </m:sub>
                              </m:sSub>
                            </m:e>
                            <m:sup>
                              <m:r>
                                <a:rPr lang="it-IT" sz="1200">
                                  <a:latin typeface="Cambria Math" panose="02040503050406030204" pitchFamily="18" charset="0"/>
                                </a:rPr>
                                <m:t>2</m:t>
                              </m:r>
                            </m:sup>
                          </m:sSup>
                          <m:r>
                            <a:rPr lang="it-IT" sz="1200">
                              <a:latin typeface="Cambria Math" panose="02040503050406030204" pitchFamily="18" charset="0"/>
                            </a:rPr>
                            <m:t>−</m:t>
                          </m:r>
                          <m:sSup>
                            <m:sSupPr>
                              <m:ctrlPr>
                                <a:rPr lang="it-IT" sz="1200" i="1">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𝜇</m:t>
                                  </m:r>
                                </m:e>
                                <m:sub>
                                  <m:r>
                                    <a:rPr lang="it-IT" sz="1200" b="0" i="1" smtClean="0">
                                      <a:latin typeface="Cambria Math" panose="02040503050406030204" pitchFamily="18" charset="0"/>
                                    </a:rPr>
                                    <m:t>𝑦</m:t>
                                  </m:r>
                                </m:sub>
                              </m:sSub>
                            </m:e>
                            <m:sup>
                              <m:r>
                                <a:rPr lang="it-IT" sz="1200">
                                  <a:latin typeface="Cambria Math" panose="02040503050406030204" pitchFamily="18" charset="0"/>
                                </a:rPr>
                                <m:t>2</m:t>
                              </m:r>
                            </m:sup>
                          </m:sSup>
                          <m:r>
                            <a:rPr lang="it-IT" sz="1200" i="1">
                              <a:latin typeface="Cambria Math" panose="02040503050406030204" pitchFamily="18" charset="0"/>
                            </a:rPr>
                            <m:t>=</m:t>
                          </m:r>
                          <m:f>
                            <m:fPr>
                              <m:ctrlPr>
                                <a:rPr lang="it-IT" sz="1200" i="1">
                                  <a:latin typeface="Cambria Math" panose="02040503050406030204" pitchFamily="18" charset="0"/>
                                </a:rPr>
                              </m:ctrlPr>
                            </m:fPr>
                            <m:num>
                              <m:r>
                                <a:rPr lang="it-IT" sz="1200" b="0" i="0" smtClean="0">
                                  <a:latin typeface="Cambria Math" panose="02040503050406030204" pitchFamily="18" charset="0"/>
                                </a:rPr>
                                <m:t>26</m:t>
                              </m:r>
                            </m:num>
                            <m:den>
                              <m:r>
                                <a:rPr lang="it-IT" sz="1200" b="0" i="1" smtClean="0">
                                  <a:latin typeface="Cambria Math" panose="02040503050406030204" pitchFamily="18" charset="0"/>
                                </a:rPr>
                                <m:t>5</m:t>
                              </m:r>
                            </m:den>
                          </m:f>
                          <m:r>
                            <a:rPr lang="it-IT" sz="1200" i="1">
                              <a:latin typeface="Cambria Math" panose="02040503050406030204" pitchFamily="18" charset="0"/>
                            </a:rPr>
                            <m:t>−</m:t>
                          </m:r>
                          <m:r>
                            <a:rPr lang="it-IT" sz="1200" b="0" i="1" smtClean="0">
                              <a:latin typeface="Cambria Math" panose="02040503050406030204" pitchFamily="18" charset="0"/>
                            </a:rPr>
                            <m:t>4=1,2</m:t>
                          </m:r>
                        </m:e>
                      </m:nary>
                    </m:oMath>
                  </m:oMathPara>
                </a14:m>
                <a:endParaRPr lang="it-IT" dirty="0"/>
              </a:p>
            </p:txBody>
          </p:sp>
        </mc:Choice>
        <mc:Fallback xmlns="">
          <p:sp>
            <p:nvSpPr>
              <p:cNvPr id="31" name="Rettangolo 30"/>
              <p:cNvSpPr>
                <a:spLocks noRot="1" noChangeAspect="1" noMove="1" noResize="1" noEditPoints="1" noAdjustHandles="1" noChangeArrowheads="1" noChangeShapeType="1" noTextEdit="1"/>
              </p:cNvSpPr>
              <p:nvPr/>
            </p:nvSpPr>
            <p:spPr>
              <a:xfrm>
                <a:off x="2947810" y="3713323"/>
                <a:ext cx="3083095" cy="596445"/>
              </a:xfrm>
              <a:prstGeom prst="rect">
                <a:avLst/>
              </a:prstGeom>
              <a:blipFill rotWithShape="0">
                <a:blip r:embed="rId13"/>
                <a:stretch>
                  <a:fillRect t="-95918" b="-14795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Rettangolo 31"/>
              <p:cNvSpPr/>
              <p:nvPr/>
            </p:nvSpPr>
            <p:spPr>
              <a:xfrm>
                <a:off x="3236817" y="4331365"/>
                <a:ext cx="1478290" cy="317459"/>
              </a:xfrm>
              <a:prstGeom prst="rect">
                <a:avLst/>
              </a:prstGeom>
            </p:spPr>
            <p:txBody>
              <a:bodyPr wrap="none">
                <a:spAutoFit/>
              </a:bodyPr>
              <a:lstStyle/>
              <a:p>
                <a14:m>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𝜎</m:t>
                        </m:r>
                      </m:e>
                      <m:sub>
                        <m:r>
                          <a:rPr lang="it-IT" sz="1400" i="1">
                            <a:latin typeface="Cambria Math" panose="02040503050406030204" pitchFamily="18" charset="0"/>
                          </a:rPr>
                          <m:t>𝑥</m:t>
                        </m:r>
                      </m:sub>
                    </m:sSub>
                  </m:oMath>
                </a14:m>
                <a:r>
                  <a:rPr lang="it-IT" sz="1400" dirty="0"/>
                  <a:t>=</a:t>
                </a:r>
                <a14:m>
                  <m:oMath xmlns:m="http://schemas.openxmlformats.org/officeDocument/2006/math">
                    <m:rad>
                      <m:radPr>
                        <m:degHide m:val="on"/>
                        <m:ctrlPr>
                          <a:rPr lang="it-IT" sz="1400" i="1" dirty="0">
                            <a:latin typeface="Cambria Math" panose="02040503050406030204" pitchFamily="18" charset="0"/>
                          </a:rPr>
                        </m:ctrlPr>
                      </m:radPr>
                      <m:deg/>
                      <m:e>
                        <m:r>
                          <a:rPr lang="it-IT" sz="1400" b="0" i="1" dirty="0" smtClean="0">
                            <a:latin typeface="Cambria Math" panose="02040503050406030204" pitchFamily="18" charset="0"/>
                          </a:rPr>
                          <m:t>1,2</m:t>
                        </m:r>
                      </m:e>
                    </m:rad>
                    <m:r>
                      <a:rPr lang="it-IT" sz="1400" i="1" dirty="0">
                        <a:latin typeface="Cambria Math" panose="02040503050406030204" pitchFamily="18" charset="0"/>
                      </a:rPr>
                      <m:t>=</m:t>
                    </m:r>
                    <m:r>
                      <a:rPr lang="it-IT" sz="1400" b="0" i="1" dirty="0" smtClean="0">
                        <a:latin typeface="Cambria Math" panose="02040503050406030204" pitchFamily="18" charset="0"/>
                      </a:rPr>
                      <m:t>1,095</m:t>
                    </m:r>
                  </m:oMath>
                </a14:m>
                <a:endParaRPr lang="it-IT" sz="1400" dirty="0"/>
              </a:p>
            </p:txBody>
          </p:sp>
        </mc:Choice>
        <mc:Fallback xmlns="">
          <p:sp>
            <p:nvSpPr>
              <p:cNvPr id="32" name="Rettangolo 31"/>
              <p:cNvSpPr>
                <a:spLocks noRot="1" noChangeAspect="1" noMove="1" noResize="1" noEditPoints="1" noAdjustHandles="1" noChangeArrowheads="1" noChangeShapeType="1" noTextEdit="1"/>
              </p:cNvSpPr>
              <p:nvPr/>
            </p:nvSpPr>
            <p:spPr>
              <a:xfrm>
                <a:off x="3236817" y="4331365"/>
                <a:ext cx="1478290" cy="317459"/>
              </a:xfrm>
              <a:prstGeom prst="rect">
                <a:avLst/>
              </a:prstGeom>
              <a:blipFill rotWithShape="0">
                <a:blip r:embed="rId14"/>
                <a:stretch>
                  <a:fillRect b="-19231"/>
                </a:stretch>
              </a:blipFill>
            </p:spPr>
            <p:txBody>
              <a:bodyPr/>
              <a:lstStyle/>
              <a:p>
                <a:r>
                  <a:rPr lang="it-IT">
                    <a:noFill/>
                  </a:rPr>
                  <a:t> </a:t>
                </a:r>
              </a:p>
            </p:txBody>
          </p:sp>
        </mc:Fallback>
      </mc:AlternateContent>
      <p:cxnSp>
        <p:nvCxnSpPr>
          <p:cNvPr id="7" name="Connettore 1 6"/>
          <p:cNvCxnSpPr/>
          <p:nvPr/>
        </p:nvCxnSpPr>
        <p:spPr>
          <a:xfrm>
            <a:off x="720347" y="2550054"/>
            <a:ext cx="4563882" cy="0"/>
          </a:xfrm>
          <a:prstGeom prst="line">
            <a:avLst/>
          </a:prstGeom>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9" name="Rettangolo 8"/>
              <p:cNvSpPr/>
              <p:nvPr/>
            </p:nvSpPr>
            <p:spPr>
              <a:xfrm>
                <a:off x="282616" y="5014971"/>
                <a:ext cx="1403846" cy="338554"/>
              </a:xfrm>
              <a:prstGeom prst="rect">
                <a:avLst/>
              </a:prstGeom>
            </p:spPr>
            <p:txBody>
              <a:bodyPr wrap="none">
                <a:spAutoFit/>
              </a:bodyPr>
              <a:lstStyle/>
              <a:p>
                <a:pPr algn="ctr">
                  <a:spcAft>
                    <a:spcPts val="0"/>
                  </a:spcAft>
                </a:pPr>
                <a14:m>
                  <m:oMathPara xmlns:m="http://schemas.openxmlformats.org/officeDocument/2006/math">
                    <m:oMathParaPr>
                      <m:jc m:val="centerGroup"/>
                    </m:oMathParaPr>
                    <m:oMath xmlns:m="http://schemas.openxmlformats.org/officeDocument/2006/math">
                      <m:acc>
                        <m:accPr>
                          <m:chr m:val="̂"/>
                          <m:ctrlPr>
                            <a:rPr lang="it-IT" sz="16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sz="16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𝑜</m:t>
                          </m:r>
                        </m:sub>
                      </m:sSub>
                    </m:oMath>
                  </m:oMathPara>
                </a14:m>
                <a:endParaRPr lang="it-IT"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282616" y="5014971"/>
                <a:ext cx="1403846" cy="338554"/>
              </a:xfrm>
              <a:prstGeom prst="rect">
                <a:avLst/>
              </a:prstGeom>
              <a:blipFill rotWithShape="0">
                <a:blip r:embed="rId15"/>
                <a:stretch>
                  <a:fillRect b="-1272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Rettangolo 10"/>
              <p:cNvSpPr/>
              <p:nvPr/>
            </p:nvSpPr>
            <p:spPr>
              <a:xfrm>
                <a:off x="2080201" y="4746008"/>
                <a:ext cx="5550558" cy="765531"/>
              </a:xfrm>
              <a:prstGeom prst="rect">
                <a:avLst/>
              </a:prstGeom>
            </p:spPr>
            <p:txBody>
              <a:bodyPr wrap="non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it-IT" sz="14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𝑋𝑌</m:t>
                              </m:r>
                            </m:sub>
                          </m:sSub>
                        </m:num>
                        <m:den>
                          <m:sSubSup>
                            <m:sSubSup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Sup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m:t>
                              </m:r>
                            </m:sub>
                            <m:sup>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1,4</m:t>
                          </m:r>
                        </m:num>
                        <m:den>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=0,7                     </m:t>
                      </m:r>
                      <m:sSub>
                        <m:sSub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m:t>
                          </m:r>
                        </m:sub>
                      </m:sSub>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=2−0,7 </m:t>
                      </m:r>
                      <m:r>
                        <a:rPr lang="it-IT" sz="14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 3=−0,1</m:t>
                      </m:r>
                      <m:r>
                        <a:rPr lang="it-IT" sz="14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1" name="Rettangolo 10"/>
              <p:cNvSpPr>
                <a:spLocks noRot="1" noChangeAspect="1" noMove="1" noResize="1" noEditPoints="1" noAdjustHandles="1" noChangeArrowheads="1" noChangeShapeType="1" noTextEdit="1"/>
              </p:cNvSpPr>
              <p:nvPr/>
            </p:nvSpPr>
            <p:spPr>
              <a:xfrm>
                <a:off x="2080201" y="4746008"/>
                <a:ext cx="5550558" cy="765531"/>
              </a:xfrm>
              <a:prstGeom prst="rect">
                <a:avLst/>
              </a:prstGeom>
              <a:blipFill rotWithShape="0">
                <a:blip r:embed="rId1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Rettangolo 11"/>
              <p:cNvSpPr/>
              <p:nvPr/>
            </p:nvSpPr>
            <p:spPr>
              <a:xfrm>
                <a:off x="520775" y="5691396"/>
                <a:ext cx="1528111" cy="338554"/>
              </a:xfrm>
              <a:prstGeom prst="rect">
                <a:avLst/>
              </a:prstGeom>
            </p:spPr>
            <p:txBody>
              <a:bodyPr wrap="none">
                <a:spAutoFit/>
              </a:bodyPr>
              <a:lstStyle/>
              <a:p>
                <a:pPr algn="ctr">
                  <a:spcAft>
                    <a:spcPts val="0"/>
                  </a:spcAft>
                </a:pPr>
                <a14:m>
                  <m:oMathPara xmlns:m="http://schemas.openxmlformats.org/officeDocument/2006/math">
                    <m:oMathParaPr>
                      <m:jc m:val="centerGroup"/>
                    </m:oMathParaPr>
                    <m:oMath xmlns:m="http://schemas.openxmlformats.org/officeDocument/2006/math">
                      <m:acc>
                        <m:accPr>
                          <m:chr m:val="̂"/>
                          <m:ctrlPr>
                            <a:rPr lang="it-IT" sz="16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it-IT" sz="16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𝑦</m:t>
                          </m:r>
                        </m:e>
                      </m:acc>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it-IT" sz="16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0,7</m:t>
                      </m:r>
                      <m:r>
                        <a:rPr lang="it-IT" sz="1600"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sz="1600"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−0,1</m:t>
                      </m:r>
                    </m:oMath>
                  </m:oMathPara>
                </a14:m>
                <a:endParaRPr lang="it-IT"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520775" y="5691396"/>
                <a:ext cx="1528111" cy="338554"/>
              </a:xfrm>
              <a:prstGeom prst="rect">
                <a:avLst/>
              </a:prstGeom>
              <a:blipFill rotWithShape="0">
                <a:blip r:embed="rId17"/>
                <a:stretch>
                  <a:fillRect b="-545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Rettangolo 12"/>
              <p:cNvSpPr/>
              <p:nvPr/>
            </p:nvSpPr>
            <p:spPr>
              <a:xfrm>
                <a:off x="5493492" y="5501413"/>
                <a:ext cx="3431132" cy="6231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40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𝜌</m:t>
                          </m:r>
                        </m:e>
                        <m: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
                                    <m:sSub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𝑦</m:t>
                                      </m:r>
                                    </m:sub>
                                  </m:sSub>
                                </m:den>
                              </m:f>
                            </m:e>
                          </m:d>
                        </m:e>
                        <m: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1,4</m:t>
                                  </m:r>
                                </m:num>
                                <m:den>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1,414</m:t>
                                  </m:r>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1,095</m:t>
                                  </m:r>
                                </m:den>
                              </m:f>
                            </m:e>
                          </m:d>
                        </m:e>
                        <m: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400"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sz="1400"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0,817</m:t>
                      </m:r>
                    </m:oMath>
                  </m:oMathPara>
                </a14:m>
                <a:endParaRPr lang="it-IT" sz="14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3" name="Rettangolo 12"/>
              <p:cNvSpPr>
                <a:spLocks noRot="1" noChangeAspect="1" noMove="1" noResize="1" noEditPoints="1" noAdjustHandles="1" noChangeArrowheads="1" noChangeShapeType="1" noTextEdit="1"/>
              </p:cNvSpPr>
              <p:nvPr/>
            </p:nvSpPr>
            <p:spPr>
              <a:xfrm>
                <a:off x="5493492" y="5501413"/>
                <a:ext cx="3431132" cy="623184"/>
              </a:xfrm>
              <a:prstGeom prst="rect">
                <a:avLst/>
              </a:prstGeom>
              <a:blipFill rotWithShape="0">
                <a:blip r:embed="rId1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Rettangolo 33"/>
              <p:cNvSpPr/>
              <p:nvPr/>
            </p:nvSpPr>
            <p:spPr>
              <a:xfrm>
                <a:off x="6110173" y="3791612"/>
                <a:ext cx="2868542" cy="790024"/>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40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𝜌</m:t>
                      </m:r>
                      <m:r>
                        <a:rPr lang="it-IT" sz="140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
                            <m:sSubPr>
                              <m:ctrlP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𝑦</m:t>
                              </m:r>
                            </m:sub>
                          </m:sSub>
                        </m:den>
                      </m:f>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1,4</m:t>
                          </m:r>
                        </m:num>
                        <m:den>
                          <m:r>
                            <a:rPr lang="it-IT" sz="1400" b="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1,414</m:t>
                          </m:r>
                          <m:r>
                            <a:rPr lang="it-IT" sz="140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400" b="0"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1,095</m:t>
                          </m:r>
                        </m:den>
                      </m:f>
                      <m:r>
                        <a:rPr lang="it-IT" sz="1400" b="0" i="0"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=0,904</m:t>
                      </m:r>
                    </m:oMath>
                  </m:oMathPara>
                </a14:m>
                <a:endParaRPr lang="it-IT" sz="1400"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4" name="Rettangolo 33"/>
              <p:cNvSpPr>
                <a:spLocks noRot="1" noChangeAspect="1" noMove="1" noResize="1" noEditPoints="1" noAdjustHandles="1" noChangeArrowheads="1" noChangeShapeType="1" noTextEdit="1"/>
              </p:cNvSpPr>
              <p:nvPr/>
            </p:nvSpPr>
            <p:spPr>
              <a:xfrm>
                <a:off x="6110173" y="3791612"/>
                <a:ext cx="2868542" cy="790024"/>
              </a:xfrm>
              <a:prstGeom prst="rect">
                <a:avLst/>
              </a:prstGeom>
              <a:blipFill rotWithShape="0">
                <a:blip r:embed="rId19"/>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471444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14" name="Rettangolo 13"/>
              <p:cNvSpPr/>
              <p:nvPr/>
            </p:nvSpPr>
            <p:spPr>
              <a:xfrm>
                <a:off x="401452" y="5231503"/>
                <a:ext cx="1699248" cy="369332"/>
              </a:xfrm>
              <a:prstGeom prst="rect">
                <a:avLst/>
              </a:prstGeom>
            </p:spPr>
            <p:txBody>
              <a:bodyPr wrap="none">
                <a:spAutoFit/>
              </a:bodyPr>
              <a:lstStyle/>
              <a:p>
                <a:pPr algn="ctr">
                  <a:spcAft>
                    <a:spcPts val="0"/>
                  </a:spcAft>
                </a:pPr>
                <a14:m>
                  <m:oMathPara xmlns:m="http://schemas.openxmlformats.org/officeDocument/2006/math">
                    <m:oMathParaPr>
                      <m:jc m:val="centerGroup"/>
                    </m:oMathParaPr>
                    <m:oMath xmlns:m="http://schemas.openxmlformats.org/officeDocument/2006/math">
                      <m:acc>
                        <m:accPr>
                          <m:chr m:val="̂"/>
                          <m:ctrlPr>
                            <a:rPr lang="it-IT"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it-IT"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𝑦</m:t>
                          </m:r>
                        </m:e>
                      </m:acc>
                      <m:r>
                        <a:rPr lang="it-I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0,7</m:t>
                      </m:r>
                      <m:r>
                        <a:rPr lang="it-I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−0,1</m:t>
                      </m:r>
                    </m:oMath>
                  </m:oMathPara>
                </a14:m>
                <a:endParaRPr lang="it-IT"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4" name="Rettangolo 13"/>
              <p:cNvSpPr>
                <a:spLocks noRot="1" noChangeAspect="1" noMove="1" noResize="1" noEditPoints="1" noAdjustHandles="1" noChangeArrowheads="1" noChangeShapeType="1" noTextEdit="1"/>
              </p:cNvSpPr>
              <p:nvPr/>
            </p:nvSpPr>
            <p:spPr>
              <a:xfrm>
                <a:off x="401452" y="5231503"/>
                <a:ext cx="1699248" cy="369332"/>
              </a:xfrm>
              <a:prstGeom prst="rect">
                <a:avLst/>
              </a:prstGeom>
              <a:blipFill rotWithShape="0">
                <a:blip r:embed="rId4"/>
                <a:stretch>
                  <a:fillRect t="-4918" b="-819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2880912" y="4954504"/>
                <a:ext cx="4572000" cy="923330"/>
              </a:xfrm>
              <a:prstGeom prst="rect">
                <a:avLst/>
              </a:prstGeom>
            </p:spPr>
            <p:txBody>
              <a:bodyPr>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it-IT"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=1       </m:t>
                      </m:r>
                      <m:acc>
                        <m:accPr>
                          <m:chr m:val="̂"/>
                          <m:ctrlP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𝑦</m:t>
                          </m:r>
                        </m:e>
                      </m:acc>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 −</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0,1</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0,7</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1</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0,6</m:t>
                      </m:r>
                    </m:oMath>
                  </m:oMathPara>
                </a14:m>
                <a:endParaRPr lang="it-IT"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𝑥</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=10     </m:t>
                      </m:r>
                      <m:acc>
                        <m:accPr>
                          <m:chr m:val="̂"/>
                          <m:ctrlP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𝑦</m:t>
                          </m:r>
                        </m:e>
                      </m:acc>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 −</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0,1</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0,7</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4</m:t>
                      </m:r>
                      <m:r>
                        <a:rPr lang="it-IT"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it-IT" b="0"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2,7</m:t>
                      </m:r>
                    </m:oMath>
                  </m:oMathPara>
                </a14:m>
                <a:endParaRPr lang="it-IT"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2880912" y="4954504"/>
                <a:ext cx="4572000" cy="923330"/>
              </a:xfrm>
              <a:prstGeom prst="rect">
                <a:avLst/>
              </a:prstGeom>
              <a:blipFill rotWithShape="0">
                <a:blip r:embed="rId5"/>
                <a:stretch>
                  <a:fillRect/>
                </a:stretch>
              </a:blipFill>
            </p:spPr>
            <p:txBody>
              <a:bodyPr/>
              <a:lstStyle/>
              <a:p>
                <a:r>
                  <a:rPr lang="it-IT">
                    <a:noFill/>
                  </a:rPr>
                  <a:t> </a:t>
                </a:r>
              </a:p>
            </p:txBody>
          </p:sp>
        </mc:Fallback>
      </mc:AlternateContent>
      <p:graphicFrame>
        <p:nvGraphicFramePr>
          <p:cNvPr id="16" name="Grafico 15"/>
          <p:cNvGraphicFramePr>
            <a:graphicFrameLocks/>
          </p:cNvGraphicFramePr>
          <p:nvPr>
            <p:extLst>
              <p:ext uri="{D42A27DB-BD31-4B8C-83A1-F6EECF244321}">
                <p14:modId xmlns:p14="http://schemas.microsoft.com/office/powerpoint/2010/main" val="3339071863"/>
              </p:ext>
            </p:extLst>
          </p:nvPr>
        </p:nvGraphicFramePr>
        <p:xfrm>
          <a:off x="2880912" y="1147577"/>
          <a:ext cx="5877498" cy="36131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2024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3" name="Rettangolo 12"/>
          <p:cNvSpPr/>
          <p:nvPr/>
        </p:nvSpPr>
        <p:spPr>
          <a:xfrm>
            <a:off x="568204" y="1182868"/>
            <a:ext cx="8076091" cy="889154"/>
          </a:xfrm>
          <a:prstGeom prst="rect">
            <a:avLst/>
          </a:prstGeom>
        </p:spPr>
        <p:txBody>
          <a:bodyPr wrap="square">
            <a:spAutoFit/>
          </a:bodyPr>
          <a:lstStyle/>
          <a:p>
            <a:pPr algn="just">
              <a:lnSpc>
                <a:spcPct val="150000"/>
              </a:lnSpc>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È stata condotta un’indagine presso il Dipartimento di Scienze Politiche ed è stato chiesto a 16 studenti di dire quante ore studiano mediamente alla settimana e qual è la loro media degli esami sostenuti fino al giorno in cui è stata fatta l’intervista. I risultati sono riportati nella tabella seguente</a:t>
            </a:r>
            <a:r>
              <a:rPr lang="it-IT" sz="1200" dirty="0" smtClean="0">
                <a:latin typeface="Arial" panose="020B0604020202020204" pitchFamily="34" charset="0"/>
                <a:ea typeface="Times New Roman" panose="02020603050405020304" pitchFamily="18" charset="0"/>
                <a:cs typeface="Arial" panose="020B0604020202020204" pitchFamily="34" charset="0"/>
              </a:rPr>
              <a:t>.</a:t>
            </a: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232658035"/>
                  </p:ext>
                </p:extLst>
              </p:nvPr>
            </p:nvGraphicFramePr>
            <p:xfrm>
              <a:off x="720347" y="2343606"/>
              <a:ext cx="3187700" cy="3338513"/>
            </p:xfrm>
            <a:graphic>
              <a:graphicData uri="http://schemas.openxmlformats.org/drawingml/2006/table">
                <a:tbl>
                  <a:tblPr firstRow="1" firstCol="1" bandRow="1" bandCol="1"/>
                  <a:tblGrid>
                    <a:gridCol w="659765">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tblGrid>
                  <a:tr h="19050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Studente</m:t>
                                </m:r>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Ore</m:t>
                                </m:r>
                                <m:r>
                                  <a:rPr lang="it-IT" sz="11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di</m:t>
                                </m:r>
                                <m:r>
                                  <a:rPr lang="it-IT" sz="11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studio</m:t>
                                </m:r>
                                <m:r>
                                  <a:rPr lang="it-IT" sz="11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settimanali</m:t>
                                </m:r>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Voto</m:t>
                                </m:r>
                                <m:r>
                                  <a:rPr lang="it-IT" sz="11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it-IT" sz="1100">
                                    <a:effectLst/>
                                    <a:latin typeface="Cambria Math" panose="02040503050406030204" pitchFamily="18" charset="0"/>
                                    <a:ea typeface="Calibri" panose="020F0502020204030204" pitchFamily="34" charset="0"/>
                                    <a:cs typeface="Times New Roman" panose="02020603050405020304" pitchFamily="18" charset="0"/>
                                  </a:rPr>
                                  <m:t>medio</m:t>
                                </m:r>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extLst>
                      <a:ext uri="{0D108BD9-81ED-4DB2-BD59-A6C34878D82A}">
                        <a16:rowId xmlns:a16="http://schemas.microsoft.com/office/drawing/2014/main" val="10006"/>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9525" marB="0">
                        <a:lnL>
                          <a:noFill/>
                        </a:lnL>
                        <a:lnR>
                          <a:noFill/>
                        </a:lnR>
                        <a:lnT>
                          <a:noFill/>
                        </a:lnT>
                        <a:lnB>
                          <a:noFill/>
                        </a:lnB>
                      </a:tcPr>
                    </a:tc>
                    <a:extLst>
                      <a:ext uri="{0D108BD9-81ED-4DB2-BD59-A6C34878D82A}">
                        <a16:rowId xmlns:a16="http://schemas.microsoft.com/office/drawing/2014/main" val="10007"/>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extLst>
                      <a:ext uri="{0D108BD9-81ED-4DB2-BD59-A6C34878D82A}">
                        <a16:rowId xmlns:a16="http://schemas.microsoft.com/office/drawing/2014/main" val="10008"/>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extLst>
                      <a:ext uri="{0D108BD9-81ED-4DB2-BD59-A6C34878D82A}">
                        <a16:rowId xmlns:a16="http://schemas.microsoft.com/office/drawing/2014/main" val="10009"/>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extLst>
                      <a:ext uri="{0D108BD9-81ED-4DB2-BD59-A6C34878D82A}">
                        <a16:rowId xmlns:a16="http://schemas.microsoft.com/office/drawing/2014/main" val="10010"/>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extLst>
                      <a:ext uri="{0D108BD9-81ED-4DB2-BD59-A6C34878D82A}">
                        <a16:rowId xmlns:a16="http://schemas.microsoft.com/office/drawing/2014/main" val="10011"/>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extLst>
                      <a:ext uri="{0D108BD9-81ED-4DB2-BD59-A6C34878D82A}">
                        <a16:rowId xmlns:a16="http://schemas.microsoft.com/office/drawing/2014/main" val="10012"/>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a:noFill/>
                        </a:lnT>
                        <a:lnB>
                          <a:noFill/>
                        </a:lnB>
                      </a:tcPr>
                    </a:tc>
                    <a:extLst>
                      <a:ext uri="{0D108BD9-81ED-4DB2-BD59-A6C34878D82A}">
                        <a16:rowId xmlns:a16="http://schemas.microsoft.com/office/drawing/2014/main" val="10013"/>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extLst>
                      <a:ext uri="{0D108BD9-81ED-4DB2-BD59-A6C34878D82A}">
                        <a16:rowId xmlns:a16="http://schemas.microsoft.com/office/drawing/2014/main" val="10014"/>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extLst>
                      <a:ext uri="{0D108BD9-81ED-4DB2-BD59-A6C34878D82A}">
                        <a16:rowId xmlns:a16="http://schemas.microsoft.com/office/drawing/2014/main" val="10015"/>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32658035"/>
                  </p:ext>
                </p:extLst>
              </p:nvPr>
            </p:nvGraphicFramePr>
            <p:xfrm>
              <a:off x="720347" y="2343606"/>
              <a:ext cx="3187700" cy="3338513"/>
            </p:xfrm>
            <a:graphic>
              <a:graphicData uri="http://schemas.openxmlformats.org/drawingml/2006/table">
                <a:tbl>
                  <a:tblPr firstRow="1" firstCol="1" bandRow="1" bandCol="1"/>
                  <a:tblGrid>
                    <a:gridCol w="659765"/>
                    <a:gridCol w="1704975"/>
                    <a:gridCol w="822960"/>
                  </a:tblGrid>
                  <a:tr h="290513">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4167" r="-386111" b="-1068750"/>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8434" t="-4167" r="-48399" b="-1068750"/>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88148" t="-4167" r="-741" b="-1068750"/>
                          </a:stretch>
                        </a:blipFill>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p:sp>
        <p:nvSpPr>
          <p:cNvPr id="6" name="Rettangolo 5"/>
          <p:cNvSpPr/>
          <p:nvPr/>
        </p:nvSpPr>
        <p:spPr>
          <a:xfrm>
            <a:off x="4258019" y="2498493"/>
            <a:ext cx="4572000" cy="2637710"/>
          </a:xfrm>
          <a:prstGeom prst="rect">
            <a:avLst/>
          </a:prstGeom>
        </p:spPr>
        <p:txBody>
          <a:bodyPr>
            <a:spAutoFit/>
          </a:bodyPr>
          <a:lstStyle/>
          <a:p>
            <a:pPr algn="just">
              <a:lnSpc>
                <a:spcPct val="150000"/>
              </a:lnSpc>
              <a:spcAft>
                <a:spcPts val="0"/>
              </a:spcAft>
            </a:pPr>
            <a:r>
              <a:rPr lang="it-IT" sz="1400" dirty="0">
                <a:latin typeface="Arial" panose="020B0604020202020204" pitchFamily="34" charset="0"/>
                <a:ea typeface="Times New Roman" panose="02020603050405020304" pitchFamily="18" charset="0"/>
                <a:cs typeface="Arial" panose="020B0604020202020204" pitchFamily="34" charset="0"/>
              </a:rPr>
              <a:t>Tramite un opportuno grafico si facciano delle considerazioni iniziali sul tipo di relazione che potrebbe esserci tra i due fenomeni e sulla base di questa iniziale intuizione si calcoli l’equazione della retta di regressione, commentando i risultati in rapporto all’iniziale disegno. </a:t>
            </a:r>
          </a:p>
          <a:p>
            <a:pPr algn="just">
              <a:lnSpc>
                <a:spcPct val="150000"/>
              </a:lnSpc>
              <a:spcAft>
                <a:spcPts val="0"/>
              </a:spcAft>
            </a:pPr>
            <a:endParaRPr lang="it-IT" sz="14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it-IT" sz="1400" dirty="0">
                <a:latin typeface="Arial" panose="020B0604020202020204" pitchFamily="34" charset="0"/>
                <a:ea typeface="Times New Roman" panose="02020603050405020304" pitchFamily="18" charset="0"/>
                <a:cs typeface="Arial" panose="020B0604020202020204" pitchFamily="34" charset="0"/>
              </a:rPr>
              <a:t>Si tracci poi sul piano cartesiano la retta di regressione.</a:t>
            </a:r>
          </a:p>
        </p:txBody>
      </p:sp>
    </p:spTree>
    <p:extLst>
      <p:ext uri="{BB962C8B-B14F-4D97-AF65-F5344CB8AC3E}">
        <p14:creationId xmlns:p14="http://schemas.microsoft.com/office/powerpoint/2010/main" val="3823338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Rettangolo 11"/>
          <p:cNvSpPr/>
          <p:nvPr/>
        </p:nvSpPr>
        <p:spPr>
          <a:xfrm>
            <a:off x="372796" y="1086305"/>
            <a:ext cx="7632848" cy="2031325"/>
          </a:xfrm>
          <a:prstGeom prst="rect">
            <a:avLst/>
          </a:prstGeom>
        </p:spPr>
        <p:txBody>
          <a:bodyPr wrap="square">
            <a:spAutoFit/>
          </a:bodyPr>
          <a:lstStyle/>
          <a:p>
            <a:pPr marL="449580" algn="just">
              <a:lnSpc>
                <a:spcPct val="150000"/>
              </a:lnSpc>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Quando si vuole avere un’idea dei risultati cui un’analisi di regressione ci condurrà è utile rappresentare le osservazioni nel piano.</a:t>
            </a:r>
          </a:p>
          <a:p>
            <a:pPr marL="449580" algn="just">
              <a:lnSpc>
                <a:spcPct val="150000"/>
              </a:lnSpc>
              <a:spcAft>
                <a:spcPts val="0"/>
              </a:spcAft>
            </a:pPr>
            <a:r>
              <a:rPr lang="it-IT" sz="1200" dirty="0">
                <a:latin typeface="Arial" panose="020B0604020202020204" pitchFamily="34" charset="0"/>
                <a:ea typeface="Times New Roman" panose="02020603050405020304" pitchFamily="18" charset="0"/>
                <a:cs typeface="Arial" panose="020B0604020202020204" pitchFamily="34" charset="0"/>
              </a:rPr>
              <a:t>Innanzitutto quando l’esercizio non fornisce un’indicazione certa su quale sia la variabile dipendente è bene soffermarsi sul fenomeno che si sta studiando e porsi le opportune domanda. Quale variabile potrebbe dipendere dall’altra? In questo caso è sensato presupporre che sia la media dei voti a dipendere dalle ore che mediamente si dedicano allo studio. Di conseguenza il grafico iniziale della nuvola di punti </a:t>
            </a:r>
            <a:r>
              <a:rPr lang="it-IT" sz="1200" dirty="0" smtClean="0">
                <a:latin typeface="Arial" panose="020B0604020202020204" pitchFamily="34" charset="0"/>
                <a:ea typeface="Times New Roman" panose="02020603050405020304" pitchFamily="18" charset="0"/>
                <a:cs typeface="Arial" panose="020B0604020202020204" pitchFamily="34" charset="0"/>
              </a:rPr>
              <a:t>sarà il seguente:</a:t>
            </a:r>
            <a:endParaRPr lang="it-IT" sz="12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3" name="Grafico 12"/>
          <p:cNvGraphicFramePr>
            <a:graphicFrameLocks/>
          </p:cNvGraphicFramePr>
          <p:nvPr>
            <p:extLst>
              <p:ext uri="{D42A27DB-BD31-4B8C-83A1-F6EECF244321}">
                <p14:modId xmlns:p14="http://schemas.microsoft.com/office/powerpoint/2010/main" val="3677719371"/>
              </p:ext>
            </p:extLst>
          </p:nvPr>
        </p:nvGraphicFramePr>
        <p:xfrm>
          <a:off x="813847" y="3239030"/>
          <a:ext cx="5257254" cy="2993653"/>
        </p:xfrm>
        <a:graphic>
          <a:graphicData uri="http://schemas.openxmlformats.org/drawingml/2006/chart">
            <c:chart xmlns:c="http://schemas.openxmlformats.org/drawingml/2006/chart" xmlns:r="http://schemas.openxmlformats.org/officeDocument/2006/relationships" r:id="rId4"/>
          </a:graphicData>
        </a:graphic>
      </p:graphicFrame>
      <p:sp>
        <p:nvSpPr>
          <p:cNvPr id="14" name="Rettangolo 13"/>
          <p:cNvSpPr/>
          <p:nvPr/>
        </p:nvSpPr>
        <p:spPr>
          <a:xfrm>
            <a:off x="6004541" y="3273205"/>
            <a:ext cx="2627784" cy="1015663"/>
          </a:xfrm>
          <a:prstGeom prst="rect">
            <a:avLst/>
          </a:prstGeom>
        </p:spPr>
        <p:txBody>
          <a:bodyPr wrap="square">
            <a:spAutoFit/>
          </a:bodyPr>
          <a:lstStyle/>
          <a:p>
            <a:r>
              <a:rPr lang="it-IT" sz="1200" dirty="0">
                <a:latin typeface="Arial" panose="020B0604020202020204" pitchFamily="34" charset="0"/>
                <a:ea typeface="Times New Roman" panose="02020603050405020304" pitchFamily="18" charset="0"/>
                <a:cs typeface="Arial" panose="020B0604020202020204" pitchFamily="34" charset="0"/>
              </a:rPr>
              <a:t>I punti così disposti nel piano vi forniscono la certezza che la relazione che vi è tra queste due variabili è una relazione positiva,</a:t>
            </a:r>
          </a:p>
          <a:p>
            <a:endParaRPr lang="it-IT"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5376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ext uri="{D42A27DB-BD31-4B8C-83A1-F6EECF244321}">
                    <p14:modId xmlns:p14="http://schemas.microsoft.com/office/powerpoint/2010/main" val="4292819365"/>
                  </p:ext>
                </p:extLst>
              </p:nvPr>
            </p:nvGraphicFramePr>
            <p:xfrm>
              <a:off x="374573" y="1487571"/>
              <a:ext cx="3939874" cy="3799269"/>
            </p:xfrm>
            <a:graphic>
              <a:graphicData uri="http://schemas.openxmlformats.org/drawingml/2006/table">
                <a:tbl>
                  <a:tblPr firstRow="1" firstCol="1" bandRow="1" bandCol="1"/>
                  <a:tblGrid>
                    <a:gridCol w="577059">
                      <a:extLst>
                        <a:ext uri="{9D8B030D-6E8A-4147-A177-3AD203B41FA5}">
                          <a16:colId xmlns:a16="http://schemas.microsoft.com/office/drawing/2014/main" val="20000"/>
                        </a:ext>
                      </a:extLst>
                    </a:gridCol>
                    <a:gridCol w="421831">
                      <a:extLst>
                        <a:ext uri="{9D8B030D-6E8A-4147-A177-3AD203B41FA5}">
                          <a16:colId xmlns:a16="http://schemas.microsoft.com/office/drawing/2014/main" val="20001"/>
                        </a:ext>
                      </a:extLst>
                    </a:gridCol>
                    <a:gridCol w="869417">
                      <a:extLst>
                        <a:ext uri="{9D8B030D-6E8A-4147-A177-3AD203B41FA5}">
                          <a16:colId xmlns:a16="http://schemas.microsoft.com/office/drawing/2014/main" val="20002"/>
                        </a:ext>
                      </a:extLst>
                    </a:gridCol>
                    <a:gridCol w="986361">
                      <a:extLst>
                        <a:ext uri="{9D8B030D-6E8A-4147-A177-3AD203B41FA5}">
                          <a16:colId xmlns:a16="http://schemas.microsoft.com/office/drawing/2014/main" val="20003"/>
                        </a:ext>
                      </a:extLst>
                    </a:gridCol>
                    <a:gridCol w="1085206">
                      <a:extLst>
                        <a:ext uri="{9D8B030D-6E8A-4147-A177-3AD203B41FA5}">
                          <a16:colId xmlns:a16="http://schemas.microsoft.com/office/drawing/2014/main" val="20004"/>
                        </a:ext>
                      </a:extLst>
                    </a:gridCol>
                  </a:tblGrid>
                  <a:tr h="19050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r>
                                  <a:rPr lang="en-GB" sz="1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r>
                                          <a:rPr lang="en-GB" sz="1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μ</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x</m:t>
                                            </m:r>
                                          </m:sub>
                                        </m:sSub>
                                      </m:e>
                                    </m:d>
                                  </m:e>
                                  <m:sup>
                                    <m:r>
                                      <a:rPr lang="en-GB" sz="1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y</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i</m:t>
                                            </m:r>
                                          </m:sub>
                                        </m:sSub>
                                        <m:r>
                                          <a:rPr lang="en-GB" sz="1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μ</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y</m:t>
                                            </m:r>
                                          </m:sub>
                                        </m:sSub>
                                      </m:e>
                                    </m:d>
                                  </m:e>
                                  <m:sup>
                                    <m:r>
                                      <a:rPr lang="en-GB" sz="1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540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19,14063</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550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87,89063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9525" marB="0">
                        <a:lnL>
                          <a:noFill/>
                        </a:lnL>
                        <a:lnR>
                          <a:noFill/>
                        </a:lnR>
                        <a:lnT>
                          <a:noFill/>
                        </a:lnT>
                        <a:lnB>
                          <a:noFill/>
                        </a:lnB>
                      </a:tcPr>
                    </a:tc>
                    <a:extLst>
                      <a:ext uri="{0D108BD9-81ED-4DB2-BD59-A6C34878D82A}">
                        <a16:rowId xmlns:a16="http://schemas.microsoft.com/office/drawing/2014/main" val="10002"/>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12,25</a:t>
                          </a:r>
                        </a:p>
                      </a:txBody>
                      <a:tcPr marL="68580" marR="68580" marT="9525" marB="0">
                        <a:lnL>
                          <a:noFill/>
                        </a:lnL>
                        <a:lnR>
                          <a:noFill/>
                        </a:lnR>
                        <a:lnT>
                          <a:noFill/>
                        </a:lnT>
                        <a:lnB>
                          <a:noFill/>
                        </a:lnB>
                      </a:tcPr>
                    </a:tc>
                    <a:extLst>
                      <a:ext uri="{0D108BD9-81ED-4DB2-BD59-A6C34878D82A}">
                        <a16:rowId xmlns:a16="http://schemas.microsoft.com/office/drawing/2014/main" val="10003"/>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112,8906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6,25</a:t>
                          </a:r>
                        </a:p>
                      </a:txBody>
                      <a:tcPr marL="68580" marR="68580" marT="9525" marB="0">
                        <a:lnL>
                          <a:noFill/>
                        </a:lnL>
                        <a:lnR>
                          <a:noFill/>
                        </a:lnR>
                        <a:lnT>
                          <a:noFill/>
                        </a:lnT>
                        <a:lnB>
                          <a:noFill/>
                        </a:lnB>
                      </a:tcPr>
                    </a:tc>
                    <a:extLst>
                      <a:ext uri="{0D108BD9-81ED-4DB2-BD59-A6C34878D82A}">
                        <a16:rowId xmlns:a16="http://schemas.microsoft.com/office/drawing/2014/main" val="10004"/>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74,39063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05"/>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206,6406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56,25</a:t>
                          </a:r>
                        </a:p>
                      </a:txBody>
                      <a:tcPr marL="68580" marR="68580" marT="9525" marB="0">
                        <a:lnL>
                          <a:noFill/>
                        </a:lnL>
                        <a:lnR>
                          <a:noFill/>
                        </a:lnR>
                        <a:lnT>
                          <a:noFill/>
                        </a:lnT>
                        <a:lnB>
                          <a:noFill/>
                        </a:lnB>
                      </a:tcPr>
                    </a:tc>
                    <a:extLst>
                      <a:ext uri="{0D108BD9-81ED-4DB2-BD59-A6C34878D82A}">
                        <a16:rowId xmlns:a16="http://schemas.microsoft.com/office/drawing/2014/main" val="10006"/>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1160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594,1406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42,25</a:t>
                          </a:r>
                        </a:p>
                      </a:txBody>
                      <a:tcPr marL="68580" marR="68580" marT="9525" marB="0">
                        <a:lnL>
                          <a:noFill/>
                        </a:lnL>
                        <a:lnR>
                          <a:noFill/>
                        </a:lnR>
                        <a:lnT>
                          <a:noFill/>
                        </a:lnT>
                        <a:lnB>
                          <a:noFill/>
                        </a:lnB>
                      </a:tcPr>
                    </a:tc>
                    <a:extLst>
                      <a:ext uri="{0D108BD9-81ED-4DB2-BD59-A6C34878D82A}">
                        <a16:rowId xmlns:a16="http://schemas.microsoft.com/office/drawing/2014/main" val="10007"/>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74,39063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12,25</a:t>
                          </a:r>
                        </a:p>
                      </a:txBody>
                      <a:tcPr marL="68580" marR="68580" marT="9525" marB="0">
                        <a:lnL>
                          <a:noFill/>
                        </a:lnL>
                        <a:lnR>
                          <a:noFill/>
                        </a:lnR>
                        <a:lnT>
                          <a:noFill/>
                        </a:lnT>
                        <a:lnB>
                          <a:noFill/>
                        </a:lnB>
                      </a:tcPr>
                    </a:tc>
                    <a:extLst>
                      <a:ext uri="{0D108BD9-81ED-4DB2-BD59-A6C34878D82A}">
                        <a16:rowId xmlns:a16="http://schemas.microsoft.com/office/drawing/2014/main" val="10008"/>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0,390625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6,25</a:t>
                          </a:r>
                        </a:p>
                      </a:txBody>
                      <a:tcPr marL="68580" marR="68580" marT="9525" marB="0">
                        <a:lnL>
                          <a:noFill/>
                        </a:lnL>
                        <a:lnR>
                          <a:noFill/>
                        </a:lnR>
                        <a:lnT>
                          <a:noFill/>
                        </a:lnT>
                        <a:lnB>
                          <a:noFill/>
                        </a:lnB>
                      </a:tcPr>
                    </a:tc>
                    <a:extLst>
                      <a:ext uri="{0D108BD9-81ED-4DB2-BD59-A6C34878D82A}">
                        <a16:rowId xmlns:a16="http://schemas.microsoft.com/office/drawing/2014/main" val="10009"/>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56,25</a:t>
                          </a:r>
                        </a:p>
                      </a:txBody>
                      <a:tcPr marL="68580" marR="68580" marT="9525" marB="0">
                        <a:lnL>
                          <a:noFill/>
                        </a:lnL>
                        <a:lnR>
                          <a:noFill/>
                        </a:lnR>
                        <a:lnT>
                          <a:noFill/>
                        </a:lnT>
                        <a:lnB>
                          <a:noFill/>
                        </a:lnB>
                      </a:tcPr>
                    </a:tc>
                    <a:extLst>
                      <a:ext uri="{0D108BD9-81ED-4DB2-BD59-A6C34878D82A}">
                        <a16:rowId xmlns:a16="http://schemas.microsoft.com/office/drawing/2014/main" val="10010"/>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11"/>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6,890625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9525" marB="0">
                        <a:lnL>
                          <a:noFill/>
                        </a:lnL>
                        <a:lnR>
                          <a:noFill/>
                        </a:lnR>
                        <a:lnT>
                          <a:noFill/>
                        </a:lnT>
                        <a:lnB>
                          <a:noFill/>
                        </a:lnB>
                      </a:tcPr>
                    </a:tc>
                    <a:extLst>
                      <a:ext uri="{0D108BD9-81ED-4DB2-BD59-A6C34878D82A}">
                        <a16:rowId xmlns:a16="http://schemas.microsoft.com/office/drawing/2014/main" val="10012"/>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13"/>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92,64063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14"/>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58,14063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15"/>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216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extLst>
                      <a:ext uri="{0D108BD9-81ED-4DB2-BD59-A6C34878D82A}">
                        <a16:rowId xmlns:a16="http://schemas.microsoft.com/office/drawing/2014/main" val="10016"/>
                      </a:ext>
                    </a:extLst>
                  </a:tr>
                  <a:tr h="190500">
                    <a:tc>
                      <a:txBody>
                        <a:bodyPr/>
                        <a:lstStyle/>
                        <a:p>
                          <a:pPr algn="ctr">
                            <a:lnSpc>
                              <a:spcPct val="107000"/>
                            </a:lnSpc>
                            <a:spcAft>
                              <a:spcPts val="800"/>
                            </a:spcAft>
                          </a:pPr>
                          <a14:m>
                            <m:oMath xmlns:m="http://schemas.openxmlformats.org/officeDocument/2006/math">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μ</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x</m:t>
                                  </m:r>
                                </m:sub>
                              </m:sSub>
                            </m:oMath>
                          </a14:m>
                          <a:r>
                            <a:rPr lang="en-GB" sz="1100">
                              <a:effectLst/>
                              <a:latin typeface="Calibri" panose="020F0502020204030204" pitchFamily="34" charset="0"/>
                              <a:ea typeface="Calibri" panose="020F0502020204030204" pitchFamily="34" charset="0"/>
                              <a:cs typeface="Times New Roman" panose="02020603050405020304" pitchFamily="18"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07000"/>
                            </a:lnSpc>
                            <a:spcAft>
                              <a:spcPts val="800"/>
                            </a:spcAft>
                          </a:pPr>
                          <a14:m>
                            <m:oMath xmlns:m="http://schemas.openxmlformats.org/officeDocument/2006/math">
                              <m:sSub>
                                <m:sSubPr>
                                  <m:ctrlPr>
                                    <a:rPr lang="it-IT" sz="11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μ</m:t>
                                  </m:r>
                                </m:e>
                                <m:sub>
                                  <m:r>
                                    <m:rPr>
                                      <m:sty m:val="p"/>
                                    </m:rPr>
                                    <a:rPr lang="en-GB" sz="1100">
                                      <a:effectLst/>
                                      <a:latin typeface="Cambria Math" panose="02040503050406030204" pitchFamily="18" charset="0"/>
                                      <a:ea typeface="Calibri" panose="020F0502020204030204" pitchFamily="34" charset="0"/>
                                      <a:cs typeface="Times New Roman" panose="02020603050405020304" pitchFamily="18" charset="0"/>
                                    </a:rPr>
                                    <m:t>y</m:t>
                                  </m:r>
                                </m:sub>
                              </m:sSub>
                            </m:oMath>
                          </a14:m>
                          <a:r>
                            <a:rPr lang="en-GB" sz="1100">
                              <a:effectLst/>
                              <a:latin typeface="Calibri" panose="020F0502020204030204" pitchFamily="34" charset="0"/>
                              <a:ea typeface="Calibri" panose="020F0502020204030204" pitchFamily="34" charset="0"/>
                              <a:cs typeface="Times New Roman" panose="02020603050405020304" pitchFamily="18"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extLst>
                      <a:ext uri="{0D108BD9-81ED-4DB2-BD59-A6C34878D82A}">
                        <a16:rowId xmlns:a16="http://schemas.microsoft.com/office/drawing/2014/main" val="10017"/>
                      </a:ext>
                    </a:extLst>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15,625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6.202</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1.463,75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334</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4292819365"/>
                  </p:ext>
                </p:extLst>
              </p:nvPr>
            </p:nvGraphicFramePr>
            <p:xfrm>
              <a:off x="374573" y="1487571"/>
              <a:ext cx="3939874" cy="3799269"/>
            </p:xfrm>
            <a:graphic>
              <a:graphicData uri="http://schemas.openxmlformats.org/drawingml/2006/table">
                <a:tbl>
                  <a:tblPr firstRow="1" firstCol="1" bandRow="1" bandCol="1"/>
                  <a:tblGrid>
                    <a:gridCol w="577059"/>
                    <a:gridCol w="421831"/>
                    <a:gridCol w="869417"/>
                    <a:gridCol w="986361"/>
                    <a:gridCol w="1085206"/>
                  </a:tblGrid>
                  <a:tr h="355346">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3448" r="-583158" b="-996552"/>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37681" t="-3448" r="-702899" b="-996552"/>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14685" t="-3448" r="-239161" b="-996552"/>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89506" t="-3448" r="-111111" b="-996552"/>
                          </a:stretch>
                        </a:blipFill>
                      </a:tcPr>
                    </a:tc>
                    <a:tc>
                      <a:txBody>
                        <a:bodyPr/>
                        <a:lstStyle/>
                        <a:p>
                          <a:endParaRPr lang="it-IT"/>
                        </a:p>
                      </a:txBody>
                      <a:tcPr marL="68580" marR="68580" marT="9525"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63483" t="-3448" r="-1124" b="-996552"/>
                          </a:stretch>
                        </a:blipFill>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540</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19,14063</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w="12700" cap="flat" cmpd="sng" algn="ctr">
                          <a:solidFill>
                            <a:srgbClr val="008000"/>
                          </a:solidFill>
                          <a:prstDash val="solid"/>
                          <a:round/>
                          <a:headEnd type="none" w="med" len="med"/>
                          <a:tailEnd type="none" w="med" len="med"/>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550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87,89063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112,8906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74,39063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206,6406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1160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594,1406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42,25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74,39063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0,390625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600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56,25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6,890625</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92,64063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144</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58,14063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216</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13,14063</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9525" marB="0">
                        <a:lnL>
                          <a:noFill/>
                        </a:lnL>
                        <a:lnR>
                          <a:noFill/>
                        </a:lnR>
                        <a:lnT>
                          <a:noFill/>
                        </a:lnT>
                        <a:lnB>
                          <a:noFill/>
                        </a:lnB>
                      </a:tcPr>
                    </a:tc>
                  </a:tr>
                  <a:tr h="205423">
                    <a:tc>
                      <a:txBody>
                        <a:bodyPr/>
                        <a:lstStyle/>
                        <a:p>
                          <a:endParaRPr lang="it-IT"/>
                        </a:p>
                      </a:txBody>
                      <a:tcPr marL="68580" marR="68580" marT="9525" marB="0">
                        <a:lnL>
                          <a:noFill/>
                        </a:lnL>
                        <a:lnR>
                          <a:noFill/>
                        </a:lnR>
                        <a:lnT>
                          <a:noFill/>
                        </a:lnT>
                        <a:lnB>
                          <a:noFill/>
                        </a:lnB>
                        <a:blipFill rotWithShape="0">
                          <a:blip r:embed="rId4"/>
                          <a:stretch>
                            <a:fillRect t="-1650000" r="-583158" b="-126471"/>
                          </a:stretch>
                        </a:blipFill>
                      </a:tcPr>
                    </a:tc>
                    <a:tc>
                      <a:txBody>
                        <a:bodyPr/>
                        <a:lstStyle/>
                        <a:p>
                          <a:endParaRPr lang="it-IT"/>
                        </a:p>
                      </a:txBody>
                      <a:tcPr marL="68580" marR="68580" marT="9525" marB="0">
                        <a:lnL>
                          <a:noFill/>
                        </a:lnL>
                        <a:lnR>
                          <a:noFill/>
                        </a:lnR>
                        <a:lnT>
                          <a:noFill/>
                        </a:lnT>
                        <a:lnB>
                          <a:noFill/>
                        </a:lnB>
                        <a:blipFill rotWithShape="0">
                          <a:blip r:embed="rId4"/>
                          <a:stretch>
                            <a:fillRect l="-137681" t="-1650000" r="-702899" b="-126471"/>
                          </a:stretch>
                        </a:blipFill>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Ʃ=</a:t>
                          </a:r>
                        </a:p>
                      </a:txBody>
                      <a:tcPr marL="68580" marR="68580" marT="9525" marB="0">
                        <a:lnL>
                          <a:noFill/>
                        </a:lnL>
                        <a:lnR>
                          <a:noFill/>
                        </a:lnR>
                        <a:lnT>
                          <a:noFill/>
                        </a:lnT>
                        <a:lnB>
                          <a:noFill/>
                        </a:lnB>
                      </a:tcPr>
                    </a:tc>
                  </a:tr>
                  <a:tr h="190500">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15,625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22,5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6.202</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1.463,75</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334</a:t>
                          </a:r>
                        </a:p>
                      </a:txBody>
                      <a:tcPr marL="68580" marR="68580" marT="9525" marB="0">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p:sp>
        <p:nvSpPr>
          <p:cNvPr id="5" name="Rettangolo 4"/>
          <p:cNvSpPr/>
          <p:nvPr/>
        </p:nvSpPr>
        <p:spPr>
          <a:xfrm>
            <a:off x="4572000" y="1377015"/>
            <a:ext cx="4572000" cy="738664"/>
          </a:xfrm>
          <a:prstGeom prst="rect">
            <a:avLst/>
          </a:prstGeom>
        </p:spPr>
        <p:txBody>
          <a:bodyPr>
            <a:spAutoFit/>
          </a:bodyPr>
          <a:lstStyle/>
          <a:p>
            <a:r>
              <a:rPr lang="it-IT" sz="1400" dirty="0">
                <a:latin typeface="Arial" panose="020B0604020202020204" pitchFamily="34" charset="0"/>
                <a:ea typeface="Times New Roman" panose="02020603050405020304" pitchFamily="18" charset="0"/>
                <a:cs typeface="Arial" panose="020B0604020202020204" pitchFamily="34" charset="0"/>
              </a:rPr>
              <a:t>A questo punto si calcola il coefficiente di correlazione, aspettandosi un valore positivo di tale coefficiente dal grafico di dispersione</a:t>
            </a:r>
          </a:p>
        </p:txBody>
      </p:sp>
      <p:pic>
        <p:nvPicPr>
          <p:cNvPr id="14" name="Immagine 13"/>
          <p:cNvPicPr>
            <a:picLocks noChangeAspect="1"/>
          </p:cNvPicPr>
          <p:nvPr/>
        </p:nvPicPr>
        <p:blipFill>
          <a:blip r:embed="rId5"/>
          <a:stretch>
            <a:fillRect/>
          </a:stretch>
        </p:blipFill>
        <p:spPr>
          <a:xfrm>
            <a:off x="4868654" y="2242858"/>
            <a:ext cx="2495550" cy="1609725"/>
          </a:xfrm>
          <a:prstGeom prst="rect">
            <a:avLst/>
          </a:prstGeom>
        </p:spPr>
      </p:pic>
      <p:pic>
        <p:nvPicPr>
          <p:cNvPr id="15" name="Immagine 14"/>
          <p:cNvPicPr>
            <a:picLocks noChangeAspect="1"/>
          </p:cNvPicPr>
          <p:nvPr/>
        </p:nvPicPr>
        <p:blipFill>
          <a:blip r:embed="rId6"/>
          <a:stretch>
            <a:fillRect/>
          </a:stretch>
        </p:blipFill>
        <p:spPr>
          <a:xfrm>
            <a:off x="5681112" y="3912008"/>
            <a:ext cx="1981200" cy="1095375"/>
          </a:xfrm>
          <a:prstGeom prst="rect">
            <a:avLst/>
          </a:prstGeom>
        </p:spPr>
      </p:pic>
      <p:sp>
        <p:nvSpPr>
          <p:cNvPr id="16" name="Rettangolo 15"/>
          <p:cNvSpPr/>
          <p:nvPr/>
        </p:nvSpPr>
        <p:spPr>
          <a:xfrm>
            <a:off x="4606250" y="4948941"/>
            <a:ext cx="4248472" cy="461665"/>
          </a:xfrm>
          <a:prstGeom prst="rect">
            <a:avLst/>
          </a:prstGeom>
        </p:spPr>
        <p:txBody>
          <a:bodyPr wrap="square">
            <a:spAutoFit/>
          </a:bodyPr>
          <a:lstStyle/>
          <a:p>
            <a:r>
              <a:rPr lang="it-IT" sz="1200" dirty="0">
                <a:latin typeface="Arial" panose="020B0604020202020204" pitchFamily="34" charset="0"/>
                <a:ea typeface="Times New Roman" panose="02020603050405020304" pitchFamily="18" charset="0"/>
                <a:cs typeface="Arial" panose="020B0604020202020204" pitchFamily="34" charset="0"/>
              </a:rPr>
              <a:t>Come ci si aspettava dalla rappresentazione grafica, i due fenomeni sono correlati linearmente in modo positivo.</a:t>
            </a:r>
          </a:p>
        </p:txBody>
      </p:sp>
      <mc:AlternateContent xmlns:mc="http://schemas.openxmlformats.org/markup-compatibility/2006" xmlns:a14="http://schemas.microsoft.com/office/drawing/2010/main">
        <mc:Choice Requires="a14">
          <p:sp>
            <p:nvSpPr>
              <p:cNvPr id="20" name="Rettangolo 19"/>
              <p:cNvSpPr/>
              <p:nvPr/>
            </p:nvSpPr>
            <p:spPr>
              <a:xfrm>
                <a:off x="577273" y="5613341"/>
                <a:ext cx="7985135" cy="525272"/>
              </a:xfrm>
              <a:prstGeom prst="rect">
                <a:avLst/>
              </a:prstGeom>
            </p:spPr>
            <p:txBody>
              <a:bodyPr wrap="none">
                <a:spAutoFit/>
              </a:bodyPr>
              <a:lstStyle/>
              <a:p>
                <a14:m>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Sup>
                          <m:sSubSup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SupPr>
                          <m:e>
                            <m:r>
                              <a:rPr lang="it-IT"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latin typeface="Cambria Math" panose="02040503050406030204" pitchFamily="18" charset="0"/>
                                <a:ea typeface="Times New Roman" panose="02020603050405020304" pitchFamily="18" charset="0"/>
                                <a:cs typeface="Times New Roman" panose="02020603050405020304" pitchFamily="18" charset="0"/>
                              </a:rPr>
                              <m:t>𝑥</m:t>
                            </m:r>
                          </m:sub>
                          <m:sup>
                            <m:r>
                              <a:rPr lang="it-IT" i="1">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it-IT"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b="0" i="1" smtClean="0">
                            <a:latin typeface="Cambria Math" panose="02040503050406030204" pitchFamily="18" charset="0"/>
                            <a:ea typeface="Times New Roman" panose="02020603050405020304" pitchFamily="18" charset="0"/>
                            <a:cs typeface="Times New Roman" panose="02020603050405020304" pitchFamily="18" charset="0"/>
                          </a:rPr>
                          <m:t>36,062</m:t>
                        </m:r>
                      </m:num>
                      <m:den>
                        <m:r>
                          <a:rPr lang="it-IT" b="0" i="1" smtClean="0">
                            <a:latin typeface="Cambria Math" panose="02040503050406030204" pitchFamily="18" charset="0"/>
                            <a:ea typeface="Times New Roman" panose="02020603050405020304" pitchFamily="18" charset="0"/>
                            <a:cs typeface="Times New Roman" panose="02020603050405020304" pitchFamily="18" charset="0"/>
                          </a:rPr>
                          <m:t>91,484</m:t>
                        </m:r>
                      </m:den>
                    </m:f>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b="0" i="1" smtClean="0">
                            <a:latin typeface="Cambria Math" panose="02040503050406030204" pitchFamily="18" charset="0"/>
                            <a:ea typeface="Times New Roman" panose="02020603050405020304" pitchFamily="18" charset="0"/>
                            <a:cs typeface="Times New Roman" panose="02020603050405020304" pitchFamily="18" charset="0"/>
                          </a:rPr>
                          <m:t>=0,394                    </m:t>
                        </m:r>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it-IT" dirty="0" smtClean="0"/>
                  <a:t> = 22,5-0,394</a:t>
                </a:r>
                <a:r>
                  <a:rPr lang="it-IT" dirty="0" smtClean="0">
                    <a:sym typeface="Wingdings" panose="05000000000000000000" pitchFamily="2" charset="2"/>
                  </a:rPr>
                  <a:t>15,625 = 16,341</a:t>
                </a:r>
                <a:endParaRPr lang="it-IT" dirty="0"/>
              </a:p>
            </p:txBody>
          </p:sp>
        </mc:Choice>
        <mc:Fallback xmlns="">
          <p:sp>
            <p:nvSpPr>
              <p:cNvPr id="20" name="Rettangolo 19"/>
              <p:cNvSpPr>
                <a:spLocks noRot="1" noChangeAspect="1" noMove="1" noResize="1" noEditPoints="1" noAdjustHandles="1" noChangeArrowheads="1" noChangeShapeType="1" noTextEdit="1"/>
              </p:cNvSpPr>
              <p:nvPr/>
            </p:nvSpPr>
            <p:spPr>
              <a:xfrm>
                <a:off x="577273" y="5613341"/>
                <a:ext cx="7985135" cy="525272"/>
              </a:xfrm>
              <a:prstGeom prst="rect">
                <a:avLst/>
              </a:prstGeom>
              <a:blipFill rotWithShape="0">
                <a:blip r:embed="rId7"/>
                <a:stretch>
                  <a:fillRect l="-229"/>
                </a:stretch>
              </a:blipFill>
            </p:spPr>
            <p:txBody>
              <a:bodyPr/>
              <a:lstStyle/>
              <a:p>
                <a:r>
                  <a:rPr lang="it-IT">
                    <a:noFill/>
                  </a:rPr>
                  <a:t> </a:t>
                </a:r>
              </a:p>
            </p:txBody>
          </p:sp>
        </mc:Fallback>
      </mc:AlternateContent>
    </p:spTree>
    <p:extLst>
      <p:ext uri="{BB962C8B-B14F-4D97-AF65-F5344CB8AC3E}">
        <p14:creationId xmlns:p14="http://schemas.microsoft.com/office/powerpoint/2010/main" val="36487147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720347" y="1033668"/>
                <a:ext cx="7985135" cy="525272"/>
              </a:xfrm>
              <a:prstGeom prst="rect">
                <a:avLst/>
              </a:prstGeom>
            </p:spPr>
            <p:txBody>
              <a:bodyPr wrap="none">
                <a:spAutoFit/>
              </a:bodyPr>
              <a:lstStyle/>
              <a:p>
                <a14:m>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latin typeface="Cambria Math" panose="02040503050406030204" pitchFamily="18" charset="0"/>
                                <a:ea typeface="Times New Roman" panose="02020603050405020304" pitchFamily="18" charset="0"/>
                                <a:cs typeface="Times New Roman" panose="02020603050405020304" pitchFamily="18" charset="0"/>
                              </a:rPr>
                              <m:t>𝑥𝑦</m:t>
                            </m:r>
                          </m:sub>
                        </m:sSub>
                      </m:num>
                      <m:den>
                        <m:sSubSup>
                          <m:sSubSup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SupPr>
                          <m:e>
                            <m:r>
                              <a:rPr lang="it-IT"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latin typeface="Cambria Math" panose="02040503050406030204" pitchFamily="18" charset="0"/>
                                <a:ea typeface="Times New Roman" panose="02020603050405020304" pitchFamily="18" charset="0"/>
                                <a:cs typeface="Times New Roman" panose="02020603050405020304" pitchFamily="18" charset="0"/>
                              </a:rPr>
                              <m:t>𝑥</m:t>
                            </m:r>
                          </m:sub>
                          <m:sup>
                            <m:r>
                              <a:rPr lang="it-IT" i="1">
                                <a:latin typeface="Cambria Math" panose="02040503050406030204" pitchFamily="18" charset="0"/>
                                <a:ea typeface="Times New Roman" panose="02020603050405020304" pitchFamily="18" charset="0"/>
                                <a:cs typeface="Times New Roman" panose="02020603050405020304" pitchFamily="18" charset="0"/>
                              </a:rPr>
                              <m:t>2</m:t>
                            </m:r>
                          </m:sup>
                        </m:sSubSup>
                      </m:den>
                    </m:f>
                    <m:r>
                      <a:rPr lang="it-IT"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b="0" i="1" smtClean="0">
                            <a:latin typeface="Cambria Math" panose="02040503050406030204" pitchFamily="18" charset="0"/>
                            <a:ea typeface="Times New Roman" panose="02020603050405020304" pitchFamily="18" charset="0"/>
                            <a:cs typeface="Times New Roman" panose="02020603050405020304" pitchFamily="18" charset="0"/>
                          </a:rPr>
                          <m:t>36,062</m:t>
                        </m:r>
                      </m:num>
                      <m:den>
                        <m:r>
                          <a:rPr lang="it-IT" b="0" i="1" smtClean="0">
                            <a:latin typeface="Cambria Math" panose="02040503050406030204" pitchFamily="18" charset="0"/>
                            <a:ea typeface="Times New Roman" panose="02020603050405020304" pitchFamily="18" charset="0"/>
                            <a:cs typeface="Times New Roman" panose="02020603050405020304" pitchFamily="18" charset="0"/>
                          </a:rPr>
                          <m:t>91,484</m:t>
                        </m:r>
                      </m:den>
                    </m:f>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b="0" i="1" smtClean="0">
                            <a:latin typeface="Cambria Math" panose="02040503050406030204" pitchFamily="18" charset="0"/>
                            <a:ea typeface="Times New Roman" panose="02020603050405020304" pitchFamily="18" charset="0"/>
                            <a:cs typeface="Times New Roman" panose="02020603050405020304" pitchFamily="18" charset="0"/>
                          </a:rPr>
                          <m:t>=0,394                    </m:t>
                        </m:r>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𝑜</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𝑦</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𝛽</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it-IT" dirty="0" smtClean="0"/>
                  <a:t> = 22,5-0,394</a:t>
                </a:r>
                <a:r>
                  <a:rPr lang="it-IT" dirty="0" smtClean="0">
                    <a:sym typeface="Wingdings" panose="05000000000000000000" pitchFamily="2" charset="2"/>
                  </a:rPr>
                  <a:t>15,625 = 16,341</a:t>
                </a:r>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720347" y="1033668"/>
                <a:ext cx="7985135" cy="525272"/>
              </a:xfrm>
              <a:prstGeom prst="rect">
                <a:avLst/>
              </a:prstGeom>
              <a:blipFill rotWithShape="0">
                <a:blip r:embed="rId4"/>
                <a:stretch>
                  <a:fillRect l="-229"/>
                </a:stretch>
              </a:blipFill>
            </p:spPr>
            <p:txBody>
              <a:bodyPr/>
              <a:lstStyle/>
              <a:p>
                <a:r>
                  <a:rPr lang="it-IT">
                    <a:noFill/>
                  </a:rPr>
                  <a:t> </a:t>
                </a:r>
              </a:p>
            </p:txBody>
          </p:sp>
        </mc:Fallback>
      </mc:AlternateContent>
      <p:pic>
        <p:nvPicPr>
          <p:cNvPr id="6" name="Immagine 5"/>
          <p:cNvPicPr>
            <a:picLocks noChangeAspect="1"/>
          </p:cNvPicPr>
          <p:nvPr/>
        </p:nvPicPr>
        <p:blipFill>
          <a:blip r:embed="rId5"/>
          <a:stretch>
            <a:fillRect/>
          </a:stretch>
        </p:blipFill>
        <p:spPr>
          <a:xfrm>
            <a:off x="2313541" y="1809211"/>
            <a:ext cx="6406347" cy="4509150"/>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5343642" y="1699247"/>
                <a:ext cx="1111715" cy="282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it-IT" sz="1200" i="1">
                              <a:latin typeface="Cambria Math" panose="02040503050406030204" pitchFamily="18" charset="0"/>
                            </a:rPr>
                          </m:ctrlPr>
                        </m:accPr>
                        <m:e>
                          <m:r>
                            <a:rPr lang="it-IT" sz="1200" i="1">
                              <a:latin typeface="Cambria Math" panose="02040503050406030204" pitchFamily="18" charset="0"/>
                            </a:rPr>
                            <m:t>𝑌</m:t>
                          </m:r>
                        </m:e>
                      </m:acc>
                      <m:r>
                        <a:rPr lang="it-IT" sz="1200" i="0">
                          <a:latin typeface="Cambria Math" panose="02040503050406030204" pitchFamily="18" charset="0"/>
                        </a:rPr>
                        <m:t>=</m:t>
                      </m:r>
                      <m:sSub>
                        <m:sSubPr>
                          <m:ctrlPr>
                            <a:rPr lang="it-IT" sz="1200" i="1">
                              <a:latin typeface="Cambria Math" panose="02040503050406030204" pitchFamily="18" charset="0"/>
                            </a:rPr>
                          </m:ctrlPr>
                        </m:sSubPr>
                        <m:e>
                          <m:r>
                            <a:rPr lang="it-IT" sz="1200" i="1">
                              <a:latin typeface="Cambria Math" panose="02040503050406030204" pitchFamily="18" charset="0"/>
                            </a:rPr>
                            <m:t>𝛽</m:t>
                          </m:r>
                        </m:e>
                        <m:sub>
                          <m:r>
                            <a:rPr lang="it-IT" sz="1200" i="0">
                              <a:latin typeface="Cambria Math" panose="02040503050406030204" pitchFamily="18" charset="0"/>
                            </a:rPr>
                            <m:t>0</m:t>
                          </m:r>
                        </m:sub>
                      </m:sSub>
                      <m:r>
                        <a:rPr lang="it-IT" sz="1200" i="0">
                          <a:latin typeface="Cambria Math" panose="02040503050406030204" pitchFamily="18" charset="0"/>
                        </a:rPr>
                        <m:t>+</m:t>
                      </m:r>
                      <m:sSub>
                        <m:sSubPr>
                          <m:ctrlPr>
                            <a:rPr lang="it-IT" sz="1200" i="1">
                              <a:latin typeface="Cambria Math" panose="02040503050406030204" pitchFamily="18" charset="0"/>
                            </a:rPr>
                          </m:ctrlPr>
                        </m:sSubPr>
                        <m:e>
                          <m:r>
                            <a:rPr lang="it-IT" sz="1200" i="1">
                              <a:latin typeface="Cambria Math" panose="02040503050406030204" pitchFamily="18" charset="0"/>
                            </a:rPr>
                            <m:t>𝛽</m:t>
                          </m:r>
                        </m:e>
                        <m:sub>
                          <m:r>
                            <a:rPr lang="it-IT" sz="1200" i="0">
                              <a:latin typeface="Cambria Math" panose="02040503050406030204" pitchFamily="18" charset="0"/>
                            </a:rPr>
                            <m:t>1</m:t>
                          </m:r>
                        </m:sub>
                      </m:sSub>
                      <m:r>
                        <a:rPr lang="it-IT" sz="1200" i="1">
                          <a:latin typeface="Cambria Math" panose="02040503050406030204" pitchFamily="18" charset="0"/>
                        </a:rPr>
                        <m:t>𝑋</m:t>
                      </m:r>
                    </m:oMath>
                  </m:oMathPara>
                </a14:m>
                <a:endParaRPr lang="it-IT" sz="1200" dirty="0"/>
              </a:p>
            </p:txBody>
          </p:sp>
        </mc:Choice>
        <mc:Fallback xmlns="">
          <p:sp>
            <p:nvSpPr>
              <p:cNvPr id="5" name="Rettangolo 4"/>
              <p:cNvSpPr>
                <a:spLocks noRot="1" noChangeAspect="1" noMove="1" noResize="1" noEditPoints="1" noAdjustHandles="1" noChangeArrowheads="1" noChangeShapeType="1" noTextEdit="1"/>
              </p:cNvSpPr>
              <p:nvPr/>
            </p:nvSpPr>
            <p:spPr>
              <a:xfrm>
                <a:off x="5343642" y="1699247"/>
                <a:ext cx="1111715" cy="282000"/>
              </a:xfrm>
              <a:prstGeom prst="rect">
                <a:avLst/>
              </a:prstGeom>
              <a:blipFill rotWithShape="0">
                <a:blip r:embed="rId6"/>
                <a:stretch>
                  <a:fillRect t="-2174" b="-4348"/>
                </a:stretch>
              </a:blipFill>
            </p:spPr>
            <p:txBody>
              <a:bodyPr/>
              <a:lstStyle/>
              <a:p>
                <a:r>
                  <a:rPr lang="it-IT">
                    <a:noFill/>
                  </a:rPr>
                  <a:t> </a:t>
                </a:r>
              </a:p>
            </p:txBody>
          </p:sp>
        </mc:Fallback>
      </mc:AlternateContent>
    </p:spTree>
    <p:extLst>
      <p:ext uri="{BB962C8B-B14F-4D97-AF65-F5344CB8AC3E}">
        <p14:creationId xmlns:p14="http://schemas.microsoft.com/office/powerpoint/2010/main" val="2478964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covarianza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787400" y="1473200"/>
                <a:ext cx="7988300" cy="4550669"/>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Quando si osservano due caratteri diversi, riferiti ad una medesima popolazione, dei quali conosciamo i valori numerici, si può fare riferimento a indici statistici che possono descrivere come i due insiemi di dati variano tra loro.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Un </a:t>
                </a:r>
                <a:r>
                  <a:rPr lang="it-IT" dirty="0">
                    <a:latin typeface="Arial" panose="020B0604020202020204" pitchFamily="34" charset="0"/>
                    <a:ea typeface="Times New Roman" panose="02020603050405020304" pitchFamily="18" charset="0"/>
                    <a:cs typeface="Times New Roman" panose="02020603050405020304" pitchFamily="18" charset="0"/>
                  </a:rPr>
                  <a:t>indice simmetrico per misurare la concordanza o la discordanza tra due caratteri quantitativi è la </a:t>
                </a:r>
                <a:r>
                  <a:rPr lang="it-IT" b="1" dirty="0">
                    <a:effectLst/>
                    <a:latin typeface="Arial" panose="020B0604020202020204" pitchFamily="34" charset="0"/>
                    <a:ea typeface="Times New Roman" panose="02020603050405020304" pitchFamily="18" charset="0"/>
                    <a:cs typeface="Times New Roman" panose="02020603050405020304" pitchFamily="18" charset="0"/>
                  </a:rPr>
                  <a:t>covarianza</a:t>
                </a:r>
                <a:r>
                  <a:rPr lang="it-IT" dirty="0">
                    <a:effectLst/>
                    <a:latin typeface="Arial" panose="020B0604020202020204" pitchFamily="34" charset="0"/>
                    <a:ea typeface="Times New Roman" panose="02020603050405020304" pitchFamily="18" charset="0"/>
                    <a:cs typeface="Times New Roman" panose="02020603050405020304" pitchFamily="18" charset="0"/>
                  </a:rPr>
                  <a:t>, ovvero la media dei prodotti degli scostamenti delle variabili X e Y dalle rispettive medie:</a:t>
                </a: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sub>
                              </m:sSub>
                            </m:e>
                          </m:d>
                        </m:e>
                      </m:nary>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787400" y="1473200"/>
                <a:ext cx="7988300" cy="4550669"/>
              </a:xfrm>
              <a:prstGeom prst="rect">
                <a:avLst/>
              </a:prstGeom>
              <a:blipFill rotWithShape="0">
                <a:blip r:embed="rId4"/>
                <a:stretch>
                  <a:fillRect l="-610" r="-610"/>
                </a:stretch>
              </a:blipFill>
            </p:spPr>
            <p:txBody>
              <a:bodyPr/>
              <a:lstStyle/>
              <a:p>
                <a:r>
                  <a:rPr lang="it-IT">
                    <a:noFill/>
                  </a:rPr>
                  <a:t> </a:t>
                </a:r>
              </a:p>
            </p:txBody>
          </p:sp>
        </mc:Fallback>
      </mc:AlternateContent>
    </p:spTree>
    <p:extLst>
      <p:ext uri="{BB962C8B-B14F-4D97-AF65-F5344CB8AC3E}">
        <p14:creationId xmlns:p14="http://schemas.microsoft.com/office/powerpoint/2010/main" val="631306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1101478" y="1072393"/>
            <a:ext cx="6697543" cy="4909899"/>
          </a:xfrm>
          <a:prstGeom prst="rect">
            <a:avLst/>
          </a:prstGeom>
        </p:spPr>
      </p:pic>
    </p:spTree>
    <p:extLst>
      <p:ext uri="{BB962C8B-B14F-4D97-AF65-F5344CB8AC3E}">
        <p14:creationId xmlns:p14="http://schemas.microsoft.com/office/powerpoint/2010/main" val="2225803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766762" y="1946210"/>
            <a:ext cx="7892894" cy="3386822"/>
          </a:xfrm>
          <a:prstGeom prst="rect">
            <a:avLst/>
          </a:prstGeom>
        </p:spPr>
      </p:pic>
    </p:spTree>
    <p:extLst>
      <p:ext uri="{BB962C8B-B14F-4D97-AF65-F5344CB8AC3E}">
        <p14:creationId xmlns:p14="http://schemas.microsoft.com/office/powerpoint/2010/main" val="1412804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1053378" y="1229395"/>
            <a:ext cx="6996113" cy="5133931"/>
          </a:xfrm>
          <a:prstGeom prst="rect">
            <a:avLst/>
          </a:prstGeom>
        </p:spPr>
      </p:pic>
    </p:spTree>
    <p:extLst>
      <p:ext uri="{BB962C8B-B14F-4D97-AF65-F5344CB8AC3E}">
        <p14:creationId xmlns:p14="http://schemas.microsoft.com/office/powerpoint/2010/main" val="2546520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covarianza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609600" y="2047217"/>
            <a:ext cx="7975600" cy="2585323"/>
          </a:xfrm>
          <a:prstGeom prst="rect">
            <a:avLst/>
          </a:prstGeom>
        </p:spPr>
        <p:txBody>
          <a:bodyPr wrap="square">
            <a:spAutoFit/>
          </a:bodyPr>
          <a:lstStyle/>
          <a:p>
            <a:r>
              <a:rPr lang="it-IT" dirty="0">
                <a:latin typeface="Arial" panose="020B0604020202020204" pitchFamily="34" charset="0"/>
                <a:cs typeface="Arial" panose="020B0604020202020204" pitchFamily="34" charset="0"/>
              </a:rPr>
              <a:t>È un indice simmetrico che misura la concordanza o la discordanza tra due caratteri </a:t>
            </a:r>
            <a:r>
              <a:rPr lang="it-IT" dirty="0" smtClean="0">
                <a:latin typeface="Arial" panose="020B0604020202020204" pitchFamily="34" charset="0"/>
                <a:cs typeface="Arial" panose="020B0604020202020204" pitchFamily="34" charset="0"/>
              </a:rPr>
              <a:t>quantitativi</a:t>
            </a:r>
          </a:p>
          <a:p>
            <a:r>
              <a:rPr lang="it-IT" dirty="0">
                <a:latin typeface="Arial" panose="020B0604020202020204" pitchFamily="34" charset="0"/>
                <a:cs typeface="Arial" panose="020B0604020202020204" pitchFamily="34" charset="0"/>
              </a:rPr>
              <a:t>È positiva se al numeratore prevalgono i prodotti di scostamenti concordi (tutti e due positivi o tutti e due negativi) mentre è negativa se prevalgono i prodotti di scostamenti discordi</a:t>
            </a:r>
            <a:r>
              <a:rPr lang="it-IT" dirty="0" smtClean="0">
                <a:latin typeface="Arial" panose="020B0604020202020204" pitchFamily="34" charset="0"/>
                <a:cs typeface="Arial" panose="020B0604020202020204" pitchFamily="34" charset="0"/>
              </a:rPr>
              <a:t>.</a:t>
            </a:r>
          </a:p>
          <a:p>
            <a:r>
              <a:rPr lang="it-IT" dirty="0">
                <a:latin typeface="Arial" panose="020B0604020202020204" pitchFamily="34" charset="0"/>
                <a:cs typeface="Arial" panose="020B0604020202020204" pitchFamily="34" charset="0"/>
              </a:rPr>
              <a:t>Una covarianza pressoché uguale a zero indica che i dati non sono in relazione diretta tra loro.</a:t>
            </a:r>
          </a:p>
          <a:p>
            <a:endParaRPr lang="it-IT"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ttangolo 4"/>
              <p:cNvSpPr/>
              <p:nvPr/>
            </p:nvSpPr>
            <p:spPr>
              <a:xfrm>
                <a:off x="2236083" y="1112353"/>
                <a:ext cx="3198633"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𝑛</m:t>
                          </m:r>
                        </m:sup>
                        <m:e>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e>
                          </m:d>
                          <m:d>
                            <m:dPr>
                              <m:ctrlPr>
                                <a:rPr lang="it-IT"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𝑌</m:t>
                                  </m:r>
                                </m:sub>
                              </m:sSub>
                            </m:e>
                          </m:d>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2236083" y="1112353"/>
                <a:ext cx="3198633" cy="848566"/>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69537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Formula alternativa per il calcolo della covarianza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4" name="Rettangolo 3"/>
          <p:cNvSpPr/>
          <p:nvPr/>
        </p:nvSpPr>
        <p:spPr>
          <a:xfrm>
            <a:off x="355600" y="1356101"/>
            <a:ext cx="8432800" cy="507831"/>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può dimostrare che la formula della covarianza si può scrivere come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ttangolo 4"/>
              <p:cNvSpPr/>
              <p:nvPr/>
            </p:nvSpPr>
            <p:spPr>
              <a:xfrm>
                <a:off x="673100" y="1629982"/>
                <a:ext cx="7632700" cy="205767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sub>
                              </m:sSub>
                            </m:e>
                          </m:d>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e>
                      </m:nary>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sub>
                          </m:sSub>
                        </m:e>
                      </m:nary>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𝑌</m:t>
                          </m:r>
                        </m:sub>
                      </m:sSub>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per una maggiore facilità di calcolo</a:t>
                </a:r>
              </a:p>
            </p:txBody>
          </p:sp>
        </mc:Choice>
        <mc:Fallback xmlns="">
          <p:sp>
            <p:nvSpPr>
              <p:cNvPr id="5" name="Rettangolo 4"/>
              <p:cNvSpPr>
                <a:spLocks noRot="1" noChangeAspect="1" noMove="1" noResize="1" noEditPoints="1" noAdjustHandles="1" noChangeArrowheads="1" noChangeShapeType="1" noTextEdit="1"/>
              </p:cNvSpPr>
              <p:nvPr/>
            </p:nvSpPr>
            <p:spPr>
              <a:xfrm>
                <a:off x="673100" y="1629982"/>
                <a:ext cx="7632700" cy="2057679"/>
              </a:xfrm>
              <a:prstGeom prst="rect">
                <a:avLst/>
              </a:prstGeom>
              <a:blipFill rotWithShape="0">
                <a:blip r:embed="rId4"/>
                <a:stretch>
                  <a:fillRect l="-638" b="-1183"/>
                </a:stretch>
              </a:blipFill>
            </p:spPr>
            <p:txBody>
              <a:bodyPr/>
              <a:lstStyle/>
              <a:p>
                <a:r>
                  <a:rPr lang="it-IT">
                    <a:noFill/>
                  </a:rPr>
                  <a:t> </a:t>
                </a:r>
              </a:p>
            </p:txBody>
          </p:sp>
        </mc:Fallback>
      </mc:AlternateContent>
    </p:spTree>
    <p:extLst>
      <p:ext uri="{BB962C8B-B14F-4D97-AF65-F5344CB8AC3E}">
        <p14:creationId xmlns:p14="http://schemas.microsoft.com/office/powerpoint/2010/main" val="3810155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graphicFrame>
            <p:nvGraphicFramePr>
              <p:cNvPr id="12" name="Tabella 11"/>
              <p:cNvGraphicFramePr>
                <a:graphicFrameLocks noGrp="1"/>
              </p:cNvGraphicFramePr>
              <p:nvPr>
                <p:extLst>
                  <p:ext uri="{D42A27DB-BD31-4B8C-83A1-F6EECF244321}">
                    <p14:modId xmlns:p14="http://schemas.microsoft.com/office/powerpoint/2010/main" val="2740227336"/>
                  </p:ext>
                </p:extLst>
              </p:nvPr>
            </p:nvGraphicFramePr>
            <p:xfrm>
              <a:off x="5262154" y="1237758"/>
              <a:ext cx="3354705" cy="1645920"/>
            </p:xfrm>
            <a:graphic>
              <a:graphicData uri="http://schemas.openxmlformats.org/drawingml/2006/table">
                <a:tbl>
                  <a:tblPr firstRow="1" firstCol="1" bandRow="1" bandCol="1"/>
                  <a:tblGrid>
                    <a:gridCol w="432389">
                      <a:extLst>
                        <a:ext uri="{9D8B030D-6E8A-4147-A177-3AD203B41FA5}">
                          <a16:colId xmlns:a16="http://schemas.microsoft.com/office/drawing/2014/main" val="20000"/>
                        </a:ext>
                      </a:extLst>
                    </a:gridCol>
                    <a:gridCol w="1537491">
                      <a:extLst>
                        <a:ext uri="{9D8B030D-6E8A-4147-A177-3AD203B41FA5}">
                          <a16:colId xmlns:a16="http://schemas.microsoft.com/office/drawing/2014/main" val="20001"/>
                        </a:ext>
                      </a:extLst>
                    </a:gridCol>
                    <a:gridCol w="1384825">
                      <a:extLst>
                        <a:ext uri="{9D8B030D-6E8A-4147-A177-3AD203B41FA5}">
                          <a16:colId xmlns:a16="http://schemas.microsoft.com/office/drawing/2014/main" val="20002"/>
                        </a:ext>
                      </a:extLst>
                    </a:gridCol>
                  </a:tblGrid>
                  <a:tr h="0">
                    <a:tc>
                      <a:txBody>
                        <a:bodyPr/>
                        <a:lstStyle/>
                        <a:p>
                          <a:pPr algn="l">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Matematica </a:t>
                          </a:r>
                          <a14:m>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Statistica </a:t>
                          </a:r>
                          <a14:m>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it-IT" sz="12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27</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27</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29</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18</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12" name="Tabella 11"/>
              <p:cNvGraphicFramePr>
                <a:graphicFrameLocks noGrp="1"/>
              </p:cNvGraphicFramePr>
              <p:nvPr>
                <p:extLst>
                  <p:ext uri="{D42A27DB-BD31-4B8C-83A1-F6EECF244321}">
                    <p14:modId xmlns:p14="http://schemas.microsoft.com/office/powerpoint/2010/main" val="2740227336"/>
                  </p:ext>
                </p:extLst>
              </p:nvPr>
            </p:nvGraphicFramePr>
            <p:xfrm>
              <a:off x="5262154" y="1237758"/>
              <a:ext cx="3354705" cy="1645920"/>
            </p:xfrm>
            <a:graphic>
              <a:graphicData uri="http://schemas.openxmlformats.org/drawingml/2006/table">
                <a:tbl>
                  <a:tblPr firstRow="1" firstCol="1" bandRow="1" bandCol="1"/>
                  <a:tblGrid>
                    <a:gridCol w="432389"/>
                    <a:gridCol w="1537491"/>
                    <a:gridCol w="1384825"/>
                  </a:tblGrid>
                  <a:tr h="182880">
                    <a:tc>
                      <a:txBody>
                        <a:bodyPr/>
                        <a:lstStyle/>
                        <a:p>
                          <a:pPr algn="l">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8063" t="-30000" r="-90514" b="-850000"/>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42731" t="-30000" r="-881" b="-850000"/>
                          </a:stretch>
                        </a:blipFill>
                      </a:tcPr>
                    </a:tc>
                  </a:tr>
                  <a:tr h="182880">
                    <a:tc>
                      <a:txBody>
                        <a:bodyPr/>
                        <a:lstStyle/>
                        <a:p>
                          <a:pPr algn="l">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27</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27</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29</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18</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21</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p:sp>
        <p:nvSpPr>
          <p:cNvPr id="13" name="Rettangolo 12"/>
          <p:cNvSpPr/>
          <p:nvPr/>
        </p:nvSpPr>
        <p:spPr>
          <a:xfrm>
            <a:off x="266700" y="1237758"/>
            <a:ext cx="4572000" cy="1477328"/>
          </a:xfrm>
          <a:prstGeom prst="rect">
            <a:avLst/>
          </a:prstGeom>
        </p:spPr>
        <p:txBody>
          <a:bodyPr>
            <a:spAutoFit/>
          </a:bodyPr>
          <a:lstStyle/>
          <a:p>
            <a:pPr algn="just"/>
            <a:r>
              <a:rPr lang="it-IT" dirty="0" smtClean="0">
                <a:latin typeface="Arial" panose="020B0604020202020204" pitchFamily="34" charset="0"/>
                <a:cs typeface="Arial" panose="020B0604020202020204" pitchFamily="34" charset="0"/>
              </a:rPr>
              <a:t>La tabella riporta la distribuzione di voti riportata da 8 studenti che hanno sostenuto gli esami di matematica e statistica. Calcolare la covarianza tra x e y con la formula alternativa.</a:t>
            </a:r>
            <a:endParaRPr lang="it-IT" dirty="0"/>
          </a:p>
        </p:txBody>
      </p:sp>
      <mc:AlternateContent xmlns:mc="http://schemas.openxmlformats.org/markup-compatibility/2006" xmlns:a14="http://schemas.microsoft.com/office/drawing/2010/main">
        <mc:Choice Requires="a14">
          <p:graphicFrame>
            <p:nvGraphicFramePr>
              <p:cNvPr id="7" name="Tabella 6"/>
              <p:cNvGraphicFramePr>
                <a:graphicFrameLocks noGrp="1"/>
              </p:cNvGraphicFramePr>
              <p:nvPr>
                <p:extLst>
                  <p:ext uri="{D42A27DB-BD31-4B8C-83A1-F6EECF244321}">
                    <p14:modId xmlns:p14="http://schemas.microsoft.com/office/powerpoint/2010/main" val="1451638854"/>
                  </p:ext>
                </p:extLst>
              </p:nvPr>
            </p:nvGraphicFramePr>
            <p:xfrm>
              <a:off x="661034" y="3357189"/>
              <a:ext cx="3606165" cy="2438400"/>
            </p:xfrm>
            <a:graphic>
              <a:graphicData uri="http://schemas.openxmlformats.org/drawingml/2006/table">
                <a:tbl>
                  <a:tblPr firstRow="1" firstCol="1" bandRow="1" bandCol="1"/>
                  <a:tblGrid>
                    <a:gridCol w="384681">
                      <a:extLst>
                        <a:ext uri="{9D8B030D-6E8A-4147-A177-3AD203B41FA5}">
                          <a16:colId xmlns:a16="http://schemas.microsoft.com/office/drawing/2014/main" val="20000"/>
                        </a:ext>
                      </a:extLst>
                    </a:gridCol>
                    <a:gridCol w="1298079">
                      <a:extLst>
                        <a:ext uri="{9D8B030D-6E8A-4147-A177-3AD203B41FA5}">
                          <a16:colId xmlns:a16="http://schemas.microsoft.com/office/drawing/2014/main" val="20001"/>
                        </a:ext>
                      </a:extLst>
                    </a:gridCol>
                    <a:gridCol w="1127695">
                      <a:extLst>
                        <a:ext uri="{9D8B030D-6E8A-4147-A177-3AD203B41FA5}">
                          <a16:colId xmlns:a16="http://schemas.microsoft.com/office/drawing/2014/main" val="20002"/>
                        </a:ext>
                      </a:extLst>
                    </a:gridCol>
                    <a:gridCol w="795710">
                      <a:extLst>
                        <a:ext uri="{9D8B030D-6E8A-4147-A177-3AD203B41FA5}">
                          <a16:colId xmlns:a16="http://schemas.microsoft.com/office/drawing/2014/main" val="20003"/>
                        </a:ext>
                      </a:extLst>
                    </a:gridCol>
                  </a:tblGrid>
                  <a:tr h="368637">
                    <a:tc>
                      <a:txBody>
                        <a:bodyPr/>
                        <a:lstStyle/>
                        <a:p>
                          <a:pPr algn="l">
                            <a:spcAft>
                              <a:spcPts val="0"/>
                            </a:spcAft>
                          </a:pPr>
                          <a:r>
                            <a:rPr lang="it-IT" sz="1400" i="1" dirty="0">
                              <a:effectLst/>
                              <a:latin typeface="Arial" panose="020B0604020202020204" pitchFamily="34" charset="0"/>
                              <a:ea typeface="Calibri" panose="020F0502020204030204" pitchFamily="34" charset="0"/>
                              <a:cs typeface="Times New Roman" panose="02020603050405020304" pitchFamily="18" charset="0"/>
                            </a:rPr>
                            <a:t/>
                          </a:r>
                          <a:br>
                            <a:rPr lang="it-IT" sz="1400" i="1" dirty="0">
                              <a:effectLst/>
                              <a:latin typeface="Arial" panose="020B0604020202020204" pitchFamily="34" charset="0"/>
                              <a:ea typeface="Calibri" panose="020F0502020204030204" pitchFamily="34" charset="0"/>
                              <a:cs typeface="Times New Roman" panose="02020603050405020304" pitchFamily="18" charset="0"/>
                            </a:rPr>
                          </a:br>
                          <a:r>
                            <a:rPr lang="it-IT" sz="1200" i="1" dirty="0">
                              <a:effectLst/>
                              <a:latin typeface="Arial" panose="020B0604020202020204" pitchFamily="34" charset="0"/>
                              <a:ea typeface="Calibri" panose="020F0502020204030204" pitchFamily="34" charset="0"/>
                              <a:cs typeface="Arial" panose="020B0604020202020204" pitchFamily="34" charset="0"/>
                            </a:rPr>
                            <a:t>N</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i="1">
                              <a:effectLst/>
                              <a:latin typeface="Arial" panose="020B0604020202020204" pitchFamily="34" charset="0"/>
                              <a:ea typeface="Calibri" panose="020F0502020204030204" pitchFamily="34" charset="0"/>
                              <a:cs typeface="Arial" panose="020B0604020202020204" pitchFamily="34" charset="0"/>
                            </a:rPr>
                            <a:t>Matematica </a:t>
                          </a:r>
                          <a14:m>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𝑥</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i="1">
                              <a:effectLst/>
                              <a:latin typeface="Arial" panose="020B0604020202020204" pitchFamily="34" charset="0"/>
                              <a:ea typeface="Calibri" panose="020F0502020204030204" pitchFamily="34" charset="0"/>
                              <a:cs typeface="Arial" panose="020B0604020202020204" pitchFamily="34" charset="0"/>
                            </a:rPr>
                            <a:t>Statistica </a:t>
                          </a:r>
                          <a14:m>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𝑦</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𝑥</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r>
                                  <a:rPr lang="it-IT"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𝑦</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552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756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360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550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Ʃ</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197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5110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7014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µ</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24,625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25,375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638,750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198497">
                    <a:tc>
                      <a:txBody>
                        <a:bodyPr/>
                        <a:lstStyle/>
                        <a:p>
                          <a:pPr algn="l">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mc:Choice>
        <mc:Fallback xmlns="">
          <p:graphicFrame>
            <p:nvGraphicFramePr>
              <p:cNvPr id="7" name="Tabella 6"/>
              <p:cNvGraphicFramePr>
                <a:graphicFrameLocks noGrp="1"/>
              </p:cNvGraphicFramePr>
              <p:nvPr>
                <p:extLst>
                  <p:ext uri="{D42A27DB-BD31-4B8C-83A1-F6EECF244321}">
                    <p14:modId xmlns:p14="http://schemas.microsoft.com/office/powerpoint/2010/main" val="1451638854"/>
                  </p:ext>
                </p:extLst>
              </p:nvPr>
            </p:nvGraphicFramePr>
            <p:xfrm>
              <a:off x="661034" y="3357189"/>
              <a:ext cx="3606165" cy="2438400"/>
            </p:xfrm>
            <a:graphic>
              <a:graphicData uri="http://schemas.openxmlformats.org/drawingml/2006/table">
                <a:tbl>
                  <a:tblPr firstRow="1" firstCol="1" bandRow="1" bandCol="1"/>
                  <a:tblGrid>
                    <a:gridCol w="384681"/>
                    <a:gridCol w="1298079"/>
                    <a:gridCol w="1127695"/>
                    <a:gridCol w="795710"/>
                  </a:tblGrid>
                  <a:tr h="396240">
                    <a:tc>
                      <a:txBody>
                        <a:bodyPr/>
                        <a:lstStyle/>
                        <a:p>
                          <a:pPr algn="l">
                            <a:spcAft>
                              <a:spcPts val="0"/>
                            </a:spcAft>
                          </a:pPr>
                          <a:r>
                            <a:rPr lang="it-IT" sz="1400" i="1" dirty="0">
                              <a:effectLst/>
                              <a:latin typeface="Arial" panose="020B0604020202020204" pitchFamily="34" charset="0"/>
                              <a:ea typeface="Calibri" panose="020F0502020204030204" pitchFamily="34" charset="0"/>
                              <a:cs typeface="Times New Roman" panose="02020603050405020304" pitchFamily="18" charset="0"/>
                            </a:rPr>
                            <a:t/>
                          </a:r>
                          <a:br>
                            <a:rPr lang="it-IT" sz="1400" i="1" dirty="0">
                              <a:effectLst/>
                              <a:latin typeface="Arial" panose="020B0604020202020204" pitchFamily="34" charset="0"/>
                              <a:ea typeface="Calibri" panose="020F0502020204030204" pitchFamily="34" charset="0"/>
                              <a:cs typeface="Times New Roman" panose="02020603050405020304" pitchFamily="18" charset="0"/>
                            </a:rPr>
                          </a:br>
                          <a:r>
                            <a:rPr lang="it-IT" sz="1200" i="1" dirty="0">
                              <a:effectLst/>
                              <a:latin typeface="Arial" panose="020B0604020202020204" pitchFamily="34" charset="0"/>
                              <a:ea typeface="Calibri" panose="020F0502020204030204" pitchFamily="34" charset="0"/>
                              <a:cs typeface="Arial" panose="020B0604020202020204" pitchFamily="34" charset="0"/>
                            </a:rPr>
                            <a:t>N</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9577" t="-12308" r="-149296" b="-520000"/>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149189" t="-12308" r="-71892" b="-520000"/>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51908" t="-12308" r="-1527" b="-520000"/>
                          </a:stretch>
                        </a:blipFill>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552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756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900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702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30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870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360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420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550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Ʃ</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197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5110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82880">
                    <a:tc>
                      <a:txBody>
                        <a:bodyPr/>
                        <a:lstStyle/>
                        <a:p>
                          <a:pPr algn="l">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µ</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24,625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25,375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638,750</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r>
                  <a:tr h="213360">
                    <a:tc>
                      <a:txBody>
                        <a:bodyPr/>
                        <a:lstStyle/>
                        <a:p>
                          <a:pPr algn="l">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8" name="Rettangolo 7"/>
              <p:cNvSpPr/>
              <p:nvPr/>
            </p:nvSpPr>
            <p:spPr>
              <a:xfrm>
                <a:off x="4450250" y="3599300"/>
                <a:ext cx="4572000" cy="1200329"/>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𝑋𝑌</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=638,750−</m:t>
                      </m:r>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24,625∙25,375</m:t>
                          </m:r>
                        </m:e>
                      </m:d>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=13,890</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8" name="Rettangolo 7"/>
              <p:cNvSpPr>
                <a:spLocks noRot="1" noChangeAspect="1" noMove="1" noResize="1" noEditPoints="1" noAdjustHandles="1" noChangeArrowheads="1" noChangeShapeType="1" noTextEdit="1"/>
              </p:cNvSpPr>
              <p:nvPr/>
            </p:nvSpPr>
            <p:spPr>
              <a:xfrm>
                <a:off x="4450250" y="3599300"/>
                <a:ext cx="4572000" cy="1200329"/>
              </a:xfrm>
              <a:prstGeom prst="rect">
                <a:avLst/>
              </a:prstGeom>
              <a:blipFill rotWithShape="0">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88872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255630" y="1154097"/>
            <a:ext cx="7448550" cy="685800"/>
          </a:xfrm>
          <a:prstGeom prst="rect">
            <a:avLst/>
          </a:prstGeom>
        </p:spPr>
      </p:pic>
      <p:sp>
        <p:nvSpPr>
          <p:cNvPr id="5" name="Rettangolo 4"/>
          <p:cNvSpPr/>
          <p:nvPr/>
        </p:nvSpPr>
        <p:spPr>
          <a:xfrm>
            <a:off x="2048800" y="1942074"/>
            <a:ext cx="5445361" cy="369332"/>
          </a:xfrm>
          <a:prstGeom prst="rect">
            <a:avLst/>
          </a:prstGeom>
        </p:spPr>
        <p:txBody>
          <a:bodyPr wrap="square">
            <a:spAutoFit/>
          </a:bodyPr>
          <a:lstStyle/>
          <a:p>
            <a:pPr algn="just"/>
            <a:r>
              <a:rPr lang="it-IT" dirty="0" smtClean="0">
                <a:latin typeface="Arial" panose="020B0604020202020204" pitchFamily="34" charset="0"/>
                <a:cs typeface="Arial" panose="020B0604020202020204" pitchFamily="34" charset="0"/>
              </a:rPr>
              <a:t>Calcolare la covarianza con il metodo alternativo</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1479951929"/>
              </p:ext>
            </p:extLst>
          </p:nvPr>
        </p:nvGraphicFramePr>
        <p:xfrm>
          <a:off x="255630" y="1930438"/>
          <a:ext cx="1537499" cy="4451096"/>
        </p:xfrm>
        <a:graphic>
          <a:graphicData uri="http://schemas.openxmlformats.org/drawingml/2006/table">
            <a:tbl>
              <a:tblPr firstRow="1" firstCol="1" bandRow="1" bandCol="1"/>
              <a:tblGrid>
                <a:gridCol w="664523">
                  <a:extLst>
                    <a:ext uri="{9D8B030D-6E8A-4147-A177-3AD203B41FA5}">
                      <a16:colId xmlns:a16="http://schemas.microsoft.com/office/drawing/2014/main" val="20000"/>
                    </a:ext>
                  </a:extLst>
                </a:gridCol>
                <a:gridCol w="436488">
                  <a:extLst>
                    <a:ext uri="{9D8B030D-6E8A-4147-A177-3AD203B41FA5}">
                      <a16:colId xmlns:a16="http://schemas.microsoft.com/office/drawing/2014/main" val="20001"/>
                    </a:ext>
                  </a:extLst>
                </a:gridCol>
                <a:gridCol w="436488">
                  <a:extLst>
                    <a:ext uri="{9D8B030D-6E8A-4147-A177-3AD203B41FA5}">
                      <a16:colId xmlns:a16="http://schemas.microsoft.com/office/drawing/2014/main" val="20002"/>
                    </a:ext>
                  </a:extLst>
                </a:gridCol>
              </a:tblGrid>
              <a:tr h="161642">
                <a:tc>
                  <a:txBody>
                    <a:body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Studente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i="1" dirty="0">
                          <a:effectLst/>
                          <a:latin typeface="Arial" panose="020B0604020202020204" pitchFamily="34" charset="0"/>
                          <a:ea typeface="Times New Roman" panose="02020603050405020304" pitchFamily="18" charset="0"/>
                          <a:cs typeface="Times New Roman" panose="02020603050405020304" pitchFamily="18" charset="0"/>
                        </a:rPr>
                        <a:t>X</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i="1">
                          <a:effectLst/>
                          <a:latin typeface="Arial" panose="020B0604020202020204" pitchFamily="34" charset="0"/>
                          <a:ea typeface="Times New Roman" panose="02020603050405020304" pitchFamily="18" charset="0"/>
                          <a:cs typeface="Times New Roman" panose="02020603050405020304" pitchFamily="18" charset="0"/>
                        </a:rPr>
                        <a:t>Y</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2"/>
                  </a:ext>
                </a:extLst>
              </a:tr>
              <a:tr h="161642">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3"/>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4"/>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5"/>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6"/>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7"/>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8"/>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09"/>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0"/>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1"/>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2"/>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3"/>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4"/>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5"/>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6"/>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7"/>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8"/>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19"/>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0"/>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1"/>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2"/>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3"/>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a:noFill/>
                    </a:lnB>
                  </a:tcPr>
                </a:tc>
                <a:extLst>
                  <a:ext uri="{0D108BD9-81ED-4DB2-BD59-A6C34878D82A}">
                    <a16:rowId xmlns:a16="http://schemas.microsoft.com/office/drawing/2014/main" val="10024"/>
                  </a:ext>
                </a:extLst>
              </a:tr>
              <a:tr h="161642">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20" marR="3592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584864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3224</TotalTime>
  <Words>2622</Words>
  <Application>Microsoft Office PowerPoint</Application>
  <PresentationFormat>Presentazione su schermo (4:3)</PresentationFormat>
  <Paragraphs>1104</Paragraphs>
  <Slides>52</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52</vt:i4>
      </vt:variant>
    </vt:vector>
  </HeadingPairs>
  <TitlesOfParts>
    <vt:vector size="63" baseType="lpstr">
      <vt:lpstr>ＭＳ Ｐゴシック</vt:lpstr>
      <vt:lpstr>Arial</vt:lpstr>
      <vt:lpstr>Bodoni MT Condensed</vt:lpstr>
      <vt:lpstr>Cali</vt:lpstr>
      <vt:lpstr>Calibri</vt:lpstr>
      <vt:lpstr>Cambria Math</vt:lpstr>
      <vt:lpstr>Helvetica</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enrico.ivaldi@unige.it</cp:lastModifiedBy>
  <cp:revision>134</cp:revision>
  <dcterms:created xsi:type="dcterms:W3CDTF">2017-09-19T14:10:46Z</dcterms:created>
  <dcterms:modified xsi:type="dcterms:W3CDTF">2019-11-26T07:20:54Z</dcterms:modified>
</cp:coreProperties>
</file>