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1" r:id="rId14"/>
    <p:sldId id="272" r:id="rId15"/>
    <p:sldId id="273" r:id="rId16"/>
    <p:sldId id="274" r:id="rId17"/>
    <p:sldId id="275" r:id="rId18"/>
    <p:sldId id="276" r:id="rId19"/>
    <p:sldId id="278" r:id="rId20"/>
    <p:sldId id="279" r:id="rId21"/>
    <p:sldId id="281" r:id="rId22"/>
    <p:sldId id="282" r:id="rId23"/>
    <p:sldId id="283"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3"/>
    <p:restoredTop sz="94690"/>
  </p:normalViewPr>
  <p:slideViewPr>
    <p:cSldViewPr snapToGrid="0" snapToObjects="1" showGuides="1">
      <p:cViewPr varScale="1">
        <p:scale>
          <a:sx n="87" d="100"/>
          <a:sy n="87" d="100"/>
        </p:scale>
        <p:origin x="486" y="90"/>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21/10/2020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38207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31</a:t>
            </a:fld>
            <a:endParaRPr lang="it-IT"/>
          </a:p>
        </p:txBody>
      </p:sp>
    </p:spTree>
    <p:extLst>
      <p:ext uri="{BB962C8B-B14F-4D97-AF65-F5344CB8AC3E}">
        <p14:creationId xmlns:p14="http://schemas.microsoft.com/office/powerpoint/2010/main" val="26837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21/10/2020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21/10/2020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21/10/2020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21/10/2020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21/10/2020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21/10/2020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00.png"/><Relationship Id="rId4" Type="http://schemas.openxmlformats.org/officeDocument/2006/relationships/image" Target="../media/image190.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61.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30.png"/><Relationship Id="rId4" Type="http://schemas.openxmlformats.org/officeDocument/2006/relationships/image" Target="../media/image220.pn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55.png"/><Relationship Id="rId9" Type="http://schemas.openxmlformats.org/officeDocument/2006/relationships/image" Target="../media/image58.png"/></Relationships>
</file>

<file path=ppt/slides/_rels/slide4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png"/><Relationship Id="rId7" Type="http://schemas.openxmlformats.org/officeDocument/2006/relationships/image" Target="../media/image33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60.png"/><Relationship Id="rId4" Type="http://schemas.openxmlformats.org/officeDocument/2006/relationships/image" Target="../media/image35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0.png"/><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3.png"/><Relationship Id="rId7" Type="http://schemas.openxmlformats.org/officeDocument/2006/relationships/image" Target="../media/image44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0.png"/><Relationship Id="rId5" Type="http://schemas.openxmlformats.org/officeDocument/2006/relationships/image" Target="../media/image42.png"/><Relationship Id="rId10" Type="http://schemas.openxmlformats.org/officeDocument/2006/relationships/image" Target="../media/image470.png"/><Relationship Id="rId4" Type="http://schemas.openxmlformats.org/officeDocument/2006/relationships/image" Target="../media/image41.png"/><Relationship Id="rId9" Type="http://schemas.openxmlformats.org/officeDocument/2006/relationships/image" Target="../media/image460.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19.png"/><Relationship Id="rId5" Type="http://schemas.openxmlformats.org/officeDocument/2006/relationships/oleObject" Target="../embeddings/oleObject1.bin"/><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Le medie</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
            <a:ext cx="2432050" cy="1282601"/>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ponderata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228035" y="1052253"/>
            <a:ext cx="8444429" cy="1338828"/>
          </a:xfrm>
          <a:prstGeom prst="rect">
            <a:avLst/>
          </a:prstGeom>
        </p:spPr>
        <p:txBody>
          <a:bodyPr wrap="square">
            <a:spAutoFit/>
          </a:bodyPr>
          <a:lstStyle/>
          <a:p>
            <a:pPr algn="just">
              <a:lnSpc>
                <a:spcPct val="150000"/>
              </a:lnSpc>
              <a:spcAft>
                <a:spcPts val="0"/>
              </a:spcAft>
            </a:pPr>
            <a:r>
              <a:rPr lang="it-IT" b="1" dirty="0" smtClean="0">
                <a:latin typeface="Arial" panose="020B0604020202020204" pitchFamily="34" charset="0"/>
                <a:ea typeface="Times New Roman" panose="02020603050405020304" pitchFamily="18" charset="0"/>
                <a:cs typeface="Times New Roman" panose="02020603050405020304" pitchFamily="18" charset="0"/>
              </a:rPr>
              <a:t>Esempio</a:t>
            </a:r>
            <a:r>
              <a:rPr lang="it-IT" dirty="0" smtClean="0">
                <a:latin typeface="Arial" panose="020B0604020202020204" pitchFamily="34" charset="0"/>
                <a:ea typeface="Times New Roman" panose="02020603050405020304" pitchFamily="18" charset="0"/>
                <a:cs typeface="Times New Roman" panose="02020603050405020304" pitchFamily="18" charset="0"/>
              </a:rPr>
              <a:t>: si </a:t>
            </a:r>
            <a:r>
              <a:rPr lang="it-IT" i="1" dirty="0">
                <a:latin typeface="Arial" panose="020B0604020202020204" pitchFamily="34" charset="0"/>
                <a:ea typeface="Times New Roman" panose="02020603050405020304" pitchFamily="18" charset="0"/>
                <a:cs typeface="Times New Roman" panose="02020603050405020304" pitchFamily="18" charset="0"/>
              </a:rPr>
              <a:t>calcoli la media degli esami sostenuti con riferimento ai crediti che essi apportano al piano di studi  Statistica: voto 27 crediti 8, Sociologia: voto 21 crediti 12, Storia Moderna: voto 28 crediti 4.</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ttangolo 2"/>
          <p:cNvSpPr/>
          <p:nvPr/>
        </p:nvSpPr>
        <p:spPr>
          <a:xfrm>
            <a:off x="720347" y="3782308"/>
            <a:ext cx="7729590"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La media dei voti sarà quindi uguale a 24,16.</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Si osservi che se non avessi preso in considerazione il numero dei crediti la media dei voti sarebbe stata 25,33</a:t>
            </a:r>
          </a:p>
        </p:txBody>
      </p:sp>
      <mc:AlternateContent xmlns:mc="http://schemas.openxmlformats.org/markup-compatibility/2006" xmlns:a14="http://schemas.microsoft.com/office/drawing/2010/main">
        <mc:Choice Requires="a14">
          <p:sp>
            <p:nvSpPr>
              <p:cNvPr id="4" name="Rettangolo 3"/>
              <p:cNvSpPr/>
              <p:nvPr/>
            </p:nvSpPr>
            <p:spPr>
              <a:xfrm>
                <a:off x="421039" y="2928944"/>
                <a:ext cx="3567066" cy="64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num>
                        <m:den>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den>
                      </m:f>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421039" y="2928944"/>
                <a:ext cx="3567066" cy="642292"/>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565540" y="2746767"/>
                <a:ext cx="3884397" cy="879856"/>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27∙8+21∙12+28∙4</m:t>
                          </m:r>
                        </m:num>
                        <m:den>
                          <m:r>
                            <a:rPr lang="it-IT" i="1">
                              <a:latin typeface="Cambria Math" panose="02040503050406030204" pitchFamily="18" charset="0"/>
                              <a:ea typeface="Times New Roman" panose="02020603050405020304" pitchFamily="18" charset="0"/>
                              <a:cs typeface="Times New Roman" panose="02020603050405020304" pitchFamily="18" charset="0"/>
                            </a:rPr>
                            <m:t>8+12+4</m:t>
                          </m:r>
                        </m:den>
                      </m:f>
                      <m:r>
                        <a:rPr lang="it-IT" i="1">
                          <a:latin typeface="Cambria Math" panose="02040503050406030204" pitchFamily="18" charset="0"/>
                          <a:ea typeface="Times New Roman" panose="02020603050405020304" pitchFamily="18" charset="0"/>
                          <a:cs typeface="Times New Roman" panose="02020603050405020304" pitchFamily="18" charset="0"/>
                        </a:rPr>
                        <m:t>=24,16</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4565540" y="2746767"/>
                <a:ext cx="3884397" cy="879856"/>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1495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media sfrondata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89841" y="1129611"/>
            <a:ext cx="8025788" cy="1200329"/>
          </a:xfrm>
          <a:prstGeom prst="rect">
            <a:avLst/>
          </a:prstGeom>
        </p:spPr>
        <p:txBody>
          <a:bodyPr wrap="square">
            <a:spAutoFit/>
          </a:bodyPr>
          <a:lstStyle/>
          <a:p>
            <a:pPr algn="just" eaLnBrk="0" hangingPunct="0">
              <a:spcBef>
                <a:spcPct val="0"/>
              </a:spcBef>
              <a:buClr>
                <a:schemeClr val="folHlink"/>
              </a:buClr>
              <a:tabLst>
                <a:tab pos="457200" algn="l"/>
              </a:tabLst>
            </a:pPr>
            <a:r>
              <a:rPr lang="it-IT" altLang="it-IT" dirty="0">
                <a:latin typeface="Tahoma" pitchFamily="34" charset="0"/>
                <a:cs typeface="Times New Roman" pitchFamily="18" charset="0"/>
              </a:rPr>
              <a:t>La </a:t>
            </a:r>
            <a:r>
              <a:rPr lang="it-IT" altLang="it-IT" dirty="0">
                <a:latin typeface="Arial" panose="020B0604020202020204" pitchFamily="34" charset="0"/>
                <a:cs typeface="Arial" panose="020B0604020202020204" pitchFamily="34" charset="0"/>
              </a:rPr>
              <a:t>Media aritmetica dipende da tutti i valori osservati e quindi risente dei valori estremi (valori anomali</a:t>
            </a:r>
            <a:r>
              <a:rPr lang="it-IT" altLang="it-IT" dirty="0" smtClean="0">
                <a:latin typeface="Arial" panose="020B0604020202020204" pitchFamily="34" charset="0"/>
                <a:cs typeface="Arial" panose="020B0604020202020204" pitchFamily="34" charset="0"/>
              </a:rPr>
              <a:t>) per ovviare a questa criticità è possibile utilizzare la </a:t>
            </a:r>
            <a:r>
              <a:rPr lang="it-IT" altLang="it-IT" b="1" i="1" dirty="0" smtClean="0">
                <a:latin typeface="Arial" panose="020B0604020202020204" pitchFamily="34" charset="0"/>
                <a:cs typeface="Arial" panose="020B0604020202020204" pitchFamily="34" charset="0"/>
              </a:rPr>
              <a:t>media sfrondata o </a:t>
            </a:r>
            <a:r>
              <a:rPr lang="it-IT" altLang="it-IT" b="1" i="1" dirty="0" err="1" smtClean="0">
                <a:latin typeface="Arial" panose="020B0604020202020204" pitchFamily="34" charset="0"/>
                <a:cs typeface="Arial" panose="020B0604020202020204" pitchFamily="34" charset="0"/>
              </a:rPr>
              <a:t>trimmed</a:t>
            </a:r>
            <a:r>
              <a:rPr lang="it-IT" altLang="it-IT" b="1" i="1" dirty="0" smtClean="0">
                <a:latin typeface="Arial" panose="020B0604020202020204" pitchFamily="34" charset="0"/>
                <a:cs typeface="Arial" panose="020B0604020202020204" pitchFamily="34" charset="0"/>
              </a:rPr>
              <a:t> </a:t>
            </a:r>
            <a:r>
              <a:rPr lang="it-IT" altLang="it-IT" b="1" i="1" dirty="0" err="1" smtClean="0">
                <a:latin typeface="Arial" panose="020B0604020202020204" pitchFamily="34" charset="0"/>
                <a:cs typeface="Arial" panose="020B0604020202020204" pitchFamily="34" charset="0"/>
              </a:rPr>
              <a:t>mean</a:t>
            </a:r>
            <a:r>
              <a:rPr lang="it-IT" altLang="it-IT" b="1" i="1" dirty="0" smtClean="0">
                <a:latin typeface="Arial" panose="020B0604020202020204" pitchFamily="34" charset="0"/>
                <a:cs typeface="Arial" panose="020B0604020202020204" pitchFamily="34" charset="0"/>
              </a:rPr>
              <a:t> </a:t>
            </a:r>
            <a:r>
              <a:rPr lang="it-IT" altLang="it-IT" dirty="0" smtClean="0">
                <a:latin typeface="Arial" panose="020B0604020202020204" pitchFamily="34" charset="0"/>
                <a:cs typeface="Arial" panose="020B0604020202020204" pitchFamily="34" charset="0"/>
              </a:rPr>
              <a:t>ovvero</a:t>
            </a:r>
            <a:r>
              <a:rPr lang="it-IT" altLang="it-IT" b="1" i="1" dirty="0" smtClean="0">
                <a:latin typeface="Arial" panose="020B0604020202020204" pitchFamily="34" charset="0"/>
                <a:cs typeface="Arial" panose="020B0604020202020204" pitchFamily="34" charset="0"/>
              </a:rPr>
              <a:t> </a:t>
            </a:r>
            <a:r>
              <a:rPr lang="it-IT" altLang="it-IT" dirty="0" smtClean="0">
                <a:latin typeface="Arial" panose="020B0604020202020204" pitchFamily="34" charset="0"/>
                <a:cs typeface="Arial" panose="020B0604020202020204" pitchFamily="34" charset="0"/>
              </a:rPr>
              <a:t>la </a:t>
            </a:r>
            <a:r>
              <a:rPr lang="it-IT" altLang="it-IT" dirty="0">
                <a:latin typeface="Arial" panose="020B0604020202020204" pitchFamily="34" charset="0"/>
                <a:cs typeface="Arial" panose="020B0604020202020204" pitchFamily="34" charset="0"/>
              </a:rPr>
              <a:t>media aritmetica calcolata su una fissata percentuale di valori centrali di un insieme di dati. </a:t>
            </a:r>
            <a:endParaRPr lang="it-IT" altLang="it-IT" dirty="0">
              <a:latin typeface="Tahoma" pitchFamily="34" charset="0"/>
            </a:endParaRPr>
          </a:p>
        </p:txBody>
      </p:sp>
      <p:sp>
        <p:nvSpPr>
          <p:cNvPr id="4" name="Rettangolo 3"/>
          <p:cNvSpPr/>
          <p:nvPr/>
        </p:nvSpPr>
        <p:spPr>
          <a:xfrm>
            <a:off x="431218" y="2486943"/>
            <a:ext cx="8038063" cy="1776384"/>
          </a:xfrm>
          <a:prstGeom prst="rect">
            <a:avLst/>
          </a:prstGeom>
        </p:spPr>
        <p:txBody>
          <a:bodyPr wrap="square">
            <a:spAutoFit/>
          </a:bodyPr>
          <a:lstStyle/>
          <a:p>
            <a:pPr marL="4763" indent="-4763" algn="just" eaLnBrk="0" hangingPunct="0">
              <a:lnSpc>
                <a:spcPct val="140000"/>
              </a:lnSpc>
              <a:spcBef>
                <a:spcPct val="0"/>
              </a:spcBef>
              <a:buFontTx/>
              <a:buNone/>
            </a:pPr>
            <a:r>
              <a:rPr lang="it-IT" altLang="it-IT" sz="1600" dirty="0">
                <a:latin typeface="Arial" panose="020B0604020202020204" pitchFamily="34" charset="0"/>
                <a:cs typeface="Arial" panose="020B0604020202020204" pitchFamily="34" charset="0"/>
              </a:rPr>
              <a:t>Ad esempio nella </a:t>
            </a:r>
            <a:r>
              <a:rPr lang="it-IT" altLang="it-IT" sz="1600" dirty="0" err="1">
                <a:latin typeface="Arial" panose="020B0604020202020204" pitchFamily="34" charset="0"/>
                <a:cs typeface="Arial" panose="020B0604020202020204" pitchFamily="34" charset="0"/>
              </a:rPr>
              <a:t>trimmed</a:t>
            </a:r>
            <a:r>
              <a:rPr lang="it-IT" altLang="it-IT" sz="1600" dirty="0">
                <a:latin typeface="Arial" panose="020B0604020202020204" pitchFamily="34" charset="0"/>
                <a:cs typeface="Arial" panose="020B0604020202020204" pitchFamily="34" charset="0"/>
              </a:rPr>
              <a:t> </a:t>
            </a:r>
            <a:r>
              <a:rPr lang="it-IT" altLang="it-IT" sz="1600" dirty="0" err="1">
                <a:latin typeface="Arial" panose="020B0604020202020204" pitchFamily="34" charset="0"/>
                <a:cs typeface="Arial" panose="020B0604020202020204" pitchFamily="34" charset="0"/>
              </a:rPr>
              <a:t>mean</a:t>
            </a:r>
            <a:r>
              <a:rPr lang="it-IT" altLang="it-IT" sz="1600" dirty="0">
                <a:latin typeface="Arial" panose="020B0604020202020204" pitchFamily="34" charset="0"/>
                <a:cs typeface="Arial" panose="020B0604020202020204" pitchFamily="34" charset="0"/>
              </a:rPr>
              <a:t> al 50% si escludono il 25% dei valori più piccoli e il 25% dei valori più grandi</a:t>
            </a:r>
            <a:r>
              <a:rPr lang="it-IT" altLang="it-IT" sz="1600" dirty="0" smtClean="0">
                <a:latin typeface="Arial" panose="020B0604020202020204" pitchFamily="34" charset="0"/>
                <a:cs typeface="Arial" panose="020B0604020202020204" pitchFamily="34" charset="0"/>
              </a:rPr>
              <a:t>.</a:t>
            </a:r>
          </a:p>
          <a:p>
            <a:pPr marL="4763" indent="-4763" algn="just" eaLnBrk="0" hangingPunct="0">
              <a:lnSpc>
                <a:spcPct val="140000"/>
              </a:lnSpc>
              <a:spcBef>
                <a:spcPct val="0"/>
              </a:spcBef>
              <a:buFontTx/>
              <a:buNone/>
            </a:pPr>
            <a:endParaRPr lang="it-IT" altLang="it-IT" sz="1600" dirty="0">
              <a:latin typeface="Arial" panose="020B0604020202020204" pitchFamily="34" charset="0"/>
              <a:cs typeface="Arial" panose="020B0604020202020204" pitchFamily="34" charset="0"/>
            </a:endParaRPr>
          </a:p>
          <a:p>
            <a:pPr marL="4763" indent="-4763" algn="just" eaLnBrk="0" hangingPunct="0">
              <a:lnSpc>
                <a:spcPct val="140000"/>
              </a:lnSpc>
              <a:spcBef>
                <a:spcPct val="0"/>
              </a:spcBef>
              <a:buFontTx/>
              <a:buNone/>
            </a:pPr>
            <a:r>
              <a:rPr lang="it-IT" altLang="it-IT" sz="1600" b="1" dirty="0" smtClean="0">
                <a:latin typeface="Arial" panose="020B0604020202020204" pitchFamily="34" charset="0"/>
                <a:cs typeface="Arial" panose="020B0604020202020204" pitchFamily="34" charset="0"/>
              </a:rPr>
              <a:t>Esempio</a:t>
            </a:r>
            <a:r>
              <a:rPr lang="it-IT" altLang="it-IT" sz="1600" dirty="0" smtClean="0">
                <a:latin typeface="Arial" panose="020B0604020202020204" pitchFamily="34" charset="0"/>
                <a:cs typeface="Arial" panose="020B0604020202020204" pitchFamily="34" charset="0"/>
              </a:rPr>
              <a:t>: Con </a:t>
            </a:r>
            <a:r>
              <a:rPr lang="it-IT" altLang="it-IT" sz="1600" dirty="0">
                <a:latin typeface="Arial" panose="020B0604020202020204" pitchFamily="34" charset="0"/>
                <a:cs typeface="Arial" panose="020B0604020202020204" pitchFamily="34" charset="0"/>
              </a:rPr>
              <a:t>valori del carattere (</a:t>
            </a:r>
            <a:r>
              <a:rPr lang="it-IT" altLang="it-IT" sz="1600" b="1" dirty="0">
                <a:latin typeface="Arial" panose="020B0604020202020204" pitchFamily="34" charset="0"/>
                <a:cs typeface="Arial" panose="020B0604020202020204" pitchFamily="34" charset="0"/>
              </a:rPr>
              <a:t>3, 5, 5, 6, 8, 8, 9, 150</a:t>
            </a:r>
            <a:r>
              <a:rPr lang="it-IT" altLang="it-IT" sz="1600" dirty="0">
                <a:latin typeface="Arial" panose="020B0604020202020204" pitchFamily="34" charset="0"/>
                <a:cs typeface="Arial" panose="020B0604020202020204" pitchFamily="34" charset="0"/>
              </a:rPr>
              <a:t>) la </a:t>
            </a:r>
            <a:r>
              <a:rPr lang="it-IT" altLang="it-IT" sz="1600" b="1" dirty="0" err="1">
                <a:latin typeface="Arial" panose="020B0604020202020204" pitchFamily="34" charset="0"/>
                <a:cs typeface="Arial" panose="020B0604020202020204" pitchFamily="34" charset="0"/>
              </a:rPr>
              <a:t>trimmed</a:t>
            </a:r>
            <a:r>
              <a:rPr lang="it-IT" altLang="it-IT" sz="1600" b="1" dirty="0">
                <a:latin typeface="Arial" panose="020B0604020202020204" pitchFamily="34" charset="0"/>
                <a:cs typeface="Arial" panose="020B0604020202020204" pitchFamily="34" charset="0"/>
              </a:rPr>
              <a:t> </a:t>
            </a:r>
            <a:r>
              <a:rPr lang="it-IT" altLang="it-IT" sz="1600" b="1" dirty="0" err="1">
                <a:latin typeface="Arial" panose="020B0604020202020204" pitchFamily="34" charset="0"/>
                <a:cs typeface="Arial" panose="020B0604020202020204" pitchFamily="34" charset="0"/>
              </a:rPr>
              <a:t>mean</a:t>
            </a:r>
            <a:r>
              <a:rPr lang="it-IT" altLang="it-IT" sz="1600" dirty="0">
                <a:latin typeface="Arial" panose="020B0604020202020204" pitchFamily="34" charset="0"/>
                <a:cs typeface="Arial" panose="020B0604020202020204" pitchFamily="34" charset="0"/>
              </a:rPr>
              <a:t> al 50% sarà ottenuta escludendo i due valori più </a:t>
            </a:r>
            <a:r>
              <a:rPr lang="it-IT" altLang="it-IT" sz="1600" dirty="0" smtClean="0">
                <a:latin typeface="Arial" panose="020B0604020202020204" pitchFamily="34" charset="0"/>
                <a:cs typeface="Arial" panose="020B0604020202020204" pitchFamily="34" charset="0"/>
              </a:rPr>
              <a:t>piccoli (3 e 5) </a:t>
            </a:r>
            <a:r>
              <a:rPr lang="it-IT" altLang="it-IT" sz="1600" dirty="0">
                <a:latin typeface="Arial" panose="020B0604020202020204" pitchFamily="34" charset="0"/>
                <a:cs typeface="Arial" panose="020B0604020202020204" pitchFamily="34" charset="0"/>
              </a:rPr>
              <a:t>e i due più grandi </a:t>
            </a:r>
            <a:r>
              <a:rPr lang="it-IT" altLang="it-IT" sz="1600" dirty="0" smtClean="0">
                <a:latin typeface="Arial" panose="020B0604020202020204" pitchFamily="34" charset="0"/>
                <a:cs typeface="Arial" panose="020B0604020202020204" pitchFamily="34" charset="0"/>
              </a:rPr>
              <a:t>(9 e 150)</a:t>
            </a:r>
            <a:endParaRPr lang="it-IT" altLang="it-IT"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ttangolo 4"/>
              <p:cNvSpPr/>
              <p:nvPr/>
            </p:nvSpPr>
            <p:spPr>
              <a:xfrm>
                <a:off x="479687" y="4638037"/>
                <a:ext cx="2746265"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t-IT" i="1">
                          <a:sym typeface="Symbol" panose="05050102010706020507" pitchFamily="18" charset="2"/>
                        </a:rPr>
                        <m:t></m:t>
                      </m:r>
                      <m:r>
                        <a:rPr lang="it-IT" b="0" i="1" smtClean="0">
                          <a:latin typeface="Cambria Math" panose="02040503050406030204" pitchFamily="18" charset="0"/>
                          <a:sym typeface="Symbol" panose="05050102010706020507" pitchFamily="18" charset="2"/>
                        </a:rPr>
                        <m:t>=</m:t>
                      </m:r>
                      <m:f>
                        <m:fPr>
                          <m:ctrlPr>
                            <a:rPr lang="it-IT" i="1">
                              <a:latin typeface="Cambria Math" panose="02040503050406030204" pitchFamily="18" charset="0"/>
                            </a:rPr>
                          </m:ctrlPr>
                        </m:fPr>
                        <m:num>
                          <m:r>
                            <a:rPr lang="it-IT" i="0">
                              <a:latin typeface="Cambria Math" panose="02040503050406030204" pitchFamily="18" charset="0"/>
                            </a:rPr>
                            <m:t>5+6+8+8</m:t>
                          </m:r>
                        </m:num>
                        <m:den>
                          <m:r>
                            <a:rPr lang="it-IT" i="0">
                              <a:latin typeface="Cambria Math" panose="02040503050406030204" pitchFamily="18" charset="0"/>
                            </a:rPr>
                            <m:t>4</m:t>
                          </m:r>
                        </m:den>
                      </m:f>
                      <m:r>
                        <a:rPr lang="it-IT" i="0">
                          <a:latin typeface="Cambria Math" panose="02040503050406030204" pitchFamily="18" charset="0"/>
                        </a:rPr>
                        <m:t>=6,75</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479687" y="4638037"/>
                <a:ext cx="2746265" cy="616515"/>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86616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Moda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47031" y="1067072"/>
            <a:ext cx="8124940" cy="64633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a:t>
            </a:r>
            <a:r>
              <a:rPr lang="it-IT" b="1" dirty="0">
                <a:latin typeface="Arial" panose="020B0604020202020204" pitchFamily="34" charset="0"/>
                <a:ea typeface="Times New Roman" panose="02020603050405020304" pitchFamily="18" charset="0"/>
                <a:cs typeface="Times New Roman" panose="02020603050405020304" pitchFamily="18" charset="0"/>
              </a:rPr>
              <a:t>moda</a:t>
            </a:r>
            <a:r>
              <a:rPr lang="it-IT" dirty="0">
                <a:latin typeface="Arial" panose="020B0604020202020204" pitchFamily="34" charset="0"/>
                <a:ea typeface="Times New Roman" panose="02020603050405020304" pitchFamily="18" charset="0"/>
                <a:cs typeface="Times New Roman" panose="02020603050405020304" pitchFamily="18" charset="0"/>
              </a:rPr>
              <a:t> è la modalità della distribuzione che si presenta con la massima frequenza (assoluta, relativa o percentuale).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ttangolo 3"/>
          <p:cNvSpPr/>
          <p:nvPr/>
        </p:nvSpPr>
        <p:spPr>
          <a:xfrm>
            <a:off x="704276" y="1897558"/>
            <a:ext cx="7410450" cy="2062103"/>
          </a:xfrm>
          <a:prstGeom prst="rect">
            <a:avLst/>
          </a:prstGeom>
        </p:spPr>
        <p:txBody>
          <a:bodyPr wrap="square">
            <a:spAutoFit/>
          </a:bodyPr>
          <a:lstStyle/>
          <a:p>
            <a:pPr algn="just"/>
            <a:r>
              <a:rPr lang="it-IT" sz="1600" dirty="0">
                <a:latin typeface="Arial" panose="020B0604020202020204" pitchFamily="34" charset="0"/>
                <a:ea typeface="Times New Roman" panose="02020603050405020304" pitchFamily="18" charset="0"/>
                <a:cs typeface="Arial" panose="020B0604020202020204" pitchFamily="34" charset="0"/>
              </a:rPr>
              <a:t>La moda è una media di posizione che può essere calcolata per qualsiasi tipo di carattere, in particolare anche per i caratteri qualitativi sconnessi. </a:t>
            </a:r>
            <a:endParaRPr lang="it-IT" sz="16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it-IT" sz="1600" dirty="0">
              <a:latin typeface="Arial" panose="020B0604020202020204" pitchFamily="34" charset="0"/>
              <a:ea typeface="Times New Roman" panose="02020603050405020304" pitchFamily="18"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Una distribuzione si dice </a:t>
            </a:r>
            <a:r>
              <a:rPr lang="it-IT" sz="1600" i="1" dirty="0">
                <a:latin typeface="Arial" panose="020B0604020202020204" pitchFamily="34" charset="0"/>
                <a:cs typeface="Arial" panose="020B0604020202020204" pitchFamily="34" charset="0"/>
              </a:rPr>
              <a:t>unimodale</a:t>
            </a:r>
            <a:r>
              <a:rPr lang="it-IT" sz="1600" dirty="0">
                <a:latin typeface="Arial" panose="020B0604020202020204" pitchFamily="34" charset="0"/>
                <a:cs typeface="Arial" panose="020B0604020202020204" pitchFamily="34" charset="0"/>
              </a:rPr>
              <a:t> se presenta un solo picco e </a:t>
            </a:r>
            <a:r>
              <a:rPr lang="it-IT" sz="1600" i="1" dirty="0">
                <a:latin typeface="Arial" panose="020B0604020202020204" pitchFamily="34" charset="0"/>
                <a:cs typeface="Arial" panose="020B0604020202020204" pitchFamily="34" charset="0"/>
              </a:rPr>
              <a:t>bimodale</a:t>
            </a:r>
            <a:r>
              <a:rPr lang="it-IT" sz="1600" dirty="0">
                <a:latin typeface="Arial" panose="020B0604020202020204" pitchFamily="34" charset="0"/>
                <a:cs typeface="Arial" panose="020B0604020202020204" pitchFamily="34" charset="0"/>
              </a:rPr>
              <a:t> se presenta due picchi di medesima altezza, ovvero due modalità o valori che presentano eguale frequenza massima. Nel caso si abbiano più di due picchi si parlerà di distribuzioni </a:t>
            </a:r>
            <a:r>
              <a:rPr lang="it-IT" sz="1600" i="1" dirty="0">
                <a:latin typeface="Arial" panose="020B0604020202020204" pitchFamily="34" charset="0"/>
                <a:cs typeface="Arial" panose="020B0604020202020204" pitchFamily="34" charset="0"/>
              </a:rPr>
              <a:t>multimodali</a:t>
            </a:r>
            <a:r>
              <a:rPr lang="it-IT" sz="1600" dirty="0">
                <a:latin typeface="Arial" panose="020B0604020202020204" pitchFamily="34" charset="0"/>
                <a:cs typeface="Arial" panose="020B0604020202020204" pitchFamily="34" charset="0"/>
              </a:rPr>
              <a:t>.</a:t>
            </a:r>
          </a:p>
          <a:p>
            <a:pPr algn="just"/>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a:blip r:embed="rId4"/>
          <a:stretch>
            <a:fillRect/>
          </a:stretch>
        </p:blipFill>
        <p:spPr>
          <a:xfrm>
            <a:off x="704276" y="4086807"/>
            <a:ext cx="7410450" cy="2000250"/>
          </a:xfrm>
          <a:prstGeom prst="rect">
            <a:avLst/>
          </a:prstGeom>
        </p:spPr>
      </p:pic>
    </p:spTree>
    <p:extLst>
      <p:ext uri="{BB962C8B-B14F-4D97-AF65-F5344CB8AC3E}">
        <p14:creationId xmlns:p14="http://schemas.microsoft.com/office/powerpoint/2010/main" val="4082083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415383" y="1147667"/>
            <a:ext cx="8243875" cy="22881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pPr algn="just"/>
            <a:r>
              <a:rPr lang="it-IT" sz="1600" dirty="0">
                <a:latin typeface="Arial" panose="020B0604020202020204" pitchFamily="34" charset="0"/>
                <a:cs typeface="Arial" panose="020B0604020202020204" pitchFamily="34" charset="0"/>
              </a:rPr>
              <a:t>La </a:t>
            </a:r>
            <a:r>
              <a:rPr lang="it-IT" sz="1600" b="1" dirty="0">
                <a:latin typeface="Arial" panose="020B0604020202020204" pitchFamily="34" charset="0"/>
                <a:cs typeface="Arial" panose="020B0604020202020204" pitchFamily="34" charset="0"/>
              </a:rPr>
              <a:t>mediana</a:t>
            </a:r>
            <a:r>
              <a:rPr lang="it-IT" sz="1600" dirty="0">
                <a:latin typeface="Arial" panose="020B0604020202020204" pitchFamily="34" charset="0"/>
                <a:cs typeface="Arial" panose="020B0604020202020204" pitchFamily="34" charset="0"/>
              </a:rPr>
              <a:t> di un insieme di unità ordinate (secondo un carattere ordinabile) è la modalità presentata dall’unità centrale, dove per unità centrale si intende quell’unità che divide il collettivo in due parti di uguale numerosità. </a:t>
            </a:r>
            <a:endParaRPr lang="it-IT" sz="1600" dirty="0" smtClean="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La mediana è pertanto quel valore che, in un collettivo di unità, si posiziona al centro dei valori o delle modalità ordinate per grandezza. La mediana di un carattere quantitativo continuo può essere interpretata quindi come quel valore rispetto al quale, con buona approssimazione, il 50% delle unità presenta valori più piccoli e il 50% presenta valori più grandi.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415383" y="3771992"/>
                <a:ext cx="8133706" cy="2194127"/>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Times New Roman" panose="02020603050405020304" pitchFamily="18" charset="0"/>
                  </a:rPr>
                  <a:t>In primo luogo è necessario quindi ordinare le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unità in senso crescente rispetto alle modalità del carattere; successivamente individuare la posizione dell’unità centrale in graduatoria: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dispari, la posizione è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r>
                          <a:rPr lang="it-IT">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pari si hanno due unità centrali con posizione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dispari la mediana è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𝑒</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box>
                          <m:boxPr>
                            <m:ctrlPr>
                              <a:rPr lang="it-IT" i="1">
                                <a:effectLst/>
                                <a:latin typeface="Cambria Math" panose="02040503050406030204" pitchFamily="18" charset="0"/>
                              </a:rPr>
                            </m:ctrlPr>
                          </m:boxPr>
                          <m:e>
                            <m:argPr>
                              <m:argSz m:val="-1"/>
                            </m:argPr>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e>
                        </m:box>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pari abbiamo due modalità corrispondenti alle due unità centrali: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box>
                          <m:boxPr>
                            <m:ctrlPr>
                              <a:rPr lang="it-IT" i="1">
                                <a:effectLst/>
                                <a:latin typeface="Cambria Math" panose="02040503050406030204" pitchFamily="18" charset="0"/>
                              </a:rPr>
                            </m:ctrlPr>
                          </m:boxPr>
                          <m:e>
                            <m:argPr>
                              <m:argSz m:val="-1"/>
                            </m:argPr>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e>
                        </m:box>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415383" y="3771992"/>
                <a:ext cx="8133706" cy="2194127"/>
              </a:xfrm>
              <a:prstGeom prst="rect">
                <a:avLst/>
              </a:prstGeom>
              <a:blipFill rotWithShape="0">
                <a:blip r:embed="rId4"/>
                <a:stretch>
                  <a:fillRect l="-600" t="-1667" r="-1499"/>
                </a:stretch>
              </a:blipFill>
            </p:spPr>
            <p:txBody>
              <a:bodyPr/>
              <a:lstStyle/>
              <a:p>
                <a:r>
                  <a:rPr lang="it-IT">
                    <a:noFill/>
                  </a:rPr>
                  <a:t> </a:t>
                </a:r>
              </a:p>
            </p:txBody>
          </p:sp>
        </mc:Fallback>
      </mc:AlternateContent>
    </p:spTree>
    <p:extLst>
      <p:ext uri="{BB962C8B-B14F-4D97-AF65-F5344CB8AC3E}">
        <p14:creationId xmlns:p14="http://schemas.microsoft.com/office/powerpoint/2010/main" val="1937272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13786" y="181953"/>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54116" y="1205715"/>
            <a:ext cx="7467600" cy="3581400"/>
          </a:xfrm>
          <a:prstGeom prst="rect">
            <a:avLst/>
          </a:prstGeom>
        </p:spPr>
      </p:pic>
      <p:pic>
        <p:nvPicPr>
          <p:cNvPr id="15" name="Immagine 14"/>
          <p:cNvPicPr>
            <a:picLocks noChangeAspect="1"/>
          </p:cNvPicPr>
          <p:nvPr/>
        </p:nvPicPr>
        <p:blipFill>
          <a:blip r:embed="rId5"/>
          <a:stretch>
            <a:fillRect/>
          </a:stretch>
        </p:blipFill>
        <p:spPr>
          <a:xfrm>
            <a:off x="368080" y="4801964"/>
            <a:ext cx="7410450" cy="733425"/>
          </a:xfrm>
          <a:prstGeom prst="rect">
            <a:avLst/>
          </a:prstGeom>
        </p:spPr>
      </p:pic>
      <p:sp>
        <p:nvSpPr>
          <p:cNvPr id="16" name="Rettangolo arrotondato 15"/>
          <p:cNvSpPr/>
          <p:nvPr/>
        </p:nvSpPr>
        <p:spPr>
          <a:xfrm>
            <a:off x="3835992" y="3175599"/>
            <a:ext cx="1440160" cy="21602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arrotondato 19"/>
          <p:cNvSpPr/>
          <p:nvPr/>
        </p:nvSpPr>
        <p:spPr>
          <a:xfrm>
            <a:off x="6481556" y="3175599"/>
            <a:ext cx="1440160" cy="21602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454116" y="5581697"/>
            <a:ext cx="7467600" cy="954107"/>
          </a:xfrm>
          <a:prstGeom prst="rect">
            <a:avLst/>
          </a:prstGeom>
        </p:spPr>
        <p:txBody>
          <a:bodyPr wrap="square">
            <a:spAutoFit/>
          </a:bodyPr>
          <a:lstStyle/>
          <a:p>
            <a:pPr algn="just"/>
            <a:r>
              <a:rPr lang="it-IT" sz="1400" dirty="0" smtClean="0">
                <a:latin typeface="Slimbach-Book"/>
              </a:rPr>
              <a:t>In corrispondenza </a:t>
            </a:r>
            <a:r>
              <a:rPr lang="it-IT" sz="1400" dirty="0">
                <a:latin typeface="Slimbach-Book"/>
              </a:rPr>
              <a:t>all’individuo 5 </a:t>
            </a:r>
            <a:r>
              <a:rPr lang="it-IT" sz="1400" dirty="0" smtClean="0">
                <a:latin typeface="Slimbach-Book"/>
              </a:rPr>
              <a:t>osserviamo la </a:t>
            </a:r>
            <a:r>
              <a:rPr lang="it-IT" sz="1400" dirty="0">
                <a:latin typeface="Slimbach-Book"/>
              </a:rPr>
              <a:t>modalità </a:t>
            </a:r>
            <a:r>
              <a:rPr lang="it-IT" sz="1400" i="1" dirty="0">
                <a:latin typeface="Slimbach-BookItalic"/>
              </a:rPr>
              <a:t>discreto</a:t>
            </a:r>
            <a:r>
              <a:rPr lang="it-IT" sz="1400" dirty="0">
                <a:latin typeface="Slimbach-Book"/>
              </a:rPr>
              <a:t>, che rappresenta quindi la mediana della distribuzione. Si </a:t>
            </a:r>
            <a:r>
              <a:rPr lang="it-IT" sz="1400" dirty="0" smtClean="0">
                <a:latin typeface="Slimbach-Book"/>
              </a:rPr>
              <a:t>noti che </a:t>
            </a:r>
            <a:r>
              <a:rPr lang="it-IT" sz="1400" dirty="0">
                <a:latin typeface="Slimbach-Book"/>
              </a:rPr>
              <a:t>tre individui assumono una modalità di ordine più elevato della mediana, mentre altri </a:t>
            </a:r>
            <a:r>
              <a:rPr lang="it-IT" sz="1400" dirty="0" smtClean="0">
                <a:latin typeface="Slimbach-Book"/>
              </a:rPr>
              <a:t>tre assumono </a:t>
            </a:r>
            <a:r>
              <a:rPr lang="it-IT" sz="1400" dirty="0">
                <a:latin typeface="Slimbach-Book"/>
              </a:rPr>
              <a:t>una modalità di ordine più basso della mediana.</a:t>
            </a:r>
            <a:endParaRPr lang="it-IT" sz="1400" dirty="0"/>
          </a:p>
        </p:txBody>
      </p:sp>
    </p:spTree>
    <p:extLst>
      <p:ext uri="{BB962C8B-B14F-4D97-AF65-F5344CB8AC3E}">
        <p14:creationId xmlns:p14="http://schemas.microsoft.com/office/powerpoint/2010/main" val="298288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201653" y="1302957"/>
            <a:ext cx="4368188" cy="1077218"/>
          </a:xfrm>
          <a:prstGeom prst="rect">
            <a:avLst/>
          </a:prstGeom>
        </p:spPr>
        <p:txBody>
          <a:bodyPr wrap="square">
            <a:spAutoFit/>
          </a:bodyPr>
          <a:lstStyle/>
          <a:p>
            <a:pPr algn="just">
              <a:spcAft>
                <a:spcPts val="0"/>
              </a:spcAft>
            </a:pPr>
            <a:r>
              <a:rPr lang="it-IT" sz="1600" b="1" i="1" dirty="0">
                <a:latin typeface="Arial" panose="020B0604020202020204" pitchFamily="34" charset="0"/>
                <a:ea typeface="Times New Roman" panose="02020603050405020304" pitchFamily="18" charset="0"/>
                <a:cs typeface="Times New Roman" panose="02020603050405020304" pitchFamily="18" charset="0"/>
              </a:rPr>
              <a:t>Esempio</a:t>
            </a:r>
            <a:r>
              <a:rPr lang="it-IT" sz="1600" dirty="0">
                <a:latin typeface="Arial" panose="020B0604020202020204" pitchFamily="34" charset="0"/>
                <a:ea typeface="Times New Roman" panose="02020603050405020304" pitchFamily="18" charset="0"/>
                <a:cs typeface="Times New Roman" panose="02020603050405020304" pitchFamily="18" charset="0"/>
              </a:rPr>
              <a:t>: </a:t>
            </a:r>
            <a:r>
              <a:rPr lang="it-IT" sz="1600" i="1" dirty="0">
                <a:latin typeface="Arial" panose="020B0604020202020204" pitchFamily="34" charset="0"/>
                <a:ea typeface="Times New Roman" panose="02020603050405020304" pitchFamily="18" charset="0"/>
                <a:cs typeface="Times New Roman" panose="02020603050405020304" pitchFamily="18" charset="0"/>
              </a:rPr>
              <a:t>La seguente tabella riporta la distribuzione del carattere X numero di stanze di 120 abitazioni della provincia di Genova; si calcoli la mediana della distribuzione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1225610202"/>
                  </p:ext>
                </p:extLst>
              </p:nvPr>
            </p:nvGraphicFramePr>
            <p:xfrm>
              <a:off x="5047683" y="1505353"/>
              <a:ext cx="3783648" cy="548640"/>
            </p:xfrm>
            <a:graphic>
              <a:graphicData uri="http://schemas.openxmlformats.org/drawingml/2006/table">
                <a:tbl>
                  <a:tblPr firstRow="1" firstCol="1" bandRow="1" bandCol="1"/>
                  <a:tblGrid>
                    <a:gridCol w="1345248">
                      <a:extLst>
                        <a:ext uri="{9D8B030D-6E8A-4147-A177-3AD203B41FA5}">
                          <a16:colId xmlns:a16="http://schemas.microsoft.com/office/drawing/2014/main" xmlns="" val="20000"/>
                        </a:ext>
                      </a:extLst>
                    </a:gridCol>
                    <a:gridCol w="264795">
                      <a:extLst>
                        <a:ext uri="{9D8B030D-6E8A-4147-A177-3AD203B41FA5}">
                          <a16:colId xmlns:a16="http://schemas.microsoft.com/office/drawing/2014/main" xmlns="" val="20001"/>
                        </a:ext>
                      </a:extLst>
                    </a:gridCol>
                    <a:gridCol w="328295">
                      <a:extLst>
                        <a:ext uri="{9D8B030D-6E8A-4147-A177-3AD203B41FA5}">
                          <a16:colId xmlns:a16="http://schemas.microsoft.com/office/drawing/2014/main" xmlns="" val="20002"/>
                        </a:ext>
                      </a:extLst>
                    </a:gridCol>
                    <a:gridCol w="328295">
                      <a:extLst>
                        <a:ext uri="{9D8B030D-6E8A-4147-A177-3AD203B41FA5}">
                          <a16:colId xmlns:a16="http://schemas.microsoft.com/office/drawing/2014/main" xmlns="" val="20003"/>
                        </a:ext>
                      </a:extLst>
                    </a:gridCol>
                    <a:gridCol w="328295">
                      <a:extLst>
                        <a:ext uri="{9D8B030D-6E8A-4147-A177-3AD203B41FA5}">
                          <a16:colId xmlns:a16="http://schemas.microsoft.com/office/drawing/2014/main" xmlns="" val="20004"/>
                        </a:ext>
                      </a:extLst>
                    </a:gridCol>
                    <a:gridCol w="328295">
                      <a:extLst>
                        <a:ext uri="{9D8B030D-6E8A-4147-A177-3AD203B41FA5}">
                          <a16:colId xmlns:a16="http://schemas.microsoft.com/office/drawing/2014/main" xmlns="" val="20005"/>
                        </a:ext>
                      </a:extLst>
                    </a:gridCol>
                    <a:gridCol w="264795">
                      <a:extLst>
                        <a:ext uri="{9D8B030D-6E8A-4147-A177-3AD203B41FA5}">
                          <a16:colId xmlns:a16="http://schemas.microsoft.com/office/drawing/2014/main" xmlns="" val="20006"/>
                        </a:ext>
                      </a:extLst>
                    </a:gridCol>
                    <a:gridCol w="330835">
                      <a:extLst>
                        <a:ext uri="{9D8B030D-6E8A-4147-A177-3AD203B41FA5}">
                          <a16:colId xmlns:a16="http://schemas.microsoft.com/office/drawing/2014/main" xmlns="" val="20007"/>
                        </a:ext>
                      </a:extLst>
                    </a:gridCol>
                    <a:gridCol w="264795">
                      <a:extLst>
                        <a:ext uri="{9D8B030D-6E8A-4147-A177-3AD203B41FA5}">
                          <a16:colId xmlns:a16="http://schemas.microsoft.com/office/drawing/2014/main" xmlns="" val="20008"/>
                        </a:ext>
                      </a:extLst>
                    </a:gridCol>
                  </a:tblGrid>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numero di 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sz="1200">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it-IT" sz="120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1225610202"/>
                  </p:ext>
                </p:extLst>
              </p:nvPr>
            </p:nvGraphicFramePr>
            <p:xfrm>
              <a:off x="5047683" y="1505353"/>
              <a:ext cx="3783648" cy="548640"/>
            </p:xfrm>
            <a:graphic>
              <a:graphicData uri="http://schemas.openxmlformats.org/drawingml/2006/table">
                <a:tbl>
                  <a:tblPr firstRow="1" firstCol="1" bandRow="1" bandCol="1"/>
                  <a:tblGrid>
                    <a:gridCol w="1345248"/>
                    <a:gridCol w="264795"/>
                    <a:gridCol w="328295"/>
                    <a:gridCol w="328295"/>
                    <a:gridCol w="328295"/>
                    <a:gridCol w="328295"/>
                    <a:gridCol w="264795"/>
                    <a:gridCol w="330835"/>
                    <a:gridCol w="264795"/>
                  </a:tblGrid>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numero di 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27432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104444" r="-181900" b="-20000"/>
                          </a:stretch>
                        </a:blipFill>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p:sp>
        <p:nvSpPr>
          <p:cNvPr id="6" name="Rettangolo 5"/>
          <p:cNvSpPr/>
          <p:nvPr/>
        </p:nvSpPr>
        <p:spPr>
          <a:xfrm>
            <a:off x="155864" y="2552428"/>
            <a:ext cx="4711871" cy="584775"/>
          </a:xfrm>
          <a:prstGeom prst="rect">
            <a:avLst/>
          </a:prstGeom>
        </p:spPr>
        <p:txBody>
          <a:bodyPr wrap="square">
            <a:spAutoFit/>
          </a:bodyPr>
          <a:lstStyle/>
          <a:p>
            <a:r>
              <a:rPr lang="it-IT" sz="1600" dirty="0" smtClean="0">
                <a:latin typeface="Arial" panose="020B0604020202020204" pitchFamily="34" charset="0"/>
                <a:ea typeface="Times New Roman" panose="02020603050405020304" pitchFamily="18" charset="0"/>
                <a:cs typeface="Times New Roman" panose="02020603050405020304" pitchFamily="18" charset="0"/>
              </a:rPr>
              <a:t>Si </a:t>
            </a:r>
            <a:r>
              <a:rPr lang="it-IT" sz="1600" dirty="0">
                <a:latin typeface="Arial" panose="020B0604020202020204" pitchFamily="34" charset="0"/>
                <a:ea typeface="Times New Roman" panose="02020603050405020304" pitchFamily="18" charset="0"/>
                <a:cs typeface="Times New Roman" panose="02020603050405020304" pitchFamily="18" charset="0"/>
              </a:rPr>
              <a:t>procede all’ordinamento dei dati e al calcolo delle frequenze cumulate</a:t>
            </a:r>
            <a:endParaRPr lang="it-IT" sz="1600" dirty="0"/>
          </a:p>
        </p:txBody>
      </p:sp>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725814234"/>
                  </p:ext>
                </p:extLst>
              </p:nvPr>
            </p:nvGraphicFramePr>
            <p:xfrm>
              <a:off x="342952" y="3576121"/>
              <a:ext cx="2042795" cy="3063240"/>
            </p:xfrm>
            <a:graphic>
              <a:graphicData uri="http://schemas.openxmlformats.org/drawingml/2006/table">
                <a:tbl>
                  <a:tblPr firstRow="1" firstCol="1" lastRow="1" bandRow="1" bandCol="1"/>
                  <a:tblGrid>
                    <a:gridCol w="1203325">
                      <a:extLst>
                        <a:ext uri="{9D8B030D-6E8A-4147-A177-3AD203B41FA5}">
                          <a16:colId xmlns:a16="http://schemas.microsoft.com/office/drawing/2014/main" xmlns="" val="20000"/>
                        </a:ext>
                      </a:extLst>
                    </a:gridCol>
                    <a:gridCol w="419735">
                      <a:extLst>
                        <a:ext uri="{9D8B030D-6E8A-4147-A177-3AD203B41FA5}">
                          <a16:colId xmlns:a16="http://schemas.microsoft.com/office/drawing/2014/main" xmlns="" val="20001"/>
                        </a:ext>
                      </a:extLst>
                    </a:gridCol>
                    <a:gridCol w="419735">
                      <a:extLst>
                        <a:ext uri="{9D8B030D-6E8A-4147-A177-3AD203B41FA5}">
                          <a16:colId xmlns:a16="http://schemas.microsoft.com/office/drawing/2014/main" xmlns="" val="20002"/>
                        </a:ext>
                      </a:extLst>
                    </a:gridCol>
                  </a:tblGrid>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Numero </a:t>
                          </a:r>
                          <a:endParaRPr lang="it-IT" sz="12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it-IT" sz="1200" dirty="0" smtClean="0">
                              <a:effectLst/>
                              <a:latin typeface="Arial" panose="020B0604020202020204" pitchFamily="34" charset="0"/>
                              <a:ea typeface="Calibri" panose="020F0502020204030204" pitchFamily="34" charset="0"/>
                              <a:cs typeface="Arial" panose="020B0604020202020204" pitchFamily="34" charset="0"/>
                            </a:rPr>
                            <a:t>di </a:t>
                          </a:r>
                          <a:r>
                            <a:rPr lang="it-IT" sz="1200" dirty="0">
                              <a:effectLst/>
                              <a:latin typeface="Arial" panose="020B0604020202020204" pitchFamily="34" charset="0"/>
                              <a:ea typeface="Calibri" panose="020F0502020204030204" pitchFamily="34" charset="0"/>
                              <a:cs typeface="Arial" panose="020B0604020202020204" pitchFamily="34" charset="0"/>
                            </a:rPr>
                            <a:t>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𝑛</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𝑁</m:t>
                                    </m:r>
                                  </m:e>
                                  <m:sub>
                                    <m:r>
                                      <a:rPr lang="it-IT" sz="1200" i="1">
                                        <a:effectLst/>
                                        <a:latin typeface="Cambria Math" panose="02040503050406030204" pitchFamily="18" charset="0"/>
                                        <a:ea typeface="Calibri" panose="020F0502020204030204" pitchFamily="34" charset="0"/>
                                        <a:cs typeface="Arial" panose="020B0604020202020204" pitchFamily="34" charset="0"/>
                                      </a:rPr>
                                      <m:t>𝑗</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94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7"/>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Totale </a:t>
                          </a:r>
                          <a14:m>
                            <m:oMath xmlns:m="http://schemas.openxmlformats.org/officeDocument/2006/math">
                              <m:r>
                                <m:rPr>
                                  <m:sty m:val="p"/>
                                </m:rPr>
                                <a:rPr lang="it-IT" sz="1200">
                                  <a:effectLst/>
                                  <a:latin typeface="Cambria Math" panose="02040503050406030204" pitchFamily="18" charset="0"/>
                                  <a:ea typeface="Calibri" panose="020F0502020204030204" pitchFamily="34" charset="0"/>
                                  <a:cs typeface="Arial" panose="020B0604020202020204" pitchFamily="34" charset="0"/>
                                </a:rPr>
                                <m:t>Σ</m:t>
                              </m:r>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725814234"/>
                  </p:ext>
                </p:extLst>
              </p:nvPr>
            </p:nvGraphicFramePr>
            <p:xfrm>
              <a:off x="342952" y="3576121"/>
              <a:ext cx="2042795" cy="2719075"/>
            </p:xfrm>
            <a:graphic>
              <a:graphicData uri="http://schemas.openxmlformats.org/drawingml/2006/table">
                <a:tbl>
                  <a:tblPr firstRow="1" firstCol="1" lastRow="1" bandRow="1" bandCol="1"/>
                  <a:tblGrid>
                    <a:gridCol w="1203325"/>
                    <a:gridCol w="419735"/>
                    <a:gridCol w="419735"/>
                  </a:tblGrid>
                  <a:tr h="51479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Numero </a:t>
                          </a:r>
                          <a:endParaRPr lang="it-IT" sz="12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it-IT" sz="1200" dirty="0" smtClean="0">
                              <a:effectLst/>
                              <a:latin typeface="Arial" panose="020B0604020202020204" pitchFamily="34" charset="0"/>
                              <a:ea typeface="Calibri" panose="020F0502020204030204" pitchFamily="34" charset="0"/>
                              <a:cs typeface="Arial" panose="020B0604020202020204" pitchFamily="34" charset="0"/>
                            </a:rPr>
                            <a:t>di </a:t>
                          </a:r>
                          <a:r>
                            <a:rPr lang="it-IT" sz="1200" dirty="0">
                              <a:effectLst/>
                              <a:latin typeface="Arial" panose="020B0604020202020204" pitchFamily="34" charset="0"/>
                              <a:ea typeface="Calibri" panose="020F0502020204030204" pitchFamily="34" charset="0"/>
                              <a:cs typeface="Arial" panose="020B0604020202020204" pitchFamily="34" charset="0"/>
                            </a:rPr>
                            <a:t>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86957" t="-1176" r="-101449" b="-435294"/>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86957" t="-1176" r="-1449" b="-435294"/>
                          </a:stretch>
                        </a:blipFill>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94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8048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t="-873913" r="-70202" b="-17391"/>
                          </a:stretch>
                        </a:blipFill>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4569841" y="2780903"/>
                <a:ext cx="4572000" cy="3434786"/>
              </a:xfrm>
              <a:prstGeom prst="rect">
                <a:avLst/>
              </a:prstGeom>
            </p:spPr>
            <p:txBody>
              <a:bodyPr>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Per quanto riguardo il calcolo della mediana, osserviamo che </a:t>
                </a:r>
                <a:r>
                  <a:rPr lang="it-IT" sz="1600" i="1" dirty="0">
                    <a:latin typeface="Arial" panose="020B0604020202020204" pitchFamily="34" charset="0"/>
                    <a:ea typeface="Times New Roman" panose="02020603050405020304" pitchFamily="18" charset="0"/>
                    <a:cs typeface="Times New Roman" panose="02020603050405020304" pitchFamily="18" charset="0"/>
                  </a:rPr>
                  <a:t>n</a:t>
                </a:r>
                <a:r>
                  <a:rPr lang="it-IT" sz="1600" dirty="0">
                    <a:latin typeface="Arial" panose="020B0604020202020204" pitchFamily="34" charset="0"/>
                    <a:ea typeface="Times New Roman" panose="02020603050405020304" pitchFamily="18" charset="0"/>
                    <a:cs typeface="Times New Roman" panose="02020603050405020304" pitchFamily="18" charset="0"/>
                  </a:rPr>
                  <a:t> è pari e di conseguenza abbiamo due posizioni centrali:</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14:m>
                  <m:oMathPara xmlns:m="http://schemas.openxmlformats.org/officeDocument/2006/math">
                    <m:oMathParaPr>
                      <m:jc m:val="centerGroup"/>
                    </m:oMathParaPr>
                    <m:oMath xmlns:m="http://schemas.openxmlformats.org/officeDocument/2006/math">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=60            </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+1=61</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Osservando le frequenze cumulate, si possono individuare le osservazioni che occupano le posizioni centrali. Sulla base di queste osservazioni la mediana risulta essere la seguente:</a:t>
                </a:r>
              </a:p>
              <a:p>
                <a:pPr algn="just">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60</m:t>
                                  </m:r>
                                </m:e>
                              </m:d>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61</m:t>
                                  </m:r>
                                </m:e>
                              </m:d>
                            </m:sub>
                          </m:sSub>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4+4</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4569841" y="2780903"/>
                <a:ext cx="4572000" cy="3434786"/>
              </a:xfrm>
              <a:prstGeom prst="rect">
                <a:avLst/>
              </a:prstGeom>
              <a:blipFill rotWithShape="0">
                <a:blip r:embed="rId6"/>
                <a:stretch>
                  <a:fillRect l="-800" t="-532" r="-667"/>
                </a:stretch>
              </a:blipFill>
            </p:spPr>
            <p:txBody>
              <a:bodyPr/>
              <a:lstStyle/>
              <a:p>
                <a:r>
                  <a:rPr lang="it-IT">
                    <a:noFill/>
                  </a:rPr>
                  <a:t> </a:t>
                </a:r>
              </a:p>
            </p:txBody>
          </p:sp>
        </mc:Fallback>
      </mc:AlternateContent>
    </p:spTree>
    <p:extLst>
      <p:ext uri="{BB962C8B-B14F-4D97-AF65-F5344CB8AC3E}">
        <p14:creationId xmlns:p14="http://schemas.microsoft.com/office/powerpoint/2010/main" val="325481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e mediana: un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65169" y="1368277"/>
            <a:ext cx="8580909" cy="4524315"/>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Nell’indagine campionaria “Reddito e condizioni di vita” condotta dall’ISTAT alla fine del 2010 si è potuto stimare, per le famiglie residenti in Italia nel 2009, un reddito medio mensile di 2.480 euro e un reddito mediano mensile di 2.050 euro.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Nel primo caso, il reddito medio si può interpretare come quel valore </a:t>
            </a:r>
            <a:r>
              <a:rPr lang="it-IT" dirty="0" smtClean="0">
                <a:latin typeface="Arial" panose="020B0604020202020204" pitchFamily="34" charset="0"/>
                <a:cs typeface="Arial" panose="020B0604020202020204" pitchFamily="34" charset="0"/>
              </a:rPr>
              <a:t>che avrebbe </a:t>
            </a:r>
            <a:r>
              <a:rPr lang="it-IT" dirty="0">
                <a:latin typeface="Arial" panose="020B0604020202020204" pitchFamily="34" charset="0"/>
                <a:cs typeface="Arial" panose="020B0604020202020204" pitchFamily="34" charset="0"/>
              </a:rPr>
              <a:t>dovuto percepire ciascuna famiglia se si fosse diviso in parti uguali l’ammontare complessivo dei redditi. </a:t>
            </a:r>
          </a:p>
          <a:p>
            <a:pPr algn="just"/>
            <a:r>
              <a:rPr lang="it-IT" dirty="0">
                <a:latin typeface="Arial" panose="020B0604020202020204" pitchFamily="34" charset="0"/>
                <a:cs typeface="Arial" panose="020B0604020202020204" pitchFamily="34" charset="0"/>
              </a:rPr>
              <a:t>In alcuni casi la media aritmetica non sintetizza bene i valori della distribuzione e in questo caso ciò avviene perché alcune famiglie presentano dei valori di reddito molto distanti dal resto del collettivo. </a:t>
            </a:r>
          </a:p>
          <a:p>
            <a:pPr algn="just"/>
            <a:r>
              <a:rPr lang="it-IT" dirty="0">
                <a:latin typeface="Arial" panose="020B0604020202020204" pitchFamily="34" charset="0"/>
                <a:cs typeface="Arial" panose="020B0604020202020204" pitchFamily="34" charset="0"/>
              </a:rPr>
              <a:t>Infatti, la maggior parte delle famiglie presenta un valore del reddito inferiore a 2.340 euro, che segnala la scarsa centralità del valore della media aritmetica.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La mediana, al contrario, indica che almeno il 50% delle famiglie presenta un reddito inferiore o uguale a 2.050 euro e quindi fornisce un valore più interpretabile.</a:t>
            </a:r>
          </a:p>
        </p:txBody>
      </p:sp>
    </p:spTree>
    <p:extLst>
      <p:ext uri="{BB962C8B-B14F-4D97-AF65-F5344CB8AC3E}">
        <p14:creationId xmlns:p14="http://schemas.microsoft.com/office/powerpoint/2010/main" val="68619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Percentili e quartili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55864" y="1028112"/>
                <a:ext cx="8356294" cy="2169825"/>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definiscono </a:t>
                </a:r>
                <a:r>
                  <a:rPr lang="it-IT" b="1" dirty="0">
                    <a:effectLst/>
                    <a:latin typeface="Arial" panose="020B0604020202020204" pitchFamily="34" charset="0"/>
                    <a:ea typeface="Times New Roman" panose="02020603050405020304" pitchFamily="18" charset="0"/>
                    <a:cs typeface="Times New Roman" panose="02020603050405020304" pitchFamily="18" charset="0"/>
                  </a:rPr>
                  <a:t>percentili</a:t>
                </a:r>
                <a:r>
                  <a:rPr lang="it-IT" dirty="0">
                    <a:effectLst/>
                    <a:latin typeface="Arial" panose="020B0604020202020204" pitchFamily="34" charset="0"/>
                    <a:ea typeface="Times New Roman" panose="02020603050405020304" pitchFamily="18" charset="0"/>
                    <a:cs typeface="Times New Roman" panose="02020603050405020304" pitchFamily="18" charset="0"/>
                  </a:rPr>
                  <a:t> quei valori che dividono la distribuzione in cento parti di equale numerosità. </a:t>
                </a: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I </a:t>
                </a:r>
                <a:r>
                  <a:rPr lang="it-IT" dirty="0">
                    <a:effectLst/>
                    <a:latin typeface="Arial" panose="020B0604020202020204" pitchFamily="34" charset="0"/>
                    <a:ea typeface="Times New Roman" panose="02020603050405020304" pitchFamily="18" charset="0"/>
                    <a:cs typeface="Times New Roman" panose="02020603050405020304" pitchFamily="18" charset="0"/>
                  </a:rPr>
                  <a:t>percentili di uso più frequente sono il 25-esimo e il 75-esimo percentile, detti anche </a:t>
                </a:r>
                <a:r>
                  <a:rPr lang="it-IT" b="1" dirty="0">
                    <a:effectLst/>
                    <a:latin typeface="Arial" panose="020B0604020202020204" pitchFamily="34" charset="0"/>
                    <a:ea typeface="Times New Roman" panose="02020603050405020304" pitchFamily="18" charset="0"/>
                    <a:cs typeface="Times New Roman" panose="02020603050405020304" pitchFamily="18" charset="0"/>
                  </a:rPr>
                  <a:t>primo </a:t>
                </a:r>
                <a:r>
                  <a:rPr lang="it-IT"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r>
                  <a:rPr lang="it-IT" b="1" dirty="0">
                    <a:effectLst/>
                    <a:latin typeface="Arial" panose="020B0604020202020204" pitchFamily="34" charset="0"/>
                    <a:ea typeface="Times New Roman" panose="02020603050405020304" pitchFamily="18" charset="0"/>
                    <a:cs typeface="Times New Roman" panose="02020603050405020304" pitchFamily="18" charset="0"/>
                  </a:rPr>
                  <a:t>terzo quartile </a:t>
                </a:r>
                <a:r>
                  <a:rPr lang="it-IT"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che insieme alla mediana, che corrisponde al secondo quartile,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 e al 50-esimo percentile, </a:t>
                </a:r>
                <a:r>
                  <a:rPr lang="it-IT" dirty="0">
                    <a:effectLst/>
                    <a:latin typeface="Arial" panose="020B0604020202020204" pitchFamily="34" charset="0"/>
                    <a:ea typeface="Times New Roman" panose="02020603050405020304" pitchFamily="18" charset="0"/>
                    <a:cs typeface="Times New Roman" panose="02020603050405020304" pitchFamily="18" charset="0"/>
                  </a:rPr>
                  <a:t>dividono la distribuzione in quattro parti uguali.</a:t>
                </a:r>
              </a:p>
              <a:p>
                <a:pPr algn="just">
                  <a:lnSpc>
                    <a:spcPct val="150000"/>
                  </a:lnSpc>
                  <a:spcAft>
                    <a:spcPts val="0"/>
                  </a:spcAft>
                </a:pPr>
                <a:r>
                  <a:rPr lang="it-IT"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155864" y="1028112"/>
                <a:ext cx="8356294" cy="2169825"/>
              </a:xfrm>
              <a:prstGeom prst="rect">
                <a:avLst/>
              </a:prstGeom>
              <a:blipFill rotWithShape="0">
                <a:blip r:embed="rId4"/>
                <a:stretch>
                  <a:fillRect l="-657" t="-1685" r="-657"/>
                </a:stretch>
              </a:blipFill>
            </p:spPr>
            <p:txBody>
              <a:bodyPr/>
              <a:lstStyle/>
              <a:p>
                <a:r>
                  <a:rPr lang="it-IT">
                    <a:noFill/>
                  </a:rPr>
                  <a:t> </a:t>
                </a:r>
              </a:p>
            </p:txBody>
          </p:sp>
        </mc:Fallback>
      </mc:AlternateContent>
      <p:sp>
        <p:nvSpPr>
          <p:cNvPr id="6" name="Rettangolo 5"/>
          <p:cNvSpPr/>
          <p:nvPr/>
        </p:nvSpPr>
        <p:spPr>
          <a:xfrm>
            <a:off x="155864" y="2906175"/>
            <a:ext cx="4472849" cy="1077218"/>
          </a:xfrm>
          <a:prstGeom prst="rect">
            <a:avLst/>
          </a:prstGeom>
        </p:spPr>
        <p:txBody>
          <a:bodyPr wrap="square">
            <a:spAutoFit/>
          </a:bodyPr>
          <a:lstStyle/>
          <a:p>
            <a:pPr algn="just">
              <a:spcAft>
                <a:spcPts val="0"/>
              </a:spcAft>
            </a:pPr>
            <a:r>
              <a:rPr lang="it-IT" sz="16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600" i="1" dirty="0">
                <a:latin typeface="Arial" panose="020B0604020202020204" pitchFamily="34" charset="0"/>
                <a:ea typeface="Times New Roman" panose="02020603050405020304" pitchFamily="18" charset="0"/>
                <a:cs typeface="Times New Roman" panose="02020603050405020304" pitchFamily="18" charset="0"/>
              </a:rPr>
              <a:t>Nella tabella di seguito riportata, 33 punti vendita sono distinti secondo il numero di addetti. Si calcolino primo, secondo e terzo quartile della distribuzione.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ella 6"/>
              <p:cNvGraphicFramePr>
                <a:graphicFrameLocks noGrp="1"/>
              </p:cNvGraphicFramePr>
              <p:nvPr>
                <p:extLst>
                  <p:ext uri="{D42A27DB-BD31-4B8C-83A1-F6EECF244321}">
                    <p14:modId xmlns:p14="http://schemas.microsoft.com/office/powerpoint/2010/main" val="4208599796"/>
                  </p:ext>
                </p:extLst>
              </p:nvPr>
            </p:nvGraphicFramePr>
            <p:xfrm>
              <a:off x="167091" y="4066364"/>
              <a:ext cx="4472846" cy="459725"/>
            </p:xfrm>
            <a:graphic>
              <a:graphicData uri="http://schemas.openxmlformats.org/drawingml/2006/table">
                <a:tbl>
                  <a:tblPr firstRow="1" firstCol="1" bandRow="1"/>
                  <a:tblGrid>
                    <a:gridCol w="638978">
                      <a:extLst>
                        <a:ext uri="{9D8B030D-6E8A-4147-A177-3AD203B41FA5}">
                          <a16:colId xmlns:a16="http://schemas.microsoft.com/office/drawing/2014/main" xmlns="" val="20000"/>
                        </a:ext>
                      </a:extLst>
                    </a:gridCol>
                    <a:gridCol w="638978">
                      <a:extLst>
                        <a:ext uri="{9D8B030D-6E8A-4147-A177-3AD203B41FA5}">
                          <a16:colId xmlns:a16="http://schemas.microsoft.com/office/drawing/2014/main" xmlns="" val="20001"/>
                        </a:ext>
                      </a:extLst>
                    </a:gridCol>
                    <a:gridCol w="638978">
                      <a:extLst>
                        <a:ext uri="{9D8B030D-6E8A-4147-A177-3AD203B41FA5}">
                          <a16:colId xmlns:a16="http://schemas.microsoft.com/office/drawing/2014/main" xmlns="" val="20002"/>
                        </a:ext>
                      </a:extLst>
                    </a:gridCol>
                    <a:gridCol w="638978">
                      <a:extLst>
                        <a:ext uri="{9D8B030D-6E8A-4147-A177-3AD203B41FA5}">
                          <a16:colId xmlns:a16="http://schemas.microsoft.com/office/drawing/2014/main" xmlns="" val="20003"/>
                        </a:ext>
                      </a:extLst>
                    </a:gridCol>
                    <a:gridCol w="638978">
                      <a:extLst>
                        <a:ext uri="{9D8B030D-6E8A-4147-A177-3AD203B41FA5}">
                          <a16:colId xmlns:a16="http://schemas.microsoft.com/office/drawing/2014/main" xmlns="" val="20004"/>
                        </a:ext>
                      </a:extLst>
                    </a:gridCol>
                    <a:gridCol w="638978">
                      <a:extLst>
                        <a:ext uri="{9D8B030D-6E8A-4147-A177-3AD203B41FA5}">
                          <a16:colId xmlns:a16="http://schemas.microsoft.com/office/drawing/2014/main" xmlns="" val="20005"/>
                        </a:ext>
                      </a:extLst>
                    </a:gridCol>
                    <a:gridCol w="638978">
                      <a:extLst>
                        <a:ext uri="{9D8B030D-6E8A-4147-A177-3AD203B41FA5}">
                          <a16:colId xmlns:a16="http://schemas.microsoft.com/office/drawing/2014/main" xmlns="" val="20006"/>
                        </a:ext>
                      </a:extLst>
                    </a:gridCol>
                  </a:tblGrid>
                  <a:tr h="246365">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sub>
                                </m:sSub>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200025">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sub>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sub>
                                </m:sSub>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mc:Choice>
        <mc:Fallback xmlns="">
          <p:graphicFrame>
            <p:nvGraphicFramePr>
              <p:cNvPr id="7" name="Tabella 6"/>
              <p:cNvGraphicFramePr>
                <a:graphicFrameLocks noGrp="1"/>
              </p:cNvGraphicFramePr>
              <p:nvPr>
                <p:extLst>
                  <p:ext uri="{D42A27DB-BD31-4B8C-83A1-F6EECF244321}">
                    <p14:modId xmlns:p14="http://schemas.microsoft.com/office/powerpoint/2010/main" val="4208599796"/>
                  </p:ext>
                </p:extLst>
              </p:nvPr>
            </p:nvGraphicFramePr>
            <p:xfrm>
              <a:off x="167091" y="4066364"/>
              <a:ext cx="4472846" cy="459725"/>
            </p:xfrm>
            <a:graphic>
              <a:graphicData uri="http://schemas.openxmlformats.org/drawingml/2006/table">
                <a:tbl>
                  <a:tblPr firstRow="1" firstCol="1" bandRow="1"/>
                  <a:tblGrid>
                    <a:gridCol w="638978"/>
                    <a:gridCol w="638978"/>
                    <a:gridCol w="638978"/>
                    <a:gridCol w="638978"/>
                    <a:gridCol w="638978"/>
                    <a:gridCol w="638978"/>
                    <a:gridCol w="638978"/>
                  </a:tblGrid>
                  <a:tr h="246365">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t="-14634" r="-600952" b="-126829"/>
                          </a:stretch>
                        </a:blipFill>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213360">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t="-134286" r="-600952" b="-48571"/>
                          </a:stretch>
                        </a:blipFill>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52754582"/>
                  </p:ext>
                </p:extLst>
              </p:nvPr>
            </p:nvGraphicFramePr>
            <p:xfrm>
              <a:off x="5793653" y="3011890"/>
              <a:ext cx="2588696" cy="1676400"/>
            </p:xfrm>
            <a:graphic>
              <a:graphicData uri="http://schemas.openxmlformats.org/drawingml/2006/table">
                <a:tbl>
                  <a:tblPr firstRow="1" firstCol="1" lastRow="1" bandRow="1" bandCol="1"/>
                  <a:tblGrid>
                    <a:gridCol w="806914">
                      <a:extLst>
                        <a:ext uri="{9D8B030D-6E8A-4147-A177-3AD203B41FA5}">
                          <a16:colId xmlns:a16="http://schemas.microsoft.com/office/drawing/2014/main" xmlns="" val="20000"/>
                        </a:ext>
                      </a:extLst>
                    </a:gridCol>
                    <a:gridCol w="340232">
                      <a:extLst>
                        <a:ext uri="{9D8B030D-6E8A-4147-A177-3AD203B41FA5}">
                          <a16:colId xmlns:a16="http://schemas.microsoft.com/office/drawing/2014/main" xmlns="" val="20001"/>
                        </a:ext>
                      </a:extLst>
                    </a:gridCol>
                    <a:gridCol w="785003">
                      <a:extLst>
                        <a:ext uri="{9D8B030D-6E8A-4147-A177-3AD203B41FA5}">
                          <a16:colId xmlns:a16="http://schemas.microsoft.com/office/drawing/2014/main" xmlns="" val="20002"/>
                        </a:ext>
                      </a:extLst>
                    </a:gridCol>
                    <a:gridCol w="656547">
                      <a:extLst>
                        <a:ext uri="{9D8B030D-6E8A-4147-A177-3AD203B41FA5}">
                          <a16:colId xmlns:a16="http://schemas.microsoft.com/office/drawing/2014/main" xmlns="" val="20003"/>
                        </a:ext>
                      </a:extLst>
                    </a:gridCol>
                  </a:tblGrid>
                  <a:tr h="209550">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x</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n</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57,6%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4"/>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84,8%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100,0%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r h="209550">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2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52754582"/>
                  </p:ext>
                </p:extLst>
              </p:nvPr>
            </p:nvGraphicFramePr>
            <p:xfrm>
              <a:off x="5793653" y="3011890"/>
              <a:ext cx="2588696" cy="1676400"/>
            </p:xfrm>
            <a:graphic>
              <a:graphicData uri="http://schemas.openxmlformats.org/drawingml/2006/table">
                <a:tbl>
                  <a:tblPr firstRow="1" firstCol="1" lastRow="1" bandRow="1" bandCol="1"/>
                  <a:tblGrid>
                    <a:gridCol w="806914"/>
                    <a:gridCol w="340232"/>
                    <a:gridCol w="785003"/>
                    <a:gridCol w="656547"/>
                  </a:tblGrid>
                  <a:tr h="20955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t="-5714" r="-221053"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237500" t="-5714" r="-425000"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146512" t="-5714" r="-84496"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294444" t="-5714" r="-926" b="-720000"/>
                          </a:stretch>
                        </a:blipFill>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57,6%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84,8%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100,0%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r>
                  <a:tr h="209550">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6"/>
                          <a:stretch>
                            <a:fillRect t="-717647" r="-221053" b="-32353"/>
                          </a:stretch>
                        </a:blipFill>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155864" y="4889953"/>
                <a:ext cx="8260813" cy="1077218"/>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primo quartile viene individuato quando la distribuzione cumulata supera il 25% delle osservazioni, e questo accadde per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=2</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mentre il terzo quartile si ottiene quando la distribuzione cumulata percentuale supera il 75% delle osservazioni, per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=5</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In questo caso la mediana corrisponde a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=3</m:t>
                    </m:r>
                  </m:oMath>
                </a14:m>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55864" y="4889953"/>
                <a:ext cx="8260813" cy="1077218"/>
              </a:xfrm>
              <a:prstGeom prst="rect">
                <a:avLst/>
              </a:prstGeom>
              <a:blipFill rotWithShape="0">
                <a:blip r:embed="rId7"/>
                <a:stretch>
                  <a:fillRect l="-443" t="-1695" r="-369" b="-6215"/>
                </a:stretch>
              </a:blipFill>
            </p:spPr>
            <p:txBody>
              <a:bodyPr/>
              <a:lstStyle/>
              <a:p>
                <a:r>
                  <a:rPr lang="it-IT">
                    <a:noFill/>
                  </a:rPr>
                  <a:t> </a:t>
                </a:r>
              </a:p>
            </p:txBody>
          </p:sp>
        </mc:Fallback>
      </mc:AlternateContent>
    </p:spTree>
    <p:extLst>
      <p:ext uri="{BB962C8B-B14F-4D97-AF65-F5344CB8AC3E}">
        <p14:creationId xmlns:p14="http://schemas.microsoft.com/office/powerpoint/2010/main" val="415859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845124" y="1146627"/>
            <a:ext cx="7210252" cy="4988817"/>
          </a:xfrm>
          <a:prstGeom prst="rect">
            <a:avLst/>
          </a:prstGeom>
        </p:spPr>
      </p:pic>
    </p:spTree>
    <p:extLst>
      <p:ext uri="{BB962C8B-B14F-4D97-AF65-F5344CB8AC3E}">
        <p14:creationId xmlns:p14="http://schemas.microsoft.com/office/powerpoint/2010/main" val="315609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804231" y="1160000"/>
            <a:ext cx="7130577" cy="5044021"/>
          </a:xfrm>
          <a:prstGeom prst="rect">
            <a:avLst/>
          </a:prstGeom>
        </p:spPr>
      </p:pic>
    </p:spTree>
    <p:extLst>
      <p:ext uri="{BB962C8B-B14F-4D97-AF65-F5344CB8AC3E}">
        <p14:creationId xmlns:p14="http://schemas.microsoft.com/office/powerpoint/2010/main" val="69961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media aritmetica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631372" y="1357517"/>
                <a:ext cx="8242662" cy="133882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a:t>
                </a:r>
                <a:r>
                  <a:rPr lang="it-IT" b="1" dirty="0">
                    <a:latin typeface="Arial" panose="020B0604020202020204" pitchFamily="34" charset="0"/>
                    <a:ea typeface="Times New Roman" panose="02020603050405020304" pitchFamily="18" charset="0"/>
                    <a:cs typeface="Times New Roman" panose="02020603050405020304" pitchFamily="18" charset="0"/>
                  </a:rPr>
                  <a:t>media aritmetica</a:t>
                </a:r>
                <a:r>
                  <a:rPr lang="it-IT"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b="1" i="1">
                            <a:latin typeface="Cambria Math" panose="02040503050406030204" pitchFamily="18" charset="0"/>
                            <a:ea typeface="Times New Roman" panose="02020603050405020304" pitchFamily="18" charset="0"/>
                            <a:cs typeface="Times New Roman" panose="02020603050405020304" pitchFamily="18" charset="0"/>
                          </a:rPr>
                          <m:t>𝑿</m:t>
                        </m:r>
                      </m:sub>
                    </m:sSub>
                    <m:r>
                      <a:rPr lang="it-IT" b="1"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o</m:t>
                    </m:r>
                    <m:r>
                      <a:rPr lang="it-IT" b="1" i="1">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it-IT" b="1" i="1">
                            <a:latin typeface="Cambria Math" panose="02040503050406030204" pitchFamily="18" charset="0"/>
                            <a:ea typeface="Times New Roman" panose="02020603050405020304" pitchFamily="18" charset="0"/>
                            <a:cs typeface="Times New Roman" panose="02020603050405020304" pitchFamily="18" charset="0"/>
                          </a:rPr>
                        </m:ctrlPr>
                      </m:acc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acc>
                    <m:r>
                      <a:rPr lang="it-IT" i="1">
                        <a:latin typeface="Cambria Math" panose="02040503050406030204" pitchFamily="18" charset="0"/>
                        <a:ea typeface="Times New Roman" panose="02020603050405020304" pitchFamily="18" charset="0"/>
                        <a:cs typeface="Times New Roman" panose="02020603050405020304" pitchFamily="18" charset="0"/>
                      </a:rPr>
                      <m:t> </m:t>
                    </m:r>
                  </m:oMath>
                </a14:m>
                <a:r>
                  <a:rPr lang="it-IT" dirty="0">
                    <a:latin typeface="Arial" panose="020B0604020202020204" pitchFamily="34" charset="0"/>
                    <a:ea typeface="Times New Roman" panose="02020603050405020304" pitchFamily="18" charset="0"/>
                    <a:cs typeface="Times New Roman" panose="02020603050405020304" pitchFamily="18" charset="0"/>
                  </a:rPr>
                  <a:t>) di un insieme di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latin typeface="Arial" panose="020B0604020202020204" pitchFamily="34" charset="0"/>
                    <a:ea typeface="Times New Roman" panose="02020603050405020304" pitchFamily="18" charset="0"/>
                    <a:cs typeface="Times New Roman" panose="02020603050405020304" pitchFamily="18" charset="0"/>
                  </a:rPr>
                  <a:t> valori osservati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di un carattere quantitativo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𝑋</m:t>
                    </m:r>
                  </m:oMath>
                </a14:m>
                <a:r>
                  <a:rPr lang="it-IT" dirty="0">
                    <a:latin typeface="Arial" panose="020B0604020202020204" pitchFamily="34" charset="0"/>
                    <a:ea typeface="Times New Roman" panose="02020603050405020304" pitchFamily="18" charset="0"/>
                    <a:cs typeface="Times New Roman" panose="02020603050405020304" pitchFamily="18" charset="0"/>
                  </a:rPr>
                  <a:t> è pari alla somma dei valori osservati divisa per il loro numero:</a:t>
                </a:r>
              </a:p>
            </p:txBody>
          </p:sp>
        </mc:Choice>
        <mc:Fallback xmlns="">
          <p:sp>
            <p:nvSpPr>
              <p:cNvPr id="3" name="Rettangolo 2"/>
              <p:cNvSpPr>
                <a:spLocks noRot="1" noChangeAspect="1" noMove="1" noResize="1" noEditPoints="1" noAdjustHandles="1" noChangeArrowheads="1" noChangeShapeType="1" noTextEdit="1"/>
              </p:cNvSpPr>
              <p:nvPr/>
            </p:nvSpPr>
            <p:spPr>
              <a:xfrm>
                <a:off x="631372" y="1357517"/>
                <a:ext cx="8242662" cy="1338828"/>
              </a:xfrm>
              <a:prstGeom prst="rect">
                <a:avLst/>
              </a:prstGeom>
              <a:blipFill>
                <a:blip r:embed="rId4"/>
                <a:stretch>
                  <a:fillRect l="-666" r="-592" b="-31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2357454" y="2886445"/>
                <a:ext cx="4418710"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r>
                        <a:rPr lang="it-IT" i="0">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0">
                          <a:latin typeface="Cambria Math" panose="02040503050406030204" pitchFamily="18" charset="0"/>
                        </a:rPr>
                        <m:t> =</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1</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𝑛</m:t>
                              </m:r>
                            </m:sub>
                          </m:sSub>
                        </m:e>
                      </m:d>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nary>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2357454" y="2886445"/>
                <a:ext cx="4418710" cy="84856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01504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313312" y="1444961"/>
            <a:ext cx="8585876" cy="3931970"/>
          </a:xfrm>
          <a:prstGeom prst="rect">
            <a:avLst/>
          </a:prstGeom>
        </p:spPr>
      </p:pic>
    </p:spTree>
    <p:extLst>
      <p:ext uri="{BB962C8B-B14F-4D97-AF65-F5344CB8AC3E}">
        <p14:creationId xmlns:p14="http://schemas.microsoft.com/office/powerpoint/2010/main" val="215890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155864" y="1256629"/>
            <a:ext cx="7870150" cy="2478122"/>
          </a:xfrm>
          <a:prstGeom prst="rect">
            <a:avLst/>
          </a:prstGeom>
        </p:spPr>
      </p:pic>
    </p:spTree>
    <p:extLst>
      <p:ext uri="{BB962C8B-B14F-4D97-AF65-F5344CB8AC3E}">
        <p14:creationId xmlns:p14="http://schemas.microsoft.com/office/powerpoint/2010/main" val="1370959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1053806" y="1192016"/>
            <a:ext cx="6573022" cy="4781427"/>
          </a:xfrm>
          <a:prstGeom prst="rect">
            <a:avLst/>
          </a:prstGeom>
        </p:spPr>
      </p:pic>
    </p:spTree>
    <p:extLst>
      <p:ext uri="{BB962C8B-B14F-4D97-AF65-F5344CB8AC3E}">
        <p14:creationId xmlns:p14="http://schemas.microsoft.com/office/powerpoint/2010/main" val="328810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5" name="Immagine 14"/>
          <p:cNvPicPr>
            <a:picLocks noChangeAspect="1"/>
          </p:cNvPicPr>
          <p:nvPr/>
        </p:nvPicPr>
        <p:blipFill>
          <a:blip r:embed="rId4"/>
          <a:stretch>
            <a:fillRect/>
          </a:stretch>
        </p:blipFill>
        <p:spPr>
          <a:xfrm>
            <a:off x="750298" y="1180914"/>
            <a:ext cx="6635149" cy="4826620"/>
          </a:xfrm>
          <a:prstGeom prst="rect">
            <a:avLst/>
          </a:prstGeom>
        </p:spPr>
      </p:pic>
    </p:spTree>
    <p:extLst>
      <p:ext uri="{BB962C8B-B14F-4D97-AF65-F5344CB8AC3E}">
        <p14:creationId xmlns:p14="http://schemas.microsoft.com/office/powerpoint/2010/main" val="3009998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720347" y="1238666"/>
            <a:ext cx="8062770" cy="1853699"/>
          </a:xfrm>
          <a:prstGeom prst="rect">
            <a:avLst/>
          </a:prstGeom>
        </p:spPr>
      </p:pic>
    </p:spTree>
    <p:extLst>
      <p:ext uri="{BB962C8B-B14F-4D97-AF65-F5344CB8AC3E}">
        <p14:creationId xmlns:p14="http://schemas.microsoft.com/office/powerpoint/2010/main" val="5549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55351" y="1234117"/>
            <a:ext cx="8228979" cy="558603"/>
          </a:xfrm>
          <a:prstGeom prst="rect">
            <a:avLst/>
          </a:prstGeom>
        </p:spPr>
      </p:pic>
      <p:pic>
        <p:nvPicPr>
          <p:cNvPr id="15" name="Immagine 14"/>
          <p:cNvPicPr>
            <a:picLocks noChangeAspect="1"/>
          </p:cNvPicPr>
          <p:nvPr/>
        </p:nvPicPr>
        <p:blipFill>
          <a:blip r:embed="rId5"/>
          <a:stretch>
            <a:fillRect/>
          </a:stretch>
        </p:blipFill>
        <p:spPr>
          <a:xfrm>
            <a:off x="537392" y="1966754"/>
            <a:ext cx="8064896" cy="4374595"/>
          </a:xfrm>
          <a:prstGeom prst="rect">
            <a:avLst/>
          </a:prstGeom>
        </p:spPr>
      </p:pic>
    </p:spTree>
    <p:extLst>
      <p:ext uri="{BB962C8B-B14F-4D97-AF65-F5344CB8AC3E}">
        <p14:creationId xmlns:p14="http://schemas.microsoft.com/office/powerpoint/2010/main" val="1884867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2"/>
          <p:cNvSpPr txBox="1">
            <a:spLocks noChangeArrowheads="1"/>
          </p:cNvSpPr>
          <p:nvPr/>
        </p:nvSpPr>
        <p:spPr>
          <a:xfrm>
            <a:off x="2332759" y="74852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altLang="it-IT" sz="3200" smtClean="0"/>
              <a:t>Le funzioni statistiche di Excel</a:t>
            </a:r>
            <a:endParaRPr lang="it-IT" altLang="it-IT" sz="3200" dirty="0" smtClean="0"/>
          </a:p>
        </p:txBody>
      </p:sp>
      <p:pic>
        <p:nvPicPr>
          <p:cNvPr id="15" name="Immagine 14"/>
          <p:cNvPicPr>
            <a:picLocks noChangeAspect="1"/>
          </p:cNvPicPr>
          <p:nvPr/>
        </p:nvPicPr>
        <p:blipFill>
          <a:blip r:embed="rId4"/>
          <a:stretch>
            <a:fillRect/>
          </a:stretch>
        </p:blipFill>
        <p:spPr>
          <a:xfrm>
            <a:off x="1704357" y="1694760"/>
            <a:ext cx="3188579" cy="2768462"/>
          </a:xfrm>
          <a:prstGeom prst="rect">
            <a:avLst/>
          </a:prstGeom>
        </p:spPr>
      </p:pic>
      <p:pic>
        <p:nvPicPr>
          <p:cNvPr id="16" name="Immagine 15"/>
          <p:cNvPicPr>
            <a:picLocks noChangeAspect="1"/>
          </p:cNvPicPr>
          <p:nvPr/>
        </p:nvPicPr>
        <p:blipFill>
          <a:blip r:embed="rId5"/>
          <a:stretch>
            <a:fillRect/>
          </a:stretch>
        </p:blipFill>
        <p:spPr>
          <a:xfrm>
            <a:off x="590064" y="4551009"/>
            <a:ext cx="7959554" cy="1803336"/>
          </a:xfrm>
          <a:prstGeom prst="rect">
            <a:avLst/>
          </a:prstGeom>
        </p:spPr>
      </p:pic>
    </p:spTree>
    <p:extLst>
      <p:ext uri="{BB962C8B-B14F-4D97-AF65-F5344CB8AC3E}">
        <p14:creationId xmlns:p14="http://schemas.microsoft.com/office/powerpoint/2010/main" val="349934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938644" y="1360525"/>
            <a:ext cx="7195671" cy="2070183"/>
          </a:xfrm>
          <a:prstGeom prst="rect">
            <a:avLst/>
          </a:prstGeom>
        </p:spPr>
      </p:pic>
    </p:spTree>
    <p:extLst>
      <p:ext uri="{BB962C8B-B14F-4D97-AF65-F5344CB8AC3E}">
        <p14:creationId xmlns:p14="http://schemas.microsoft.com/office/powerpoint/2010/main" val="276844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284831" y="1079319"/>
            <a:ext cx="6839272" cy="5083034"/>
          </a:xfrm>
          <a:prstGeom prst="rect">
            <a:avLst/>
          </a:prstGeom>
        </p:spPr>
      </p:pic>
    </p:spTree>
    <p:extLst>
      <p:ext uri="{BB962C8B-B14F-4D97-AF65-F5344CB8AC3E}">
        <p14:creationId xmlns:p14="http://schemas.microsoft.com/office/powerpoint/2010/main" val="64642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38461" y="1340768"/>
            <a:ext cx="8023577" cy="3816424"/>
          </a:xfrm>
          <a:prstGeom prst="rect">
            <a:avLst/>
          </a:prstGeom>
        </p:spPr>
      </p:pic>
    </p:spTree>
    <p:extLst>
      <p:ext uri="{BB962C8B-B14F-4D97-AF65-F5344CB8AC3E}">
        <p14:creationId xmlns:p14="http://schemas.microsoft.com/office/powerpoint/2010/main" val="421918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404947" y="1243140"/>
            <a:ext cx="8303623" cy="1338828"/>
          </a:xfrm>
          <a:prstGeom prst="rect">
            <a:avLst/>
          </a:prstGeom>
        </p:spPr>
        <p:txBody>
          <a:bodyPr wrap="square">
            <a:spAutoFit/>
          </a:bodyPr>
          <a:lstStyle/>
          <a:p>
            <a:pPr algn="just">
              <a:lnSpc>
                <a:spcPct val="150000"/>
              </a:lnSpc>
              <a:spcAft>
                <a:spcPts val="0"/>
              </a:spcAft>
            </a:pPr>
            <a:r>
              <a:rPr lang="it-IT" b="1" i="1" dirty="0">
                <a:latin typeface="Arial" panose="020B0604020202020204" pitchFamily="34" charset="0"/>
                <a:ea typeface="Times New Roman" panose="02020603050405020304" pitchFamily="18" charset="0"/>
                <a:cs typeface="Times New Roman" panose="02020603050405020304" pitchFamily="18" charset="0"/>
              </a:rPr>
              <a:t>Esempio</a:t>
            </a:r>
            <a:r>
              <a:rPr lang="it-IT" b="1" dirty="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si consideri la distribuzione del numero di esami sostenuti da quattro amici al corso di studi in Scienze Politiche e dell’Amministrazione e se ne calcoli la media aritmetica</a:t>
            </a: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2546737821"/>
                  </p:ext>
                </p:extLst>
              </p:nvPr>
            </p:nvGraphicFramePr>
            <p:xfrm>
              <a:off x="720346" y="2904606"/>
              <a:ext cx="3146259" cy="1143000"/>
            </p:xfrm>
            <a:graphic>
              <a:graphicData uri="http://schemas.openxmlformats.org/drawingml/2006/table">
                <a:tbl>
                  <a:tblPr firstRow="1" firstCol="1" bandRow="1"/>
                  <a:tblGrid>
                    <a:gridCol w="1121161">
                      <a:extLst>
                        <a:ext uri="{9D8B030D-6E8A-4147-A177-3AD203B41FA5}">
                          <a16:colId xmlns:a16="http://schemas.microsoft.com/office/drawing/2014/main" xmlns="" val="3634444084"/>
                        </a:ext>
                      </a:extLst>
                    </a:gridCol>
                    <a:gridCol w="2025098">
                      <a:extLst>
                        <a:ext uri="{9D8B030D-6E8A-4147-A177-3AD203B41FA5}">
                          <a16:colId xmlns:a16="http://schemas.microsoft.com/office/drawing/2014/main" xmlns="" val="3335511828"/>
                        </a:ext>
                      </a:extLst>
                    </a:gridCol>
                  </a:tblGrid>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Persone</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Esami sostenuti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2891424149"/>
                      </a:ext>
                    </a:extLst>
                  </a:tr>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Enrico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298385934"/>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Pietro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327164683"/>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Marta</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822592941"/>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Danilo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586627010"/>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408504696"/>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546737821"/>
                  </p:ext>
                </p:extLst>
              </p:nvPr>
            </p:nvGraphicFramePr>
            <p:xfrm>
              <a:off x="720346" y="2904606"/>
              <a:ext cx="3146259" cy="1143000"/>
            </p:xfrm>
            <a:graphic>
              <a:graphicData uri="http://schemas.openxmlformats.org/drawingml/2006/table">
                <a:tbl>
                  <a:tblPr firstRow="1" firstCol="1" bandRow="1"/>
                  <a:tblGrid>
                    <a:gridCol w="1121161">
                      <a:extLst>
                        <a:ext uri="{9D8B030D-6E8A-4147-A177-3AD203B41FA5}">
                          <a16:colId xmlns:a16="http://schemas.microsoft.com/office/drawing/2014/main" val="3634444084"/>
                        </a:ext>
                      </a:extLst>
                    </a:gridCol>
                    <a:gridCol w="2025098">
                      <a:extLst>
                        <a:ext uri="{9D8B030D-6E8A-4147-A177-3AD203B41FA5}">
                          <a16:colId xmlns:a16="http://schemas.microsoft.com/office/drawing/2014/main" val="3335511828"/>
                        </a:ext>
                      </a:extLst>
                    </a:gridCol>
                  </a:tblGrid>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Persone</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Esami sostenuti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91424149"/>
                      </a:ext>
                    </a:extLst>
                  </a:tr>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Enrico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298385934"/>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Pietro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7164683"/>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Marta</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22592941"/>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Danilo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586627010"/>
                      </a:ext>
                    </a:extLst>
                  </a:tr>
                  <a:tr h="190500">
                    <a:tc>
                      <a:txBody>
                        <a:bodyPr/>
                        <a:lstStyle/>
                        <a:p>
                          <a:endParaRPr lang="it-IT"/>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4"/>
                          <a:stretch>
                            <a:fillRect t="-532258" r="-181522" b="-32258"/>
                          </a:stretch>
                        </a:blipFill>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8504696"/>
                      </a:ext>
                    </a:extLst>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5193231" y="3123532"/>
                <a:ext cx="158293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r>
                        <a:rPr lang="it-IT" i="0">
                          <a:latin typeface="Cambria Math" panose="02040503050406030204" pitchFamily="18" charset="0"/>
                        </a:rPr>
                        <m:t>= </m:t>
                      </m:r>
                      <m:f>
                        <m:fPr>
                          <m:ctrlPr>
                            <a:rPr lang="it-IT" i="1">
                              <a:latin typeface="Cambria Math" panose="02040503050406030204" pitchFamily="18" charset="0"/>
                            </a:rPr>
                          </m:ctrlPr>
                        </m:fPr>
                        <m:num>
                          <m:r>
                            <a:rPr lang="it-IT" i="0">
                              <a:latin typeface="Cambria Math" panose="02040503050406030204" pitchFamily="18" charset="0"/>
                            </a:rPr>
                            <m:t>16</m:t>
                          </m:r>
                        </m:num>
                        <m:den>
                          <m:r>
                            <a:rPr lang="it-IT" i="0">
                              <a:latin typeface="Cambria Math" panose="02040503050406030204" pitchFamily="18" charset="0"/>
                            </a:rPr>
                            <m:t>4</m:t>
                          </m:r>
                        </m:den>
                      </m:f>
                      <m:r>
                        <a:rPr lang="it-IT" i="0">
                          <a:latin typeface="Cambria Math" panose="02040503050406030204" pitchFamily="18" charset="0"/>
                        </a:rPr>
                        <m:t> =4</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5193231" y="3123532"/>
                <a:ext cx="1582933" cy="61093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230324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32891" y="1811466"/>
            <a:ext cx="8073899" cy="2466050"/>
          </a:xfrm>
          <a:prstGeom prst="rect">
            <a:avLst/>
          </a:prstGeom>
        </p:spPr>
      </p:pic>
    </p:spTree>
    <p:extLst>
      <p:ext uri="{BB962C8B-B14F-4D97-AF65-F5344CB8AC3E}">
        <p14:creationId xmlns:p14="http://schemas.microsoft.com/office/powerpoint/2010/main" val="189660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La variabilità</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
            <a:ext cx="2432050" cy="1282601"/>
          </a:xfrm>
          <a:prstGeom prst="rect">
            <a:avLst/>
          </a:prstGeom>
        </p:spPr>
      </p:pic>
    </p:spTree>
    <p:extLst>
      <p:ext uri="{BB962C8B-B14F-4D97-AF65-F5344CB8AC3E}">
        <p14:creationId xmlns:p14="http://schemas.microsoft.com/office/powerpoint/2010/main" val="1642962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variabilità</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4" name="Tabella 3"/>
          <p:cNvGraphicFramePr>
            <a:graphicFrameLocks noGrp="1"/>
          </p:cNvGraphicFramePr>
          <p:nvPr>
            <p:extLst/>
          </p:nvPr>
        </p:nvGraphicFramePr>
        <p:xfrm>
          <a:off x="308340" y="2892900"/>
          <a:ext cx="2891790" cy="1706880"/>
        </p:xfrm>
        <a:graphic>
          <a:graphicData uri="http://schemas.openxmlformats.org/drawingml/2006/table">
            <a:tbl>
              <a:tblPr firstRow="1" firstCol="1" lastRow="1" bandRow="1" bandCol="1"/>
              <a:tblGrid>
                <a:gridCol w="1349375">
                  <a:extLst>
                    <a:ext uri="{9D8B030D-6E8A-4147-A177-3AD203B41FA5}">
                      <a16:colId xmlns:a16="http://schemas.microsoft.com/office/drawing/2014/main" xmlns="" val="20000"/>
                    </a:ext>
                  </a:extLst>
                </a:gridCol>
                <a:gridCol w="777240">
                  <a:extLst>
                    <a:ext uri="{9D8B030D-6E8A-4147-A177-3AD203B41FA5}">
                      <a16:colId xmlns:a16="http://schemas.microsoft.com/office/drawing/2014/main" xmlns="" val="20001"/>
                    </a:ext>
                  </a:extLst>
                </a:gridCol>
                <a:gridCol w="765175">
                  <a:extLst>
                    <a:ext uri="{9D8B030D-6E8A-4147-A177-3AD203B41FA5}">
                      <a16:colId xmlns:a16="http://schemas.microsoft.com/office/drawing/2014/main" xmlns="" val="20002"/>
                    </a:ext>
                  </a:extLst>
                </a:gridCol>
              </a:tblGrid>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Voti Pietro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algn="l">
                        <a:spcAft>
                          <a:spcPts val="0"/>
                        </a:spcAft>
                      </a:pPr>
                      <a:r>
                        <a:rPr lang="it-IT" sz="14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rPr>
                        <a:t>Inglese</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5"/>
                  </a:ext>
                </a:extLst>
              </a:tr>
              <a:tr h="190500">
                <a:tc>
                  <a:txBody>
                    <a:bodyPr/>
                    <a:lstStyle/>
                    <a:p>
                      <a:pPr algn="l">
                        <a:spcAft>
                          <a:spcPts val="0"/>
                        </a:spcAft>
                      </a:pPr>
                      <a:r>
                        <a:rPr lang="it-IT" sz="14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Rettangolo 4"/>
          <p:cNvSpPr/>
          <p:nvPr/>
        </p:nvSpPr>
        <p:spPr>
          <a:xfrm>
            <a:off x="247880" y="1199127"/>
            <a:ext cx="8290192" cy="1477328"/>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sintesi mediante una media è rappresentativa soltanto se le unità statistiche presentano modalità prossime a questa. Inoltre se si è a conoscenza della media di una distribuzione è possibile determinare se il dato punteggio è superiore o inferiore alla stessa, ma non è possibile determinare di quanto lo sia.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ttangolo 5"/>
          <p:cNvSpPr/>
          <p:nvPr/>
        </p:nvSpPr>
        <p:spPr>
          <a:xfrm>
            <a:off x="3663108" y="2892900"/>
            <a:ext cx="4797845" cy="2862322"/>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Enrico e Pietro hanno media aritmetica degli esami sostenuti pari a 25, ma nella seconda distribuzione le unità appaiono più concentrate intorno al valore medio. </a:t>
            </a:r>
            <a:endParaRPr lang="it-IT" dirty="0" smtClean="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latin typeface="Arial" panose="020B0604020202020204" pitchFamily="34" charset="0"/>
                <a:ea typeface="Times New Roman" panose="02020603050405020304" pitchFamily="18" charset="0"/>
                <a:cs typeface="Times New Roman" panose="02020603050405020304" pitchFamily="18" charset="0"/>
              </a:rPr>
              <a:t>È </a:t>
            </a:r>
            <a:r>
              <a:rPr lang="it-IT" dirty="0">
                <a:latin typeface="Arial" panose="020B0604020202020204" pitchFamily="34" charset="0"/>
                <a:ea typeface="Times New Roman" panose="02020603050405020304" pitchFamily="18" charset="0"/>
                <a:cs typeface="Times New Roman" panose="02020603050405020304" pitchFamily="18" charset="0"/>
              </a:rPr>
              <a:t>evidente che, mentre nella seconda distribuzione la media aritmetica assume effettivamente il ruolo di sintesi, al contrario, nella prima distribuzione la media aritmetica non corrisponde addirittura a nessuno dei valori.</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227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Il campo di variazione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55864" y="1043573"/>
                <a:ext cx="8690681" cy="1815882"/>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più semplice ed immediato indice di variabilità è il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campo di variazione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o </a:t>
                </a:r>
                <a:r>
                  <a:rPr lang="it-IT" sz="1600" i="1" dirty="0" err="1">
                    <a:effectLst/>
                    <a:latin typeface="Arial" panose="020B0604020202020204" pitchFamily="34" charset="0"/>
                    <a:ea typeface="Times New Roman" panose="02020603050405020304" pitchFamily="18" charset="0"/>
                    <a:cs typeface="Times New Roman" panose="02020603050405020304" pitchFamily="18" charset="0"/>
                  </a:rPr>
                  <a:t>range</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Esso si calcola sottraendo dal punteggio più elevato della distribuzione quello più basso</a:t>
                </a:r>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𝑅𝑎𝑛𝑔𝑒</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baseline="-25000">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baseline="-250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Quando il carattere è suddiviso in classi, il campo di variazione viene calcolato come differenza tra l’estremo superiore dell’ultima classe e l’estremo inferiore della prima classe.</a:t>
                </a:r>
              </a:p>
            </p:txBody>
          </p:sp>
        </mc:Choice>
        <mc:Fallback xmlns="">
          <p:sp>
            <p:nvSpPr>
              <p:cNvPr id="3" name="Rettangolo 2"/>
              <p:cNvSpPr>
                <a:spLocks noRot="1" noChangeAspect="1" noMove="1" noResize="1" noEditPoints="1" noAdjustHandles="1" noChangeArrowheads="1" noChangeShapeType="1" noTextEdit="1"/>
              </p:cNvSpPr>
              <p:nvPr/>
            </p:nvSpPr>
            <p:spPr>
              <a:xfrm>
                <a:off x="155864" y="1043573"/>
                <a:ext cx="8690681" cy="1815882"/>
              </a:xfrm>
              <a:prstGeom prst="rect">
                <a:avLst/>
              </a:prstGeom>
              <a:blipFill rotWithShape="0">
                <a:blip r:embed="rId4"/>
                <a:stretch>
                  <a:fillRect l="-421" t="-1007" r="-421" b="-3356"/>
                </a:stretch>
              </a:blipFill>
            </p:spPr>
            <p:txBody>
              <a:bodyPr/>
              <a:lstStyle/>
              <a:p>
                <a:r>
                  <a:rPr lang="it-IT">
                    <a:noFill/>
                  </a:rPr>
                  <a:t> </a:t>
                </a:r>
              </a:p>
            </p:txBody>
          </p:sp>
        </mc:Fallback>
      </mc:AlternateContent>
      <p:pic>
        <p:nvPicPr>
          <p:cNvPr id="20" name="Immagine 19"/>
          <p:cNvPicPr>
            <a:picLocks noChangeAspect="1"/>
          </p:cNvPicPr>
          <p:nvPr/>
        </p:nvPicPr>
        <p:blipFill>
          <a:blip r:embed="rId5"/>
          <a:stretch>
            <a:fillRect/>
          </a:stretch>
        </p:blipFill>
        <p:spPr>
          <a:xfrm>
            <a:off x="175943" y="2906556"/>
            <a:ext cx="3362325" cy="3390900"/>
          </a:xfrm>
          <a:prstGeom prst="rect">
            <a:avLst/>
          </a:prstGeom>
        </p:spPr>
      </p:pic>
      <p:sp>
        <p:nvSpPr>
          <p:cNvPr id="23" name="Rettangolo 22"/>
          <p:cNvSpPr/>
          <p:nvPr/>
        </p:nvSpPr>
        <p:spPr>
          <a:xfrm>
            <a:off x="3999124" y="3305092"/>
            <a:ext cx="4572000" cy="923330"/>
          </a:xfrm>
          <a:prstGeom prst="rect">
            <a:avLst/>
          </a:prstGeom>
        </p:spPr>
        <p:txBody>
          <a:bodyPr>
            <a:spAutoFit/>
          </a:bodyPr>
          <a:lstStyle/>
          <a:p>
            <a:r>
              <a:rPr lang="it-IT" dirty="0" smtClean="0">
                <a:latin typeface="Slimbach-Book"/>
              </a:rPr>
              <a:t>Il </a:t>
            </a:r>
            <a:r>
              <a:rPr lang="it-IT" dirty="0">
                <a:latin typeface="Slimbach-Book"/>
              </a:rPr>
              <a:t>campo di variazione </a:t>
            </a:r>
            <a:r>
              <a:rPr lang="it-IT" dirty="0" smtClean="0">
                <a:latin typeface="Slimbach-Book"/>
              </a:rPr>
              <a:t>risulta </a:t>
            </a:r>
            <a:r>
              <a:rPr lang="it-IT" dirty="0">
                <a:latin typeface="Slimbach-Book"/>
              </a:rPr>
              <a:t>essere pari </a:t>
            </a:r>
            <a:r>
              <a:rPr lang="it-IT" dirty="0" smtClean="0">
                <a:latin typeface="Slimbach-Book"/>
              </a:rPr>
              <a:t>a</a:t>
            </a:r>
          </a:p>
          <a:p>
            <a:endParaRPr lang="it-IT" dirty="0">
              <a:latin typeface="Slimbach-Book"/>
            </a:endParaRPr>
          </a:p>
          <a:p>
            <a:r>
              <a:rPr lang="it-IT" dirty="0" smtClean="0">
                <a:latin typeface="Slimbach-Book"/>
              </a:rPr>
              <a:t>R = 72 - 4 = 68</a:t>
            </a:r>
            <a:endParaRPr lang="it-IT" dirty="0"/>
          </a:p>
        </p:txBody>
      </p:sp>
      <p:sp>
        <p:nvSpPr>
          <p:cNvPr id="6" name="Rettangolo 5"/>
          <p:cNvSpPr/>
          <p:nvPr/>
        </p:nvSpPr>
        <p:spPr>
          <a:xfrm>
            <a:off x="3999124" y="4476509"/>
            <a:ext cx="5018183" cy="646331"/>
          </a:xfrm>
          <a:prstGeom prst="rect">
            <a:avLst/>
          </a:prstGeom>
        </p:spPr>
        <p:txBody>
          <a:bodyPr wrap="square">
            <a:spAutoFit/>
          </a:bodyPr>
          <a:lstStyle/>
          <a:p>
            <a:r>
              <a:rPr lang="it-IT" dirty="0">
                <a:latin typeface="Times New Roman" pitchFamily="18" charset="0"/>
                <a:cs typeface="Arial" charset="0"/>
              </a:rPr>
              <a:t>Il minimo del campo di variazione è 0 e si verifica solo se tutte le unità presentano lo stesso valore. </a:t>
            </a:r>
            <a:endParaRPr lang="en-US" altLang="it-IT" dirty="0"/>
          </a:p>
        </p:txBody>
      </p:sp>
    </p:spTree>
    <p:extLst>
      <p:ext uri="{BB962C8B-B14F-4D97-AF65-F5344CB8AC3E}">
        <p14:creationId xmlns:p14="http://schemas.microsoft.com/office/powerpoint/2010/main" val="3009636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93405" y="1141376"/>
                <a:ext cx="8552674" cy="2734275"/>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La misura più nota di variabilità rispetto ad una media è la varianza (</a:t>
                </a:r>
                <a14:m>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che rappresenta il valore medio degli scarti al quadrato dalla media.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La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varianza</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di un insieme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valori osservati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di una variabile X con media aritmetica x è data da:</a:t>
                </a:r>
              </a:p>
              <a:p>
                <a:pPr algn="just">
                  <a:spcAft>
                    <a:spcPts val="0"/>
                  </a:spcAft>
                </a:pPr>
                <a14:m>
                  <m:oMathPara xmlns:m="http://schemas.openxmlformats.org/officeDocument/2006/math">
                    <m:oMathParaPr>
                      <m:jc m:val="centerGroup"/>
                    </m:oMathParaPr>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it-IT" sz="1600" dirty="0">
                    <a:effectLst/>
                    <a:latin typeface="Arial" panose="020B0604020202020204" pitchFamily="34" charset="0"/>
                    <a:ea typeface="Times New Roman" panose="02020603050405020304" pitchFamily="18" charset="0"/>
                    <a:cs typeface="Times New Roman" panose="02020603050405020304" pitchFamily="18" charset="0"/>
                  </a:rPr>
                  <a:t>La varianza assume valore minimo (zero) solo quando tutte le differenze sono nulle e, quindi, quando tutte le modalità sono uguali al valore medio, ossia sono uguali tra loro. Inoltre, cresce all’aumentare della differenza tra i valori osservati.</a:t>
                </a:r>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393405" y="1141376"/>
                <a:ext cx="8552674" cy="2734275"/>
              </a:xfrm>
              <a:prstGeom prst="rect">
                <a:avLst/>
              </a:prstGeom>
              <a:blipFill rotWithShape="0">
                <a:blip r:embed="rId4"/>
                <a:stretch>
                  <a:fillRect l="-428" t="-668" r="-998" b="-1782"/>
                </a:stretch>
              </a:blipFill>
            </p:spPr>
            <p:txBody>
              <a:bodyPr/>
              <a:lstStyle/>
              <a:p>
                <a:r>
                  <a:rPr lang="it-IT">
                    <a:noFill/>
                  </a:rPr>
                  <a:t> </a:t>
                </a:r>
              </a:p>
            </p:txBody>
          </p:sp>
        </mc:Fallback>
      </mc:AlternateContent>
    </p:spTree>
    <p:extLst>
      <p:ext uri="{BB962C8B-B14F-4D97-AF65-F5344CB8AC3E}">
        <p14:creationId xmlns:p14="http://schemas.microsoft.com/office/powerpoint/2010/main" val="1825462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xmlns="" val="20000"/>
                    </a:ext>
                  </a:extLst>
                </a:gridCol>
                <a:gridCol w="576968">
                  <a:extLst>
                    <a:ext uri="{9D8B030D-6E8A-4147-A177-3AD203B41FA5}">
                      <a16:colId xmlns:a16="http://schemas.microsoft.com/office/drawing/2014/main" xmlns="" val="20001"/>
                    </a:ext>
                  </a:extLst>
                </a:gridCol>
                <a:gridCol w="568012">
                  <a:extLst>
                    <a:ext uri="{9D8B030D-6E8A-4147-A177-3AD203B41FA5}">
                      <a16:colId xmlns:a16="http://schemas.microsoft.com/office/drawing/2014/main" xmlns=""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535833" y="2085278"/>
                <a:ext cx="182883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535833" y="2085278"/>
                <a:ext cx="1828834"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528523" y="2946116"/>
                <a:ext cx="183614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528523" y="2946116"/>
                <a:ext cx="1836144" cy="680507"/>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282846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xmlns="" val="20000"/>
                    </a:ext>
                  </a:extLst>
                </a:gridCol>
                <a:gridCol w="576968">
                  <a:extLst>
                    <a:ext uri="{9D8B030D-6E8A-4147-A177-3AD203B41FA5}">
                      <a16:colId xmlns:a16="http://schemas.microsoft.com/office/drawing/2014/main" xmlns="" val="20001"/>
                    </a:ext>
                  </a:extLst>
                </a:gridCol>
                <a:gridCol w="568012">
                  <a:extLst>
                    <a:ext uri="{9D8B030D-6E8A-4147-A177-3AD203B41FA5}">
                      <a16:colId xmlns:a16="http://schemas.microsoft.com/office/drawing/2014/main" xmlns=""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a:t>
            </a:r>
            <a:endParaRPr lang="it-IT" dirty="0"/>
          </a:p>
        </p:txBody>
      </p:sp>
      <mc:AlternateContent xmlns:mc="http://schemas.openxmlformats.org/markup-compatibility/2006" xmlns:a14="http://schemas.microsoft.com/office/drawing/2010/main">
        <mc:Choice Requires="a14">
          <p:graphicFrame>
            <p:nvGraphicFramePr>
              <p:cNvPr id="4" name="Tabella 3"/>
              <p:cNvGraphicFramePr>
                <a:graphicFrameLocks noGrp="1"/>
              </p:cNvGraphicFramePr>
              <p:nvPr>
                <p:extLst/>
              </p:nvPr>
            </p:nvGraphicFramePr>
            <p:xfrm>
              <a:off x="3021911" y="1829424"/>
              <a:ext cx="5924168" cy="3686175"/>
            </p:xfrm>
            <a:graphic>
              <a:graphicData uri="http://schemas.openxmlformats.org/drawingml/2006/table">
                <a:tbl>
                  <a:tblPr firstRow="1" firstCol="1" bandRow="1" bandCol="1"/>
                  <a:tblGrid>
                    <a:gridCol w="1382346">
                      <a:extLst>
                        <a:ext uri="{9D8B030D-6E8A-4147-A177-3AD203B41FA5}">
                          <a16:colId xmlns:a16="http://schemas.microsoft.com/office/drawing/2014/main" xmlns="" val="1240267920"/>
                        </a:ext>
                      </a:extLst>
                    </a:gridCol>
                    <a:gridCol w="633667">
                      <a:extLst>
                        <a:ext uri="{9D8B030D-6E8A-4147-A177-3AD203B41FA5}">
                          <a16:colId xmlns:a16="http://schemas.microsoft.com/office/drawing/2014/main" xmlns="" val="4025544679"/>
                        </a:ext>
                      </a:extLst>
                    </a:gridCol>
                    <a:gridCol w="547748">
                      <a:extLst>
                        <a:ext uri="{9D8B030D-6E8A-4147-A177-3AD203B41FA5}">
                          <a16:colId xmlns:a16="http://schemas.microsoft.com/office/drawing/2014/main" xmlns="" val="2373712242"/>
                        </a:ext>
                      </a:extLst>
                    </a:gridCol>
                    <a:gridCol w="773292">
                      <a:extLst>
                        <a:ext uri="{9D8B030D-6E8A-4147-A177-3AD203B41FA5}">
                          <a16:colId xmlns:a16="http://schemas.microsoft.com/office/drawing/2014/main" xmlns="" val="2358850794"/>
                        </a:ext>
                      </a:extLst>
                    </a:gridCol>
                    <a:gridCol w="902173">
                      <a:extLst>
                        <a:ext uri="{9D8B030D-6E8A-4147-A177-3AD203B41FA5}">
                          <a16:colId xmlns:a16="http://schemas.microsoft.com/office/drawing/2014/main" xmlns="" val="234871998"/>
                        </a:ext>
                      </a:extLst>
                    </a:gridCol>
                    <a:gridCol w="933132">
                      <a:extLst>
                        <a:ext uri="{9D8B030D-6E8A-4147-A177-3AD203B41FA5}">
                          <a16:colId xmlns:a16="http://schemas.microsoft.com/office/drawing/2014/main" xmlns="" val="2077514490"/>
                        </a:ext>
                      </a:extLst>
                    </a:gridCol>
                    <a:gridCol w="751810">
                      <a:extLst>
                        <a:ext uri="{9D8B030D-6E8A-4147-A177-3AD203B41FA5}">
                          <a16:colId xmlns:a16="http://schemas.microsoft.com/office/drawing/2014/main" xmlns="" val="2599648177"/>
                        </a:ext>
                      </a:extLst>
                    </a:gridCol>
                  </a:tblGrid>
                  <a:tr h="457200">
                    <a:tc>
                      <a:txBody>
                        <a:bodyPr/>
                        <a:lstStyle/>
                        <a:p>
                          <a:pPr>
                            <a:lnSpc>
                              <a:spcPct val="107000"/>
                            </a:lnSpc>
                            <a:spcAft>
                              <a:spcPts val="0"/>
                            </a:spcAft>
                          </a:pPr>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𝑿</m:t>
                                  </m:r>
                                </m:sub>
                              </m:sSub>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sub>
                              </m:sSub>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p>
                                <m:sSup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𝑿</m:t>
                                          </m:r>
                                        </m:sub>
                                      </m:sSub>
                                    </m:e>
                                  </m:d>
                                </m:e>
                                <m:sup>
                                  <m:r>
                                    <a:rPr lang="it-IT" sz="1050" b="1" i="1">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14:m>
                            <m:oMath xmlns:m="http://schemas.openxmlformats.org/officeDocument/2006/math">
                              <m:sSup>
                                <m:sSup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r>
                                        <a:rPr lang="it-IT" sz="1050" b="1"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050"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sub>
                                      </m:sSub>
                                    </m:e>
                                  </m:d>
                                </m:e>
                                <m:sup>
                                  <m:r>
                                    <a:rPr lang="it-IT" sz="1050" b="1" i="1">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it-IT"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545316580"/>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Economia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49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164727082"/>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Statistica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3623004092"/>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422446686"/>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2183298220"/>
                      </a:ext>
                    </a:extLst>
                  </a:tr>
                  <a:tr h="466725">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983728012"/>
                      </a:ext>
                    </a:extLst>
                  </a:tr>
                  <a:tr h="238125">
                    <a:tc>
                      <a:txBody>
                        <a:bodyPr/>
                        <a:lstStyle/>
                        <a:p>
                          <a:pPr>
                            <a:lnSpc>
                              <a:spcPct val="107000"/>
                            </a:lnSpc>
                            <a:spcAft>
                              <a:spcPts val="0"/>
                            </a:spcAft>
                          </a:pPr>
                          <a:r>
                            <a:rPr lang="it-IT" sz="1400" dirty="0" smtClean="0">
                              <a:effectLst/>
                              <a:latin typeface="Arial" panose="020B0604020202020204" pitchFamily="34" charset="0"/>
                              <a:ea typeface="Calibri" panose="020F0502020204030204" pitchFamily="34" charset="0"/>
                              <a:cs typeface="Times New Roman" panose="02020603050405020304" pitchFamily="18" charset="0"/>
                            </a:rPr>
                            <a:t>Totale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144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943137065"/>
                      </a:ext>
                    </a:extLst>
                  </a:tr>
                  <a:tr h="238125">
                    <a:tc>
                      <a:txBody>
                        <a:bodyPr/>
                        <a:lstStyle/>
                        <a:p>
                          <a:pPr>
                            <a:lnSpc>
                              <a:spcPct val="107000"/>
                            </a:lnSpc>
                            <a:spcAft>
                              <a:spcPts val="0"/>
                            </a:spcAft>
                          </a:pPr>
                          <a:r>
                            <a:rPr lang="it-IT" sz="1400">
                              <a:effectLst/>
                              <a:latin typeface="Symbol" panose="05050102010706020507" pitchFamily="18" charset="2"/>
                              <a:ea typeface="Times New Roman" panose="02020603050405020304" pitchFamily="18" charset="0"/>
                              <a:cs typeface="Times New Roman" panose="02020603050405020304" pitchFamily="18" charset="0"/>
                            </a:rPr>
                            <a:t>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28,8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2525842418"/>
                      </a:ext>
                    </a:extLst>
                  </a:tr>
                </a:tbl>
              </a:graphicData>
            </a:graphic>
          </p:graphicFrame>
        </mc:Choice>
        <mc:Fallback xmlns="">
          <p:graphicFrame>
            <p:nvGraphicFramePr>
              <p:cNvPr id="4" name="Tabella 3"/>
              <p:cNvGraphicFramePr>
                <a:graphicFrameLocks noGrp="1"/>
              </p:cNvGraphicFramePr>
              <p:nvPr>
                <p:extLst>
                  <p:ext uri="{D42A27DB-BD31-4B8C-83A1-F6EECF244321}">
                    <p14:modId xmlns:p14="http://schemas.microsoft.com/office/powerpoint/2010/main" val="571056938"/>
                  </p:ext>
                </p:extLst>
              </p:nvPr>
            </p:nvGraphicFramePr>
            <p:xfrm>
              <a:off x="3021911" y="1829424"/>
              <a:ext cx="5924168" cy="3686175"/>
            </p:xfrm>
            <a:graphic>
              <a:graphicData uri="http://schemas.openxmlformats.org/drawingml/2006/table">
                <a:tbl>
                  <a:tblPr firstRow="1" firstCol="1" bandRow="1" bandCol="1"/>
                  <a:tblGrid>
                    <a:gridCol w="1382346">
                      <a:extLst>
                        <a:ext uri="{9D8B030D-6E8A-4147-A177-3AD203B41FA5}">
                          <a16:colId xmlns:a16="http://schemas.microsoft.com/office/drawing/2014/main" val="1240267920"/>
                        </a:ext>
                      </a:extLst>
                    </a:gridCol>
                    <a:gridCol w="633667">
                      <a:extLst>
                        <a:ext uri="{9D8B030D-6E8A-4147-A177-3AD203B41FA5}">
                          <a16:colId xmlns:a16="http://schemas.microsoft.com/office/drawing/2014/main" val="4025544679"/>
                        </a:ext>
                      </a:extLst>
                    </a:gridCol>
                    <a:gridCol w="547748">
                      <a:extLst>
                        <a:ext uri="{9D8B030D-6E8A-4147-A177-3AD203B41FA5}">
                          <a16:colId xmlns:a16="http://schemas.microsoft.com/office/drawing/2014/main" val="2373712242"/>
                        </a:ext>
                      </a:extLst>
                    </a:gridCol>
                    <a:gridCol w="773292">
                      <a:extLst>
                        <a:ext uri="{9D8B030D-6E8A-4147-A177-3AD203B41FA5}">
                          <a16:colId xmlns:a16="http://schemas.microsoft.com/office/drawing/2014/main" val="2358850794"/>
                        </a:ext>
                      </a:extLst>
                    </a:gridCol>
                    <a:gridCol w="902173">
                      <a:extLst>
                        <a:ext uri="{9D8B030D-6E8A-4147-A177-3AD203B41FA5}">
                          <a16:colId xmlns:a16="http://schemas.microsoft.com/office/drawing/2014/main" val="234871998"/>
                        </a:ext>
                      </a:extLst>
                    </a:gridCol>
                    <a:gridCol w="933132">
                      <a:extLst>
                        <a:ext uri="{9D8B030D-6E8A-4147-A177-3AD203B41FA5}">
                          <a16:colId xmlns:a16="http://schemas.microsoft.com/office/drawing/2014/main" val="2077514490"/>
                        </a:ext>
                      </a:extLst>
                    </a:gridCol>
                    <a:gridCol w="751810">
                      <a:extLst>
                        <a:ext uri="{9D8B030D-6E8A-4147-A177-3AD203B41FA5}">
                          <a16:colId xmlns:a16="http://schemas.microsoft.com/office/drawing/2014/main" val="2599648177"/>
                        </a:ext>
                      </a:extLst>
                    </a:gridCol>
                  </a:tblGrid>
                  <a:tr h="457200">
                    <a:tc>
                      <a:txBody>
                        <a:bodyPr/>
                        <a:lstStyle/>
                        <a:p>
                          <a:pPr>
                            <a:lnSpc>
                              <a:spcPct val="107000"/>
                            </a:lnSpc>
                            <a:spcAft>
                              <a:spcPts val="0"/>
                            </a:spcAft>
                          </a:pPr>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218269" t="-1333" r="-618269"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67778" t="-1333" r="-614444"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31496" t="-1333" r="-335433"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370270" t="-1333" r="-187838"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451948" t="-1333" r="-80519" b="-728000"/>
                          </a:stretch>
                        </a:blipFill>
                      </a:tcPr>
                    </a:tc>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blipFill>
                          <a:blip r:embed="rId4"/>
                          <a:stretch>
                            <a:fillRect l="-691057" t="-1333" r="-813" b="-728000"/>
                          </a:stretch>
                        </a:blipFill>
                      </a:tcPr>
                    </a:tc>
                    <a:extLst>
                      <a:ext uri="{0D108BD9-81ED-4DB2-BD59-A6C34878D82A}">
                        <a16:rowId xmlns:a16="http://schemas.microsoft.com/office/drawing/2014/main" val="1545316580"/>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Economia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18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49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64727082"/>
                      </a:ext>
                    </a:extLst>
                  </a:tr>
                  <a:tr h="4572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Statistica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23004092"/>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422446686"/>
                      </a:ext>
                    </a:extLst>
                  </a:tr>
                  <a:tr h="685800">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-6</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36</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183298220"/>
                      </a:ext>
                    </a:extLst>
                  </a:tr>
                  <a:tr h="466725">
                    <a:tc>
                      <a:txBody>
                        <a:bodyPr/>
                        <a:lstStyle/>
                        <a:p>
                          <a:pP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30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83728012"/>
                      </a:ext>
                    </a:extLst>
                  </a:tr>
                  <a:tr h="238125">
                    <a:tc>
                      <a:txBody>
                        <a:bodyPr/>
                        <a:lstStyle/>
                        <a:p>
                          <a:pPr>
                            <a:lnSpc>
                              <a:spcPct val="107000"/>
                            </a:lnSpc>
                            <a:spcAft>
                              <a:spcPts val="0"/>
                            </a:spcAft>
                          </a:pPr>
                          <a:r>
                            <a:rPr lang="it-IT" sz="1400" dirty="0" smtClean="0">
                              <a:effectLst/>
                              <a:latin typeface="Arial" panose="020B0604020202020204" pitchFamily="34" charset="0"/>
                              <a:ea typeface="Calibri" panose="020F0502020204030204" pitchFamily="34" charset="0"/>
                              <a:cs typeface="Times New Roman" panose="02020603050405020304" pitchFamily="18" charset="0"/>
                            </a:rPr>
                            <a:t>Totale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144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43137065"/>
                      </a:ext>
                    </a:extLst>
                  </a:tr>
                  <a:tr h="238125">
                    <a:tc>
                      <a:txBody>
                        <a:bodyPr/>
                        <a:lstStyle/>
                        <a:p>
                          <a:pPr>
                            <a:lnSpc>
                              <a:spcPct val="107000"/>
                            </a:lnSpc>
                            <a:spcAft>
                              <a:spcPts val="0"/>
                            </a:spcAft>
                          </a:pPr>
                          <a:r>
                            <a:rPr lang="it-IT" sz="1400">
                              <a:effectLst/>
                              <a:latin typeface="Symbol" panose="05050102010706020507" pitchFamily="18" charset="2"/>
                              <a:ea typeface="Times New Roman" panose="02020603050405020304" pitchFamily="18" charset="0"/>
                              <a:cs typeface="Times New Roman" panose="02020603050405020304" pitchFamily="18" charset="0"/>
                            </a:rPr>
                            <a:t>m</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0</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28,8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0,4</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525842418"/>
                      </a:ext>
                    </a:extLst>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274321" y="4383654"/>
                <a:ext cx="2398285"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=28,8</m:t>
                      </m:r>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274321" y="4383654"/>
                <a:ext cx="2398285" cy="68050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270666" y="5080458"/>
                <a:ext cx="2306209"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e>
                                    <m:sub>
                                      <m:r>
                                        <a:rPr lang="it-IT" sz="14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Sub>
                                </m:e>
                              </m:d>
                            </m:e>
                            <m:sup>
                              <m:r>
                                <a:rPr lang="it-IT" sz="1400" i="1">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=0,4</m:t>
                      </m:r>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270666" y="5080458"/>
                <a:ext cx="2306209" cy="680507"/>
              </a:xfrm>
              <a:prstGeom prst="rect">
                <a:avLst/>
              </a:prstGeom>
              <a:blipFill>
                <a:blip r:embed="rId6"/>
                <a:stretch>
                  <a:fillRect/>
                </a:stretch>
              </a:blipFill>
            </p:spPr>
            <p:txBody>
              <a:bodyPr/>
              <a:lstStyle/>
              <a:p>
                <a:r>
                  <a:rPr lang="it-IT">
                    <a:noFill/>
                  </a:rPr>
                  <a:t> </a:t>
                </a:r>
              </a:p>
            </p:txBody>
          </p:sp>
        </mc:Fallback>
      </mc:AlternateContent>
      <p:cxnSp>
        <p:nvCxnSpPr>
          <p:cNvPr id="9" name="Connettore diritto 8"/>
          <p:cNvCxnSpPr/>
          <p:nvPr/>
        </p:nvCxnSpPr>
        <p:spPr>
          <a:xfrm>
            <a:off x="3021911" y="4968367"/>
            <a:ext cx="59241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809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La varianza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5" name="Rettangolo 4"/>
              <p:cNvSpPr/>
              <p:nvPr/>
            </p:nvSpPr>
            <p:spPr>
              <a:xfrm>
                <a:off x="487009" y="1517775"/>
                <a:ext cx="8198273" cy="1133387"/>
              </a:xfrm>
              <a:prstGeom prst="rect">
                <a:avLst/>
              </a:prstGeom>
            </p:spPr>
            <p:txBody>
              <a:bodyPr wrap="square">
                <a:spAutoFit/>
              </a:bodyPr>
              <a:lstStyle/>
              <a:p>
                <a:pPr algn="just">
                  <a:spcAft>
                    <a:spcPts val="0"/>
                  </a:spcAft>
                </a:pPr>
                <a:r>
                  <a:rPr lang="it-IT" sz="1400" dirty="0">
                    <a:latin typeface="Arial" panose="020B0604020202020204" pitchFamily="34" charset="0"/>
                    <a:ea typeface="Times New Roman" panose="02020603050405020304" pitchFamily="18" charset="0"/>
                    <a:cs typeface="Times New Roman" panose="02020603050405020304" pitchFamily="18" charset="0"/>
                  </a:rPr>
                  <a:t>Se abbiamo la distribuzione di frequenze di una variabile X con K modalità, la varianza si calcola nella seguente maniera:</a:t>
                </a:r>
              </a:p>
              <a:p>
                <a:pPr algn="just">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𝑘</m:t>
                          </m:r>
                        </m:sup>
                        <m:e>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nary>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it-IT"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487009" y="1517775"/>
                <a:ext cx="8198273" cy="1133387"/>
              </a:xfrm>
              <a:prstGeom prst="rect">
                <a:avLst/>
              </a:prstGeom>
              <a:blipFill>
                <a:blip r:embed="rId4"/>
                <a:stretch>
                  <a:fillRect l="-223" t="-1075" r="-223"/>
                </a:stretch>
              </a:blipFill>
            </p:spPr>
            <p:txBody>
              <a:bodyPr/>
              <a:lstStyle/>
              <a:p>
                <a:r>
                  <a:rPr lang="it-IT">
                    <a:noFill/>
                  </a:rPr>
                  <a:t> </a:t>
                </a:r>
              </a:p>
            </p:txBody>
          </p:sp>
        </mc:Fallback>
      </mc:AlternateContent>
    </p:spTree>
    <p:extLst>
      <p:ext uri="{BB962C8B-B14F-4D97-AF65-F5344CB8AC3E}">
        <p14:creationId xmlns:p14="http://schemas.microsoft.com/office/powerpoint/2010/main" val="1909205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5" name="Rettangolo 4"/>
          <p:cNvSpPr/>
          <p:nvPr/>
        </p:nvSpPr>
        <p:spPr>
          <a:xfrm>
            <a:off x="340242" y="1194859"/>
            <a:ext cx="4572000" cy="523220"/>
          </a:xfrm>
          <a:prstGeom prst="rect">
            <a:avLst/>
          </a:prstGeom>
        </p:spPr>
        <p:txBody>
          <a:bodyPr>
            <a:spAutoFit/>
          </a:bodyPr>
          <a:lstStyle/>
          <a:p>
            <a:pPr algn="just">
              <a:spcAft>
                <a:spcPts val="0"/>
              </a:spcAft>
            </a:pPr>
            <a:r>
              <a:rPr lang="it-IT" sz="14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400" i="1" dirty="0" smtClean="0">
                <a:latin typeface="Arial" panose="020B0604020202020204" pitchFamily="34" charset="0"/>
                <a:ea typeface="Times New Roman" panose="02020603050405020304" pitchFamily="18" charset="0"/>
                <a:cs typeface="Arial" panose="020B0604020202020204" pitchFamily="34" charset="0"/>
              </a:rPr>
              <a:t>37 </a:t>
            </a:r>
            <a:r>
              <a:rPr lang="it-IT" sz="1400" i="1" dirty="0">
                <a:latin typeface="Arial" panose="020B0604020202020204" pitchFamily="34" charset="0"/>
                <a:ea typeface="Times New Roman" panose="02020603050405020304" pitchFamily="18" charset="0"/>
                <a:cs typeface="Arial" panose="020B0604020202020204" pitchFamily="34" charset="0"/>
              </a:rPr>
              <a:t>negozianti sono distinti secondo il numero di addetti. Calcolare la varianza della distribuzione.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ella 6"/>
          <p:cNvGraphicFramePr>
            <a:graphicFrameLocks noGrp="1"/>
          </p:cNvGraphicFramePr>
          <p:nvPr>
            <p:extLst/>
          </p:nvPr>
        </p:nvGraphicFramePr>
        <p:xfrm>
          <a:off x="5617586" y="1328324"/>
          <a:ext cx="2970530" cy="471734"/>
        </p:xfrm>
        <a:graphic>
          <a:graphicData uri="http://schemas.openxmlformats.org/drawingml/2006/table">
            <a:tbl>
              <a:tblPr firstRow="1" firstCol="1" bandRow="1" bandCol="1"/>
              <a:tblGrid>
                <a:gridCol w="264160">
                  <a:extLst>
                    <a:ext uri="{9D8B030D-6E8A-4147-A177-3AD203B41FA5}">
                      <a16:colId xmlns:a16="http://schemas.microsoft.com/office/drawing/2014/main" xmlns="" val="20000"/>
                    </a:ext>
                  </a:extLst>
                </a:gridCol>
                <a:gridCol w="450850">
                  <a:extLst>
                    <a:ext uri="{9D8B030D-6E8A-4147-A177-3AD203B41FA5}">
                      <a16:colId xmlns:a16="http://schemas.microsoft.com/office/drawing/2014/main" xmlns="" val="20001"/>
                    </a:ext>
                  </a:extLst>
                </a:gridCol>
                <a:gridCol w="450850">
                  <a:extLst>
                    <a:ext uri="{9D8B030D-6E8A-4147-A177-3AD203B41FA5}">
                      <a16:colId xmlns:a16="http://schemas.microsoft.com/office/drawing/2014/main" xmlns="" val="20002"/>
                    </a:ext>
                  </a:extLst>
                </a:gridCol>
                <a:gridCol w="451485">
                  <a:extLst>
                    <a:ext uri="{9D8B030D-6E8A-4147-A177-3AD203B41FA5}">
                      <a16:colId xmlns:a16="http://schemas.microsoft.com/office/drawing/2014/main" xmlns="" val="20003"/>
                    </a:ext>
                  </a:extLst>
                </a:gridCol>
                <a:gridCol w="450850">
                  <a:extLst>
                    <a:ext uri="{9D8B030D-6E8A-4147-A177-3AD203B41FA5}">
                      <a16:colId xmlns:a16="http://schemas.microsoft.com/office/drawing/2014/main" xmlns="" val="20004"/>
                    </a:ext>
                  </a:extLst>
                </a:gridCol>
                <a:gridCol w="450850">
                  <a:extLst>
                    <a:ext uri="{9D8B030D-6E8A-4147-A177-3AD203B41FA5}">
                      <a16:colId xmlns:a16="http://schemas.microsoft.com/office/drawing/2014/main" xmlns="" val="20005"/>
                    </a:ext>
                  </a:extLst>
                </a:gridCol>
                <a:gridCol w="451485">
                  <a:extLst>
                    <a:ext uri="{9D8B030D-6E8A-4147-A177-3AD203B41FA5}">
                      <a16:colId xmlns:a16="http://schemas.microsoft.com/office/drawing/2014/main" xmlns="" val="20006"/>
                    </a:ext>
                  </a:extLst>
                </a:gridCol>
              </a:tblGrid>
              <a:tr h="281234">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Rettangolo 8"/>
          <p:cNvSpPr/>
          <p:nvPr/>
        </p:nvSpPr>
        <p:spPr>
          <a:xfrm>
            <a:off x="340241" y="2198823"/>
            <a:ext cx="7368363" cy="307777"/>
          </a:xfrm>
          <a:prstGeom prst="rect">
            <a:avLst/>
          </a:prstGeom>
        </p:spPr>
        <p:txBody>
          <a:bodyPr wrap="square">
            <a:spAutoFit/>
          </a:bodyPr>
          <a:lstStyle/>
          <a:p>
            <a:r>
              <a:rPr lang="it-IT" sz="1400" dirty="0">
                <a:latin typeface="Arial" panose="020B0604020202020204" pitchFamily="34" charset="0"/>
                <a:ea typeface="Times New Roman" panose="02020603050405020304" pitchFamily="18" charset="0"/>
              </a:rPr>
              <a:t>Lo schema di calcolo utile alla risoluzione dell’esercizio è il seguente:</a:t>
            </a:r>
            <a:endParaRPr lang="it-IT" sz="1400" dirty="0"/>
          </a:p>
        </p:txBody>
      </p:sp>
      <mc:AlternateContent xmlns:mc="http://schemas.openxmlformats.org/markup-compatibility/2006" xmlns:a14="http://schemas.microsoft.com/office/drawing/2010/main">
        <mc:Choice Requires="a14">
          <p:graphicFrame>
            <p:nvGraphicFramePr>
              <p:cNvPr id="11" name="Tabella 10"/>
              <p:cNvGraphicFramePr>
                <a:graphicFrameLocks noGrp="1"/>
              </p:cNvGraphicFramePr>
              <p:nvPr>
                <p:extLst/>
              </p:nvPr>
            </p:nvGraphicFramePr>
            <p:xfrm>
              <a:off x="456940" y="2621425"/>
              <a:ext cx="4617017" cy="2160270"/>
            </p:xfrm>
            <a:graphic>
              <a:graphicData uri="http://schemas.openxmlformats.org/drawingml/2006/table">
                <a:tbl>
                  <a:tblPr firstRow="1" firstCol="1" lastRow="1" bandRow="1" bandCol="1"/>
                  <a:tblGrid>
                    <a:gridCol w="723298">
                      <a:extLst>
                        <a:ext uri="{9D8B030D-6E8A-4147-A177-3AD203B41FA5}">
                          <a16:colId xmlns:a16="http://schemas.microsoft.com/office/drawing/2014/main" xmlns="" val="20000"/>
                        </a:ext>
                      </a:extLst>
                    </a:gridCol>
                    <a:gridCol w="630030">
                      <a:extLst>
                        <a:ext uri="{9D8B030D-6E8A-4147-A177-3AD203B41FA5}">
                          <a16:colId xmlns:a16="http://schemas.microsoft.com/office/drawing/2014/main" xmlns="" val="20001"/>
                        </a:ext>
                      </a:extLst>
                    </a:gridCol>
                    <a:gridCol w="644589">
                      <a:extLst>
                        <a:ext uri="{9D8B030D-6E8A-4147-A177-3AD203B41FA5}">
                          <a16:colId xmlns:a16="http://schemas.microsoft.com/office/drawing/2014/main" xmlns="" val="20002"/>
                        </a:ext>
                      </a:extLst>
                    </a:gridCol>
                    <a:gridCol w="702995">
                      <a:extLst>
                        <a:ext uri="{9D8B030D-6E8A-4147-A177-3AD203B41FA5}">
                          <a16:colId xmlns:a16="http://schemas.microsoft.com/office/drawing/2014/main" xmlns="" val="20003"/>
                        </a:ext>
                      </a:extLst>
                    </a:gridCol>
                    <a:gridCol w="760097">
                      <a:extLst>
                        <a:ext uri="{9D8B030D-6E8A-4147-A177-3AD203B41FA5}">
                          <a16:colId xmlns:a16="http://schemas.microsoft.com/office/drawing/2014/main" xmlns="" val="20004"/>
                        </a:ext>
                      </a:extLst>
                    </a:gridCol>
                    <a:gridCol w="1156008">
                      <a:extLst>
                        <a:ext uri="{9D8B030D-6E8A-4147-A177-3AD203B41FA5}">
                          <a16:colId xmlns:a16="http://schemas.microsoft.com/office/drawing/2014/main" xmlns="" val="20005"/>
                        </a:ext>
                      </a:extLst>
                    </a:gridCol>
                  </a:tblGrid>
                  <a:tr h="19050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e>
                                  <m:sup>
                                    <m:r>
                                      <a:rPr lang="en-GB" sz="1050">
                                        <a:effectLst/>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sSup>
                                      <m:sSup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r>
                                              <a:rPr lang="en-GB" sz="1050" i="1">
                                                <a:effectLst/>
                                                <a:latin typeface="Cambria Math" panose="02040503050406030204" pitchFamily="18" charset="0"/>
                                                <a:ea typeface="Calibri" panose="020F0502020204030204" pitchFamily="34" charset="0"/>
                                                <a:cs typeface="Arial" panose="020B0604020202020204" pitchFamily="34" charset="0"/>
                                              </a:rPr>
                                              <m:t>−</m:t>
                                            </m:r>
                                            <m:sSub>
                                              <m:sSubPr>
                                                <m:ctrlPr>
                                                  <a:rPr lang="it-IT" sz="105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μ</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x</m:t>
                                                </m:r>
                                              </m:sub>
                                            </m:sSub>
                                          </m:e>
                                        </m:d>
                                      </m:e>
                                      <m:sup>
                                        <m:r>
                                          <a:rPr lang="en-GB" sz="1050">
                                            <a:effectLst/>
                                            <a:latin typeface="Cambria Math" panose="02040503050406030204" pitchFamily="18" charset="0"/>
                                            <a:ea typeface="Calibri" panose="020F0502020204030204" pitchFamily="34" charset="0"/>
                                            <a:cs typeface="Arial" panose="020B0604020202020204" pitchFamily="34" charset="0"/>
                                          </a:rPr>
                                          <m:t>2</m:t>
                                        </m:r>
                                      </m:sup>
                                    </m:sSup>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05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9,33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65,29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4</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4,22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0,03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6,26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19050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24,46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122,31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190500">
                    <a:tc>
                      <a:txBody>
                        <a:bodyPr/>
                        <a:lstStyle/>
                        <a:p>
                          <a:pPr algn="ct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Totale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effectLst/>
                                    <a:latin typeface="Cambria Math" panose="02040503050406030204" pitchFamily="18" charset="0"/>
                                    <a:ea typeface="Times New Roman" panose="02020603050405020304" pitchFamily="18" charset="0"/>
                                    <a:cs typeface="Arial" panose="020B0604020202020204" pitchFamily="34" charset="0"/>
                                  </a:rPr>
                                  <m:t>=37</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=150</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050">
                                    <a:effectLst/>
                                    <a:latin typeface="Cambria Math" panose="02040503050406030204" pitchFamily="18" charset="0"/>
                                    <a:ea typeface="Calibri" panose="020F0502020204030204" pitchFamily="34" charset="0"/>
                                    <a:cs typeface="Times New Roman" panose="02020603050405020304" pitchFamily="18" charset="0"/>
                                  </a:rPr>
                                  <m:t>Σ</m:t>
                                </m:r>
                                <m:r>
                                  <a:rPr lang="it-IT" sz="1050" i="1">
                                    <a:effectLst/>
                                    <a:latin typeface="Cambria Math" panose="02040503050406030204" pitchFamily="18" charset="0"/>
                                    <a:ea typeface="Times New Roman" panose="02020603050405020304" pitchFamily="18" charset="0"/>
                                    <a:cs typeface="Arial" panose="020B0604020202020204" pitchFamily="34" charset="0"/>
                                  </a:rPr>
                                  <m:t>=</m:t>
                                </m:r>
                                <m:r>
                                  <a:rPr lang="it-IT" sz="1050">
                                    <a:effectLst/>
                                    <a:latin typeface="Cambria Math" panose="02040503050406030204" pitchFamily="18" charset="0"/>
                                    <a:ea typeface="Times New Roman" panose="02020603050405020304" pitchFamily="18" charset="0"/>
                                    <a:cs typeface="Arial" panose="020B0604020202020204" pitchFamily="34" charset="0"/>
                                  </a:rPr>
                                  <m:t>207,89</m:t>
                                </m:r>
                              </m:oMath>
                            </m:oMathPara>
                          </a14:m>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050" i="1">
                                    <a:effectLst/>
                                    <a:latin typeface="Cambria Math" panose="02040503050406030204" pitchFamily="18" charset="0"/>
                                    <a:ea typeface="Calibri" panose="020F0502020204030204" pitchFamily="34" charset="0"/>
                                    <a:cs typeface="Times New Roman" panose="02020603050405020304" pitchFamily="18" charset="0"/>
                                  </a:rPr>
                                  <m:t>𝜇</m:t>
                                </m:r>
                                <m:r>
                                  <a:rPr lang="it-IT" sz="105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mc:Choice>
        <mc:Fallback xmlns="">
          <p:graphicFrame>
            <p:nvGraphicFramePr>
              <p:cNvPr id="11" name="Tabella 10"/>
              <p:cNvGraphicFramePr>
                <a:graphicFrameLocks noGrp="1"/>
              </p:cNvGraphicFramePr>
              <p:nvPr>
                <p:extLst>
                  <p:ext uri="{D42A27DB-BD31-4B8C-83A1-F6EECF244321}">
                    <p14:modId xmlns:p14="http://schemas.microsoft.com/office/powerpoint/2010/main" val="2683558086"/>
                  </p:ext>
                </p:extLst>
              </p:nvPr>
            </p:nvGraphicFramePr>
            <p:xfrm>
              <a:off x="456940" y="2621425"/>
              <a:ext cx="4617017" cy="2160270"/>
            </p:xfrm>
            <a:graphic>
              <a:graphicData uri="http://schemas.openxmlformats.org/drawingml/2006/table">
                <a:tbl>
                  <a:tblPr firstRow="1" firstCol="1" lastRow="1" bandRow="1" bandCol="1"/>
                  <a:tblGrid>
                    <a:gridCol w="723298"/>
                    <a:gridCol w="630030"/>
                    <a:gridCol w="644589"/>
                    <a:gridCol w="702995"/>
                    <a:gridCol w="760097"/>
                    <a:gridCol w="1156008"/>
                  </a:tblGrid>
                  <a:tr h="240030">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5128" r="-538655"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15534" t="-5128" r="-522330"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09434" t="-5128" r="-407547"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82759" t="-5128" r="-272414"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55200" t="-5128" r="-152800" b="-815385"/>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99474" t="-5128" r="-526" b="-815385"/>
                          </a:stretch>
                        </a:blipFill>
                      </a:tcPr>
                    </a:tc>
                  </a:tr>
                  <a:tr h="240030">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7</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9,33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65,29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4</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-2,05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4,22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8,44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-1,05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5,56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-0,05</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0,00</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0,03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35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0,95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0,89</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6,26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4,95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24,46</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122,31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030">
                    <a:tc>
                      <a:txBody>
                        <a:bodyPr/>
                        <a:lstStyle/>
                        <a:p>
                          <a:pPr algn="ct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Totale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115534" t="-695000" r="-522330" b="-102500"/>
                          </a:stretch>
                        </a:blipFill>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09434" t="-695000" r="-407547" b="-102500"/>
                          </a:stretch>
                        </a:blipFill>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99474" t="-695000" r="-526" b="-102500"/>
                          </a:stretch>
                        </a:blipFill>
                      </a:tcPr>
                    </a:tc>
                  </a:tr>
                  <a:tr h="24003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815385" r="-538655" b="-5128"/>
                          </a:stretch>
                        </a:blipFill>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a:effectLst/>
                              <a:latin typeface="Arial" panose="020B0604020202020204" pitchFamily="34" charset="0"/>
                              <a:ea typeface="Calibri" panose="020F0502020204030204" pitchFamily="34" charset="0"/>
                              <a:cs typeface="Arial" panose="020B0604020202020204" pitchFamily="34" charset="0"/>
                            </a:rPr>
                            <a:t> </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050"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4" name="Rettangolo 13"/>
              <p:cNvSpPr/>
              <p:nvPr/>
            </p:nvSpPr>
            <p:spPr>
              <a:xfrm>
                <a:off x="4802001" y="3734751"/>
                <a:ext cx="4572000" cy="2226122"/>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smtClean="0">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µ</m:t>
                          </m:r>
                        </m:e>
                        <m:sub>
                          <m:r>
                            <a:rPr lang="it-IT" sz="1200" i="1">
                              <a:latin typeface="Cambria Math" panose="02040503050406030204" pitchFamily="18" charset="0"/>
                              <a:ea typeface="Times New Roman" panose="02020603050405020304" pitchFamily="18" charset="0"/>
                              <a:cs typeface="Arial" panose="020B0604020202020204" pitchFamily="34" charset="0"/>
                            </a:rPr>
                            <m:t>𝑥</m:t>
                          </m:r>
                        </m:sub>
                      </m:sSub>
                      <m:r>
                        <a:rPr lang="it-IT" sz="1200" i="1">
                          <a:latin typeface="Cambria Math" panose="02040503050406030204" pitchFamily="18" charset="0"/>
                          <a:ea typeface="Times New Roman" panose="02020603050405020304" pitchFamily="18" charset="0"/>
                          <a:cs typeface="Arial" panose="020B0604020202020204" pitchFamily="34" charset="0"/>
                        </a:rPr>
                        <m:t>=</m:t>
                      </m:r>
                      <m:f>
                        <m:fPr>
                          <m:ctrlPr>
                            <a:rPr lang="it-IT" sz="1200" i="1">
                              <a:latin typeface="Cambria Math" panose="02040503050406030204" pitchFamily="18" charset="0"/>
                              <a:ea typeface="Times New Roman" panose="02020603050405020304" pitchFamily="18" charset="0"/>
                              <a:cs typeface="Arial" panose="020B0604020202020204" pitchFamily="34" charset="0"/>
                            </a:rPr>
                          </m:ctrlPr>
                        </m:fPr>
                        <m:num>
                          <m:r>
                            <a:rPr lang="it-IT" sz="1200" i="1">
                              <a:latin typeface="Cambria Math" panose="02040503050406030204" pitchFamily="18" charset="0"/>
                              <a:ea typeface="Times New Roman" panose="02020603050405020304" pitchFamily="18" charset="0"/>
                              <a:cs typeface="Arial" panose="020B0604020202020204" pitchFamily="34" charset="0"/>
                            </a:rPr>
                            <m:t>1</m:t>
                          </m:r>
                        </m:num>
                        <m:den>
                          <m:r>
                            <a:rPr lang="it-IT" sz="1200" i="1">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200" i="1">
                              <a:latin typeface="Cambria Math" panose="02040503050406030204" pitchFamily="18" charset="0"/>
                              <a:ea typeface="Times New Roman" panose="02020603050405020304" pitchFamily="18" charset="0"/>
                              <a:cs typeface="Arial" panose="020B0604020202020204" pitchFamily="34" charset="0"/>
                            </a:rPr>
                          </m:ctrlPr>
                        </m:naryPr>
                        <m:sub>
                          <m:r>
                            <a:rPr lang="it-IT" sz="1200" i="1">
                              <a:latin typeface="Cambria Math" panose="02040503050406030204" pitchFamily="18" charset="0"/>
                              <a:ea typeface="Times New Roman" panose="02020603050405020304" pitchFamily="18" charset="0"/>
                              <a:cs typeface="Arial" panose="020B0604020202020204" pitchFamily="34" charset="0"/>
                            </a:rPr>
                            <m:t>𝑖</m:t>
                          </m:r>
                          <m:r>
                            <a:rPr lang="it-IT" sz="1200" i="1">
                              <a:latin typeface="Cambria Math" panose="02040503050406030204" pitchFamily="18" charset="0"/>
                              <a:ea typeface="Times New Roman" panose="02020603050405020304" pitchFamily="18" charset="0"/>
                              <a:cs typeface="Arial" panose="020B0604020202020204" pitchFamily="34" charset="0"/>
                            </a:rPr>
                            <m:t>=1</m:t>
                          </m:r>
                        </m:sub>
                        <m:sup>
                          <m:r>
                            <a:rPr lang="it-IT" sz="1200" i="1">
                              <a:latin typeface="Cambria Math" panose="02040503050406030204" pitchFamily="18" charset="0"/>
                              <a:ea typeface="Times New Roman" panose="02020603050405020304" pitchFamily="18" charset="0"/>
                              <a:cs typeface="Arial" panose="020B0604020202020204" pitchFamily="34" charset="0"/>
                            </a:rPr>
                            <m:t>𝑛</m:t>
                          </m:r>
                        </m:sup>
                        <m:e>
                          <m:sSub>
                            <m:sSubPr>
                              <m:ctrlPr>
                                <a:rPr lang="it-IT" sz="1200" i="1">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𝑥</m:t>
                              </m:r>
                            </m:e>
                            <m:sub>
                              <m:r>
                                <a:rPr lang="it-IT" sz="1200" i="1">
                                  <a:latin typeface="Cambria Math" panose="02040503050406030204" pitchFamily="18" charset="0"/>
                                  <a:ea typeface="Times New Roman" panose="02020603050405020304" pitchFamily="18" charset="0"/>
                                  <a:cs typeface="Arial" panose="020B0604020202020204" pitchFamily="34" charset="0"/>
                                </a:rPr>
                                <m:t>𝑖</m:t>
                              </m:r>
                            </m:sub>
                          </m:sSub>
                          <m:sSub>
                            <m:sSubPr>
                              <m:ctrlPr>
                                <a:rPr lang="it-IT" sz="1200" i="1">
                                  <a:latin typeface="Cambria Math" panose="02040503050406030204" pitchFamily="18" charset="0"/>
                                  <a:ea typeface="Times New Roman" panose="02020603050405020304" pitchFamily="18" charset="0"/>
                                  <a:cs typeface="Arial" panose="020B0604020202020204" pitchFamily="34" charset="0"/>
                                </a:rPr>
                              </m:ctrlPr>
                            </m:sSubPr>
                            <m:e>
                              <m:r>
                                <a:rPr lang="it-IT" sz="1200" i="1">
                                  <a:latin typeface="Cambria Math" panose="02040503050406030204" pitchFamily="18" charset="0"/>
                                  <a:ea typeface="Times New Roman" panose="02020603050405020304" pitchFamily="18" charset="0"/>
                                  <a:cs typeface="Arial" panose="020B0604020202020204" pitchFamily="34" charset="0"/>
                                </a:rPr>
                                <m:t>𝑛</m:t>
                              </m:r>
                            </m:e>
                            <m:sub>
                              <m:r>
                                <a:rPr lang="it-IT" sz="1200" i="1">
                                  <a:latin typeface="Cambria Math" panose="02040503050406030204" pitchFamily="18" charset="0"/>
                                  <a:ea typeface="Times New Roman" panose="02020603050405020304" pitchFamily="18" charset="0"/>
                                  <a:cs typeface="Arial" panose="020B0604020202020204" pitchFamily="34" charset="0"/>
                                </a:rPr>
                                <m:t>𝑖</m:t>
                              </m:r>
                            </m:sub>
                          </m:sSub>
                        </m:e>
                      </m:nary>
                      <m:r>
                        <a:rPr lang="it-IT" sz="1600" i="1">
                          <a:latin typeface="Cambria Math" panose="02040503050406030204" pitchFamily="18" charset="0"/>
                          <a:ea typeface="Times New Roman" panose="02020603050405020304" pitchFamily="18" charset="0"/>
                          <a:cs typeface="Arial" panose="020B0604020202020204" pitchFamily="34" charset="0"/>
                        </a:rPr>
                        <m:t>=</m:t>
                      </m:r>
                      <m:f>
                        <m:f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600" i="1">
                              <a:effectLst/>
                              <a:latin typeface="Cambria Math" panose="02040503050406030204" pitchFamily="18" charset="0"/>
                              <a:ea typeface="Times New Roman" panose="02020603050405020304" pitchFamily="18" charset="0"/>
                              <a:cs typeface="Arial" panose="020B0604020202020204" pitchFamily="34" charset="0"/>
                            </a:rPr>
                            <m:t>150</m:t>
                          </m:r>
                        </m:num>
                        <m:den>
                          <m:r>
                            <a:rPr lang="it-IT" sz="1600" i="1">
                              <a:effectLst/>
                              <a:latin typeface="Cambria Math" panose="02040503050406030204" pitchFamily="18" charset="0"/>
                              <a:ea typeface="Times New Roman" panose="02020603050405020304" pitchFamily="18" charset="0"/>
                              <a:cs typeface="Arial" panose="020B0604020202020204" pitchFamily="34" charset="0"/>
                            </a:rPr>
                            <m:t>37</m:t>
                          </m:r>
                        </m:den>
                      </m:f>
                      <m:r>
                        <a:rPr lang="it-IT" sz="160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600" dirty="0">
                  <a:effectLst/>
                  <a:latin typeface="+mj-lt"/>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6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600" i="1">
                              <a:effectLst/>
                              <a:latin typeface="Cambria Math" panose="02040503050406030204" pitchFamily="18" charset="0"/>
                              <a:ea typeface="Times New Roman" panose="02020603050405020304" pitchFamily="18" charset="0"/>
                              <a:cs typeface="Arial" panose="020B0604020202020204" pitchFamily="34" charset="0"/>
                            </a:rPr>
                            <m:t>1</m:t>
                          </m:r>
                        </m:num>
                        <m:den>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r>
                            <a:rPr lang="en-GB" sz="1600" i="1">
                              <a:effectLst/>
                              <a:latin typeface="Cambria Math" panose="02040503050406030204" pitchFamily="18" charset="0"/>
                              <a:ea typeface="Times New Roman" panose="02020603050405020304" pitchFamily="18" charset="0"/>
                              <a:cs typeface="Arial" panose="020B0604020202020204" pitchFamily="34" charset="0"/>
                            </a:rPr>
                            <m:t>=1</m:t>
                          </m:r>
                        </m:sub>
                        <m:sup>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n-GB" sz="1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𝜇</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sub>
                                  </m:sSub>
                                </m:e>
                              </m:d>
                            </m:e>
                            <m:sup>
                              <m:r>
                                <a:rPr lang="en-GB" sz="1600" i="1">
                                  <a:effectLst/>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𝑛</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b="0" i="1" smtClean="0">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600" i="1">
                              <a:latin typeface="Cambria Math" panose="02040503050406030204" pitchFamily="18" charset="0"/>
                              <a:ea typeface="Times New Roman" panose="02020603050405020304" pitchFamily="18" charset="0"/>
                              <a:cs typeface="Arial" panose="020B0604020202020204" pitchFamily="34" charset="0"/>
                            </a:rPr>
                          </m:ctrlPr>
                        </m:fPr>
                        <m:num>
                          <m:r>
                            <a:rPr lang="en-GB" sz="1600" i="1">
                              <a:latin typeface="Cambria Math" panose="02040503050406030204" pitchFamily="18" charset="0"/>
                              <a:ea typeface="Times New Roman" panose="02020603050405020304" pitchFamily="18" charset="0"/>
                              <a:cs typeface="Arial" panose="020B0604020202020204" pitchFamily="34" charset="0"/>
                            </a:rPr>
                            <m:t>207,89</m:t>
                          </m:r>
                        </m:num>
                        <m:den>
                          <m:r>
                            <a:rPr lang="en-GB" sz="1600" i="1">
                              <a:latin typeface="Cambria Math" panose="02040503050406030204" pitchFamily="18" charset="0"/>
                              <a:ea typeface="Times New Roman" panose="02020603050405020304" pitchFamily="18" charset="0"/>
                              <a:cs typeface="Arial" panose="020B0604020202020204" pitchFamily="34" charset="0"/>
                            </a:rPr>
                            <m:t>37</m:t>
                          </m:r>
                        </m:den>
                      </m:f>
                      <m:r>
                        <a:rPr lang="en-GB" sz="1600" i="1">
                          <a:latin typeface="Cambria Math" panose="02040503050406030204" pitchFamily="18" charset="0"/>
                          <a:ea typeface="Times New Roman" panose="02020603050405020304" pitchFamily="18" charset="0"/>
                          <a:cs typeface="Arial" panose="020B0604020202020204" pitchFamily="34" charset="0"/>
                        </a:rPr>
                        <m:t>=5,619</m:t>
                      </m:r>
                    </m:oMath>
                  </m:oMathPara>
                </a14:m>
                <a:endParaRPr lang="it-IT" sz="1600" dirty="0">
                  <a:latin typeface="+mj-lt"/>
                  <a:ea typeface="Times New Roman" panose="02020603050405020304" pitchFamily="18" charset="0"/>
                  <a:cs typeface="Times New Roman" panose="02020603050405020304" pitchFamily="18" charset="0"/>
                </a:endParaRPr>
              </a:p>
              <a:p>
                <a:pPr algn="just">
                  <a:lnSpc>
                    <a:spcPct val="150000"/>
                  </a:lnSpc>
                  <a:spcAft>
                    <a:spcPts val="0"/>
                  </a:spcAft>
                </a:pP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4" name="Rettangolo 13"/>
              <p:cNvSpPr>
                <a:spLocks noRot="1" noChangeAspect="1" noMove="1" noResize="1" noEditPoints="1" noAdjustHandles="1" noChangeArrowheads="1" noChangeShapeType="1" noTextEdit="1"/>
              </p:cNvSpPr>
              <p:nvPr/>
            </p:nvSpPr>
            <p:spPr>
              <a:xfrm>
                <a:off x="4802001" y="3734751"/>
                <a:ext cx="4572000" cy="2226122"/>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441131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Calcolo della varianza con metodo alternativo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372140" y="1447569"/>
                <a:ext cx="7931888" cy="247317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Una formula equivalente per calcolare la varianza è data da:</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d>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a:p>
                <a:pPr marL="274320" indent="-274320" algn="just">
                  <a:lnSpc>
                    <a:spcPct val="150000"/>
                  </a:lnSpc>
                  <a:spcAft>
                    <a:spcPts val="0"/>
                  </a:spcAft>
                </a:pPr>
                <a:r>
                  <a:rPr lang="it-IT" b="0" i="0" kern="0" dirty="0">
                    <a:effectLst/>
                    <a:latin typeface="Arial" panose="020B0604020202020204" pitchFamily="34" charset="0"/>
                    <a:cs typeface="Times New Roman" panose="02020603050405020304" pitchFamily="18" charset="0"/>
                  </a:rPr>
                  <a:t> </a:t>
                </a:r>
                <a:endParaRPr lang="it-IT" b="1" i="1" kern="0" dirty="0">
                  <a:effectLst/>
                  <a:latin typeface="Arial" panose="020B0604020202020204" pitchFamily="34" charset="0"/>
                </a:endParaRPr>
              </a:p>
              <a:p>
                <a:pPr algn="just">
                  <a:lnSpc>
                    <a:spcPct val="150000"/>
                  </a:lnSpc>
                  <a:spcAft>
                    <a:spcPts val="0"/>
                  </a:spcAft>
                </a:pP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372140" y="1447569"/>
                <a:ext cx="7931888" cy="2473178"/>
              </a:xfrm>
              <a:prstGeom prst="rect">
                <a:avLst/>
              </a:prstGeom>
              <a:blipFill>
                <a:blip r:embed="rId4"/>
                <a:stretch>
                  <a:fillRect l="-615"/>
                </a:stretch>
              </a:blipFill>
            </p:spPr>
            <p:txBody>
              <a:bodyPr/>
              <a:lstStyle/>
              <a:p>
                <a:r>
                  <a:rPr lang="it-IT">
                    <a:noFill/>
                  </a:rPr>
                  <a:t> </a:t>
                </a:r>
              </a:p>
            </p:txBody>
          </p:sp>
        </mc:Fallback>
      </mc:AlternateContent>
    </p:spTree>
    <p:extLst>
      <p:ext uri="{BB962C8B-B14F-4D97-AF65-F5344CB8AC3E}">
        <p14:creationId xmlns:p14="http://schemas.microsoft.com/office/powerpoint/2010/main" val="2373798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720347" y="1592499"/>
                <a:ext cx="7831470" cy="1707903"/>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Se il carattere X è quantitativo discreto e conosciamo la sua distribuzione di frequenza:</a:t>
                </a:r>
              </a:p>
              <a:p>
                <a:pPr algn="just">
                  <a:spcAft>
                    <a:spcPts val="0"/>
                  </a:spcAft>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𝑛</m:t>
                          </m:r>
                        </m:den>
                      </m:f>
                      <m:r>
                        <a:rPr lang="it-IT" i="1">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it-IT" i="1">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720347" y="1592499"/>
                <a:ext cx="7831470" cy="1707903"/>
              </a:xfrm>
              <a:prstGeom prst="rect">
                <a:avLst/>
              </a:prstGeom>
              <a:blipFill>
                <a:blip r:embed="rId4"/>
                <a:stretch>
                  <a:fillRect l="-623" r="-7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918753" y="3993476"/>
                <a:ext cx="7929155" cy="923330"/>
              </a:xfrm>
              <a:prstGeom prst="rect">
                <a:avLst/>
              </a:prstGeom>
            </p:spPr>
            <p:txBody>
              <a:bodyPr wrap="square">
                <a:spAutoFit/>
              </a:bodyPr>
              <a:lstStyle/>
              <a:p>
                <a:pPr>
                  <a:lnSpc>
                    <a:spcPct val="150000"/>
                  </a:lnSpc>
                </a:pPr>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corrispondente frequenza relativa.</a:t>
                </a:r>
              </a:p>
            </p:txBody>
          </p:sp>
        </mc:Choice>
        <mc:Fallback xmlns="">
          <p:sp>
            <p:nvSpPr>
              <p:cNvPr id="4" name="Rettangolo 3"/>
              <p:cNvSpPr>
                <a:spLocks noRot="1" noChangeAspect="1" noMove="1" noResize="1" noEditPoints="1" noAdjustHandles="1" noChangeArrowheads="1" noChangeShapeType="1" noTextEdit="1"/>
              </p:cNvSpPr>
              <p:nvPr/>
            </p:nvSpPr>
            <p:spPr>
              <a:xfrm>
                <a:off x="918753" y="3993476"/>
                <a:ext cx="7929155" cy="923330"/>
              </a:xfrm>
              <a:prstGeom prst="rect">
                <a:avLst/>
              </a:prstGeom>
              <a:blipFill>
                <a:blip r:embed="rId5"/>
                <a:stretch>
                  <a:fillRect l="-692" b="-3947"/>
                </a:stretch>
              </a:blipFill>
            </p:spPr>
            <p:txBody>
              <a:bodyPr/>
              <a:lstStyle/>
              <a:p>
                <a:r>
                  <a:rPr lang="it-IT">
                    <a:noFill/>
                  </a:rPr>
                  <a:t> </a:t>
                </a:r>
              </a:p>
            </p:txBody>
          </p:sp>
        </mc:Fallback>
      </mc:AlternateContent>
    </p:spTree>
    <p:extLst>
      <p:ext uri="{BB962C8B-B14F-4D97-AF65-F5344CB8AC3E}">
        <p14:creationId xmlns:p14="http://schemas.microsoft.com/office/powerpoint/2010/main" val="2614464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xmlns="" val="20000"/>
                    </a:ext>
                  </a:extLst>
                </a:gridCol>
                <a:gridCol w="576968">
                  <a:extLst>
                    <a:ext uri="{9D8B030D-6E8A-4147-A177-3AD203B41FA5}">
                      <a16:colId xmlns:a16="http://schemas.microsoft.com/office/drawing/2014/main" xmlns="" val="20001"/>
                    </a:ext>
                  </a:extLst>
                </a:gridCol>
                <a:gridCol w="568012">
                  <a:extLst>
                    <a:ext uri="{9D8B030D-6E8A-4147-A177-3AD203B41FA5}">
                      <a16:colId xmlns:a16="http://schemas.microsoft.com/office/drawing/2014/main" xmlns=""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 </a:t>
            </a:r>
            <a:r>
              <a:rPr lang="it-IT" dirty="0">
                <a:latin typeface="Arial" panose="020B0604020202020204" pitchFamily="34" charset="0"/>
                <a:ea typeface="Times New Roman" panose="02020603050405020304" pitchFamily="18" charset="0"/>
                <a:cs typeface="Times New Roman" panose="02020603050405020304" pitchFamily="18" charset="0"/>
              </a:rPr>
              <a:t>c</a:t>
            </a:r>
            <a:r>
              <a:rPr lang="it-IT" dirty="0" smtClean="0">
                <a:latin typeface="Arial" panose="020B0604020202020204" pitchFamily="34" charset="0"/>
                <a:ea typeface="Times New Roman" panose="02020603050405020304" pitchFamily="18" charset="0"/>
                <a:cs typeface="Times New Roman" panose="02020603050405020304" pitchFamily="18" charset="0"/>
              </a:rPr>
              <a:t>on il metodo alternativo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535833" y="2085278"/>
                <a:ext cx="1828834"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𝑥</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𝑋</m:t>
                                  </m:r>
                                </m:sub>
                              </m:sSub>
                            </m:e>
                            <m:sup>
                              <m:r>
                                <a:rPr lang="it-IT" sz="1400" i="1">
                                  <a:latin typeface="Cambria Math" panose="02040503050406030204" pitchFamily="18" charset="0"/>
                                </a:rPr>
                                <m:t>2</m:t>
                              </m:r>
                            </m:sup>
                          </m:sSup>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535833" y="2085278"/>
                <a:ext cx="1828834"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528523" y="2946116"/>
                <a:ext cx="1775999"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𝑦</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𝑦</m:t>
                                  </m:r>
                                </m:sub>
                              </m:sSub>
                            </m:e>
                            <m:sup>
                              <m:r>
                                <a:rPr lang="it-IT" sz="1400" i="1">
                                  <a:latin typeface="Cambria Math" panose="02040503050406030204" pitchFamily="18" charset="0"/>
                                </a:rPr>
                                <m:t>2</m:t>
                              </m:r>
                            </m:sup>
                          </m:sSup>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528523" y="2946116"/>
                <a:ext cx="1775999" cy="677301"/>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137186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526869" y="1887344"/>
          <a:ext cx="2146661" cy="1828800"/>
        </p:xfrm>
        <a:graphic>
          <a:graphicData uri="http://schemas.openxmlformats.org/drawingml/2006/table">
            <a:tbl>
              <a:tblPr firstRow="1" firstCol="1" lastRow="1" bandRow="1" bandCol="1"/>
              <a:tblGrid>
                <a:gridCol w="1001681">
                  <a:extLst>
                    <a:ext uri="{9D8B030D-6E8A-4147-A177-3AD203B41FA5}">
                      <a16:colId xmlns:a16="http://schemas.microsoft.com/office/drawing/2014/main" xmlns="" val="20000"/>
                    </a:ext>
                  </a:extLst>
                </a:gridCol>
                <a:gridCol w="576968">
                  <a:extLst>
                    <a:ext uri="{9D8B030D-6E8A-4147-A177-3AD203B41FA5}">
                      <a16:colId xmlns:a16="http://schemas.microsoft.com/office/drawing/2014/main" xmlns="" val="20001"/>
                    </a:ext>
                  </a:extLst>
                </a:gridCol>
                <a:gridCol w="568012">
                  <a:extLst>
                    <a:ext uri="{9D8B030D-6E8A-4147-A177-3AD203B41FA5}">
                      <a16:colId xmlns:a16="http://schemas.microsoft.com/office/drawing/2014/main" xmlns="" val="20002"/>
                    </a:ext>
                  </a:extLst>
                </a:gridCol>
              </a:tblGrid>
              <a:tr h="324277">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Esami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Voti Enrico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Voti Pietro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Economia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Statistica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Storia Moderna</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Diritto Privato</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162138">
                <a:tc>
                  <a:txBody>
                    <a:bodyPr/>
                    <a:lstStyle/>
                    <a:p>
                      <a:pPr algn="l">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Inglese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5"/>
                  </a:ext>
                </a:extLst>
              </a:tr>
              <a:tr h="162138">
                <a:tc>
                  <a:txBody>
                    <a:bodyPr/>
                    <a:lstStyle/>
                    <a:p>
                      <a:pPr algn="l">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ttangolo 2"/>
          <p:cNvSpPr/>
          <p:nvPr/>
        </p:nvSpPr>
        <p:spPr>
          <a:xfrm>
            <a:off x="526869" y="1131163"/>
            <a:ext cx="8294914" cy="646331"/>
          </a:xfrm>
          <a:prstGeom prst="rect">
            <a:avLst/>
          </a:prstGeom>
        </p:spPr>
        <p:txBody>
          <a:bodyPr wrap="square">
            <a:spAutoFit/>
          </a:bodyPr>
          <a:lstStyle/>
          <a:p>
            <a:r>
              <a:rPr lang="it-IT" dirty="0" smtClean="0">
                <a:latin typeface="Arial" panose="020B0604020202020204" pitchFamily="34" charset="0"/>
                <a:ea typeface="Times New Roman" panose="02020603050405020304" pitchFamily="18" charset="0"/>
                <a:cs typeface="Times New Roman" panose="02020603050405020304" pitchFamily="18" charset="0"/>
              </a:rPr>
              <a:t>Esercizio: Enrico e Pietro hanno sostenuto 5 esami ottenendo punteggi diversi. Calcolare la varianza dei voti di Enrico e di Pietro </a:t>
            </a:r>
            <a:r>
              <a:rPr lang="it-IT" dirty="0">
                <a:latin typeface="Arial" panose="020B0604020202020204" pitchFamily="34" charset="0"/>
                <a:ea typeface="Times New Roman" panose="02020603050405020304" pitchFamily="18" charset="0"/>
                <a:cs typeface="Times New Roman" panose="02020603050405020304" pitchFamily="18" charset="0"/>
              </a:rPr>
              <a:t>c</a:t>
            </a:r>
            <a:r>
              <a:rPr lang="it-IT" dirty="0" smtClean="0">
                <a:latin typeface="Arial" panose="020B0604020202020204" pitchFamily="34" charset="0"/>
                <a:ea typeface="Times New Roman" panose="02020603050405020304" pitchFamily="18" charset="0"/>
                <a:cs typeface="Times New Roman" panose="02020603050405020304" pitchFamily="18" charset="0"/>
              </a:rPr>
              <a:t>on il metodo alternativo</a:t>
            </a:r>
            <a:endParaRPr lang="it-IT" dirty="0"/>
          </a:p>
        </p:txBody>
      </p:sp>
      <mc:AlternateContent xmlns:mc="http://schemas.openxmlformats.org/markup-compatibility/2006" xmlns:a14="http://schemas.microsoft.com/office/drawing/2010/main">
        <mc:Choice Requires="a14">
          <p:sp>
            <p:nvSpPr>
              <p:cNvPr id="6" name="Rettangolo 5"/>
              <p:cNvSpPr/>
              <p:nvPr/>
            </p:nvSpPr>
            <p:spPr>
              <a:xfrm>
                <a:off x="39935" y="4654016"/>
                <a:ext cx="3543406"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cs typeface="Times New Roman" panose="02020603050405020304" pitchFamily="18" charset="0"/>
                            </a:rPr>
                            <m:t>𝑥</m:t>
                          </m:r>
                        </m:sub>
                        <m:sup>
                          <m:r>
                            <a:rPr lang="it-IT" sz="1400" b="0" i="1" smtClean="0">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𝑥</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𝑋</m:t>
                                  </m:r>
                                </m:sub>
                              </m:sSub>
                            </m:e>
                            <m:sup>
                              <m:r>
                                <a:rPr lang="it-IT" sz="1400" i="1">
                                  <a:latin typeface="Cambria Math" panose="02040503050406030204" pitchFamily="18" charset="0"/>
                                </a:rPr>
                                <m:t>2</m:t>
                              </m:r>
                            </m:sup>
                          </m:sSup>
                        </m:e>
                      </m:nary>
                      <m:r>
                        <a:rPr lang="it-IT" sz="1400" b="0" i="0" smtClean="0">
                          <a:latin typeface="Cambria Math" panose="02040503050406030204" pitchFamily="18" charset="0"/>
                        </a:rPr>
                        <m:t>=653,8−625=28,8</m:t>
                      </m:r>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39935" y="4654016"/>
                <a:ext cx="3543406" cy="6805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9935" y="5369291"/>
                <a:ext cx="3427477" cy="677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cs typeface="Times New Roman" panose="02020603050405020304" pitchFamily="18" charset="0"/>
                            </a:rPr>
                          </m:ctrlPr>
                        </m:sSubSupPr>
                        <m:e>
                          <m:r>
                            <a:rPr lang="it-IT" sz="1400" i="1">
                              <a:latin typeface="Cambria Math" panose="02040503050406030204" pitchFamily="18" charset="0"/>
                              <a:ea typeface="Times New Roman" panose="02020603050405020304" pitchFamily="18" charset="0"/>
                              <a:cs typeface="Times New Roman" panose="02020603050405020304" pitchFamily="18" charset="0"/>
                            </a:rPr>
                            <m:t>𝜎</m:t>
                          </m:r>
                        </m:e>
                        <m:sub>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𝑦</m:t>
                          </m:r>
                        </m:sub>
                        <m:sup>
                          <m:r>
                            <a:rPr lang="it-IT" sz="1400" i="1">
                              <a:latin typeface="Cambria Math" panose="02040503050406030204" pitchFamily="18" charset="0"/>
                              <a:cs typeface="Times New Roman" panose="02020603050405020304" pitchFamily="18" charset="0"/>
                            </a:rPr>
                            <m:t>2</m:t>
                          </m:r>
                        </m:sup>
                      </m:sSubSup>
                      <m:r>
                        <a:rPr lang="it-IT"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latin typeface="Cambria Math" panose="02040503050406030204" pitchFamily="18" charset="0"/>
                            </a:rPr>
                          </m:ctrlPr>
                        </m:fPr>
                        <m:num>
                          <m:r>
                            <a:rPr lang="it-IT" sz="1400" i="1">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1">
                              <a:latin typeface="Cambria Math" panose="02040503050406030204" pitchFamily="18" charset="0"/>
                            </a:rPr>
                            <m:t>=1</m:t>
                          </m:r>
                        </m:sub>
                        <m:sup>
                          <m:r>
                            <a:rPr lang="it-IT" sz="1400" i="1">
                              <a:latin typeface="Cambria Math" panose="02040503050406030204" pitchFamily="18" charset="0"/>
                            </a:rPr>
                            <m:t>𝑛</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𝑦</m:t>
                                  </m:r>
                                </m:e>
                                <m:sub>
                                  <m:r>
                                    <a:rPr lang="it-IT" sz="1400" i="1">
                                      <a:latin typeface="Cambria Math" panose="02040503050406030204" pitchFamily="18" charset="0"/>
                                    </a:rPr>
                                    <m:t>𝑖</m:t>
                                  </m:r>
                                </m:sub>
                              </m:sSub>
                            </m:e>
                            <m:sup>
                              <m:r>
                                <a:rPr lang="it-IT" sz="1400" i="1">
                                  <a:latin typeface="Cambria Math" panose="02040503050406030204" pitchFamily="18" charset="0"/>
                                </a:rPr>
                                <m:t>2</m:t>
                              </m:r>
                            </m:sup>
                          </m:sSup>
                          <m:r>
                            <a:rPr lang="it-IT" sz="1400" i="1">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𝑦</m:t>
                                  </m:r>
                                </m:sub>
                              </m:sSub>
                            </m:e>
                            <m:sup>
                              <m:r>
                                <a:rPr lang="it-IT" sz="1400" i="1">
                                  <a:latin typeface="Cambria Math" panose="02040503050406030204" pitchFamily="18" charset="0"/>
                                </a:rPr>
                                <m:t>2</m:t>
                              </m:r>
                            </m:sup>
                          </m:sSup>
                          <m:r>
                            <a:rPr lang="it-IT" sz="1400" b="0" i="1" smtClean="0">
                              <a:latin typeface="Cambria Math" panose="02040503050406030204" pitchFamily="18" charset="0"/>
                            </a:rPr>
                            <m:t>=625,4−625=0,4</m:t>
                          </m:r>
                        </m:e>
                      </m:nary>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39935" y="5369291"/>
                <a:ext cx="3427477" cy="67730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nvPr>
            </p:nvGraphicFramePr>
            <p:xfrm>
              <a:off x="4569841" y="2074480"/>
              <a:ext cx="3033395" cy="3177032"/>
            </p:xfrm>
            <a:graphic>
              <a:graphicData uri="http://schemas.openxmlformats.org/drawingml/2006/table">
                <a:tbl>
                  <a:tblPr firstRow="1" firstCol="1" bandRow="1" bandCol="1"/>
                  <a:tblGrid>
                    <a:gridCol w="1216025">
                      <a:extLst>
                        <a:ext uri="{9D8B030D-6E8A-4147-A177-3AD203B41FA5}">
                          <a16:colId xmlns:a16="http://schemas.microsoft.com/office/drawing/2014/main" xmlns="" val="2349655373"/>
                        </a:ext>
                      </a:extLst>
                    </a:gridCol>
                    <a:gridCol w="396875">
                      <a:extLst>
                        <a:ext uri="{9D8B030D-6E8A-4147-A177-3AD203B41FA5}">
                          <a16:colId xmlns:a16="http://schemas.microsoft.com/office/drawing/2014/main" xmlns="" val="3548735076"/>
                        </a:ext>
                      </a:extLst>
                    </a:gridCol>
                    <a:gridCol w="396875">
                      <a:extLst>
                        <a:ext uri="{9D8B030D-6E8A-4147-A177-3AD203B41FA5}">
                          <a16:colId xmlns:a16="http://schemas.microsoft.com/office/drawing/2014/main" xmlns="" val="4018182943"/>
                        </a:ext>
                      </a:extLst>
                    </a:gridCol>
                    <a:gridCol w="511810">
                      <a:extLst>
                        <a:ext uri="{9D8B030D-6E8A-4147-A177-3AD203B41FA5}">
                          <a16:colId xmlns:a16="http://schemas.microsoft.com/office/drawing/2014/main" xmlns="" val="555836871"/>
                        </a:ext>
                      </a:extLst>
                    </a:gridCol>
                    <a:gridCol w="511810">
                      <a:extLst>
                        <a:ext uri="{9D8B030D-6E8A-4147-A177-3AD203B41FA5}">
                          <a16:colId xmlns:a16="http://schemas.microsoft.com/office/drawing/2014/main" xmlns="" val="2455069282"/>
                        </a:ext>
                      </a:extLst>
                    </a:gridCol>
                  </a:tblGrid>
                  <a:tr h="685800">
                    <a:tc>
                      <a:txBody>
                        <a:bodyPr/>
                        <a:lstStyle/>
                        <a:p>
                          <a:pPr>
                            <a:lnSpc>
                              <a:spcPct val="107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14:m>
                            <m:oMath xmlns:m="http://schemas.openxmlformats.org/officeDocument/2006/math">
                              <m:sSub>
                                <m:sSubPr>
                                  <m:ctrlPr>
                                    <a:rPr lang="it-IT" sz="105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sz="1050" b="1" i="1" smtClean="0">
                                      <a:latin typeface="Cambria Math" panose="02040503050406030204" pitchFamily="18" charset="0"/>
                                      <a:ea typeface="Times New Roman" panose="02020603050405020304" pitchFamily="18" charset="0"/>
                                      <a:cs typeface="Times New Roman" panose="02020603050405020304" pitchFamily="18" charset="0"/>
                                    </a:rPr>
                                    <m:t>𝒚</m:t>
                                  </m:r>
                                </m:e>
                                <m:sub>
                                  <m:r>
                                    <a:rPr lang="it-IT" sz="1050" b="1" i="1">
                                      <a:latin typeface="Cambria Math" panose="02040503050406030204" pitchFamily="18" charset="0"/>
                                      <a:ea typeface="Times New Roman" panose="02020603050405020304" pitchFamily="18" charset="0"/>
                                      <a:cs typeface="Times New Roman" panose="02020603050405020304" pitchFamily="18" charset="0"/>
                                    </a:rPr>
                                    <m:t>𝒊</m:t>
                                  </m:r>
                                </m:sub>
                              </m:sSub>
                            </m:oMath>
                          </a14:m>
                          <a:r>
                            <a:rPr lang="it-IT" sz="105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07000"/>
                            </a:lnSpc>
                            <a:spcAft>
                              <a:spcPts val="0"/>
                            </a:spcAft>
                          </a:pPr>
                          <a14:m>
                            <m:oMath xmlns:m="http://schemas.openxmlformats.org/officeDocument/2006/math">
                              <m:sSup>
                                <m:sSupPr>
                                  <m:ctrlPr>
                                    <a:rPr lang="it-IT" sz="1200" i="1" smtClean="0">
                                      <a:latin typeface="Cambria Math" panose="02040503050406030204" pitchFamily="18" charset="0"/>
                                    </a:rPr>
                                  </m:ctrlPr>
                                </m:sSupPr>
                                <m:e>
                                  <m:sSub>
                                    <m:sSubPr>
                                      <m:ctrlPr>
                                        <a:rPr lang="it-IT" sz="1200" i="1">
                                          <a:latin typeface="Cambria Math" panose="02040503050406030204" pitchFamily="18" charset="0"/>
                                        </a:rPr>
                                      </m:ctrlPr>
                                    </m:sSubPr>
                                    <m:e>
                                      <m:r>
                                        <a:rPr lang="it-IT" sz="1200" i="1">
                                          <a:latin typeface="Cambria Math" panose="02040503050406030204" pitchFamily="18" charset="0"/>
                                        </a:rPr>
                                        <m:t>𝑥</m:t>
                                      </m:r>
                                    </m:e>
                                    <m:sub>
                                      <m:r>
                                        <a:rPr lang="it-IT" sz="1200" i="1">
                                          <a:latin typeface="Cambria Math" panose="02040503050406030204" pitchFamily="18" charset="0"/>
                                        </a:rPr>
                                        <m:t>𝑖</m:t>
                                      </m:r>
                                    </m:sub>
                                  </m:sSub>
                                </m:e>
                                <m:sup>
                                  <m:r>
                                    <a:rPr lang="it-IT" sz="1200" i="1">
                                      <a:latin typeface="Cambria Math" panose="02040503050406030204" pitchFamily="18" charset="0"/>
                                    </a:rPr>
                                    <m:t>2</m:t>
                                  </m:r>
                                </m:sup>
                              </m:sSup>
                            </m:oMath>
                          </a14:m>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lnSpc>
                              <a:spcPct val="107000"/>
                            </a:lnSpc>
                            <a:spcAft>
                              <a:spcPts val="0"/>
                            </a:spcAft>
                          </a:pPr>
                          <a14:m>
                            <m:oMath xmlns:m="http://schemas.openxmlformats.org/officeDocument/2006/math">
                              <m:sSup>
                                <m:sSupPr>
                                  <m:ctrlPr>
                                    <a:rPr lang="it-IT" sz="1200" i="1" smtClean="0">
                                      <a:latin typeface="Cambria Math" panose="02040503050406030204" pitchFamily="18" charset="0"/>
                                    </a:rPr>
                                  </m:ctrlPr>
                                </m:sSupPr>
                                <m:e>
                                  <m:sSub>
                                    <m:sSubPr>
                                      <m:ctrlPr>
                                        <a:rPr lang="it-IT" sz="1200" i="1">
                                          <a:latin typeface="Cambria Math" panose="02040503050406030204" pitchFamily="18" charset="0"/>
                                        </a:rPr>
                                      </m:ctrlPr>
                                    </m:sSubPr>
                                    <m:e>
                                      <m:r>
                                        <a:rPr lang="it-IT" sz="1200" b="0" i="1" smtClean="0">
                                          <a:latin typeface="Cambria Math" panose="02040503050406030204" pitchFamily="18" charset="0"/>
                                        </a:rPr>
                                        <m:t>𝑦</m:t>
                                      </m:r>
                                    </m:e>
                                    <m:sub>
                                      <m:r>
                                        <a:rPr lang="it-IT" sz="1200" i="1">
                                          <a:latin typeface="Cambria Math" panose="02040503050406030204" pitchFamily="18" charset="0"/>
                                        </a:rPr>
                                        <m:t>𝑖</m:t>
                                      </m:r>
                                    </m:sub>
                                  </m:sSub>
                                </m:e>
                                <m:sup>
                                  <m:r>
                                    <a:rPr lang="it-IT" sz="1200" i="1">
                                      <a:latin typeface="Cambria Math" panose="02040503050406030204" pitchFamily="18" charset="0"/>
                                    </a:rPr>
                                    <m:t>2</m:t>
                                  </m:r>
                                </m:sup>
                              </m:sSup>
                            </m:oMath>
                          </a14:m>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984663293"/>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2614939798"/>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638596951"/>
                      </a:ext>
                    </a:extLst>
                  </a:tr>
                  <a:tr h="4572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3218833067"/>
                      </a:ext>
                    </a:extLst>
                  </a:tr>
                  <a:tr h="238125">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3127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3713942635"/>
                      </a:ext>
                    </a:extLst>
                  </a:tr>
                  <a:tr h="228600">
                    <a:tc>
                      <a:txBody>
                        <a:bodyPr/>
                        <a:lstStyle/>
                        <a:p>
                          <a:pPr>
                            <a:lnSpc>
                              <a:spcPct val="107000"/>
                            </a:lnSpc>
                            <a:spcAft>
                              <a:spcPts val="0"/>
                            </a:spcAft>
                          </a:pPr>
                          <a:r>
                            <a:rPr lang="it-IT" sz="1200" dirty="0">
                              <a:effectLst/>
                              <a:latin typeface="Symbol" panose="05050102010706020507" pitchFamily="18" charset="2"/>
                              <a:ea typeface="Times New Roman" panose="02020603050405020304" pitchFamily="18"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653,8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151702761"/>
                      </a:ext>
                    </a:extLst>
                  </a:tr>
                  <a:tr h="190500">
                    <a:tc>
                      <a:txBody>
                        <a:bodyPr/>
                        <a:lstStyle/>
                        <a:p>
                          <a:pPr>
                            <a:lnSpc>
                              <a:spcPct val="107000"/>
                            </a:lnSpc>
                          </a:pPr>
                          <a14:m>
                            <m:oMathPara xmlns:m="http://schemas.openxmlformats.org/officeDocument/2006/math">
                              <m:oMathParaPr>
                                <m:jc m:val="left"/>
                              </m:oMathParaPr>
                              <m:oMath xmlns:m="http://schemas.openxmlformats.org/officeDocument/2006/math">
                                <m:sSup>
                                  <m:sSupPr>
                                    <m:ctrlPr>
                                      <a:rPr lang="it-IT" sz="1100" i="1" smtClean="0">
                                        <a:latin typeface="Cambria Math" panose="02040503050406030204" pitchFamily="18" charset="0"/>
                                      </a:rPr>
                                    </m:ctrlPr>
                                  </m:sSupPr>
                                  <m:e>
                                    <m:r>
                                      <m:rPr>
                                        <m:nor/>
                                      </m:rPr>
                                      <a:rPr lang="it-IT" sz="1100" dirty="0" smtClean="0">
                                        <a:effectLst/>
                                        <a:latin typeface="Symbol" panose="05050102010706020507" pitchFamily="18" charset="2"/>
                                        <a:ea typeface="Times New Roman" panose="02020603050405020304" pitchFamily="18" charset="0"/>
                                        <a:cs typeface="Times New Roman" panose="02020603050405020304" pitchFamily="18" charset="0"/>
                                      </a:rPr>
                                      <m:t>m</m:t>
                                    </m:r>
                                    <m:r>
                                      <m:rPr>
                                        <m:nor/>
                                      </m:rPr>
                                      <a:rPr lang="it-IT" sz="1050" dirty="0" smtClean="0">
                                        <a:effectLst/>
                                        <a:latin typeface="Calibri" panose="020F0502020204030204" pitchFamily="34" charset="0"/>
                                        <a:ea typeface="Calibri" panose="020F0502020204030204" pitchFamily="34" charset="0"/>
                                        <a:cs typeface="Times New Roman" panose="02020603050405020304" pitchFamily="18" charset="0"/>
                                      </a:rPr>
                                      <m:t> </m:t>
                                    </m:r>
                                  </m:e>
                                  <m:sup>
                                    <m:r>
                                      <a:rPr lang="it-IT" sz="1100" i="1">
                                        <a:latin typeface="Cambria Math" panose="02040503050406030204" pitchFamily="18" charset="0"/>
                                      </a:rPr>
                                      <m:t>2</m:t>
                                    </m:r>
                                  </m:sup>
                                </m:sSup>
                              </m:oMath>
                            </m:oMathPara>
                          </a14:m>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3837472639"/>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178571765"/>
                  </p:ext>
                </p:extLst>
              </p:nvPr>
            </p:nvGraphicFramePr>
            <p:xfrm>
              <a:off x="4569841" y="2074480"/>
              <a:ext cx="3033395" cy="3177032"/>
            </p:xfrm>
            <a:graphic>
              <a:graphicData uri="http://schemas.openxmlformats.org/drawingml/2006/table">
                <a:tbl>
                  <a:tblPr firstRow="1" firstCol="1" bandRow="1" bandCol="1"/>
                  <a:tblGrid>
                    <a:gridCol w="1216025">
                      <a:extLst>
                        <a:ext uri="{9D8B030D-6E8A-4147-A177-3AD203B41FA5}">
                          <a16:colId xmlns:a16="http://schemas.microsoft.com/office/drawing/2014/main" val="2349655373"/>
                        </a:ext>
                      </a:extLst>
                    </a:gridCol>
                    <a:gridCol w="396875">
                      <a:extLst>
                        <a:ext uri="{9D8B030D-6E8A-4147-A177-3AD203B41FA5}">
                          <a16:colId xmlns:a16="http://schemas.microsoft.com/office/drawing/2014/main" val="3548735076"/>
                        </a:ext>
                      </a:extLst>
                    </a:gridCol>
                    <a:gridCol w="396875">
                      <a:extLst>
                        <a:ext uri="{9D8B030D-6E8A-4147-A177-3AD203B41FA5}">
                          <a16:colId xmlns:a16="http://schemas.microsoft.com/office/drawing/2014/main" val="4018182943"/>
                        </a:ext>
                      </a:extLst>
                    </a:gridCol>
                    <a:gridCol w="511810">
                      <a:extLst>
                        <a:ext uri="{9D8B030D-6E8A-4147-A177-3AD203B41FA5}">
                          <a16:colId xmlns:a16="http://schemas.microsoft.com/office/drawing/2014/main" val="555836871"/>
                        </a:ext>
                      </a:extLst>
                    </a:gridCol>
                    <a:gridCol w="511810">
                      <a:extLst>
                        <a:ext uri="{9D8B030D-6E8A-4147-A177-3AD203B41FA5}">
                          <a16:colId xmlns:a16="http://schemas.microsoft.com/office/drawing/2014/main" val="2455069282"/>
                        </a:ext>
                      </a:extLst>
                    </a:gridCol>
                  </a:tblGrid>
                  <a:tr h="685800">
                    <a:tc>
                      <a:txBody>
                        <a:bodyPr/>
                        <a:lstStyle/>
                        <a:p>
                          <a:pPr>
                            <a:lnSpc>
                              <a:spcPct val="107000"/>
                            </a:lnSpc>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 </a:t>
                          </a:r>
                          <a:r>
                            <a:rPr lang="it-IT" sz="1200" dirty="0" smtClean="0">
                              <a:effectLst/>
                              <a:latin typeface="Arial" panose="020B0604020202020204" pitchFamily="34" charset="0"/>
                              <a:ea typeface="Times New Roman" panose="02020603050405020304" pitchFamily="18" charset="0"/>
                              <a:cs typeface="Times New Roman" panose="02020603050405020304" pitchFamily="18" charset="0"/>
                            </a:rPr>
                            <a:t>Esami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307692" t="-1770" r="-361538"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401515" t="-1770" r="-256061"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394048" t="-1770" r="-101190" b="-37433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494048" t="-1770" r="-1190" b="-374336"/>
                          </a:stretch>
                        </a:blipFill>
                      </a:tcPr>
                    </a:tc>
                    <a:extLst>
                      <a:ext uri="{0D108BD9-81ED-4DB2-BD59-A6C34878D82A}">
                        <a16:rowId xmlns:a16="http://schemas.microsoft.com/office/drawing/2014/main" val="984663293"/>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Storia Moderna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784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614939798"/>
                      </a:ext>
                    </a:extLst>
                  </a:tr>
                  <a:tr h="6858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Diritto Privato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38596951"/>
                      </a:ext>
                    </a:extLst>
                  </a:tr>
                  <a:tr h="457200">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Inglese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900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218833067"/>
                      </a:ext>
                    </a:extLst>
                  </a:tr>
                  <a:tr h="238125">
                    <a:tc>
                      <a:txBody>
                        <a:bodyPr/>
                        <a:lstStyle/>
                        <a:p>
                          <a:pP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125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3269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3127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713942635"/>
                      </a:ext>
                    </a:extLst>
                  </a:tr>
                  <a:tr h="228600">
                    <a:tc>
                      <a:txBody>
                        <a:bodyPr/>
                        <a:lstStyle/>
                        <a:p>
                          <a:pPr>
                            <a:lnSpc>
                              <a:spcPct val="107000"/>
                            </a:lnSpc>
                            <a:spcAft>
                              <a:spcPts val="0"/>
                            </a:spcAft>
                          </a:pPr>
                          <a:r>
                            <a:rPr lang="it-IT" sz="1200" dirty="0">
                              <a:effectLst/>
                              <a:latin typeface="Symbol" panose="05050102010706020507" pitchFamily="18" charset="2"/>
                              <a:ea typeface="Times New Roman" panose="02020603050405020304" pitchFamily="18" charset="0"/>
                              <a:cs typeface="Times New Roman" panose="02020603050405020304" pitchFamily="18" charset="0"/>
                            </a:rPr>
                            <a:t>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653,8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625,4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151702761"/>
                      </a:ext>
                    </a:extLst>
                  </a:tr>
                  <a:tr h="195707">
                    <a:tc>
                      <a:txBody>
                        <a:bodyPr/>
                        <a:lstStyle/>
                        <a:p>
                          <a:endParaRPr lang="it-IT"/>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blipFill>
                          <a:blip r:embed="rId6"/>
                          <a:stretch>
                            <a:fillRect t="-1537500" r="-150000" b="-43750"/>
                          </a:stretch>
                        </a:blipFill>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625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44450" marR="44450" marT="0" marB="0" anchor="ctr">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837472639"/>
                      </a:ext>
                    </a:extLst>
                  </a:tr>
                </a:tbl>
              </a:graphicData>
            </a:graphic>
          </p:graphicFrame>
        </mc:Fallback>
      </mc:AlternateContent>
      <p:cxnSp>
        <p:nvCxnSpPr>
          <p:cNvPr id="20" name="Connettore diritto 19"/>
          <p:cNvCxnSpPr/>
          <p:nvPr/>
        </p:nvCxnSpPr>
        <p:spPr>
          <a:xfrm>
            <a:off x="4569841" y="4498104"/>
            <a:ext cx="30333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90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Calcolo della varianza con metodo alternativo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372140" y="1447569"/>
                <a:ext cx="7931888" cy="2091726"/>
              </a:xfrm>
              <a:prstGeom prst="rect">
                <a:avLst/>
              </a:prstGeom>
            </p:spPr>
            <p:txBody>
              <a:bodyPr wrap="square">
                <a:spAutoFit/>
              </a:bodyPr>
              <a:lstStyle/>
              <a:p>
                <a:pPr algn="just">
                  <a:lnSpc>
                    <a:spcPct val="150000"/>
                  </a:lnSpc>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Nel caso si abbia a disposizione la distribuzione di frequenze, la formula corrispondente è</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den>
                      </m:f>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effectLst/>
                              <a:latin typeface="Cambria Math" panose="02040503050406030204" pitchFamily="18" charset="0"/>
                              <a:ea typeface="Times New Roman" panose="02020603050405020304" pitchFamily="18" charset="0"/>
                              <a:cs typeface="Times New Roman" panose="02020603050405020304" pitchFamily="18" charset="0"/>
                            </a:rPr>
                            <m:t>𝐾</m:t>
                          </m:r>
                        </m:sup>
                        <m:e>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e>
                            <m:sup>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372140" y="1447569"/>
                <a:ext cx="7931888" cy="2091726"/>
              </a:xfrm>
              <a:prstGeom prst="rect">
                <a:avLst/>
              </a:prstGeom>
              <a:blipFill>
                <a:blip r:embed="rId4"/>
                <a:stretch>
                  <a:fillRect l="-615" r="-692"/>
                </a:stretch>
              </a:blipFill>
            </p:spPr>
            <p:txBody>
              <a:bodyPr/>
              <a:lstStyle/>
              <a:p>
                <a:r>
                  <a:rPr lang="it-IT">
                    <a:noFill/>
                  </a:rPr>
                  <a:t> </a:t>
                </a:r>
              </a:p>
            </p:txBody>
          </p:sp>
        </mc:Fallback>
      </mc:AlternateContent>
    </p:spTree>
    <p:extLst>
      <p:ext uri="{BB962C8B-B14F-4D97-AF65-F5344CB8AC3E}">
        <p14:creationId xmlns:p14="http://schemas.microsoft.com/office/powerpoint/2010/main" val="4217722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340242" y="1236724"/>
            <a:ext cx="4572000" cy="738664"/>
          </a:xfrm>
          <a:prstGeom prst="rect">
            <a:avLst/>
          </a:prstGeom>
        </p:spPr>
        <p:txBody>
          <a:bodyPr>
            <a:spAutoFit/>
          </a:bodyPr>
          <a:lstStyle/>
          <a:p>
            <a:pPr algn="just">
              <a:spcAft>
                <a:spcPts val="0"/>
              </a:spcAft>
            </a:pPr>
            <a:r>
              <a:rPr lang="it-IT" sz="14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400" i="1" dirty="0" smtClean="0">
                <a:latin typeface="Arial" panose="020B0604020202020204" pitchFamily="34" charset="0"/>
                <a:ea typeface="Times New Roman" panose="02020603050405020304" pitchFamily="18" charset="0"/>
                <a:cs typeface="Arial" panose="020B0604020202020204" pitchFamily="34" charset="0"/>
              </a:rPr>
              <a:t>37 </a:t>
            </a:r>
            <a:r>
              <a:rPr lang="it-IT" sz="1400" i="1" dirty="0">
                <a:latin typeface="Arial" panose="020B0604020202020204" pitchFamily="34" charset="0"/>
                <a:ea typeface="Times New Roman" panose="02020603050405020304" pitchFamily="18" charset="0"/>
                <a:cs typeface="Arial" panose="020B0604020202020204" pitchFamily="34" charset="0"/>
              </a:rPr>
              <a:t>negozianti sono distinti secondo il numero di addetti. Calcolare la varianza della </a:t>
            </a:r>
            <a:r>
              <a:rPr lang="it-IT" sz="1400" i="1" dirty="0" smtClean="0">
                <a:latin typeface="Arial" panose="020B0604020202020204" pitchFamily="34" charset="0"/>
                <a:ea typeface="Times New Roman" panose="02020603050405020304" pitchFamily="18" charset="0"/>
                <a:cs typeface="Arial" panose="020B0604020202020204" pitchFamily="34" charset="0"/>
              </a:rPr>
              <a:t>distribuzione con il metodo alternativo</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5" name="Tabella 14"/>
          <p:cNvGraphicFramePr>
            <a:graphicFrameLocks noGrp="1"/>
          </p:cNvGraphicFramePr>
          <p:nvPr>
            <p:extLst/>
          </p:nvPr>
        </p:nvGraphicFramePr>
        <p:xfrm>
          <a:off x="5617586" y="1328324"/>
          <a:ext cx="2970530" cy="471734"/>
        </p:xfrm>
        <a:graphic>
          <a:graphicData uri="http://schemas.openxmlformats.org/drawingml/2006/table">
            <a:tbl>
              <a:tblPr firstRow="1" firstCol="1" bandRow="1" bandCol="1"/>
              <a:tblGrid>
                <a:gridCol w="264160">
                  <a:extLst>
                    <a:ext uri="{9D8B030D-6E8A-4147-A177-3AD203B41FA5}">
                      <a16:colId xmlns:a16="http://schemas.microsoft.com/office/drawing/2014/main" xmlns="" val="20000"/>
                    </a:ext>
                  </a:extLst>
                </a:gridCol>
                <a:gridCol w="450850">
                  <a:extLst>
                    <a:ext uri="{9D8B030D-6E8A-4147-A177-3AD203B41FA5}">
                      <a16:colId xmlns:a16="http://schemas.microsoft.com/office/drawing/2014/main" xmlns="" val="20001"/>
                    </a:ext>
                  </a:extLst>
                </a:gridCol>
                <a:gridCol w="450850">
                  <a:extLst>
                    <a:ext uri="{9D8B030D-6E8A-4147-A177-3AD203B41FA5}">
                      <a16:colId xmlns:a16="http://schemas.microsoft.com/office/drawing/2014/main" xmlns="" val="20002"/>
                    </a:ext>
                  </a:extLst>
                </a:gridCol>
                <a:gridCol w="451485">
                  <a:extLst>
                    <a:ext uri="{9D8B030D-6E8A-4147-A177-3AD203B41FA5}">
                      <a16:colId xmlns:a16="http://schemas.microsoft.com/office/drawing/2014/main" xmlns="" val="20003"/>
                    </a:ext>
                  </a:extLst>
                </a:gridCol>
                <a:gridCol w="450850">
                  <a:extLst>
                    <a:ext uri="{9D8B030D-6E8A-4147-A177-3AD203B41FA5}">
                      <a16:colId xmlns:a16="http://schemas.microsoft.com/office/drawing/2014/main" xmlns="" val="20004"/>
                    </a:ext>
                  </a:extLst>
                </a:gridCol>
                <a:gridCol w="450850">
                  <a:extLst>
                    <a:ext uri="{9D8B030D-6E8A-4147-A177-3AD203B41FA5}">
                      <a16:colId xmlns:a16="http://schemas.microsoft.com/office/drawing/2014/main" xmlns="" val="20005"/>
                    </a:ext>
                  </a:extLst>
                </a:gridCol>
                <a:gridCol w="451485">
                  <a:extLst>
                    <a:ext uri="{9D8B030D-6E8A-4147-A177-3AD203B41FA5}">
                      <a16:colId xmlns:a16="http://schemas.microsoft.com/office/drawing/2014/main" xmlns="" val="20006"/>
                    </a:ext>
                  </a:extLst>
                </a:gridCol>
              </a:tblGrid>
              <a:tr h="281234">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Times New Roman" panose="02020603050405020304" pitchFamily="18"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n</a:t>
                      </a:r>
                      <a:r>
                        <a:rPr lang="it-IT" sz="1200" baseline="-25000" dirty="0">
                          <a:effectLst/>
                          <a:latin typeface="Arial" panose="020B0604020202020204" pitchFamily="34" charset="0"/>
                          <a:ea typeface="Times New Roman" panose="02020603050405020304" pitchFamily="18" charset="0"/>
                          <a:cs typeface="Times New Roman" panose="02020603050405020304" pitchFamily="18" charset="0"/>
                        </a:rPr>
                        <a:t>i</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11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nvPr>
            </p:nvGraphicFramePr>
            <p:xfrm>
              <a:off x="475459" y="2415089"/>
              <a:ext cx="3599815" cy="2736914"/>
            </p:xfrm>
            <a:graphic>
              <a:graphicData uri="http://schemas.openxmlformats.org/drawingml/2006/table">
                <a:tbl>
                  <a:tblPr firstRow="1" firstCol="1" lastRow="1" bandRow="1" bandCol="1"/>
                  <a:tblGrid>
                    <a:gridCol w="900430">
                      <a:extLst>
                        <a:ext uri="{9D8B030D-6E8A-4147-A177-3AD203B41FA5}">
                          <a16:colId xmlns:a16="http://schemas.microsoft.com/office/drawing/2014/main" xmlns="" val="20000"/>
                        </a:ext>
                      </a:extLst>
                    </a:gridCol>
                    <a:gridCol w="586740">
                      <a:extLst>
                        <a:ext uri="{9D8B030D-6E8A-4147-A177-3AD203B41FA5}">
                          <a16:colId xmlns:a16="http://schemas.microsoft.com/office/drawing/2014/main" xmlns="" val="20001"/>
                        </a:ext>
                      </a:extLst>
                    </a:gridCol>
                    <a:gridCol w="648335">
                      <a:extLst>
                        <a:ext uri="{9D8B030D-6E8A-4147-A177-3AD203B41FA5}">
                          <a16:colId xmlns:a16="http://schemas.microsoft.com/office/drawing/2014/main" xmlns="" val="20002"/>
                        </a:ext>
                      </a:extLst>
                    </a:gridCol>
                    <a:gridCol w="703580">
                      <a:extLst>
                        <a:ext uri="{9D8B030D-6E8A-4147-A177-3AD203B41FA5}">
                          <a16:colId xmlns:a16="http://schemas.microsoft.com/office/drawing/2014/main" xmlns="" val="20003"/>
                        </a:ext>
                      </a:extLst>
                    </a:gridCol>
                    <a:gridCol w="760730">
                      <a:extLst>
                        <a:ext uri="{9D8B030D-6E8A-4147-A177-3AD203B41FA5}">
                          <a16:colId xmlns:a16="http://schemas.microsoft.com/office/drawing/2014/main" xmlns="" val="20004"/>
                        </a:ext>
                      </a:extLst>
                    </a:gridCol>
                  </a:tblGrid>
                  <a:tr h="19050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x</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2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GB" sz="1200" i="1">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2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GB" sz="1200" i="1">
                                        <a:effectLst/>
                                        <a:latin typeface="Cambria Math" panose="02040503050406030204" pitchFamily="18" charset="0"/>
                                        <a:ea typeface="Times New Roman" panose="02020603050405020304" pitchFamily="18" charset="0"/>
                                        <a:cs typeface="Arial" panose="020B0604020202020204" pitchFamily="34" charset="0"/>
                                      </a:rPr>
                                      <m:t>2</m:t>
                                    </m:r>
                                  </m:sup>
                                </m:sSup>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n</m:t>
                                    </m:r>
                                  </m:e>
                                  <m:sub>
                                    <m:r>
                                      <m:rPr>
                                        <m:sty m:val="p"/>
                                      </m:rPr>
                                      <a:rPr lang="en-GB" sz="1200">
                                        <a:effectLst/>
                                        <a:latin typeface="Cambria Math" panose="02040503050406030204" pitchFamily="18" charset="0"/>
                                        <a:ea typeface="Calibri" panose="020F0502020204030204" pitchFamily="34"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2"/>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3"/>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4"/>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5"/>
                      </a:ext>
                    </a:extLst>
                  </a:tr>
                  <a:tr h="190500">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0006"/>
                      </a:ext>
                    </a:extLst>
                  </a:tr>
                  <a:tr h="190500">
                    <a:tc>
                      <a:txBody>
                        <a:bodyPr/>
                        <a:lstStyle/>
                        <a:p>
                          <a:pPr algn="ct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Totale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effectLst/>
                                    <a:latin typeface="Cambria Math" panose="02040503050406030204" pitchFamily="18" charset="0"/>
                                    <a:ea typeface="Calibri" panose="020F0502020204030204" pitchFamily="34" charset="0"/>
                                    <a:cs typeface="Arial" panose="020B0604020202020204" pitchFamily="34" charset="0"/>
                                  </a:rPr>
                                  <m:t>Σ</m:t>
                                </m:r>
                                <m:r>
                                  <a:rPr lang="it-IT" sz="1200" i="1">
                                    <a:effectLst/>
                                    <a:latin typeface="Cambria Math" panose="02040503050406030204" pitchFamily="18" charset="0"/>
                                    <a:ea typeface="Times New Roman" panose="02020603050405020304" pitchFamily="18" charset="0"/>
                                    <a:cs typeface="Arial" panose="020B0604020202020204" pitchFamily="34" charset="0"/>
                                  </a:rPr>
                                  <m:t>=37</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Σ</m:t>
                                </m:r>
                                <m:r>
                                  <a:rPr lang="it-IT" sz="1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=150</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r">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it-IT" sz="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Σ</m:t>
                                </m:r>
                                <m:r>
                                  <a:rPr lang="it-IT" sz="12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=816</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7"/>
                      </a:ext>
                    </a:extLst>
                  </a:tr>
                  <a:tr h="19050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it-IT" sz="1200" i="1">
                                    <a:effectLst/>
                                    <a:latin typeface="Cambria Math" panose="02040503050406030204" pitchFamily="18" charset="0"/>
                                    <a:ea typeface="Calibri" panose="020F0502020204030204" pitchFamily="34" charset="0"/>
                                    <a:cs typeface="Arial" panose="020B0604020202020204" pitchFamily="34" charset="0"/>
                                  </a:rPr>
                                  <m:t>𝜇</m:t>
                                </m:r>
                                <m:r>
                                  <a:rPr lang="it-IT" sz="1200" i="1">
                                    <a:effectLst/>
                                    <a:latin typeface="Cambria Math" panose="02040503050406030204" pitchFamily="18" charset="0"/>
                                    <a:ea typeface="Times New Roman" panose="02020603050405020304" pitchFamily="18" charset="0"/>
                                    <a:cs typeface="Arial" panose="020B0604020202020204" pitchFamily="34" charset="0"/>
                                  </a:rPr>
                                  <m:t>=4,05</m:t>
                                </m:r>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602360863"/>
                  </p:ext>
                </p:extLst>
              </p:nvPr>
            </p:nvGraphicFramePr>
            <p:xfrm>
              <a:off x="475459" y="2415089"/>
              <a:ext cx="3599815" cy="2533844"/>
            </p:xfrm>
            <a:graphic>
              <a:graphicData uri="http://schemas.openxmlformats.org/drawingml/2006/table">
                <a:tbl>
                  <a:tblPr firstRow="1" firstCol="1" lastRow="1" bandRow="1" bandCol="1"/>
                  <a:tblGrid>
                    <a:gridCol w="900430"/>
                    <a:gridCol w="586740"/>
                    <a:gridCol w="648335"/>
                    <a:gridCol w="703580"/>
                    <a:gridCol w="760730"/>
                  </a:tblGrid>
                  <a:tr h="274320">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t="-4444" r="-301351"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152577" t="-4444" r="-359794"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231132" t="-4444" r="-229245"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02586" t="-4444" r="-109483" b="-831111"/>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4"/>
                          <a:stretch>
                            <a:fillRect l="-373600" t="-4444" r="-1600" b="-831111"/>
                          </a:stretch>
                        </a:blipFill>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8000"/>
                          </a:solidFill>
                          <a:prstDash val="solid"/>
                          <a:round/>
                          <a:headEnd type="none" w="med" len="med"/>
                          <a:tailEnd type="none" w="med" len="med"/>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175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240475">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R="169545"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45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81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spcAft>
                              <a:spcPts val="0"/>
                            </a:spcAft>
                          </a:pPr>
                          <a:r>
                            <a:rPr lang="it-IT" sz="1200">
                              <a:solidFill>
                                <a:srgbClr val="000000"/>
                              </a:solidFill>
                              <a:effectLst/>
                              <a:latin typeface="Arial" panose="020B0604020202020204" pitchFamily="34" charset="0"/>
                              <a:ea typeface="Calibri" panose="020F0502020204030204" pitchFamily="34" charset="0"/>
                              <a:cs typeface="Arial" panose="020B0604020202020204" pitchFamily="34" charset="0"/>
                            </a:rPr>
                            <a:t>405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r>
                  <a:tr h="542354">
                    <a:tc>
                      <a:txBody>
                        <a:bodyPr/>
                        <a:lstStyle/>
                        <a:p>
                          <a:pPr algn="ct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Totale</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152577" t="-319101" r="-359794" b="-53933"/>
                          </a:stretch>
                        </a:blipFill>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231132" t="-319101" r="-229245" b="-53933"/>
                          </a:stretch>
                        </a:blipFill>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a:noFill/>
                        </a:lnT>
                        <a:lnB w="12700" cap="flat" cmpd="sng" algn="ctr">
                          <a:solidFill>
                            <a:srgbClr val="008000"/>
                          </a:solidFill>
                          <a:prstDash val="solid"/>
                          <a:round/>
                          <a:headEnd type="none" w="med" len="med"/>
                          <a:tailEnd type="none" w="med" len="med"/>
                        </a:lnB>
                        <a:blipFill rotWithShape="0">
                          <a:blip r:embed="rId4"/>
                          <a:stretch>
                            <a:fillRect l="-373600" t="-319101" r="-1600" b="-53933"/>
                          </a:stretch>
                        </a:blipFill>
                      </a:tcPr>
                    </a:tc>
                  </a:tr>
                  <a:tr h="27432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828889" r="-301351" b="-6667"/>
                          </a:stretch>
                        </a:blipFill>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lnSpc>
                              <a:spcPct val="150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7" name="Rettangolo 6"/>
              <p:cNvSpPr/>
              <p:nvPr/>
            </p:nvSpPr>
            <p:spPr>
              <a:xfrm>
                <a:off x="4802001" y="2415089"/>
                <a:ext cx="4572000" cy="2841675"/>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Times New Roman" panose="02020603050405020304" pitchFamily="18" charset="0"/>
                          <a:cs typeface="Arial" panose="020B0604020202020204" pitchFamily="34" charset="0"/>
                        </a:rPr>
                        <m:t>µ=</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it-IT" sz="1400" i="1">
                              <a:effectLst/>
                              <a:latin typeface="Cambria Math" panose="02040503050406030204" pitchFamily="18" charset="0"/>
                              <a:ea typeface="Times New Roman" panose="02020603050405020304" pitchFamily="18" charset="0"/>
                              <a:cs typeface="Arial" panose="020B0604020202020204" pitchFamily="34" charset="0"/>
                            </a:rPr>
                            <m:t>150</m:t>
                          </m:r>
                        </m:num>
                        <m:den>
                          <m:r>
                            <a:rPr lang="it-IT" sz="1400" i="1">
                              <a:effectLst/>
                              <a:latin typeface="Cambria Math" panose="02040503050406030204" pitchFamily="18" charset="0"/>
                              <a:ea typeface="Times New Roman" panose="02020603050405020304" pitchFamily="18" charset="0"/>
                              <a:cs typeface="Arial" panose="020B0604020202020204" pitchFamily="34" charset="0"/>
                            </a:rPr>
                            <m:t>37</m:t>
                          </m:r>
                        </m:den>
                      </m:f>
                      <m:r>
                        <a:rPr lang="it-IT" sz="1400" i="1">
                          <a:effectLst/>
                          <a:latin typeface="Cambria Math" panose="02040503050406030204" pitchFamily="18" charset="0"/>
                          <a:ea typeface="Times New Roman" panose="02020603050405020304" pitchFamily="18" charset="0"/>
                          <a:cs typeface="Arial" panose="020B0604020202020204" pitchFamily="34" charset="0"/>
                        </a:rPr>
                        <m:t>=4,054</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it-IT" sz="1400" i="1">
                              <a:effectLst/>
                              <a:latin typeface="Cambria Math" panose="02040503050406030204" pitchFamily="18" charset="0"/>
                              <a:ea typeface="Times New Roman" panose="02020603050405020304" pitchFamily="18" charset="0"/>
                              <a:cs typeface="Arial" panose="020B0604020202020204" pitchFamily="34" charset="0"/>
                            </a:rPr>
                            <m:t>µ</m:t>
                          </m:r>
                        </m:e>
                        <m:sup>
                          <m:r>
                            <a:rPr lang="it-IT"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it-IT" sz="1400" i="1">
                          <a:effectLst/>
                          <a:latin typeface="Cambria Math" panose="02040503050406030204" pitchFamily="18" charset="0"/>
                          <a:ea typeface="Times New Roman" panose="02020603050405020304" pitchFamily="18" charset="0"/>
                          <a:cs typeface="Arial" panose="020B0604020202020204" pitchFamily="34" charset="0"/>
                        </a:rPr>
                        <m:t>=16,435</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14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400" i="1">
                              <a:effectLst/>
                              <a:latin typeface="Cambria Math" panose="02040503050406030204" pitchFamily="18" charset="0"/>
                              <a:ea typeface="Times New Roman" panose="02020603050405020304" pitchFamily="18" charset="0"/>
                              <a:cs typeface="Arial" panose="020B0604020202020204" pitchFamily="34" charset="0"/>
                            </a:rPr>
                            <m:t>1</m:t>
                          </m:r>
                        </m:num>
                        <m:den>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naryPr>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r>
                            <a:rPr lang="en-GB" sz="1400" i="1">
                              <a:effectLst/>
                              <a:latin typeface="Cambria Math" panose="02040503050406030204" pitchFamily="18" charset="0"/>
                              <a:ea typeface="Times New Roman" panose="02020603050405020304" pitchFamily="18" charset="0"/>
                              <a:cs typeface="Arial" panose="020B0604020202020204" pitchFamily="34" charset="0"/>
                            </a:rPr>
                            <m:t>=1</m:t>
                          </m:r>
                        </m:sub>
                        <m:sup>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4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sub>
                              </m:sSub>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400" i="1">
                              <a:effectLst/>
                              <a:latin typeface="Cambria Math" panose="02040503050406030204" pitchFamily="18" charset="0"/>
                              <a:ea typeface="Times New Roman" panose="02020603050405020304" pitchFamily="18" charset="0"/>
                              <a:cs typeface="Arial" panose="020B0604020202020204" pitchFamily="34" charset="0"/>
                            </a:rPr>
                            <m:t>𝑛</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en-GB" sz="1400" i="1">
                          <a:effectLst/>
                          <a:latin typeface="Cambria Math" panose="02040503050406030204" pitchFamily="18" charset="0"/>
                          <a:ea typeface="Times New Roman" panose="02020603050405020304" pitchFamily="18" charset="0"/>
                          <a:cs typeface="Arial" panose="020B0604020202020204" pitchFamily="34" charset="0"/>
                        </a:rPr>
                        <m:t>−</m:t>
                      </m:r>
                      <m:sSubSup>
                        <m:sSub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b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𝜇</m:t>
                          </m:r>
                        </m:e>
                        <m:sub>
                          <m:r>
                            <a:rPr lang="en-GB" sz="1400" i="1">
                              <a:effectLst/>
                              <a:latin typeface="Cambria Math" panose="02040503050406030204" pitchFamily="18" charset="0"/>
                              <a:ea typeface="Times New Roman" panose="02020603050405020304" pitchFamily="18" charset="0"/>
                              <a:cs typeface="Arial" panose="020B0604020202020204" pitchFamily="34" charset="0"/>
                            </a:rPr>
                            <m:t>𝑥</m:t>
                          </m:r>
                        </m:sub>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bSup>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n-GB" sz="1400" i="1">
                              <a:effectLst/>
                              <a:latin typeface="Cambria Math" panose="02040503050406030204" pitchFamily="18" charset="0"/>
                              <a:ea typeface="Times New Roman" panose="02020603050405020304" pitchFamily="18" charset="0"/>
                              <a:cs typeface="Arial" panose="020B0604020202020204" pitchFamily="34" charset="0"/>
                            </a:rPr>
                            <m:t>𝜎</m:t>
                          </m:r>
                        </m:e>
                        <m:sup>
                          <m:r>
                            <a:rPr lang="en-GB"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GB"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it-IT"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n-GB" sz="1400" i="1">
                              <a:effectLst/>
                              <a:latin typeface="Cambria Math" panose="02040503050406030204" pitchFamily="18" charset="0"/>
                              <a:ea typeface="Times New Roman" panose="02020603050405020304" pitchFamily="18" charset="0"/>
                              <a:cs typeface="Arial" panose="020B0604020202020204" pitchFamily="34" charset="0"/>
                            </a:rPr>
                            <m:t>816</m:t>
                          </m:r>
                        </m:num>
                        <m:den>
                          <m:r>
                            <a:rPr lang="en-GB" sz="1400" i="1">
                              <a:effectLst/>
                              <a:latin typeface="Cambria Math" panose="02040503050406030204" pitchFamily="18" charset="0"/>
                              <a:ea typeface="Times New Roman" panose="02020603050405020304" pitchFamily="18" charset="0"/>
                              <a:cs typeface="Arial" panose="020B0604020202020204" pitchFamily="34" charset="0"/>
                            </a:rPr>
                            <m:t>37</m:t>
                          </m:r>
                        </m:den>
                      </m:f>
                      <m:r>
                        <a:rPr lang="en-GB" sz="1400" i="1">
                          <a:effectLst/>
                          <a:latin typeface="Cambria Math" panose="02040503050406030204" pitchFamily="18" charset="0"/>
                          <a:ea typeface="Times New Roman" panose="02020603050405020304" pitchFamily="18" charset="0"/>
                          <a:cs typeface="Arial" panose="020B0604020202020204" pitchFamily="34" charset="0"/>
                        </a:rPr>
                        <m:t>−16,435=5,619</m:t>
                      </m:r>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Rettangolo 6"/>
              <p:cNvSpPr>
                <a:spLocks noRot="1" noChangeAspect="1" noMove="1" noResize="1" noEditPoints="1" noAdjustHandles="1" noChangeArrowheads="1" noChangeShapeType="1" noTextEdit="1"/>
              </p:cNvSpPr>
              <p:nvPr/>
            </p:nvSpPr>
            <p:spPr>
              <a:xfrm>
                <a:off x="4802001" y="2415089"/>
                <a:ext cx="4572000" cy="2841675"/>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245402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 metodi a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40241" y="1119513"/>
            <a:ext cx="8282764" cy="923330"/>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La tabella seguente riporta i dati sul numero di volte che 138 studenti hanno sostenuto l’esame di statistica. Calcolare la varianza del fenomeno </a:t>
            </a:r>
            <a:r>
              <a:rPr lang="it-IT" dirty="0" smtClean="0">
                <a:latin typeface="Arial" panose="020B0604020202020204" pitchFamily="34" charset="0"/>
                <a:ea typeface="Times New Roman" panose="02020603050405020304" pitchFamily="18" charset="0"/>
                <a:cs typeface="Arial" panose="020B0604020202020204" pitchFamily="34" charset="0"/>
              </a:rPr>
              <a:t>osservato in entrambi i modi possibili.</a:t>
            </a:r>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4"/>
          <a:stretch>
            <a:fillRect/>
          </a:stretch>
        </p:blipFill>
        <p:spPr>
          <a:xfrm>
            <a:off x="340241" y="2248064"/>
            <a:ext cx="2191381" cy="3495114"/>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3303533" y="2322751"/>
                <a:ext cx="253261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3303533" y="2322751"/>
                <a:ext cx="2532616" cy="848566"/>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280873" y="3943166"/>
                <a:ext cx="2463623"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𝐾</m:t>
                          </m:r>
                        </m:sup>
                        <m:e>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sup>
                              <m:r>
                                <a:rPr lang="it-IT" i="0">
                                  <a:latin typeface="Cambria Math" panose="02040503050406030204" pitchFamily="18" charset="0"/>
                                </a:rPr>
                                <m:t>2</m:t>
                              </m:r>
                            </m:sup>
                          </m:sSup>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r>
                            <a:rPr lang="it-IT" i="0">
                              <a:latin typeface="Cambria Math" panose="02040503050406030204" pitchFamily="18" charset="0"/>
                            </a:rPr>
                            <m:t>−</m:t>
                          </m:r>
                          <m:sSup>
                            <m:sSupPr>
                              <m:ctrlPr>
                                <a:rPr lang="it-IT" i="1">
                                  <a:latin typeface="Cambria Math" panose="02040503050406030204" pitchFamily="18" charset="0"/>
                                </a:rPr>
                              </m:ctrlPr>
                            </m:sSupPr>
                            <m:e>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e>
                            <m:sup>
                              <m:r>
                                <a:rPr lang="it-IT" i="0">
                                  <a:latin typeface="Cambria Math" panose="02040503050406030204" pitchFamily="18" charset="0"/>
                                </a:rPr>
                                <m:t>2</m:t>
                              </m:r>
                            </m:sup>
                          </m:sSup>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280873" y="3943166"/>
                <a:ext cx="2463623" cy="871264"/>
              </a:xfrm>
              <a:prstGeom prst="rect">
                <a:avLst/>
              </a:prstGeom>
              <a:blipFill rotWithShape="0">
                <a:blip r:embed="rId6"/>
                <a:stretch>
                  <a:fillRect/>
                </a:stretch>
              </a:blipFill>
            </p:spPr>
            <p:txBody>
              <a:bodyPr/>
              <a:lstStyle/>
              <a:p>
                <a:r>
                  <a:rPr lang="it-IT">
                    <a:noFill/>
                  </a:rPr>
                  <a:t> </a:t>
                </a:r>
              </a:p>
            </p:txBody>
          </p:sp>
        </mc:Fallback>
      </mc:AlternateContent>
      <p:pic>
        <p:nvPicPr>
          <p:cNvPr id="7" name="Immagine 6"/>
          <p:cNvPicPr>
            <a:picLocks noChangeAspect="1"/>
          </p:cNvPicPr>
          <p:nvPr/>
        </p:nvPicPr>
        <p:blipFill>
          <a:blip r:embed="rId7"/>
          <a:stretch>
            <a:fillRect/>
          </a:stretch>
        </p:blipFill>
        <p:spPr>
          <a:xfrm>
            <a:off x="2858412" y="3373830"/>
            <a:ext cx="3495675" cy="381000"/>
          </a:xfrm>
          <a:prstGeom prst="rect">
            <a:avLst/>
          </a:prstGeom>
        </p:spPr>
      </p:pic>
      <p:pic>
        <p:nvPicPr>
          <p:cNvPr id="8" name="Immagine 7"/>
          <p:cNvPicPr>
            <a:picLocks noChangeAspect="1"/>
          </p:cNvPicPr>
          <p:nvPr/>
        </p:nvPicPr>
        <p:blipFill>
          <a:blip r:embed="rId8"/>
          <a:stretch>
            <a:fillRect/>
          </a:stretch>
        </p:blipFill>
        <p:spPr>
          <a:xfrm>
            <a:off x="2858412" y="4897184"/>
            <a:ext cx="2245216" cy="452665"/>
          </a:xfrm>
          <a:prstGeom prst="rect">
            <a:avLst/>
          </a:prstGeom>
        </p:spPr>
      </p:pic>
      <p:pic>
        <p:nvPicPr>
          <p:cNvPr id="9" name="Immagine 8"/>
          <p:cNvPicPr>
            <a:picLocks noChangeAspect="1"/>
          </p:cNvPicPr>
          <p:nvPr/>
        </p:nvPicPr>
        <p:blipFill>
          <a:blip r:embed="rId9"/>
          <a:stretch>
            <a:fillRect/>
          </a:stretch>
        </p:blipFill>
        <p:spPr>
          <a:xfrm>
            <a:off x="3412718" y="4814414"/>
            <a:ext cx="88806" cy="483500"/>
          </a:xfrm>
          <a:prstGeom prst="rect">
            <a:avLst/>
          </a:prstGeom>
        </p:spPr>
      </p:pic>
    </p:spTree>
    <p:extLst>
      <p:ext uri="{BB962C8B-B14F-4D97-AF65-F5344CB8AC3E}">
        <p14:creationId xmlns:p14="http://schemas.microsoft.com/office/powerpoint/2010/main" val="3276279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Esercizio: metodi a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6" name="Immagine 15"/>
          <p:cNvPicPr>
            <a:picLocks noChangeAspect="1"/>
          </p:cNvPicPr>
          <p:nvPr/>
        </p:nvPicPr>
        <p:blipFill>
          <a:blip r:embed="rId4"/>
          <a:stretch>
            <a:fillRect/>
          </a:stretch>
        </p:blipFill>
        <p:spPr>
          <a:xfrm>
            <a:off x="155864" y="1340769"/>
            <a:ext cx="4830806" cy="2846206"/>
          </a:xfrm>
          <a:prstGeom prst="rect">
            <a:avLst/>
          </a:prstGeom>
        </p:spPr>
      </p:pic>
      <p:pic>
        <p:nvPicPr>
          <p:cNvPr id="20" name="Immagine 19"/>
          <p:cNvPicPr>
            <a:picLocks noChangeAspect="1"/>
          </p:cNvPicPr>
          <p:nvPr/>
        </p:nvPicPr>
        <p:blipFill>
          <a:blip r:embed="rId5"/>
          <a:stretch>
            <a:fillRect/>
          </a:stretch>
        </p:blipFill>
        <p:spPr>
          <a:xfrm>
            <a:off x="519391" y="4535336"/>
            <a:ext cx="4050450" cy="648072"/>
          </a:xfrm>
          <a:prstGeom prst="rect">
            <a:avLst/>
          </a:prstGeom>
        </p:spPr>
      </p:pic>
      <p:pic>
        <p:nvPicPr>
          <p:cNvPr id="3" name="Immagine 2"/>
          <p:cNvPicPr>
            <a:picLocks noChangeAspect="1"/>
          </p:cNvPicPr>
          <p:nvPr/>
        </p:nvPicPr>
        <p:blipFill>
          <a:blip r:embed="rId6"/>
          <a:stretch>
            <a:fillRect/>
          </a:stretch>
        </p:blipFill>
        <p:spPr>
          <a:xfrm>
            <a:off x="5423534" y="1255710"/>
            <a:ext cx="3422568" cy="3709696"/>
          </a:xfrm>
          <a:prstGeom prst="rect">
            <a:avLst/>
          </a:prstGeom>
        </p:spPr>
      </p:pic>
      <mc:AlternateContent xmlns:mc="http://schemas.openxmlformats.org/markup-compatibility/2006" xmlns:a14="http://schemas.microsoft.com/office/drawing/2010/main">
        <mc:Choice Requires="a14">
          <p:sp>
            <p:nvSpPr>
              <p:cNvPr id="23" name="Rettangolo 22"/>
              <p:cNvSpPr/>
              <p:nvPr/>
            </p:nvSpPr>
            <p:spPr>
              <a:xfrm>
                <a:off x="438049" y="5188261"/>
                <a:ext cx="253261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𝜎</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oMath>
                  </m:oMathPara>
                </a14:m>
                <a:endParaRPr lang="it-IT" dirty="0"/>
              </a:p>
            </p:txBody>
          </p:sp>
        </mc:Choice>
        <mc:Fallback xmlns="">
          <p:sp>
            <p:nvSpPr>
              <p:cNvPr id="23" name="Rettangolo 22"/>
              <p:cNvSpPr>
                <a:spLocks noRot="1" noChangeAspect="1" noMove="1" noResize="1" noEditPoints="1" noAdjustHandles="1" noChangeArrowheads="1" noChangeShapeType="1" noTextEdit="1"/>
              </p:cNvSpPr>
              <p:nvPr/>
            </p:nvSpPr>
            <p:spPr>
              <a:xfrm>
                <a:off x="438049" y="5188261"/>
                <a:ext cx="2532616" cy="848566"/>
              </a:xfrm>
              <a:prstGeom prst="rect">
                <a:avLst/>
              </a:prstGeom>
              <a:blipFill rotWithShape="0">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5898188" y="5108097"/>
                <a:ext cx="2379626"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r>
                            <a:rPr lang="en-GB" i="1">
                              <a:latin typeface="Cambria Math" panose="02040503050406030204" pitchFamily="18" charset="0"/>
                              <a:ea typeface="Times New Roman" panose="02020603050405020304" pitchFamily="18" charset="0"/>
                              <a:cs typeface="Arial" panose="020B0604020202020204" pitchFamily="34" charset="0"/>
                            </a:rPr>
                            <m:t>𝜎</m:t>
                          </m:r>
                        </m:e>
                        <m:sup>
                          <m:r>
                            <a:rPr lang="en-GB" i="1">
                              <a:latin typeface="Cambria Math" panose="02040503050406030204" pitchFamily="18" charset="0"/>
                              <a:ea typeface="Times New Roman" panose="02020603050405020304" pitchFamily="18" charset="0"/>
                              <a:cs typeface="Arial" panose="020B0604020202020204" pitchFamily="34" charset="0"/>
                            </a:rPr>
                            <m:t>2</m:t>
                          </m:r>
                        </m:sup>
                      </m:sSup>
                      <m:r>
                        <a:rPr lang="en-GB" i="1">
                          <a:latin typeface="Cambria Math" panose="02040503050406030204" pitchFamily="18" charset="0"/>
                          <a:ea typeface="Times New Roman" panose="02020603050405020304" pitchFamily="18" charset="0"/>
                          <a:cs typeface="Arial" panose="020B0604020202020204" pitchFamily="34" charset="0"/>
                        </a:rPr>
                        <m:t>=</m:t>
                      </m:r>
                      <m:f>
                        <m:fPr>
                          <m:ctrlPr>
                            <a:rPr lang="it-IT" i="1">
                              <a:latin typeface="Cambria Math" panose="02040503050406030204" pitchFamily="18" charset="0"/>
                              <a:ea typeface="Times New Roman" panose="02020603050405020304" pitchFamily="18" charset="0"/>
                              <a:cs typeface="Arial" panose="020B0604020202020204" pitchFamily="34" charset="0"/>
                            </a:rPr>
                          </m:ctrlPr>
                        </m:fPr>
                        <m:num>
                          <m:r>
                            <a:rPr lang="en-GB" i="1">
                              <a:latin typeface="Cambria Math" panose="02040503050406030204" pitchFamily="18" charset="0"/>
                              <a:ea typeface="Times New Roman" panose="02020603050405020304" pitchFamily="18" charset="0"/>
                              <a:cs typeface="Arial" panose="020B0604020202020204" pitchFamily="34" charset="0"/>
                            </a:rPr>
                            <m:t>1</m:t>
                          </m:r>
                        </m:num>
                        <m:den>
                          <m:r>
                            <a:rPr lang="en-GB" i="1">
                              <a:latin typeface="Cambria Math" panose="02040503050406030204" pitchFamily="18" charset="0"/>
                              <a:ea typeface="Times New Roman" panose="02020603050405020304" pitchFamily="18" charset="0"/>
                              <a:cs typeface="Arial" panose="020B0604020202020204" pitchFamily="34" charset="0"/>
                            </a:rPr>
                            <m:t>𝑛</m:t>
                          </m:r>
                        </m:den>
                      </m:f>
                      <m:nary>
                        <m:naryPr>
                          <m:chr m:val="∑"/>
                          <m:limLoc m:val="undOvr"/>
                          <m:ctrlPr>
                            <a:rPr lang="it-IT" i="1">
                              <a:latin typeface="Cambria Math" panose="02040503050406030204" pitchFamily="18" charset="0"/>
                              <a:ea typeface="Times New Roman" panose="02020603050405020304" pitchFamily="18" charset="0"/>
                              <a:cs typeface="Arial" panose="020B0604020202020204" pitchFamily="34" charset="0"/>
                            </a:rPr>
                          </m:ctrlPr>
                        </m:naryPr>
                        <m:sub>
                          <m:r>
                            <a:rPr lang="en-GB" i="1">
                              <a:latin typeface="Cambria Math" panose="02040503050406030204" pitchFamily="18" charset="0"/>
                              <a:ea typeface="Times New Roman" panose="02020603050405020304" pitchFamily="18" charset="0"/>
                              <a:cs typeface="Arial" panose="020B0604020202020204" pitchFamily="34" charset="0"/>
                            </a:rPr>
                            <m:t>𝑖</m:t>
                          </m:r>
                          <m:r>
                            <a:rPr lang="en-GB" i="1">
                              <a:latin typeface="Cambria Math" panose="02040503050406030204" pitchFamily="18" charset="0"/>
                              <a:ea typeface="Times New Roman" panose="02020603050405020304" pitchFamily="18" charset="0"/>
                              <a:cs typeface="Arial" panose="020B0604020202020204" pitchFamily="34" charset="0"/>
                            </a:rPr>
                            <m:t>=1</m:t>
                          </m:r>
                        </m:sub>
                        <m:sup>
                          <m:r>
                            <a:rPr lang="en-GB" i="1">
                              <a:latin typeface="Cambria Math" panose="02040503050406030204" pitchFamily="18" charset="0"/>
                              <a:ea typeface="Times New Roman" panose="02020603050405020304" pitchFamily="18" charset="0"/>
                              <a:cs typeface="Arial" panose="020B0604020202020204" pitchFamily="34" charset="0"/>
                            </a:rPr>
                            <m:t>𝑛</m:t>
                          </m:r>
                        </m:sup>
                        <m:e>
                          <m:sSup>
                            <m:sSupPr>
                              <m:ctrlPr>
                                <a:rPr lang="it-IT"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𝑥</m:t>
                                  </m:r>
                                </m:e>
                                <m:sub>
                                  <m:r>
                                    <a:rPr lang="en-GB" i="1">
                                      <a:latin typeface="Cambria Math" panose="02040503050406030204" pitchFamily="18" charset="0"/>
                                      <a:ea typeface="Times New Roman" panose="02020603050405020304" pitchFamily="18" charset="0"/>
                                      <a:cs typeface="Arial" panose="020B0604020202020204" pitchFamily="34" charset="0"/>
                                    </a:rPr>
                                    <m:t>𝑖</m:t>
                                  </m:r>
                                </m:sub>
                              </m:sSub>
                            </m:e>
                            <m:sup>
                              <m:r>
                                <a:rPr lang="en-GB" i="1">
                                  <a:latin typeface="Cambria Math" panose="02040503050406030204" pitchFamily="18" charset="0"/>
                                  <a:ea typeface="Times New Roman" panose="02020603050405020304" pitchFamily="18" charset="0"/>
                                  <a:cs typeface="Arial" panose="020B0604020202020204" pitchFamily="34" charset="0"/>
                                </a:rPr>
                                <m:t>2</m:t>
                              </m:r>
                            </m:sup>
                          </m:sSup>
                        </m:e>
                      </m:nary>
                      <m:sSub>
                        <m:sSubPr>
                          <m:ctrlPr>
                            <a:rPr lang="it-IT" i="1">
                              <a:latin typeface="Cambria Math" panose="02040503050406030204" pitchFamily="18" charset="0"/>
                              <a:ea typeface="Times New Roman" panose="02020603050405020304" pitchFamily="18" charset="0"/>
                              <a:cs typeface="Arial" panose="020B0604020202020204" pitchFamily="34" charset="0"/>
                            </a:rPr>
                          </m:ctrlPr>
                        </m:sSubPr>
                        <m:e>
                          <m:r>
                            <a:rPr lang="en-GB" i="1">
                              <a:latin typeface="Cambria Math" panose="02040503050406030204" pitchFamily="18" charset="0"/>
                              <a:ea typeface="Times New Roman" panose="02020603050405020304" pitchFamily="18" charset="0"/>
                              <a:cs typeface="Arial" panose="020B0604020202020204" pitchFamily="34" charset="0"/>
                            </a:rPr>
                            <m:t>𝑛</m:t>
                          </m:r>
                        </m:e>
                        <m:sub>
                          <m:r>
                            <a:rPr lang="en-GB" i="1">
                              <a:latin typeface="Cambria Math" panose="02040503050406030204" pitchFamily="18" charset="0"/>
                              <a:ea typeface="Times New Roman" panose="02020603050405020304" pitchFamily="18" charset="0"/>
                              <a:cs typeface="Arial" panose="020B0604020202020204" pitchFamily="34" charset="0"/>
                            </a:rPr>
                            <m:t>𝑖</m:t>
                          </m:r>
                        </m:sub>
                      </m:sSub>
                      <m:r>
                        <a:rPr lang="en-GB" i="1">
                          <a:latin typeface="Cambria Math" panose="02040503050406030204" pitchFamily="18" charset="0"/>
                          <a:ea typeface="Times New Roman" panose="02020603050405020304" pitchFamily="18" charset="0"/>
                          <a:cs typeface="Arial" panose="020B0604020202020204" pitchFamily="34" charset="0"/>
                        </a:rPr>
                        <m:t>−</m:t>
                      </m:r>
                      <m:sSubSup>
                        <m:sSubSupPr>
                          <m:ctrlPr>
                            <a:rPr lang="it-IT" i="1">
                              <a:latin typeface="Cambria Math" panose="02040503050406030204" pitchFamily="18" charset="0"/>
                              <a:ea typeface="Times New Roman" panose="02020603050405020304" pitchFamily="18" charset="0"/>
                              <a:cs typeface="Arial" panose="020B0604020202020204" pitchFamily="34" charset="0"/>
                            </a:rPr>
                          </m:ctrlPr>
                        </m:sSubSupPr>
                        <m:e>
                          <m:r>
                            <a:rPr lang="en-GB" i="1">
                              <a:latin typeface="Cambria Math" panose="02040503050406030204" pitchFamily="18" charset="0"/>
                              <a:ea typeface="Times New Roman" panose="02020603050405020304" pitchFamily="18" charset="0"/>
                              <a:cs typeface="Arial" panose="020B0604020202020204" pitchFamily="34" charset="0"/>
                            </a:rPr>
                            <m:t>𝜇</m:t>
                          </m:r>
                        </m:e>
                        <m:sub>
                          <m:r>
                            <a:rPr lang="en-GB" i="1">
                              <a:latin typeface="Cambria Math" panose="02040503050406030204" pitchFamily="18" charset="0"/>
                              <a:ea typeface="Times New Roman" panose="02020603050405020304" pitchFamily="18" charset="0"/>
                              <a:cs typeface="Arial" panose="020B0604020202020204" pitchFamily="34" charset="0"/>
                            </a:rPr>
                            <m:t>𝑥</m:t>
                          </m:r>
                        </m:sub>
                        <m:sup>
                          <m:r>
                            <a:rPr lang="en-GB" i="1">
                              <a:latin typeface="Cambria Math" panose="02040503050406030204" pitchFamily="18" charset="0"/>
                              <a:ea typeface="Times New Roman" panose="02020603050405020304" pitchFamily="18" charset="0"/>
                              <a:cs typeface="Arial" panose="020B0604020202020204" pitchFamily="34" charset="0"/>
                            </a:rPr>
                            <m:t>2</m:t>
                          </m:r>
                        </m:sup>
                      </m:sSubSup>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5898188" y="5108097"/>
                <a:ext cx="2379626" cy="848566"/>
              </a:xfrm>
              <a:prstGeom prst="rect">
                <a:avLst/>
              </a:prstGeom>
              <a:blipFill rotWithShape="0">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229034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Lo scarto quadratico medio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18836" y="1093695"/>
                <a:ext cx="8102009" cy="1569660"/>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Lo </a:t>
                </a:r>
                <a:r>
                  <a:rPr lang="it-IT" sz="1600" b="1" dirty="0">
                    <a:effectLst/>
                    <a:latin typeface="Arial" panose="020B0604020202020204" pitchFamily="34" charset="0"/>
                    <a:ea typeface="Times New Roman" panose="02020603050405020304" pitchFamily="18" charset="0"/>
                    <a:cs typeface="Times New Roman" panose="02020603050405020304" pitchFamily="18" charset="0"/>
                  </a:rPr>
                  <a:t>scarto quadratico medio</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o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standard </a:t>
                </a:r>
                <a:r>
                  <a:rPr lang="it-IT" sz="1600" i="1" dirty="0" err="1">
                    <a:effectLst/>
                    <a:latin typeface="Arial" panose="020B0604020202020204" pitchFamily="34" charset="0"/>
                    <a:ea typeface="Times New Roman" panose="02020603050405020304" pitchFamily="18" charset="0"/>
                    <a:cs typeface="Times New Roman" panose="02020603050405020304" pitchFamily="18" charset="0"/>
                  </a:rPr>
                  <a:t>deviation</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ha una notazione standard pressoché universalmente impiegata: la lettera greca sigma minuscola </a:t>
                </a:r>
                <a14:m>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𝜎</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e misura la variabilità di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X</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confrontando ciascuna delle </a:t>
                </a:r>
                <a:r>
                  <a:rPr lang="it-IT" sz="1600" i="1" dirty="0">
                    <a:effectLst/>
                    <a:latin typeface="Arial" panose="020B0604020202020204" pitchFamily="34" charset="0"/>
                    <a:ea typeface="Times New Roman" panose="02020603050405020304" pitchFamily="18" charset="0"/>
                    <a:cs typeface="Times New Roman" panose="02020603050405020304" pitchFamily="18" charset="0"/>
                  </a:rPr>
                  <a:t>k</a:t>
                </a:r>
                <a:r>
                  <a:rPr lang="it-IT" sz="1600" dirty="0">
                    <a:effectLst/>
                    <a:latin typeface="Arial" panose="020B0604020202020204" pitchFamily="34" charset="0"/>
                    <a:ea typeface="Times New Roman" panose="02020603050405020304" pitchFamily="18" charset="0"/>
                    <a:cs typeface="Times New Roman" panose="02020603050405020304" pitchFamily="18" charset="0"/>
                  </a:rPr>
                  <a:t> modalità osservate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con la media della distribuzione. In altre parole, è la media degli scarti delle unità dalla loro media. Per eliminare l’influenza del segno, si considerano gli scarti quadratici, cioè elevati al quadrato.</a:t>
                </a:r>
              </a:p>
            </p:txBody>
          </p:sp>
        </mc:Choice>
        <mc:Fallback xmlns="">
          <p:sp>
            <p:nvSpPr>
              <p:cNvPr id="4" name="Rettangolo 3"/>
              <p:cNvSpPr>
                <a:spLocks noRot="1" noChangeAspect="1" noMove="1" noResize="1" noEditPoints="1" noAdjustHandles="1" noChangeArrowheads="1" noChangeShapeType="1" noTextEdit="1"/>
              </p:cNvSpPr>
              <p:nvPr/>
            </p:nvSpPr>
            <p:spPr>
              <a:xfrm>
                <a:off x="518836" y="1093695"/>
                <a:ext cx="8102009" cy="1569660"/>
              </a:xfrm>
              <a:prstGeom prst="rect">
                <a:avLst/>
              </a:prstGeom>
              <a:blipFill rotWithShape="0">
                <a:blip r:embed="rId4"/>
                <a:stretch>
                  <a:fillRect l="-376" t="-1163" r="-451" b="-38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052201" y="3068380"/>
                <a:ext cx="3342582" cy="656013"/>
              </a:xfrm>
              <a:prstGeom prst="rect">
                <a:avLst/>
              </a:prstGeom>
            </p:spPr>
            <p:txBody>
              <a:bodyPr wrap="none">
                <a:spAutoFit/>
              </a:bodyPr>
              <a:lstStyle/>
              <a:p>
                <a:r>
                  <a:rPr lang="it-IT" dirty="0" smtClean="0">
                    <a:sym typeface="Symbol" panose="05050102010706020507" pitchFamily="18" charset="2"/>
                  </a:rPr>
                  <a:t> </a:t>
                </a:r>
                <a14:m>
                  <m:oMath xmlns:m="http://schemas.openxmlformats.org/officeDocument/2006/math">
                    <m:r>
                      <a:rPr lang="it-IT">
                        <a:latin typeface="Cambria Math" panose="02040503050406030204" pitchFamily="18" charset="0"/>
                      </a:rPr>
                      <m:t>=</m:t>
                    </m:r>
                    <m:rad>
                      <m:radPr>
                        <m:degHide m:val="on"/>
                        <m:ctrlPr>
                          <a:rPr lang="it-IT" i="1" smtClean="0">
                            <a:latin typeface="Cambria Math" panose="02040503050406030204" pitchFamily="18" charset="0"/>
                          </a:rPr>
                        </m:ctrlPr>
                      </m:radPr>
                      <m:deg/>
                      <m:e>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p>
                              <m:sSupPr>
                                <m:ctrlPr>
                                  <a:rPr lang="it-IT" i="1">
                                    <a:latin typeface="Cambria Math" panose="02040503050406030204" pitchFamily="18" charset="0"/>
                                  </a:rPr>
                                </m:ctrlPr>
                              </m:sSupPr>
                              <m:e>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𝑥</m:t>
                                        </m:r>
                                      </m:sub>
                                    </m:sSub>
                                  </m:e>
                                </m:d>
                              </m:e>
                              <m:sup>
                                <m:r>
                                  <a:rPr lang="it-IT" i="0">
                                    <a:latin typeface="Cambria Math" panose="02040503050406030204" pitchFamily="18" charset="0"/>
                                  </a:rPr>
                                  <m:t>2</m:t>
                                </m:r>
                              </m:sup>
                            </m:sSup>
                          </m:e>
                        </m:nary>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rad>
                    <m:r>
                      <a:rPr lang="it-IT" b="0" i="1" smtClean="0">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sym typeface="Symbol" panose="05050102010706020507" pitchFamily="18" charset="2"/>
                              </a:rPr>
                              <m:t></m:t>
                            </m:r>
                          </m:e>
                          <m:sup>
                            <m:r>
                              <a:rPr lang="it-IT" i="1">
                                <a:latin typeface="Cambria Math" panose="02040503050406030204" pitchFamily="18" charset="0"/>
                              </a:rPr>
                              <m:t>2</m:t>
                            </m:r>
                          </m:sup>
                        </m:sSup>
                      </m:e>
                    </m:rad>
                  </m:oMath>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052201" y="3068380"/>
                <a:ext cx="3342582" cy="656013"/>
              </a:xfrm>
              <a:prstGeom prst="rect">
                <a:avLst/>
              </a:prstGeom>
              <a:blipFill rotWithShape="0">
                <a:blip r:embed="rId5"/>
                <a:stretch>
                  <a:fillRect l="-1642"/>
                </a:stretch>
              </a:blipFill>
            </p:spPr>
            <p:txBody>
              <a:bodyPr/>
              <a:lstStyle/>
              <a:p>
                <a:r>
                  <a:rPr lang="it-IT">
                    <a:noFill/>
                  </a:rPr>
                  <a:t> </a:t>
                </a:r>
              </a:p>
            </p:txBody>
          </p:sp>
        </mc:Fallback>
      </mc:AlternateContent>
      <p:sp>
        <p:nvSpPr>
          <p:cNvPr id="6" name="Rettangolo 5"/>
          <p:cNvSpPr/>
          <p:nvPr/>
        </p:nvSpPr>
        <p:spPr>
          <a:xfrm>
            <a:off x="520025" y="4096293"/>
            <a:ext cx="8172450" cy="1569660"/>
          </a:xfrm>
          <a:prstGeom prst="rect">
            <a:avLst/>
          </a:prstGeom>
        </p:spPr>
        <p:txBody>
          <a:bodyPr wrap="square">
            <a:spAutoFit/>
          </a:bodyPr>
          <a:lstStyle/>
          <a:p>
            <a:r>
              <a:rPr lang="it-IT" sz="1600" dirty="0">
                <a:solidFill>
                  <a:srgbClr val="000000"/>
                </a:solidFill>
                <a:latin typeface="Slimbach-Book"/>
              </a:rPr>
              <a:t>Come indice di variabilità, la varianza ha il difetto di non possedere la stessa unità di misura dei valori della distribuzione; per esempio, considerando la distribuzione delle stature degli abitanti di una regione espresse in cm, sappiamo che le differenze dalla media aritmetica sono ancora dei valori espressi in cm, ma che elevandole al quadrato otteniamo dei valori in cm</a:t>
            </a:r>
            <a:r>
              <a:rPr lang="it-IT" sz="1600" baseline="30000" dirty="0">
                <a:solidFill>
                  <a:srgbClr val="000000"/>
                </a:solidFill>
                <a:latin typeface="Slimbach-Book"/>
              </a:rPr>
              <a:t>2</a:t>
            </a:r>
            <a:r>
              <a:rPr lang="it-IT" sz="1600" dirty="0">
                <a:solidFill>
                  <a:srgbClr val="000000"/>
                </a:solidFill>
                <a:latin typeface="Slimbach-Book"/>
              </a:rPr>
              <a:t>, cosicché anche la corrispondente varianza esprimerà un valore in cm</a:t>
            </a:r>
            <a:r>
              <a:rPr lang="it-IT" sz="1600" baseline="30000" dirty="0">
                <a:solidFill>
                  <a:srgbClr val="000000"/>
                </a:solidFill>
                <a:latin typeface="Slimbach-Book"/>
              </a:rPr>
              <a:t>2</a:t>
            </a:r>
            <a:endParaRPr lang="it-IT" sz="1600" dirty="0"/>
          </a:p>
        </p:txBody>
      </p:sp>
    </p:spTree>
    <p:extLst>
      <p:ext uri="{BB962C8B-B14F-4D97-AF65-F5344CB8AC3E}">
        <p14:creationId xmlns:p14="http://schemas.microsoft.com/office/powerpoint/2010/main" val="19209279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118674" y="1094403"/>
            <a:ext cx="7959174" cy="584775"/>
          </a:xfrm>
          <a:prstGeom prst="rect">
            <a:avLst/>
          </a:prstGeom>
        </p:spPr>
        <p:txBody>
          <a:bodyPr wrap="square">
            <a:spAutoFit/>
          </a:bodyPr>
          <a:lstStyle/>
          <a:p>
            <a:r>
              <a:rPr lang="it-IT" sz="1600" b="1" dirty="0" smtClean="0">
                <a:latin typeface="Slimbach-Book"/>
              </a:rPr>
              <a:t>Esempio</a:t>
            </a:r>
            <a:r>
              <a:rPr lang="it-IT" sz="1600" dirty="0" smtClean="0">
                <a:latin typeface="Slimbach-Book"/>
              </a:rPr>
              <a:t>: Si consideri i seguenti dati relativi al consumo </a:t>
            </a:r>
            <a:r>
              <a:rPr lang="it-IT" sz="1600" dirty="0">
                <a:latin typeface="Slimbach-Book"/>
              </a:rPr>
              <a:t>mensile (in migliaia di tonnellate) di benzina </a:t>
            </a:r>
            <a:r>
              <a:rPr lang="it-IT" sz="1600" dirty="0" smtClean="0">
                <a:latin typeface="Slimbach-Book"/>
              </a:rPr>
              <a:t>senza piombo </a:t>
            </a:r>
            <a:r>
              <a:rPr lang="it-IT" sz="1600" dirty="0">
                <a:latin typeface="Slimbach-Book"/>
              </a:rPr>
              <a:t>in Italia nel 2011.</a:t>
            </a:r>
            <a:endParaRPr lang="it-IT" sz="1600" dirty="0"/>
          </a:p>
        </p:txBody>
      </p:sp>
      <p:pic>
        <p:nvPicPr>
          <p:cNvPr id="15" name="Immagine 14"/>
          <p:cNvPicPr>
            <a:picLocks noChangeAspect="1"/>
          </p:cNvPicPr>
          <p:nvPr/>
        </p:nvPicPr>
        <p:blipFill>
          <a:blip r:embed="rId4"/>
          <a:stretch>
            <a:fillRect/>
          </a:stretch>
        </p:blipFill>
        <p:spPr>
          <a:xfrm>
            <a:off x="118674" y="1663438"/>
            <a:ext cx="5963935" cy="604815"/>
          </a:xfrm>
          <a:prstGeom prst="rect">
            <a:avLst/>
          </a:prstGeom>
        </p:spPr>
      </p:pic>
      <p:sp>
        <p:nvSpPr>
          <p:cNvPr id="16" name="Rettangolo 15"/>
          <p:cNvSpPr/>
          <p:nvPr/>
        </p:nvSpPr>
        <p:spPr>
          <a:xfrm>
            <a:off x="155864" y="2202151"/>
            <a:ext cx="7959174" cy="307777"/>
          </a:xfrm>
          <a:prstGeom prst="rect">
            <a:avLst/>
          </a:prstGeom>
        </p:spPr>
        <p:txBody>
          <a:bodyPr wrap="square">
            <a:spAutoFit/>
          </a:bodyPr>
          <a:lstStyle/>
          <a:p>
            <a:r>
              <a:rPr lang="it-IT" sz="1400" dirty="0" smtClean="0">
                <a:latin typeface="Slimbach-Book"/>
              </a:rPr>
              <a:t>Calcolare la varianza e lo scarto quadratico medio della distribuzione</a:t>
            </a:r>
            <a:endParaRPr lang="it-IT" sz="1400" dirty="0"/>
          </a:p>
        </p:txBody>
      </p:sp>
      <mc:AlternateContent xmlns:mc="http://schemas.openxmlformats.org/markup-compatibility/2006" xmlns:a14="http://schemas.microsoft.com/office/drawing/2010/main">
        <mc:Choice Requires="a14">
          <p:sp>
            <p:nvSpPr>
              <p:cNvPr id="4" name="Rettangolo 3"/>
              <p:cNvSpPr/>
              <p:nvPr/>
            </p:nvSpPr>
            <p:spPr>
              <a:xfrm>
                <a:off x="330288" y="3032901"/>
                <a:ext cx="5174365"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it-IT" sz="1600" i="1" smtClean="0">
                              <a:latin typeface="Cambria Math" panose="02040503050406030204" pitchFamily="18" charset="0"/>
                            </a:rPr>
                          </m:ctrlPr>
                        </m:sSupPr>
                        <m:e>
                          <m:r>
                            <a:rPr lang="it-IT" sz="1600" i="1">
                              <a:latin typeface="Cambria Math" panose="02040503050406030204" pitchFamily="18" charset="0"/>
                            </a:rPr>
                            <m:t>𝜎</m:t>
                          </m:r>
                        </m:e>
                        <m:sup>
                          <m:r>
                            <a:rPr lang="it-IT" sz="1600">
                              <a:latin typeface="Cambria Math" panose="02040503050406030204" pitchFamily="18" charset="0"/>
                            </a:rPr>
                            <m:t>2</m:t>
                          </m:r>
                        </m:sup>
                      </m:sSup>
                      <m:r>
                        <a:rPr lang="it-IT" sz="1600">
                          <a:latin typeface="Cambria Math" panose="02040503050406030204" pitchFamily="18" charset="0"/>
                        </a:rPr>
                        <m:t>=</m:t>
                      </m:r>
                      <m:f>
                        <m:fPr>
                          <m:ctrlPr>
                            <a:rPr lang="it-IT" sz="1600" i="1">
                              <a:latin typeface="Cambria Math" panose="02040503050406030204" pitchFamily="18" charset="0"/>
                            </a:rPr>
                          </m:ctrlPr>
                        </m:fPr>
                        <m:num>
                          <m:r>
                            <a:rPr lang="it-IT" sz="1600">
                              <a:latin typeface="Cambria Math" panose="02040503050406030204" pitchFamily="18" charset="0"/>
                            </a:rPr>
                            <m:t>1</m:t>
                          </m:r>
                        </m:num>
                        <m:den>
                          <m:r>
                            <a:rPr lang="it-IT" sz="1600" i="1">
                              <a:latin typeface="Cambria Math" panose="02040503050406030204" pitchFamily="18" charset="0"/>
                            </a:rPr>
                            <m:t>𝑛</m:t>
                          </m:r>
                        </m:den>
                      </m:f>
                      <m:nary>
                        <m:naryPr>
                          <m:chr m:val="∑"/>
                          <m:limLoc m:val="undOvr"/>
                          <m:ctrlPr>
                            <a:rPr lang="it-IT" sz="1600" i="1" smtClean="0">
                              <a:latin typeface="Cambria Math" panose="02040503050406030204" pitchFamily="18" charset="0"/>
                            </a:rPr>
                          </m:ctrlPr>
                        </m:naryPr>
                        <m:sub>
                          <m:r>
                            <a:rPr lang="it-IT" sz="1600" i="1">
                              <a:latin typeface="Cambria Math" panose="02040503050406030204" pitchFamily="18" charset="0"/>
                            </a:rPr>
                            <m:t>𝑖</m:t>
                          </m:r>
                          <m:r>
                            <a:rPr lang="it-IT" sz="1600">
                              <a:latin typeface="Cambria Math" panose="02040503050406030204" pitchFamily="18" charset="0"/>
                            </a:rPr>
                            <m:t>=1</m:t>
                          </m:r>
                        </m:sub>
                        <m:sup>
                          <m:r>
                            <a:rPr lang="it-IT" sz="1600" i="1">
                              <a:latin typeface="Cambria Math" panose="02040503050406030204" pitchFamily="18" charset="0"/>
                            </a:rPr>
                            <m:t>𝐾</m:t>
                          </m:r>
                        </m:sup>
                        <m:e>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a:rPr lang="it-IT" sz="1600" i="1">
                                      <a:latin typeface="Cambria Math" panose="02040503050406030204" pitchFamily="18" charset="0"/>
                                    </a:rPr>
                                    <m:t>𝑥</m:t>
                                  </m:r>
                                </m:e>
                                <m:sub>
                                  <m:r>
                                    <a:rPr lang="it-IT" sz="1600" i="1">
                                      <a:latin typeface="Cambria Math" panose="02040503050406030204" pitchFamily="18" charset="0"/>
                                    </a:rPr>
                                    <m:t>𝑖</m:t>
                                  </m:r>
                                </m:sub>
                              </m:sSub>
                            </m:e>
                            <m:sup>
                              <m:r>
                                <a:rPr lang="it-IT" sz="1600">
                                  <a:latin typeface="Cambria Math" panose="02040503050406030204" pitchFamily="18" charset="0"/>
                                </a:rPr>
                                <m:t>2</m:t>
                              </m:r>
                            </m:sup>
                          </m:sSup>
                          <m:r>
                            <a:rPr lang="it-IT" sz="1600">
                              <a:latin typeface="Cambria Math" panose="02040503050406030204" pitchFamily="18" charset="0"/>
                            </a:rPr>
                            <m:t>−</m:t>
                          </m:r>
                          <m:sSup>
                            <m:sSupPr>
                              <m:ctrlPr>
                                <a:rPr lang="it-IT" sz="1600" i="1">
                                  <a:latin typeface="Cambria Math" panose="02040503050406030204" pitchFamily="18" charset="0"/>
                                </a:rPr>
                              </m:ctrlPr>
                            </m:sSupPr>
                            <m:e>
                              <m:sSub>
                                <m:sSubPr>
                                  <m:ctrlPr>
                                    <a:rPr lang="it-IT" sz="1600" i="1">
                                      <a:latin typeface="Cambria Math" panose="02040503050406030204" pitchFamily="18" charset="0"/>
                                    </a:rPr>
                                  </m:ctrlPr>
                                </m:sSubPr>
                                <m:e>
                                  <m:r>
                                    <a:rPr lang="it-IT" sz="1600" i="1">
                                      <a:latin typeface="Cambria Math" panose="02040503050406030204" pitchFamily="18" charset="0"/>
                                    </a:rPr>
                                    <m:t>𝜇</m:t>
                                  </m:r>
                                </m:e>
                                <m:sub>
                                  <m:r>
                                    <a:rPr lang="it-IT" sz="1600" i="1">
                                      <a:latin typeface="Cambria Math" panose="02040503050406030204" pitchFamily="18" charset="0"/>
                                    </a:rPr>
                                    <m:t>𝑋</m:t>
                                  </m:r>
                                </m:sub>
                              </m:sSub>
                            </m:e>
                            <m:sup>
                              <m:r>
                                <a:rPr lang="it-IT" sz="1600">
                                  <a:latin typeface="Cambria Math" panose="02040503050406030204" pitchFamily="18" charset="0"/>
                                </a:rPr>
                                <m:t>2</m:t>
                              </m:r>
                            </m:sup>
                          </m:sSup>
                          <m:r>
                            <a:rPr lang="it-IT" sz="1600" b="0" i="1" smtClean="0">
                              <a:latin typeface="Cambria Math" panose="02040503050406030204" pitchFamily="18" charset="0"/>
                            </a:rPr>
                            <m:t>=</m:t>
                          </m:r>
                          <m:f>
                            <m:fPr>
                              <m:ctrlPr>
                                <a:rPr lang="it-IT" sz="1600" i="1">
                                  <a:latin typeface="Cambria Math" panose="02040503050406030204" pitchFamily="18" charset="0"/>
                                </a:rPr>
                              </m:ctrlPr>
                            </m:fPr>
                            <m:num>
                              <m:r>
                                <a:rPr lang="it-IT" sz="1600" b="0" i="0" smtClean="0">
                                  <a:latin typeface="Cambria Math" panose="02040503050406030204" pitchFamily="18" charset="0"/>
                                </a:rPr>
                                <m:t>7.352.628</m:t>
                              </m:r>
                            </m:num>
                            <m:den>
                              <m:r>
                                <a:rPr lang="it-IT" sz="1600" b="0" i="1" smtClean="0">
                                  <a:latin typeface="Cambria Math" panose="02040503050406030204" pitchFamily="18" charset="0"/>
                                </a:rPr>
                                <m:t>12</m:t>
                              </m:r>
                            </m:den>
                          </m:f>
                        </m:e>
                      </m:nary>
                      <m:r>
                        <a:rPr lang="it-IT" sz="1600" b="0" i="1" smtClean="0">
                          <a:latin typeface="Cambria Math" panose="02040503050406030204" pitchFamily="18" charset="0"/>
                        </a:rPr>
                        <m:t>−610.481,8=2.237,2</m:t>
                      </m:r>
                    </m:oMath>
                  </m:oMathPara>
                </a14:m>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330288" y="3032901"/>
                <a:ext cx="5174365" cy="784638"/>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330288" y="4361644"/>
                <a:ext cx="2937151" cy="404663"/>
              </a:xfrm>
              <a:prstGeom prst="rect">
                <a:avLst/>
              </a:prstGeom>
            </p:spPr>
            <p:txBody>
              <a:bodyPr wrap="none">
                <a:spAutoFit/>
              </a:bodyPr>
              <a:lstStyle/>
              <a:p>
                <a:r>
                  <a:rPr lang="it-IT" dirty="0" smtClean="0">
                    <a:sym typeface="Symbol" panose="05050102010706020507" pitchFamily="18" charset="2"/>
                  </a:rPr>
                  <a:t> </a:t>
                </a:r>
                <a14:m>
                  <m:oMath xmlns:m="http://schemas.openxmlformats.org/officeDocument/2006/math">
                    <m:r>
                      <a:rPr lang="it-IT">
                        <a:latin typeface="Cambria Math" panose="02040503050406030204" pitchFamily="18" charset="0"/>
                      </a:rPr>
                      <m:t>=</m:t>
                    </m:r>
                    <m:rad>
                      <m:radPr>
                        <m:degHide m:val="on"/>
                        <m:ctrlPr>
                          <a:rPr lang="it-IT" i="1">
                            <a:latin typeface="Cambria Math" panose="02040503050406030204" pitchFamily="18" charset="0"/>
                          </a:rPr>
                        </m:ctrlPr>
                      </m:radPr>
                      <m:deg/>
                      <m:e>
                        <m:sSup>
                          <m:sSupPr>
                            <m:ctrlPr>
                              <a:rPr lang="it-IT" i="1">
                                <a:latin typeface="Cambria Math" panose="02040503050406030204" pitchFamily="18" charset="0"/>
                              </a:rPr>
                            </m:ctrlPr>
                          </m:sSupPr>
                          <m:e>
                            <m:r>
                              <a:rPr lang="it-IT" i="1">
                                <a:latin typeface="Cambria Math" panose="02040503050406030204" pitchFamily="18" charset="0"/>
                                <a:sym typeface="Symbol" panose="05050102010706020507" pitchFamily="18" charset="2"/>
                              </a:rPr>
                              <m:t></m:t>
                            </m:r>
                          </m:e>
                          <m:sup>
                            <m:r>
                              <a:rPr lang="it-IT" i="1">
                                <a:latin typeface="Cambria Math" panose="02040503050406030204" pitchFamily="18" charset="0"/>
                              </a:rPr>
                              <m:t>2</m:t>
                            </m:r>
                          </m:sup>
                        </m:sSup>
                      </m:e>
                    </m:rad>
                    <m:r>
                      <a:rPr lang="it-IT" b="0" i="1" smtClean="0">
                        <a:latin typeface="Cambria Math" panose="02040503050406030204" pitchFamily="18" charset="0"/>
                      </a:rPr>
                      <m:t>=</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2.237,2</m:t>
                        </m:r>
                      </m:e>
                    </m:rad>
                    <m:r>
                      <a:rPr lang="it-IT" b="0" i="1" smtClean="0">
                        <a:latin typeface="Cambria Math" panose="02040503050406030204" pitchFamily="18" charset="0"/>
                      </a:rPr>
                      <m:t>=47,3</m:t>
                    </m:r>
                  </m:oMath>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330288" y="4361644"/>
                <a:ext cx="2937151" cy="404663"/>
              </a:xfrm>
              <a:prstGeom prst="rect">
                <a:avLst/>
              </a:prstGeom>
              <a:blipFill rotWithShape="0">
                <a:blip r:embed="rId6"/>
                <a:stretch>
                  <a:fillRect l="-1660" t="-1493" b="-19403"/>
                </a:stretch>
              </a:blipFill>
            </p:spPr>
            <p:txBody>
              <a:bodyPr/>
              <a:lstStyle/>
              <a:p>
                <a:r>
                  <a:rPr lang="it-IT">
                    <a:noFill/>
                  </a:rPr>
                  <a:t> </a:t>
                </a:r>
              </a:p>
            </p:txBody>
          </p:sp>
        </mc:Fallback>
      </mc:AlternateContent>
      <p:graphicFrame>
        <p:nvGraphicFramePr>
          <p:cNvPr id="7" name="Tabella 6"/>
          <p:cNvGraphicFramePr>
            <a:graphicFrameLocks noGrp="1"/>
          </p:cNvGraphicFramePr>
          <p:nvPr>
            <p:extLst/>
          </p:nvPr>
        </p:nvGraphicFramePr>
        <p:xfrm>
          <a:off x="6071339" y="1588013"/>
          <a:ext cx="2984096" cy="4648689"/>
        </p:xfrm>
        <a:graphic>
          <a:graphicData uri="http://schemas.openxmlformats.org/drawingml/2006/table">
            <a:tbl>
              <a:tblPr firstRow="1" firstCol="1" bandRow="1" bandCol="1"/>
              <a:tblGrid>
                <a:gridCol w="978189">
                  <a:extLst>
                    <a:ext uri="{9D8B030D-6E8A-4147-A177-3AD203B41FA5}">
                      <a16:colId xmlns:a16="http://schemas.microsoft.com/office/drawing/2014/main" xmlns="" val="2996071609"/>
                    </a:ext>
                  </a:extLst>
                </a:gridCol>
                <a:gridCol w="1027718">
                  <a:extLst>
                    <a:ext uri="{9D8B030D-6E8A-4147-A177-3AD203B41FA5}">
                      <a16:colId xmlns:a16="http://schemas.microsoft.com/office/drawing/2014/main" xmlns="" val="1885374448"/>
                    </a:ext>
                  </a:extLst>
                </a:gridCol>
                <a:gridCol w="978189">
                  <a:extLst>
                    <a:ext uri="{9D8B030D-6E8A-4147-A177-3AD203B41FA5}">
                      <a16:colId xmlns:a16="http://schemas.microsoft.com/office/drawing/2014/main" xmlns="" val="48748409"/>
                    </a:ext>
                  </a:extLst>
                </a:gridCol>
              </a:tblGrid>
              <a:tr h="199269">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Mesi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x</a:t>
                      </a:r>
                      <a:r>
                        <a:rPr lang="it-IT" sz="1200" i="1" baseline="-25000">
                          <a:effectLst/>
                          <a:latin typeface="Calibri" panose="020F0502020204030204" pitchFamily="34" charset="0"/>
                          <a:ea typeface="Calibri" panose="020F0502020204030204" pitchFamily="34" charset="0"/>
                          <a:cs typeface="Times New Roman" panose="02020603050405020304" pitchFamily="18" charset="0"/>
                        </a:rPr>
                        <a: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spcAft>
                          <a:spcPts val="800"/>
                        </a:spcAft>
                      </a:pPr>
                      <a:r>
                        <a:rPr lang="it-IT" sz="1200" i="1">
                          <a:effectLst/>
                          <a:latin typeface="Calibri" panose="020F0502020204030204" pitchFamily="34" charset="0"/>
                          <a:ea typeface="Calibri" panose="020F0502020204030204" pitchFamily="34" charset="0"/>
                          <a:cs typeface="Times New Roman" panose="02020603050405020304" pitchFamily="18" charset="0"/>
                        </a:rPr>
                        <a:t>x</a:t>
                      </a:r>
                      <a:r>
                        <a:rPr lang="it-IT" sz="1200" i="1" baseline="-25000">
                          <a:effectLst/>
                          <a:latin typeface="Calibri" panose="020F0502020204030204" pitchFamily="34" charset="0"/>
                          <a:ea typeface="Calibri" panose="020F0502020204030204" pitchFamily="34" charset="0"/>
                          <a:cs typeface="Times New Roman" panose="02020603050405020304" pitchFamily="18" charset="0"/>
                        </a:rPr>
                        <a:t>i</a:t>
                      </a:r>
                      <a:r>
                        <a:rPr lang="it-IT" sz="1200" i="1"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884240566"/>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gen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483025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216288601"/>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feb</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499849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229814579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mar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613089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131904812"/>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apr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648025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3297136980"/>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mag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651249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79759569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giu</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680625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24640839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lug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703921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661252018"/>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ago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703921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88308505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648025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61371531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ott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603729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424129221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nov</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522729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264271088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dic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594441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151516897"/>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7352628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252665786"/>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262649322"/>
                  </a:ext>
                </a:extLst>
              </a:tr>
              <a:tr h="199269">
                <a:tc>
                  <a:txBody>
                    <a:bodyPr/>
                    <a:lstStyle/>
                    <a:p>
                      <a:pPr>
                        <a:lnSpc>
                          <a:spcPct val="107000"/>
                        </a:lnSpc>
                        <a:spcAft>
                          <a:spcPts val="800"/>
                        </a:spcAft>
                      </a:pPr>
                      <a:r>
                        <a:rPr lang="it-IT" sz="1200" baseline="30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781,3333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3689639062"/>
                  </a:ext>
                </a:extLst>
              </a:tr>
              <a:tr h="199269">
                <a:tc>
                  <a:txBody>
                    <a:bodyPr/>
                    <a:lstStyle/>
                    <a:p>
                      <a:pPr>
                        <a:lnSpc>
                          <a:spcPct val="107000"/>
                        </a:lnSpc>
                        <a:spcAft>
                          <a:spcPts val="800"/>
                        </a:spcAft>
                      </a:pPr>
                      <a:r>
                        <a:rPr lang="it-IT" sz="1200" baseline="30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610481,8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1130808173"/>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593279415"/>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gridSpan="2">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7352628/12-610481,8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hMerge="1">
                  <a:txBody>
                    <a:bodyPr/>
                    <a:lstStyle/>
                    <a:p>
                      <a:endParaRPr lang="it-IT"/>
                    </a:p>
                  </a:txBody>
                  <a:tcPr/>
                </a:tc>
                <a:extLst>
                  <a:ext uri="{0D108BD9-81ED-4DB2-BD59-A6C34878D82A}">
                    <a16:rowId xmlns:a16="http://schemas.microsoft.com/office/drawing/2014/main" xmlns="" val="3639837134"/>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2237,2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9050455"/>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51271326"/>
                  </a:ext>
                </a:extLst>
              </a:tr>
              <a:tr h="199269">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s</a:t>
                      </a:r>
                      <a:r>
                        <a:rPr lang="it-IT" sz="1200" baseline="30000">
                          <a:effectLst/>
                          <a:latin typeface="Calibri" panose="020F0502020204030204" pitchFamily="34" charset="0"/>
                          <a:ea typeface="Calibri" panose="020F050202020403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spcAft>
                          <a:spcPts val="800"/>
                        </a:spcAft>
                      </a:pPr>
                      <a:r>
                        <a:rPr lang="it-IT" sz="1200">
                          <a:effectLst/>
                          <a:latin typeface="Calibri" panose="020F0502020204030204" pitchFamily="34" charset="0"/>
                          <a:ea typeface="Calibri" panose="020F0502020204030204" pitchFamily="34" charset="0"/>
                          <a:cs typeface="Times New Roman" panose="02020603050405020304" pitchFamily="18" charset="0"/>
                        </a:rPr>
                        <a:t>47,3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9248" marR="9248" marT="9248" marB="0" anchor="b">
                    <a:lnL>
                      <a:noFill/>
                    </a:lnL>
                    <a:lnR>
                      <a:noFill/>
                    </a:lnR>
                    <a:lnT>
                      <a:noFill/>
                    </a:lnT>
                    <a:lnB>
                      <a:noFill/>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a:noFill/>
                    </a:lnB>
                  </a:tcPr>
                </a:tc>
                <a:extLst>
                  <a:ext uri="{0D108BD9-81ED-4DB2-BD59-A6C34878D82A}">
                    <a16:rowId xmlns:a16="http://schemas.microsoft.com/office/drawing/2014/main" xmlns="" val="3309360109"/>
                  </a:ext>
                </a:extLst>
              </a:tr>
              <a:tr h="184965">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100" dirty="0">
                        <a:effectLst/>
                        <a:latin typeface="Calibri" panose="020F0502020204030204" pitchFamily="34" charset="0"/>
                      </a:endParaRPr>
                    </a:p>
                  </a:txBody>
                  <a:tcPr marL="9248" marR="9248" marT="9248"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847251762"/>
                  </a:ext>
                </a:extLst>
              </a:tr>
            </a:tbl>
          </a:graphicData>
        </a:graphic>
      </p:graphicFrame>
    </p:spTree>
    <p:extLst>
      <p:ext uri="{BB962C8B-B14F-4D97-AF65-F5344CB8AC3E}">
        <p14:creationId xmlns:p14="http://schemas.microsoft.com/office/powerpoint/2010/main" val="2685648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Limiti delle misure di variabilità assolute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240200" y="1523643"/>
            <a:ext cx="8420100" cy="2862322"/>
          </a:xfrm>
          <a:prstGeom prst="rect">
            <a:avLst/>
          </a:prstGeom>
        </p:spPr>
        <p:txBody>
          <a:bodyPr wrap="square">
            <a:spAutoFit/>
          </a:bodyPr>
          <a:lstStyle/>
          <a:p>
            <a:pPr algn="just"/>
            <a:r>
              <a:rPr lang="it-IT" dirty="0">
                <a:latin typeface="Slimbach-Book"/>
              </a:rPr>
              <a:t>Lo scarto quadratico medio e la varianza sono indici di variabilità assoluta che risente dell’unità di misura e dell’ordine di grandezza dei dati</a:t>
            </a:r>
            <a:r>
              <a:rPr lang="it-IT" dirty="0" smtClean="0">
                <a:latin typeface="Slimbach-Book"/>
              </a:rPr>
              <a:t>.</a:t>
            </a:r>
          </a:p>
          <a:p>
            <a:pPr algn="just"/>
            <a:endParaRPr lang="it-IT" dirty="0">
              <a:latin typeface="Slimbach-Book"/>
            </a:endParaRPr>
          </a:p>
          <a:p>
            <a:pPr marL="742950" lvl="1" indent="-285750">
              <a:buFont typeface="Wingdings" panose="05000000000000000000" pitchFamily="2" charset="2"/>
              <a:buChar char="ü"/>
            </a:pPr>
            <a:r>
              <a:rPr lang="it-IT" dirty="0">
                <a:latin typeface="Slimbach-Book"/>
              </a:rPr>
              <a:t>Non consentono di eseguire confronti tra la variabilità di fenomeni che presentano unità di misura diverse, come per esempio centimetri e grammi. </a:t>
            </a:r>
          </a:p>
          <a:p>
            <a:pPr marL="742950" lvl="1" indent="-285750">
              <a:buFont typeface="Wingdings" panose="05000000000000000000" pitchFamily="2" charset="2"/>
              <a:buChar char="ü"/>
            </a:pPr>
            <a:r>
              <a:rPr lang="it-IT" dirty="0">
                <a:latin typeface="Slimbach-Book"/>
              </a:rPr>
              <a:t>Non consentono di confrontare la variabilità di caratteri che, pur essendo misurati con la stessa unità di misura, possiedono valori medi molto diversi, come la distribuzione del peso (in kg) di un collettivo di bambini con quella di un collettivo di adulti.</a:t>
            </a:r>
            <a:endParaRPr lang="it-IT" dirty="0"/>
          </a:p>
        </p:txBody>
      </p:sp>
    </p:spTree>
    <p:extLst>
      <p:ext uri="{BB962C8B-B14F-4D97-AF65-F5344CB8AC3E}">
        <p14:creationId xmlns:p14="http://schemas.microsoft.com/office/powerpoint/2010/main" val="3509833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Il coefficiente di variazione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596521" y="1650265"/>
                <a:ext cx="7286625" cy="2996141"/>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coefficiente di variazione CV è un indice di variabilità relativa percentuale, che non dipende dall’unità di misura e dall’ordine di grandezza della variabile. È dato dal rapporto tra lo scarto quadratico medio e la media moltiplicato per 100:</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228600" algn="just">
                  <a:spcAft>
                    <a:spcPts val="0"/>
                  </a:spcAft>
                </a:pPr>
                <a14:m>
                  <m:oMathPara xmlns:m="http://schemas.openxmlformats.org/officeDocument/2006/math">
                    <m:oMathParaPr>
                      <m:jc m:val="centerGroup"/>
                    </m:oMathParaPr>
                    <m:oMath xmlns:m="http://schemas.openxmlformats.org/officeDocument/2006/math">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𝐶𝑉</m:t>
                      </m:r>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𝜎</m:t>
                          </m:r>
                        </m:num>
                        <m:den>
                          <m:r>
                            <a:rPr lang="en-GB" sz="2400" i="1">
                              <a:effectLst/>
                              <a:latin typeface="Cambria Math" panose="02040503050406030204" pitchFamily="18" charset="0"/>
                              <a:ea typeface="Times New Roman" panose="02020603050405020304" pitchFamily="18" charset="0"/>
                              <a:cs typeface="Arial" panose="020B0604020202020204" pitchFamily="34" charset="0"/>
                            </a:rPr>
                            <m:t>𝜇</m:t>
                          </m:r>
                        </m:den>
                      </m:f>
                      <m:r>
                        <a:rPr lang="it-IT" sz="2400" i="1">
                          <a:effectLst/>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it-IT" sz="1600" dirty="0">
                    <a:effectLst/>
                    <a:latin typeface="Arial" panose="020B0604020202020204" pitchFamily="34" charset="0"/>
                    <a:ea typeface="Times New Roman" panose="02020603050405020304" pitchFamily="18" charset="0"/>
                    <a:cs typeface="Times New Roman" panose="02020603050405020304" pitchFamily="18" charset="0"/>
                  </a:rPr>
                  <a:t>In tal modo la variabilità è relativa alla media aritmetica e non è più espressa nell’unità di misura del carattere ma da un numero puro. Il coefficiente di variazione ha il minimo uguale a zero e il massimo non definito. </a:t>
                </a:r>
                <a:endParaRPr lang="it-IT" sz="1600" dirty="0"/>
              </a:p>
            </p:txBody>
          </p:sp>
        </mc:Choice>
        <mc:Fallback xmlns="">
          <p:sp>
            <p:nvSpPr>
              <p:cNvPr id="4" name="Rettangolo 3"/>
              <p:cNvSpPr>
                <a:spLocks noRot="1" noChangeAspect="1" noMove="1" noResize="1" noEditPoints="1" noAdjustHandles="1" noChangeArrowheads="1" noChangeShapeType="1" noTextEdit="1"/>
              </p:cNvSpPr>
              <p:nvPr/>
            </p:nvSpPr>
            <p:spPr>
              <a:xfrm>
                <a:off x="596521" y="1650265"/>
                <a:ext cx="7286625" cy="2996141"/>
              </a:xfrm>
              <a:prstGeom prst="rect">
                <a:avLst/>
              </a:prstGeom>
              <a:blipFill rotWithShape="0">
                <a:blip r:embed="rId4"/>
                <a:stretch>
                  <a:fillRect l="-502" t="-611" r="-418" b="-1629"/>
                </a:stretch>
              </a:blipFill>
            </p:spPr>
            <p:txBody>
              <a:bodyPr/>
              <a:lstStyle/>
              <a:p>
                <a:r>
                  <a:rPr lang="it-IT">
                    <a:noFill/>
                  </a:rPr>
                  <a:t> </a:t>
                </a:r>
              </a:p>
            </p:txBody>
          </p:sp>
        </mc:Fallback>
      </mc:AlternateContent>
    </p:spTree>
    <p:extLst>
      <p:ext uri="{BB962C8B-B14F-4D97-AF65-F5344CB8AC3E}">
        <p14:creationId xmlns:p14="http://schemas.microsoft.com/office/powerpoint/2010/main" val="229168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439783" y="1311351"/>
            <a:ext cx="6056812" cy="1200842"/>
          </a:xfrm>
          <a:prstGeom prst="rect">
            <a:avLst/>
          </a:prstGeom>
        </p:spPr>
        <p:txBody>
          <a:bodyPr wrap="square">
            <a:spAutoFit/>
          </a:bodyPr>
          <a:lstStyle/>
          <a:p>
            <a:pPr algn="just">
              <a:lnSpc>
                <a:spcPct val="150000"/>
              </a:lnSpc>
              <a:spcAft>
                <a:spcPts val="0"/>
              </a:spcAft>
            </a:pPr>
            <a:r>
              <a:rPr lang="it-IT" b="1" dirty="0">
                <a:latin typeface="Arial" panose="020B0604020202020204" pitchFamily="34" charset="0"/>
                <a:ea typeface="Times New Roman" panose="02020603050405020304" pitchFamily="18" charset="0"/>
                <a:cs typeface="Times New Roman" panose="02020603050405020304" pitchFamily="18" charset="0"/>
              </a:rPr>
              <a:t>Esempio</a:t>
            </a:r>
            <a:r>
              <a:rPr lang="it-IT" i="1" dirty="0">
                <a:latin typeface="Arial" panose="020B0604020202020204" pitchFamily="34" charset="0"/>
                <a:ea typeface="Times New Roman" panose="02020603050405020304" pitchFamily="18" charset="0"/>
                <a:cs typeface="Times New Roman" panose="02020603050405020304" pitchFamily="18" charset="0"/>
              </a:rPr>
              <a:t>: </a:t>
            </a: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Si considerino le altezze </a:t>
            </a:r>
            <a:r>
              <a:rPr lang="it-IT" sz="1600" i="1" dirty="0">
                <a:latin typeface="Arial" panose="020B0604020202020204" pitchFamily="34" charset="0"/>
                <a:ea typeface="Times New Roman" panose="02020603050405020304" pitchFamily="18" charset="0"/>
                <a:cs typeface="Times New Roman" panose="02020603050405020304" pitchFamily="18" charset="0"/>
              </a:rPr>
              <a:t>di 30 studenti frequentanti il corso di statistica nel corso di laurea in Scienza dell’Amministrazione. Si calcoli la media aritmetica.</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3139655163"/>
                  </p:ext>
                </p:extLst>
              </p:nvPr>
            </p:nvGraphicFramePr>
            <p:xfrm>
              <a:off x="7088001" y="1433681"/>
              <a:ext cx="1522728" cy="1356360"/>
            </p:xfrm>
            <a:graphic>
              <a:graphicData uri="http://schemas.openxmlformats.org/drawingml/2006/table">
                <a:tbl>
                  <a:tblPr firstRow="1" firstCol="1" lastRow="1" bandRow="1" bandCol="1"/>
                  <a:tblGrid>
                    <a:gridCol w="741372">
                      <a:extLst>
                        <a:ext uri="{9D8B030D-6E8A-4147-A177-3AD203B41FA5}">
                          <a16:colId xmlns:a16="http://schemas.microsoft.com/office/drawing/2014/main" xmlns="" val="1530591288"/>
                        </a:ext>
                      </a:extLst>
                    </a:gridCol>
                    <a:gridCol w="781356">
                      <a:extLst>
                        <a:ext uri="{9D8B030D-6E8A-4147-A177-3AD203B41FA5}">
                          <a16:colId xmlns:a16="http://schemas.microsoft.com/office/drawing/2014/main" xmlns="" val="3822864746"/>
                        </a:ext>
                      </a:extLst>
                    </a:gridCol>
                  </a:tblGrid>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2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R="315595" algn="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240887034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2987576446"/>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2370744234"/>
                      </a:ext>
                    </a:extLst>
                  </a:tr>
                  <a:tr h="165735">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3445781915"/>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416571376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4261021325"/>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254694248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2722220066"/>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3139655163"/>
                  </p:ext>
                </p:extLst>
              </p:nvPr>
            </p:nvGraphicFramePr>
            <p:xfrm>
              <a:off x="7088001" y="1433681"/>
              <a:ext cx="1522728" cy="1356360"/>
            </p:xfrm>
            <a:graphic>
              <a:graphicData uri="http://schemas.openxmlformats.org/drawingml/2006/table">
                <a:tbl>
                  <a:tblPr firstRow="1" firstCol="1" lastRow="1" bandRow="1" bandCol="1"/>
                  <a:tblGrid>
                    <a:gridCol w="741372">
                      <a:extLst>
                        <a:ext uri="{9D8B030D-6E8A-4147-A177-3AD203B41FA5}">
                          <a16:colId xmlns:a16="http://schemas.microsoft.com/office/drawing/2014/main" val="1530591288"/>
                        </a:ext>
                      </a:extLst>
                    </a:gridCol>
                    <a:gridCol w="781356">
                      <a:extLst>
                        <a:ext uri="{9D8B030D-6E8A-4147-A177-3AD203B41FA5}">
                          <a16:colId xmlns:a16="http://schemas.microsoft.com/office/drawing/2014/main" val="3822864746"/>
                        </a:ext>
                      </a:extLst>
                    </a:gridCol>
                  </a:tblGrid>
                  <a:tr h="18288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4"/>
                          <a:stretch>
                            <a:fillRect t="-6667" r="-107377" b="-69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4"/>
                          <a:stretch>
                            <a:fillRect l="-94574" t="-6667" r="-1550" b="-690000"/>
                          </a:stretch>
                        </a:blipFill>
                      </a:tcPr>
                    </a:tc>
                    <a:extLst>
                      <a:ext uri="{0D108BD9-81ED-4DB2-BD59-A6C34878D82A}">
                        <a16:rowId xmlns:a16="http://schemas.microsoft.com/office/drawing/2014/main" val="240887034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987576446"/>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370744234"/>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3445781915"/>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16571376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261021325"/>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46942481"/>
                      </a:ext>
                    </a:extLst>
                  </a:tr>
                  <a:tr h="167640">
                    <a:tc>
                      <a:txBody>
                        <a:bodyPr/>
                        <a:lstStyle/>
                        <a:p>
                          <a:endParaRPr lang="it-IT"/>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4"/>
                          <a:stretch>
                            <a:fillRect t="-703571" r="-107377" b="-50000"/>
                          </a:stretch>
                        </a:blipFill>
                      </a:tcPr>
                    </a:tc>
                    <a:tc>
                      <a:txBody>
                        <a:bodyPr/>
                        <a:lstStyle/>
                        <a:p>
                          <a:pPr marR="315595"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722220066"/>
                      </a:ext>
                    </a:extLst>
                  </a:tr>
                </a:tbl>
              </a:graphicData>
            </a:graphic>
          </p:graphicFrame>
        </mc:Fallback>
      </mc:AlternateContent>
      <mc:AlternateContent xmlns:mc="http://schemas.openxmlformats.org/markup-compatibility/2006" xmlns:a14="http://schemas.microsoft.com/office/drawing/2010/main">
        <mc:Choice Requires="a14">
          <p:sp>
            <p:nvSpPr>
              <p:cNvPr id="7" name="Rettangolo 6"/>
              <p:cNvSpPr/>
              <p:nvPr/>
            </p:nvSpPr>
            <p:spPr>
              <a:xfrm>
                <a:off x="266040" y="3275173"/>
                <a:ext cx="4572000" cy="2303195"/>
              </a:xfrm>
              <a:prstGeom prst="rect">
                <a:avLst/>
              </a:prstGeom>
            </p:spPr>
            <p:txBody>
              <a:bodyPr>
                <a:spAutoFit/>
              </a:bodyPr>
              <a:lstStyle/>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Nel caso di distribuzioni di frequenza è utile costruire la colonna</a:t>
                </a:r>
                <a14:m>
                  <m:oMath xmlns:m="http://schemas.openxmlformats.org/officeDocument/2006/math">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b="0" i="1" smtClean="0">
                                <a:latin typeface="Cambria Math" panose="02040503050406030204" pitchFamily="18" charset="0"/>
                                <a:ea typeface="Times New Roman" panose="02020603050405020304" pitchFamily="18" charset="0"/>
                                <a:cs typeface="Times New Roman" panose="02020603050405020304" pitchFamily="18" charset="0"/>
                              </a:rPr>
                              <m:t> </m:t>
                            </m:r>
                            <m:r>
                              <a:rPr lang="it-IT" sz="16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b="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600" i="1">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it-IT" sz="1600">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sz="1600" dirty="0">
                    <a:latin typeface="Arial" panose="020B0604020202020204" pitchFamily="34" charset="0"/>
                    <a:ea typeface="Times New Roman" panose="02020603050405020304" pitchFamily="18" charset="0"/>
                    <a:cs typeface="Times New Roman" panose="02020603050405020304" pitchFamily="18" charset="0"/>
                  </a:rPr>
                  <a:t> per ottenere il numeratore della media aritmetica mentre il denominatore è pari alla somma delle frequenze.</a:t>
                </a:r>
              </a:p>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7" name="Rettangolo 6"/>
              <p:cNvSpPr>
                <a:spLocks noRot="1" noChangeAspect="1" noMove="1" noResize="1" noEditPoints="1" noAdjustHandles="1" noChangeArrowheads="1" noChangeShapeType="1" noTextEdit="1"/>
              </p:cNvSpPr>
              <p:nvPr/>
            </p:nvSpPr>
            <p:spPr>
              <a:xfrm>
                <a:off x="266040" y="3275173"/>
                <a:ext cx="4572000" cy="2303195"/>
              </a:xfrm>
              <a:prstGeom prst="rect">
                <a:avLst/>
              </a:prstGeom>
              <a:blipFill>
                <a:blip r:embed="rId5"/>
                <a:stretch>
                  <a:fillRect l="-800" r="-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043313247"/>
                  </p:ext>
                </p:extLst>
              </p:nvPr>
            </p:nvGraphicFramePr>
            <p:xfrm>
              <a:off x="5814190" y="3459963"/>
              <a:ext cx="2035175" cy="1341120"/>
            </p:xfrm>
            <a:graphic>
              <a:graphicData uri="http://schemas.openxmlformats.org/drawingml/2006/table">
                <a:tbl>
                  <a:tblPr firstRow="1" firstCol="1" lastRow="1" bandRow="1" bandCol="1"/>
                  <a:tblGrid>
                    <a:gridCol w="617855">
                      <a:extLst>
                        <a:ext uri="{9D8B030D-6E8A-4147-A177-3AD203B41FA5}">
                          <a16:colId xmlns:a16="http://schemas.microsoft.com/office/drawing/2014/main" xmlns="" val="4258155627"/>
                        </a:ext>
                      </a:extLst>
                    </a:gridCol>
                    <a:gridCol w="616585">
                      <a:extLst>
                        <a:ext uri="{9D8B030D-6E8A-4147-A177-3AD203B41FA5}">
                          <a16:colId xmlns:a16="http://schemas.microsoft.com/office/drawing/2014/main" xmlns="" val="1185633754"/>
                        </a:ext>
                      </a:extLst>
                    </a:gridCol>
                    <a:gridCol w="800735">
                      <a:extLst>
                        <a:ext uri="{9D8B030D-6E8A-4147-A177-3AD203B41FA5}">
                          <a16:colId xmlns:a16="http://schemas.microsoft.com/office/drawing/2014/main" xmlns="" val="661203995"/>
                        </a:ext>
                      </a:extLst>
                    </a:gridCol>
                  </a:tblGrid>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R="315595" algn="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r>
                                      <a:rPr lang="it-IT" sz="1100">
                                        <a:effectLst/>
                                        <a:latin typeface="Cambria Math" panose="02040503050406030204" pitchFamily="18" charset="0"/>
                                        <a:ea typeface="Times New Roman" panose="02020603050405020304" pitchFamily="18" charset="0"/>
                                        <a:cs typeface="Arial" panose="020B0604020202020204" pitchFamily="34" charset="0"/>
                                        <a:sym typeface="Wingdings" panose="05000000000000000000" pitchFamily="2" charset="2"/>
                                      </a:rPr>
                                      <m:t></m:t>
                                    </m:r>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2022055200"/>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486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250044389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2271770994"/>
                      </a:ext>
                    </a:extLst>
                  </a:tr>
                  <a:tr h="165735">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1190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1333486262"/>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1032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2891253767"/>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885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xmlns="" val="2777591157"/>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925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4661962"/>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5190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712288485"/>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043313247"/>
                  </p:ext>
                </p:extLst>
              </p:nvPr>
            </p:nvGraphicFramePr>
            <p:xfrm>
              <a:off x="5814190" y="3459963"/>
              <a:ext cx="2035175" cy="1341120"/>
            </p:xfrm>
            <a:graphic>
              <a:graphicData uri="http://schemas.openxmlformats.org/drawingml/2006/table">
                <a:tbl>
                  <a:tblPr firstRow="1" firstCol="1" lastRow="1" bandRow="1" bandCol="1"/>
                  <a:tblGrid>
                    <a:gridCol w="617855">
                      <a:extLst>
                        <a:ext uri="{9D8B030D-6E8A-4147-A177-3AD203B41FA5}">
                          <a16:colId xmlns:a16="http://schemas.microsoft.com/office/drawing/2014/main" val="4258155627"/>
                        </a:ext>
                      </a:extLst>
                    </a:gridCol>
                    <a:gridCol w="616585">
                      <a:extLst>
                        <a:ext uri="{9D8B030D-6E8A-4147-A177-3AD203B41FA5}">
                          <a16:colId xmlns:a16="http://schemas.microsoft.com/office/drawing/2014/main" val="1185633754"/>
                        </a:ext>
                      </a:extLst>
                    </a:gridCol>
                    <a:gridCol w="800735">
                      <a:extLst>
                        <a:ext uri="{9D8B030D-6E8A-4147-A177-3AD203B41FA5}">
                          <a16:colId xmlns:a16="http://schemas.microsoft.com/office/drawing/2014/main" val="661203995"/>
                        </a:ext>
                      </a:extLst>
                    </a:gridCol>
                  </a:tblGrid>
                  <a:tr h="16764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t="-3571" r="-230392" b="-73928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100990" t="-3571" r="-132673" b="-73928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153788" t="-3571" r="-1515" b="-739286"/>
                          </a:stretch>
                        </a:blipFill>
                      </a:tcPr>
                    </a:tc>
                    <a:extLst>
                      <a:ext uri="{0D108BD9-81ED-4DB2-BD59-A6C34878D82A}">
                        <a16:rowId xmlns:a16="http://schemas.microsoft.com/office/drawing/2014/main" val="2022055200"/>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486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50044389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271770994"/>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1190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333486262"/>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1032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91253767"/>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885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777591157"/>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925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661962"/>
                      </a:ext>
                    </a:extLst>
                  </a:tr>
                  <a:tr h="167640">
                    <a:tc>
                      <a:txBody>
                        <a:bodyPr/>
                        <a:lstStyle/>
                        <a:p>
                          <a:endParaRPr lang="it-IT"/>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6"/>
                          <a:stretch>
                            <a:fillRect t="-692857" r="-230392" b="-50000"/>
                          </a:stretch>
                        </a:blipFill>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5190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12288485"/>
                      </a:ext>
                    </a:extLst>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2419928" y="5100408"/>
                <a:ext cx="4572000" cy="1430905"/>
              </a:xfrm>
              <a:prstGeom prst="rect">
                <a:avLst/>
              </a:prstGeom>
            </p:spPr>
            <p:txBody>
              <a:bodyPr>
                <a:spAutoFit/>
              </a:bodyPr>
              <a:lstStyle/>
              <a:p>
                <a:pPr algn="just">
                  <a:spcAft>
                    <a:spcPts val="0"/>
                  </a:spcAft>
                  <a:tabLst>
                    <a:tab pos="2340610" algn="ctr"/>
                  </a:tabLst>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𝑛</m:t>
                          </m:r>
                        </m:den>
                      </m:f>
                      <m:r>
                        <a:rPr lang="it-IT" i="1">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30</m:t>
                          </m:r>
                        </m:den>
                      </m:f>
                      <m:r>
                        <a:rPr lang="it-IT" i="1">
                          <a:latin typeface="Cambria Math" panose="02040503050406030204" pitchFamily="18" charset="0"/>
                          <a:ea typeface="Times New Roman" panose="02020603050405020304" pitchFamily="18" charset="0"/>
                          <a:cs typeface="Times New Roman" panose="02020603050405020304" pitchFamily="18" charset="0"/>
                        </a:rPr>
                        <m:t>5</m:t>
                      </m:r>
                      <m:r>
                        <a:rPr lang="it-IT" b="0" i="1" smtClean="0">
                          <a:latin typeface="Cambria Math" panose="02040503050406030204" pitchFamily="18" charset="0"/>
                          <a:ea typeface="Times New Roman" panose="02020603050405020304" pitchFamily="18" charset="0"/>
                          <a:cs typeface="Times New Roman" panose="02020603050405020304" pitchFamily="18" charset="0"/>
                        </a:rPr>
                        <m:t>.</m:t>
                      </m:r>
                      <m:r>
                        <a:rPr lang="it-IT" i="1">
                          <a:latin typeface="Cambria Math" panose="02040503050406030204" pitchFamily="18" charset="0"/>
                          <a:ea typeface="Times New Roman" panose="02020603050405020304" pitchFamily="18" charset="0"/>
                          <a:cs typeface="Times New Roman" panose="02020603050405020304" pitchFamily="18" charset="0"/>
                        </a:rPr>
                        <m:t>190=173</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2340610" algn="ctr"/>
                  </a:tabLst>
                </a:pPr>
                <a:r>
                  <a:rPr lang="it-IT" dirty="0">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10" name="Rettangolo 9"/>
              <p:cNvSpPr>
                <a:spLocks noRot="1" noChangeAspect="1" noMove="1" noResize="1" noEditPoints="1" noAdjustHandles="1" noChangeArrowheads="1" noChangeShapeType="1" noTextEdit="1"/>
              </p:cNvSpPr>
              <p:nvPr/>
            </p:nvSpPr>
            <p:spPr>
              <a:xfrm>
                <a:off x="2419928" y="5100408"/>
                <a:ext cx="4572000" cy="143090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933535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498801" y="1189876"/>
            <a:ext cx="7902897" cy="1477328"/>
          </a:xfrm>
          <a:prstGeom prst="rect">
            <a:avLst/>
          </a:prstGeom>
        </p:spPr>
        <p:txBody>
          <a:bodyPr wrap="square">
            <a:spAutoFit/>
          </a:bodyPr>
          <a:lstStyle/>
          <a:p>
            <a:r>
              <a:rPr lang="it-IT" dirty="0">
                <a:latin typeface="Slimbach-Book"/>
              </a:rPr>
              <a:t>Consideriamo la variabile “quantità di cenere inquinante” che fuoriesce dalla ciminiera </a:t>
            </a:r>
            <a:r>
              <a:rPr lang="it-IT" dirty="0" smtClean="0">
                <a:latin typeface="Slimbach-Book"/>
              </a:rPr>
              <a:t>di un </a:t>
            </a:r>
            <a:r>
              <a:rPr lang="it-IT" dirty="0">
                <a:latin typeface="Slimbach-Book"/>
              </a:rPr>
              <a:t>certo tipo di industria. In una regione si hanno nove industrie che hanno installato </a:t>
            </a:r>
            <a:r>
              <a:rPr lang="it-IT" dirty="0" smtClean="0">
                <a:latin typeface="Slimbach-Book"/>
              </a:rPr>
              <a:t>un dispositivo </a:t>
            </a:r>
            <a:r>
              <a:rPr lang="it-IT" dirty="0">
                <a:latin typeface="Slimbach-Book"/>
              </a:rPr>
              <a:t>anti-inquinante di tipo A e altre nove che hanno installato un dispositivo </a:t>
            </a:r>
            <a:r>
              <a:rPr lang="it-IT" dirty="0" smtClean="0">
                <a:latin typeface="Slimbach-Book"/>
              </a:rPr>
              <a:t>di tipo </a:t>
            </a:r>
            <a:r>
              <a:rPr lang="it-IT" dirty="0">
                <a:latin typeface="Slimbach-Book"/>
              </a:rPr>
              <a:t>B</a:t>
            </a:r>
            <a:r>
              <a:rPr lang="it-IT" dirty="0" smtClean="0">
                <a:latin typeface="Slimbach-Book"/>
              </a:rPr>
              <a:t>. Quale dei due dispostivi presenta maggiore variabilità?</a:t>
            </a:r>
            <a:endParaRPr lang="it-IT" dirty="0"/>
          </a:p>
        </p:txBody>
      </p:sp>
      <p:graphicFrame>
        <p:nvGraphicFramePr>
          <p:cNvPr id="5" name="Tabella 4"/>
          <p:cNvGraphicFramePr>
            <a:graphicFrameLocks noGrp="1"/>
          </p:cNvGraphicFramePr>
          <p:nvPr>
            <p:extLst/>
          </p:nvPr>
        </p:nvGraphicFramePr>
        <p:xfrm>
          <a:off x="646747" y="2999486"/>
          <a:ext cx="1509395" cy="2257171"/>
        </p:xfrm>
        <a:graphic>
          <a:graphicData uri="http://schemas.openxmlformats.org/drawingml/2006/table">
            <a:tbl>
              <a:tblPr firstRow="1" firstCol="1" bandRow="1" bandCol="1"/>
              <a:tblGrid>
                <a:gridCol w="715645">
                  <a:extLst>
                    <a:ext uri="{9D8B030D-6E8A-4147-A177-3AD203B41FA5}">
                      <a16:colId xmlns:a16="http://schemas.microsoft.com/office/drawing/2014/main" xmlns="" val="20000"/>
                    </a:ext>
                  </a:extLst>
                </a:gridCol>
                <a:gridCol w="396875">
                  <a:extLst>
                    <a:ext uri="{9D8B030D-6E8A-4147-A177-3AD203B41FA5}">
                      <a16:colId xmlns:a16="http://schemas.microsoft.com/office/drawing/2014/main" xmlns="" val="20001"/>
                    </a:ext>
                  </a:extLst>
                </a:gridCol>
                <a:gridCol w="396875">
                  <a:extLst>
                    <a:ext uri="{9D8B030D-6E8A-4147-A177-3AD203B41FA5}">
                      <a16:colId xmlns:a16="http://schemas.microsoft.com/office/drawing/2014/main" xmlns="" val="20002"/>
                    </a:ext>
                  </a:extLst>
                </a:gridCol>
              </a:tblGrid>
              <a:tr h="0">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Industria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B</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80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2"/>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3"/>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4"/>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5"/>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6"/>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7"/>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8"/>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xmlns="" val="10009"/>
                  </a:ext>
                </a:extLst>
              </a:tr>
              <a:tr h="200025">
                <a:tc>
                  <a:txBody>
                    <a:bodyPr/>
                    <a:lstStyle/>
                    <a:p>
                      <a:pP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TOT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582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308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602550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nvPr>
        </p:nvGraphicFramePr>
        <p:xfrm>
          <a:off x="467439" y="1275710"/>
          <a:ext cx="3221355" cy="2295525"/>
        </p:xfrm>
        <a:graphic>
          <a:graphicData uri="http://schemas.openxmlformats.org/drawingml/2006/table">
            <a:tbl>
              <a:tblPr firstRow="1" firstCol="1" bandRow="1" bandCol="1"/>
              <a:tblGrid>
                <a:gridCol w="715645">
                  <a:extLst>
                    <a:ext uri="{9D8B030D-6E8A-4147-A177-3AD203B41FA5}">
                      <a16:colId xmlns:a16="http://schemas.microsoft.com/office/drawing/2014/main" xmlns="" val="20000"/>
                    </a:ext>
                  </a:extLst>
                </a:gridCol>
                <a:gridCol w="396875">
                  <a:extLst>
                    <a:ext uri="{9D8B030D-6E8A-4147-A177-3AD203B41FA5}">
                      <a16:colId xmlns:a16="http://schemas.microsoft.com/office/drawing/2014/main" xmlns="" val="20001"/>
                    </a:ext>
                  </a:extLst>
                </a:gridCol>
                <a:gridCol w="55118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396875">
                  <a:extLst>
                    <a:ext uri="{9D8B030D-6E8A-4147-A177-3AD203B41FA5}">
                      <a16:colId xmlns:a16="http://schemas.microsoft.com/office/drawing/2014/main" xmlns="" val="20004"/>
                    </a:ext>
                  </a:extLst>
                </a:gridCol>
                <a:gridCol w="551180">
                  <a:extLst>
                    <a:ext uri="{9D8B030D-6E8A-4147-A177-3AD203B41FA5}">
                      <a16:colId xmlns:a16="http://schemas.microsoft.com/office/drawing/2014/main" xmlns="" val="20005"/>
                    </a:ext>
                  </a:extLst>
                </a:gridCol>
              </a:tblGrid>
              <a:tr h="209550">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Industria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A</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A</a:t>
                      </a:r>
                      <a:r>
                        <a:rPr lang="it-IT" sz="1050" baseline="30000" dirty="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B</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B</a:t>
                      </a:r>
                      <a:r>
                        <a:rPr lang="it-IT" sz="1050" baseline="3000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00"/>
                  </a:ext>
                </a:extLst>
              </a:tr>
              <a:tr h="209550">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4761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nSpc>
                          <a:spcPct val="107000"/>
                        </a:lnSpc>
                      </a:pPr>
                      <a:endParaRPr lang="it-IT" sz="1200">
                        <a:effectLst/>
                        <a:latin typeface="Calibri" panose="020F0502020204030204" pitchFamily="34"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1225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80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6400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3844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2"/>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1936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1849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3"/>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2704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529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4"/>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2916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5"/>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2916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784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6"/>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7396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22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484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7"/>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77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5929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1600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8"/>
                  </a:ext>
                </a:extLst>
              </a:tr>
              <a:tr h="209550">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66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4356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625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0009"/>
                  </a:ext>
                </a:extLst>
              </a:tr>
              <a:tr h="200025">
                <a:tc>
                  <a:txBody>
                    <a:bodyPr/>
                    <a:lstStyle/>
                    <a:p>
                      <a:pP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TOT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582</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39314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nSpc>
                          <a:spcPct val="107000"/>
                        </a:lnSpc>
                      </a:pPr>
                      <a:endParaRPr lang="it-IT" sz="1200" dirty="0">
                        <a:effectLst/>
                        <a:latin typeface="Calibri" panose="020F0502020204030204" pitchFamily="34"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a:effectLst/>
                          <a:latin typeface="Arial" panose="020B0604020202020204" pitchFamily="34" charset="0"/>
                          <a:ea typeface="Times New Roman" panose="02020603050405020304" pitchFamily="18" charset="0"/>
                          <a:cs typeface="Times New Roman" panose="02020603050405020304" pitchFamily="18" charset="0"/>
                        </a:rPr>
                        <a:t>308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tc>
                  <a:txBody>
                    <a:bodyPr/>
                    <a:lstStyle/>
                    <a:p>
                      <a:pPr algn="r">
                        <a:lnSpc>
                          <a:spcPct val="107000"/>
                        </a:lnSpc>
                        <a:spcAft>
                          <a:spcPts val="0"/>
                        </a:spcAft>
                      </a:pPr>
                      <a:r>
                        <a:rPr lang="it-IT" sz="1050" dirty="0">
                          <a:effectLst/>
                          <a:latin typeface="Arial" panose="020B0604020202020204" pitchFamily="34" charset="0"/>
                          <a:ea typeface="Times New Roman" panose="02020603050405020304" pitchFamily="18" charset="0"/>
                          <a:cs typeface="Times New Roman" panose="02020603050405020304" pitchFamily="18" charset="0"/>
                        </a:rPr>
                        <a:t>11840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mc:AlternateContent xmlns:mc="http://schemas.openxmlformats.org/markup-compatibility/2006" xmlns:a14="http://schemas.microsoft.com/office/drawing/2010/main">
        <mc:Choice Requires="a14">
          <p:sp>
            <p:nvSpPr>
              <p:cNvPr id="15" name="Rettangolo 14"/>
              <p:cNvSpPr/>
              <p:nvPr/>
            </p:nvSpPr>
            <p:spPr>
              <a:xfrm>
                <a:off x="3882350" y="1778082"/>
                <a:ext cx="4959468" cy="6981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smtClean="0">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rPr>
                            <m:t>𝐴</m:t>
                          </m:r>
                        </m:sub>
                        <m:sup>
                          <m:r>
                            <a:rPr lang="it-IT" sz="1400" b="0" i="1" smtClean="0">
                              <a:latin typeface="Cambria Math" panose="02040503050406030204" pitchFamily="18" charset="0"/>
                            </a:rPr>
                            <m:t>2</m:t>
                          </m:r>
                        </m:sup>
                      </m:sSubSup>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𝐾</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𝐴</m:t>
                                  </m:r>
                                </m:e>
                                <m:sub>
                                  <m:r>
                                    <a:rPr lang="it-IT" sz="1400" i="1">
                                      <a:latin typeface="Cambria Math" panose="02040503050406030204" pitchFamily="18" charset="0"/>
                                    </a:rPr>
                                    <m:t>𝑖</m:t>
                                  </m:r>
                                </m:sub>
                              </m:sSub>
                            </m:e>
                            <m:sup>
                              <m:r>
                                <a:rPr lang="it-IT" sz="1400">
                                  <a:latin typeface="Cambria Math" panose="02040503050406030204" pitchFamily="18" charset="0"/>
                                </a:rPr>
                                <m:t>2</m:t>
                              </m:r>
                            </m:sup>
                          </m:sSup>
                          <m:r>
                            <a:rPr lang="it-IT" sz="1400">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𝐴</m:t>
                                  </m:r>
                                </m:sub>
                              </m:sSub>
                            </m:e>
                            <m:sup>
                              <m:r>
                                <a:rPr lang="it-IT" sz="1400">
                                  <a:latin typeface="Cambria Math" panose="02040503050406030204" pitchFamily="18" charset="0"/>
                                </a:rPr>
                                <m:t>2</m:t>
                              </m:r>
                            </m:sup>
                          </m:sSup>
                          <m:r>
                            <a:rPr lang="it-IT" sz="1400" i="1">
                              <a:latin typeface="Cambria Math" panose="02040503050406030204" pitchFamily="18" charset="0"/>
                            </a:rPr>
                            <m:t>=</m:t>
                          </m:r>
                        </m:e>
                      </m:nary>
                      <m:f>
                        <m:fPr>
                          <m:ctrlPr>
                            <a:rPr lang="it-IT" sz="1400" i="1" smtClean="0">
                              <a:latin typeface="Cambria Math" panose="02040503050406030204" pitchFamily="18" charset="0"/>
                            </a:rPr>
                          </m:ctrlPr>
                        </m:fPr>
                        <m:num>
                          <m:r>
                            <a:rPr lang="it-IT" sz="1400" i="1">
                              <a:latin typeface="Cambria Math" panose="02040503050406030204" pitchFamily="18" charset="0"/>
                            </a:rPr>
                            <m:t>39314</m:t>
                          </m:r>
                        </m:num>
                        <m:den>
                          <m:r>
                            <a:rPr lang="it-IT" sz="1400" b="0" i="1" smtClean="0">
                              <a:latin typeface="Cambria Math" panose="02040503050406030204" pitchFamily="18" charset="0"/>
                            </a:rPr>
                            <m:t>9</m:t>
                          </m:r>
                        </m:den>
                      </m:f>
                      <m:r>
                        <a:rPr lang="it-IT" sz="1400" i="1">
                          <a:latin typeface="Cambria Math" panose="02040503050406030204" pitchFamily="18" charset="0"/>
                        </a:rPr>
                        <m:t>−</m:t>
                      </m:r>
                      <m:sSup>
                        <m:sSupPr>
                          <m:ctrlPr>
                            <a:rPr lang="it-IT" sz="1400" i="1" smtClean="0">
                              <a:latin typeface="Cambria Math" panose="02040503050406030204" pitchFamily="18" charset="0"/>
                            </a:rPr>
                          </m:ctrlPr>
                        </m:sSupPr>
                        <m:e>
                          <m:r>
                            <a:rPr lang="it-IT" sz="1400" b="0" i="1" smtClean="0">
                              <a:latin typeface="Cambria Math" panose="02040503050406030204" pitchFamily="18" charset="0"/>
                            </a:rPr>
                            <m:t>64,667</m:t>
                          </m:r>
                        </m:e>
                        <m:sup>
                          <m:r>
                            <a:rPr lang="it-IT" sz="1400" b="0" i="1" smtClean="0">
                              <a:latin typeface="Cambria Math" panose="02040503050406030204" pitchFamily="18" charset="0"/>
                            </a:rPr>
                            <m:t>2</m:t>
                          </m:r>
                        </m:sup>
                      </m:sSup>
                      <m:r>
                        <a:rPr lang="it-IT" sz="1400" i="1">
                          <a:latin typeface="Cambria Math" panose="02040503050406030204" pitchFamily="18" charset="0"/>
                        </a:rPr>
                        <m:t>=</m:t>
                      </m:r>
                      <m:r>
                        <a:rPr lang="it-IT" sz="1400" b="0" i="1" smtClean="0">
                          <a:latin typeface="Cambria Math" panose="02040503050406030204" pitchFamily="18" charset="0"/>
                        </a:rPr>
                        <m:t>186,4</m:t>
                      </m:r>
                    </m:oMath>
                  </m:oMathPara>
                </a14:m>
                <a:endParaRPr lang="it-IT" sz="1400" dirty="0"/>
              </a:p>
            </p:txBody>
          </p:sp>
        </mc:Choice>
        <mc:Fallback xmlns="">
          <p:sp>
            <p:nvSpPr>
              <p:cNvPr id="15" name="Rettangolo 14"/>
              <p:cNvSpPr>
                <a:spLocks noRot="1" noChangeAspect="1" noMove="1" noResize="1" noEditPoints="1" noAdjustHandles="1" noChangeArrowheads="1" noChangeShapeType="1" noTextEdit="1"/>
              </p:cNvSpPr>
              <p:nvPr/>
            </p:nvSpPr>
            <p:spPr>
              <a:xfrm>
                <a:off x="3882350" y="1778082"/>
                <a:ext cx="4959468" cy="698140"/>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4286695" y="1155184"/>
                <a:ext cx="2568908"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𝐴</m:t>
                          </m:r>
                        </m:sub>
                      </m:sSub>
                      <m:r>
                        <a:rPr lang="it-IT" sz="1400" i="0">
                          <a:latin typeface="Cambria Math" panose="02040503050406030204" pitchFamily="18" charset="0"/>
                        </a:rPr>
                        <m:t>=</m:t>
                      </m:r>
                      <m:f>
                        <m:fPr>
                          <m:ctrlPr>
                            <a:rPr lang="it-IT" sz="1400" i="1">
                              <a:latin typeface="Cambria Math" panose="02040503050406030204" pitchFamily="18" charset="0"/>
                            </a:rPr>
                          </m:ctrlPr>
                        </m:fPr>
                        <m:num>
                          <m:r>
                            <a:rPr lang="it-IT" sz="1400" i="0">
                              <a:latin typeface="Cambria Math" panose="02040503050406030204" pitchFamily="18" charset="0"/>
                            </a:rPr>
                            <m:t>1</m:t>
                          </m:r>
                        </m:num>
                        <m:den>
                          <m:r>
                            <a:rPr lang="it-IT" sz="1400" i="1">
                              <a:latin typeface="Cambria Math" panose="02040503050406030204" pitchFamily="18" charset="0"/>
                            </a:rPr>
                            <m:t>𝑛</m:t>
                          </m:r>
                        </m:den>
                      </m:f>
                      <m:r>
                        <a:rPr lang="it-IT" sz="1400" i="0">
                          <a:latin typeface="Cambria Math" panose="02040503050406030204" pitchFamily="18" charset="0"/>
                        </a:rPr>
                        <m:t> </m:t>
                      </m:r>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i="0">
                              <a:latin typeface="Cambria Math" panose="02040503050406030204" pitchFamily="18" charset="0"/>
                            </a:rPr>
                            <m:t>=1</m:t>
                          </m:r>
                        </m:sub>
                        <m:sup>
                          <m:r>
                            <a:rPr lang="it-IT" sz="1400" i="1">
                              <a:latin typeface="Cambria Math" panose="02040503050406030204" pitchFamily="18" charset="0"/>
                            </a:rPr>
                            <m:t>𝑛</m:t>
                          </m:r>
                        </m:sup>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𝐴</m:t>
                              </m:r>
                            </m:e>
                            <m:sub>
                              <m:r>
                                <a:rPr lang="it-IT" sz="1400" i="1">
                                  <a:latin typeface="Cambria Math" panose="02040503050406030204" pitchFamily="18" charset="0"/>
                                </a:rPr>
                                <m:t>𝑖</m:t>
                              </m:r>
                            </m:sub>
                          </m:sSub>
                          <m:r>
                            <a:rPr lang="it-IT" sz="1400" b="0" i="1" smtClean="0">
                              <a:latin typeface="Cambria Math" panose="02040503050406030204" pitchFamily="18" charset="0"/>
                            </a:rPr>
                            <m:t>=</m:t>
                          </m:r>
                          <m:f>
                            <m:fPr>
                              <m:ctrlPr>
                                <a:rPr lang="it-IT" sz="1400" i="1">
                                  <a:latin typeface="Cambria Math" panose="02040503050406030204" pitchFamily="18" charset="0"/>
                                </a:rPr>
                              </m:ctrlPr>
                            </m:fPr>
                            <m:num>
                              <m:r>
                                <a:rPr lang="it-IT" sz="1400" b="0" i="0" smtClean="0">
                                  <a:latin typeface="Cambria Math" panose="02040503050406030204" pitchFamily="18" charset="0"/>
                                </a:rPr>
                                <m:t>582</m:t>
                              </m:r>
                            </m:num>
                            <m:den>
                              <m:r>
                                <a:rPr lang="it-IT" sz="1400" b="0" i="1" smtClean="0">
                                  <a:latin typeface="Cambria Math" panose="02040503050406030204" pitchFamily="18" charset="0"/>
                                </a:rPr>
                                <m:t>9</m:t>
                              </m:r>
                            </m:den>
                          </m:f>
                          <m:r>
                            <a:rPr lang="it-IT" sz="1400" b="0" i="1" smtClean="0">
                              <a:latin typeface="Cambria Math" panose="02040503050406030204" pitchFamily="18" charset="0"/>
                            </a:rPr>
                            <m:t>=64,667</m:t>
                          </m:r>
                        </m:e>
                      </m:nary>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4286695" y="1155184"/>
                <a:ext cx="2568908" cy="680507"/>
              </a:xfrm>
              <a:prstGeom prst="rect">
                <a:avLst/>
              </a:prstGeom>
              <a:blipFill rotWithShape="0">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155864" y="4417432"/>
                <a:ext cx="2165529" cy="491481"/>
              </a:xfrm>
              <a:prstGeom prst="rect">
                <a:avLst/>
              </a:prstGeom>
            </p:spPr>
            <p:txBody>
              <a:bodyPr wrap="none">
                <a:spAutoFit/>
              </a:bodyPr>
              <a:lstStyle/>
              <a:p>
                <a:pPr marL="228600" algn="just">
                  <a:spcAft>
                    <a:spcPts val="0"/>
                  </a:spcAft>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cs typeface="Times New Roman" panose="02020603050405020304" pitchFamily="18" charset="0"/>
                            </a:rPr>
                          </m:ctrlPr>
                        </m:sSubPr>
                        <m:e>
                          <m:r>
                            <a:rPr lang="it-IT" sz="1400" b="0" i="1" smtClean="0">
                              <a:latin typeface="Cambria Math" panose="02040503050406030204" pitchFamily="18" charset="0"/>
                              <a:cs typeface="Times New Roman" panose="02020603050405020304" pitchFamily="18" charset="0"/>
                            </a:rPr>
                            <m:t>𝐶𝑉</m:t>
                          </m:r>
                        </m:e>
                        <m:sub>
                          <m:r>
                            <a:rPr lang="it-IT" sz="1400" b="0" i="1" smtClean="0">
                              <a:latin typeface="Cambria Math" panose="02040503050406030204" pitchFamily="18" charset="0"/>
                              <a:cs typeface="Times New Roman" panose="02020603050405020304" pitchFamily="18" charset="0"/>
                            </a:rPr>
                            <m:t>𝐴</m:t>
                          </m:r>
                        </m:sub>
                      </m:sSub>
                      <m:r>
                        <a:rPr lang="it-IT" sz="1400" b="0" i="1" smtClean="0">
                          <a:latin typeface="Cambria Math" panose="020405030504060302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sym typeface="Symbol" panose="05050102010706020507" pitchFamily="18" charset="2"/>
                                </a:rPr>
                                <m:t></m:t>
                              </m:r>
                            </m:e>
                            <m:sub>
                              <m:r>
                                <a:rPr lang="it-IT" sz="1400" i="1">
                                  <a:latin typeface="Cambria Math" panose="02040503050406030204" pitchFamily="18" charset="0"/>
                                </a:rPr>
                                <m:t>𝐴</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i="1">
                                  <a:latin typeface="Cambria Math" panose="02040503050406030204" pitchFamily="18" charset="0"/>
                                </a:rPr>
                                <m:t>𝐴</m:t>
                              </m:r>
                            </m:sub>
                          </m:sSub>
                        </m:den>
                      </m:f>
                      <m:r>
                        <a:rPr lang="it-IT" sz="1400" i="1">
                          <a:latin typeface="Cambria Math" panose="02040503050406030204" pitchFamily="18" charset="0"/>
                          <a:ea typeface="Times New Roman" panose="02020603050405020304" pitchFamily="18" charset="0"/>
                          <a:cs typeface="Times New Roman" panose="02020603050405020304" pitchFamily="18" charset="0"/>
                        </a:rPr>
                        <m:t>100</m:t>
                      </m:r>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=21 %</m:t>
                      </m:r>
                    </m:oMath>
                  </m:oMathPara>
                </a14:m>
                <a:endParaRPr lang="it-IT" sz="105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4" name="Rettangolo 3"/>
              <p:cNvSpPr>
                <a:spLocks noRot="1" noChangeAspect="1" noMove="1" noResize="1" noEditPoints="1" noAdjustHandles="1" noChangeArrowheads="1" noChangeShapeType="1" noTextEdit="1"/>
              </p:cNvSpPr>
              <p:nvPr/>
            </p:nvSpPr>
            <p:spPr>
              <a:xfrm>
                <a:off x="155864" y="4417432"/>
                <a:ext cx="2165529" cy="491481"/>
              </a:xfrm>
              <a:prstGeom prst="rect">
                <a:avLst/>
              </a:prstGeom>
              <a:blipFill rotWithShape="0">
                <a:blip r:embed="rId6"/>
                <a:stretch>
                  <a:fillRect b="-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286695" y="2587517"/>
                <a:ext cx="1729191" cy="390492"/>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rPr>
                        </m:ctrlPr>
                      </m:sSubPr>
                      <m:e>
                        <m:r>
                          <a:rPr lang="it-IT" sz="1600" i="1" smtClean="0">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rPr>
                          <m:t>𝐴</m:t>
                        </m:r>
                      </m:sub>
                    </m:sSub>
                    <m:r>
                      <a:rPr lang="it-IT" sz="1600" i="1">
                        <a:latin typeface="Cambria Math" panose="02040503050406030204" pitchFamily="18" charset="0"/>
                      </a:rPr>
                      <m:t>=</m:t>
                    </m:r>
                    <m:rad>
                      <m:radPr>
                        <m:degHide m:val="on"/>
                        <m:ctrlPr>
                          <a:rPr lang="it-IT" sz="1600" i="1">
                            <a:latin typeface="Cambria Math" panose="02040503050406030204" pitchFamily="18" charset="0"/>
                          </a:rPr>
                        </m:ctrlPr>
                      </m:radPr>
                      <m:deg/>
                      <m:e>
                        <m:sSubSup>
                          <m:sSubSupPr>
                            <m:ctrlPr>
                              <a:rPr lang="it-IT" sz="1600" i="1">
                                <a:latin typeface="Cambria Math" panose="02040503050406030204" pitchFamily="18" charset="0"/>
                              </a:rPr>
                            </m:ctrlPr>
                          </m:sSubSupPr>
                          <m:e>
                            <m:r>
                              <a:rPr lang="it-IT" sz="1600" i="1">
                                <a:latin typeface="Cambria Math" panose="02040503050406030204" pitchFamily="18" charset="0"/>
                                <a:sym typeface="Symbol" panose="05050102010706020507" pitchFamily="18" charset="2"/>
                              </a:rPr>
                              <m:t></m:t>
                            </m:r>
                          </m:e>
                          <m:sub>
                            <m:r>
                              <a:rPr lang="it-IT" sz="1600" i="1">
                                <a:latin typeface="Cambria Math" panose="02040503050406030204" pitchFamily="18" charset="0"/>
                              </a:rPr>
                              <m:t>𝐴</m:t>
                            </m:r>
                          </m:sub>
                          <m:sup>
                            <m:r>
                              <a:rPr lang="it-IT" sz="1600" i="1">
                                <a:latin typeface="Cambria Math" panose="02040503050406030204" pitchFamily="18" charset="0"/>
                              </a:rPr>
                              <m:t>2</m:t>
                            </m:r>
                          </m:sup>
                        </m:sSubSup>
                      </m:e>
                    </m:rad>
                    <m:r>
                      <a:rPr lang="it-IT" sz="1600" b="0" i="1" smtClean="0">
                        <a:latin typeface="Cambria Math" panose="02040503050406030204" pitchFamily="18" charset="0"/>
                      </a:rPr>
                      <m:t>=</m:t>
                    </m:r>
                  </m:oMath>
                </a14:m>
                <a:r>
                  <a:rPr lang="it-IT" sz="1600" dirty="0" smtClean="0"/>
                  <a:t>13,65</a:t>
                </a:r>
                <a:endParaRPr lang="it-IT" sz="1600" dirty="0"/>
              </a:p>
            </p:txBody>
          </p:sp>
        </mc:Choice>
        <mc:Fallback xmlns="">
          <p:sp>
            <p:nvSpPr>
              <p:cNvPr id="5" name="Rettangolo 4"/>
              <p:cNvSpPr>
                <a:spLocks noRot="1" noChangeAspect="1" noMove="1" noResize="1" noEditPoints="1" noAdjustHandles="1" noChangeArrowheads="1" noChangeShapeType="1" noTextEdit="1"/>
              </p:cNvSpPr>
              <p:nvPr/>
            </p:nvSpPr>
            <p:spPr>
              <a:xfrm>
                <a:off x="4286695" y="2587517"/>
                <a:ext cx="1729191" cy="390492"/>
              </a:xfrm>
              <a:prstGeom prst="rect">
                <a:avLst/>
              </a:prstGeom>
              <a:blipFill rotWithShape="0">
                <a:blip r:embed="rId7"/>
                <a:stretch>
                  <a:fillRect r="-1056" b="-1846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286695" y="3192909"/>
                <a:ext cx="2569678"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r>
                        <a:rPr lang="it-IT" sz="1400">
                          <a:latin typeface="Cambria Math" panose="02040503050406030204" pitchFamily="18" charset="0"/>
                        </a:rPr>
                        <m:t> </m:t>
                      </m:r>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𝑛</m:t>
                          </m:r>
                        </m:sup>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𝐵</m:t>
                              </m:r>
                            </m:e>
                            <m:sub>
                              <m:r>
                                <a:rPr lang="it-IT" sz="1400" i="1">
                                  <a:latin typeface="Cambria Math" panose="02040503050406030204" pitchFamily="18" charset="0"/>
                                </a:rPr>
                                <m:t>𝑖</m:t>
                              </m:r>
                            </m:sub>
                          </m:sSub>
                          <m:r>
                            <a:rPr lang="it-IT" sz="1400" i="1">
                              <a:latin typeface="Cambria Math" panose="02040503050406030204" pitchFamily="18" charset="0"/>
                            </a:rPr>
                            <m:t>=</m:t>
                          </m:r>
                          <m:f>
                            <m:fPr>
                              <m:ctrlPr>
                                <a:rPr lang="it-IT" sz="1400" i="1">
                                  <a:latin typeface="Cambria Math" panose="02040503050406030204" pitchFamily="18" charset="0"/>
                                </a:rPr>
                              </m:ctrlPr>
                            </m:fPr>
                            <m:num>
                              <m:r>
                                <a:rPr lang="it-IT" sz="1400" b="0" i="0" smtClean="0">
                                  <a:latin typeface="Cambria Math" panose="02040503050406030204" pitchFamily="18" charset="0"/>
                                </a:rPr>
                                <m:t>308</m:t>
                              </m:r>
                            </m:num>
                            <m:den>
                              <m:r>
                                <a:rPr lang="it-IT" sz="1400" i="1">
                                  <a:latin typeface="Cambria Math" panose="02040503050406030204" pitchFamily="18" charset="0"/>
                                </a:rPr>
                                <m:t>9</m:t>
                              </m:r>
                            </m:den>
                          </m:f>
                          <m:r>
                            <a:rPr lang="it-IT" sz="1400" i="1">
                              <a:latin typeface="Cambria Math" panose="02040503050406030204" pitchFamily="18" charset="0"/>
                            </a:rPr>
                            <m:t>=</m:t>
                          </m:r>
                          <m:r>
                            <a:rPr lang="it-IT" sz="1400" b="0" i="1" smtClean="0">
                              <a:latin typeface="Cambria Math" panose="02040503050406030204" pitchFamily="18" charset="0"/>
                            </a:rPr>
                            <m:t>34,222</m:t>
                          </m:r>
                        </m:e>
                      </m:nary>
                    </m:oMath>
                  </m:oMathPara>
                </a14:m>
                <a:endParaRPr lang="it-IT" sz="1400" dirty="0"/>
              </a:p>
            </p:txBody>
          </p:sp>
        </mc:Choice>
        <mc:Fallback xmlns="">
          <p:sp>
            <p:nvSpPr>
              <p:cNvPr id="6" name="Rettangolo 5"/>
              <p:cNvSpPr>
                <a:spLocks noRot="1" noChangeAspect="1" noMove="1" noResize="1" noEditPoints="1" noAdjustHandles="1" noChangeArrowheads="1" noChangeShapeType="1" noTextEdit="1"/>
              </p:cNvSpPr>
              <p:nvPr/>
            </p:nvSpPr>
            <p:spPr>
              <a:xfrm>
                <a:off x="4286695" y="3192909"/>
                <a:ext cx="2569678" cy="680507"/>
              </a:xfrm>
              <a:prstGeom prst="rect">
                <a:avLst/>
              </a:prstGeom>
              <a:blipFill rotWithShape="0">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4076084" y="3845526"/>
                <a:ext cx="4572000" cy="69814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it-IT" sz="1400" i="1" smtClean="0">
                              <a:latin typeface="Cambria Math" panose="02040503050406030204" pitchFamily="18" charset="0"/>
                            </a:rPr>
                          </m:ctrlPr>
                        </m:sSubSupPr>
                        <m:e>
                          <m:r>
                            <a:rPr lang="it-IT" sz="1400" i="1">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sym typeface="Symbol" panose="05050102010706020507" pitchFamily="18" charset="2"/>
                            </a:rPr>
                            <m:t>𝐵</m:t>
                          </m:r>
                        </m:sub>
                        <m:sup>
                          <m:r>
                            <a:rPr lang="it-IT" sz="1400" i="1">
                              <a:latin typeface="Cambria Math" panose="02040503050406030204" pitchFamily="18" charset="0"/>
                            </a:rPr>
                            <m:t>2</m:t>
                          </m:r>
                        </m:sup>
                      </m:sSubSup>
                      <m:r>
                        <a:rPr lang="it-IT" sz="1400">
                          <a:latin typeface="Cambria Math" panose="02040503050406030204" pitchFamily="18" charset="0"/>
                        </a:rPr>
                        <m:t>=</m:t>
                      </m:r>
                      <m:f>
                        <m:fPr>
                          <m:ctrlPr>
                            <a:rPr lang="it-IT" sz="1400" i="1">
                              <a:latin typeface="Cambria Math" panose="02040503050406030204" pitchFamily="18" charset="0"/>
                            </a:rPr>
                          </m:ctrlPr>
                        </m:fPr>
                        <m:num>
                          <m:r>
                            <a:rPr lang="it-IT" sz="1400">
                              <a:latin typeface="Cambria Math" panose="02040503050406030204" pitchFamily="18" charset="0"/>
                            </a:rPr>
                            <m:t>1</m:t>
                          </m:r>
                        </m:num>
                        <m:den>
                          <m:r>
                            <a:rPr lang="it-IT" sz="1400" i="1">
                              <a:latin typeface="Cambria Math" panose="02040503050406030204" pitchFamily="18" charset="0"/>
                            </a:rPr>
                            <m:t>𝑛</m:t>
                          </m:r>
                        </m:den>
                      </m:f>
                      <m:nary>
                        <m:naryPr>
                          <m:chr m:val="∑"/>
                          <m:limLoc m:val="undOvr"/>
                          <m:ctrlPr>
                            <a:rPr lang="it-IT" sz="1400" i="1">
                              <a:latin typeface="Cambria Math" panose="02040503050406030204" pitchFamily="18" charset="0"/>
                            </a:rPr>
                          </m:ctrlPr>
                        </m:naryPr>
                        <m:sub>
                          <m:r>
                            <a:rPr lang="it-IT" sz="1400" i="1">
                              <a:latin typeface="Cambria Math" panose="02040503050406030204" pitchFamily="18" charset="0"/>
                            </a:rPr>
                            <m:t>𝑖</m:t>
                          </m:r>
                          <m:r>
                            <a:rPr lang="it-IT" sz="1400">
                              <a:latin typeface="Cambria Math" panose="02040503050406030204" pitchFamily="18" charset="0"/>
                            </a:rPr>
                            <m:t>=1</m:t>
                          </m:r>
                        </m:sub>
                        <m:sup>
                          <m:r>
                            <a:rPr lang="it-IT" sz="1400" i="1">
                              <a:latin typeface="Cambria Math" panose="02040503050406030204" pitchFamily="18" charset="0"/>
                            </a:rPr>
                            <m:t>𝐾</m:t>
                          </m:r>
                        </m:sup>
                        <m:e>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b="0" i="1" smtClean="0">
                                      <a:latin typeface="Cambria Math" panose="02040503050406030204" pitchFamily="18" charset="0"/>
                                    </a:rPr>
                                    <m:t>𝐵</m:t>
                                  </m:r>
                                </m:e>
                                <m:sub>
                                  <m:r>
                                    <a:rPr lang="it-IT" sz="1400" i="1">
                                      <a:latin typeface="Cambria Math" panose="02040503050406030204" pitchFamily="18" charset="0"/>
                                    </a:rPr>
                                    <m:t>𝑖</m:t>
                                  </m:r>
                                </m:sub>
                              </m:sSub>
                            </m:e>
                            <m:sup>
                              <m:r>
                                <a:rPr lang="it-IT" sz="1400">
                                  <a:latin typeface="Cambria Math" panose="02040503050406030204" pitchFamily="18" charset="0"/>
                                </a:rPr>
                                <m:t>2</m:t>
                              </m:r>
                            </m:sup>
                          </m:sSup>
                          <m:r>
                            <a:rPr lang="it-IT" sz="1400">
                              <a:latin typeface="Cambria Math" panose="02040503050406030204" pitchFamily="18" charset="0"/>
                            </a:rPr>
                            <m:t>−</m:t>
                          </m:r>
                          <m:sSup>
                            <m:sSupPr>
                              <m:ctrlPr>
                                <a:rPr lang="it-IT" sz="1400" i="1">
                                  <a:latin typeface="Cambria Math" panose="02040503050406030204" pitchFamily="18" charset="0"/>
                                </a:rPr>
                              </m:ctrlPr>
                            </m:sSupPr>
                            <m:e>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e>
                            <m:sup>
                              <m:r>
                                <a:rPr lang="it-IT" sz="1400">
                                  <a:latin typeface="Cambria Math" panose="02040503050406030204" pitchFamily="18" charset="0"/>
                                </a:rPr>
                                <m:t>2</m:t>
                              </m:r>
                            </m:sup>
                          </m:sSup>
                          <m:r>
                            <a:rPr lang="it-IT" sz="1400" i="1">
                              <a:latin typeface="Cambria Math" panose="02040503050406030204" pitchFamily="18" charset="0"/>
                            </a:rPr>
                            <m:t>=</m:t>
                          </m:r>
                        </m:e>
                      </m:nary>
                      <m:f>
                        <m:fPr>
                          <m:ctrlPr>
                            <a:rPr lang="it-IT" sz="1400" i="1">
                              <a:latin typeface="Cambria Math" panose="02040503050406030204" pitchFamily="18" charset="0"/>
                            </a:rPr>
                          </m:ctrlPr>
                        </m:fPr>
                        <m:num>
                          <m:r>
                            <a:rPr lang="it-IT" sz="1400" b="0" i="1" smtClean="0">
                              <a:latin typeface="Cambria Math" panose="02040503050406030204" pitchFamily="18" charset="0"/>
                            </a:rPr>
                            <m:t>11840</m:t>
                          </m:r>
                        </m:num>
                        <m:den>
                          <m:r>
                            <a:rPr lang="it-IT" sz="1400" i="1">
                              <a:latin typeface="Cambria Math" panose="02040503050406030204" pitchFamily="18" charset="0"/>
                            </a:rPr>
                            <m:t>9</m:t>
                          </m:r>
                        </m:den>
                      </m:f>
                      <m:r>
                        <a:rPr lang="it-IT" sz="1400" i="1">
                          <a:latin typeface="Cambria Math" panose="02040503050406030204" pitchFamily="18" charset="0"/>
                        </a:rPr>
                        <m:t>−</m:t>
                      </m:r>
                      <m:sSup>
                        <m:sSupPr>
                          <m:ctrlPr>
                            <a:rPr lang="it-IT" sz="1400" i="1">
                              <a:latin typeface="Cambria Math" panose="02040503050406030204" pitchFamily="18" charset="0"/>
                            </a:rPr>
                          </m:ctrlPr>
                        </m:sSupPr>
                        <m:e>
                          <m:r>
                            <a:rPr lang="it-IT" sz="1400" b="0" i="1" smtClean="0">
                              <a:latin typeface="Cambria Math" panose="02040503050406030204" pitchFamily="18" charset="0"/>
                            </a:rPr>
                            <m:t>34,222</m:t>
                          </m:r>
                        </m:e>
                        <m:sup>
                          <m:r>
                            <a:rPr lang="it-IT" sz="1400" i="1">
                              <a:latin typeface="Cambria Math" panose="02040503050406030204" pitchFamily="18" charset="0"/>
                            </a:rPr>
                            <m:t>2</m:t>
                          </m:r>
                        </m:sup>
                      </m:sSup>
                      <m:r>
                        <a:rPr lang="it-IT" sz="1400" i="1">
                          <a:latin typeface="Cambria Math" panose="02040503050406030204" pitchFamily="18" charset="0"/>
                        </a:rPr>
                        <m:t>=</m:t>
                      </m:r>
                      <m:r>
                        <a:rPr lang="it-IT" sz="1400" b="0" i="1" smtClean="0">
                          <a:latin typeface="Cambria Math" panose="02040503050406030204" pitchFamily="18" charset="0"/>
                        </a:rPr>
                        <m:t>144,4</m:t>
                      </m:r>
                    </m:oMath>
                  </m:oMathPara>
                </a14:m>
                <a:endParaRPr lang="it-IT" sz="1400" dirty="0"/>
              </a:p>
            </p:txBody>
          </p:sp>
        </mc:Choice>
        <mc:Fallback xmlns="">
          <p:sp>
            <p:nvSpPr>
              <p:cNvPr id="7" name="Rettangolo 6"/>
              <p:cNvSpPr>
                <a:spLocks noRot="1" noChangeAspect="1" noMove="1" noResize="1" noEditPoints="1" noAdjustHandles="1" noChangeArrowheads="1" noChangeShapeType="1" noTextEdit="1"/>
              </p:cNvSpPr>
              <p:nvPr/>
            </p:nvSpPr>
            <p:spPr>
              <a:xfrm>
                <a:off x="4076084" y="3845526"/>
                <a:ext cx="4572000" cy="698140"/>
              </a:xfrm>
              <a:prstGeom prst="rect">
                <a:avLst/>
              </a:prstGeom>
              <a:blipFill rotWithShape="0">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4353370" y="4656064"/>
                <a:ext cx="1757917" cy="390492"/>
              </a:xfrm>
              <a:prstGeom prst="rect">
                <a:avLst/>
              </a:prstGeom>
            </p:spPr>
            <p:txBody>
              <a:bodyPr wrap="none">
                <a:spAutoFit/>
              </a:bodyPr>
              <a:lstStyle/>
              <a:p>
                <a14:m>
                  <m:oMath xmlns:m="http://schemas.openxmlformats.org/officeDocument/2006/math">
                    <m:sSub>
                      <m:sSubPr>
                        <m:ctrlPr>
                          <a:rPr lang="it-IT" sz="1600" i="1" smtClean="0">
                            <a:latin typeface="Cambria Math" panose="02040503050406030204" pitchFamily="18" charset="0"/>
                          </a:rPr>
                        </m:ctrlPr>
                      </m:sSubPr>
                      <m:e>
                        <m:r>
                          <a:rPr lang="it-IT" sz="1600" i="1">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sym typeface="Symbol" panose="05050102010706020507" pitchFamily="18" charset="2"/>
                          </a:rPr>
                          <m:t>𝐵</m:t>
                        </m:r>
                      </m:sub>
                    </m:sSub>
                    <m:r>
                      <a:rPr lang="it-IT" sz="1600" i="1">
                        <a:latin typeface="Cambria Math" panose="02040503050406030204" pitchFamily="18" charset="0"/>
                      </a:rPr>
                      <m:t>=</m:t>
                    </m:r>
                    <m:rad>
                      <m:radPr>
                        <m:degHide m:val="on"/>
                        <m:ctrlPr>
                          <a:rPr lang="it-IT" sz="1600" i="1">
                            <a:latin typeface="Cambria Math" panose="02040503050406030204" pitchFamily="18" charset="0"/>
                          </a:rPr>
                        </m:ctrlPr>
                      </m:radPr>
                      <m:deg/>
                      <m:e>
                        <m:sSubSup>
                          <m:sSubSupPr>
                            <m:ctrlPr>
                              <a:rPr lang="it-IT" sz="1600" i="1">
                                <a:latin typeface="Cambria Math" panose="02040503050406030204" pitchFamily="18" charset="0"/>
                              </a:rPr>
                            </m:ctrlPr>
                          </m:sSubSupPr>
                          <m:e>
                            <m:r>
                              <a:rPr lang="it-IT" sz="1600" i="1">
                                <a:latin typeface="Cambria Math" panose="02040503050406030204" pitchFamily="18" charset="0"/>
                                <a:sym typeface="Symbol" panose="05050102010706020507" pitchFamily="18" charset="2"/>
                              </a:rPr>
                              <m:t></m:t>
                            </m:r>
                          </m:e>
                          <m:sub>
                            <m:r>
                              <a:rPr lang="it-IT" sz="1600" b="0" i="1" smtClean="0">
                                <a:latin typeface="Cambria Math" panose="02040503050406030204" pitchFamily="18" charset="0"/>
                                <a:sym typeface="Symbol" panose="05050102010706020507" pitchFamily="18" charset="2"/>
                              </a:rPr>
                              <m:t>𝐵</m:t>
                            </m:r>
                          </m:sub>
                          <m:sup>
                            <m:r>
                              <a:rPr lang="it-IT" sz="1600" i="1">
                                <a:latin typeface="Cambria Math" panose="02040503050406030204" pitchFamily="18" charset="0"/>
                              </a:rPr>
                              <m:t>2</m:t>
                            </m:r>
                          </m:sup>
                        </m:sSubSup>
                      </m:e>
                    </m:rad>
                    <m:r>
                      <a:rPr lang="it-IT" sz="1600" i="1">
                        <a:latin typeface="Cambria Math" panose="02040503050406030204" pitchFamily="18" charset="0"/>
                      </a:rPr>
                      <m:t>=</m:t>
                    </m:r>
                  </m:oMath>
                </a14:m>
                <a:r>
                  <a:rPr lang="it-IT" sz="1600" dirty="0" smtClean="0"/>
                  <a:t>12,02</a:t>
                </a:r>
                <a:endParaRPr lang="it-IT" sz="1600" dirty="0"/>
              </a:p>
            </p:txBody>
          </p:sp>
        </mc:Choice>
        <mc:Fallback xmlns="">
          <p:sp>
            <p:nvSpPr>
              <p:cNvPr id="8" name="Rettangolo 7"/>
              <p:cNvSpPr>
                <a:spLocks noRot="1" noChangeAspect="1" noMove="1" noResize="1" noEditPoints="1" noAdjustHandles="1" noChangeArrowheads="1" noChangeShapeType="1" noTextEdit="1"/>
              </p:cNvSpPr>
              <p:nvPr/>
            </p:nvSpPr>
            <p:spPr>
              <a:xfrm>
                <a:off x="4353370" y="4656064"/>
                <a:ext cx="1757917" cy="390492"/>
              </a:xfrm>
              <a:prstGeom prst="rect">
                <a:avLst/>
              </a:prstGeom>
              <a:blipFill rotWithShape="0">
                <a:blip r:embed="rId10"/>
                <a:stretch>
                  <a:fillRect r="-1038" b="-20313"/>
                </a:stretch>
              </a:blipFill>
            </p:spPr>
            <p:txBody>
              <a:bodyPr/>
              <a:lstStyle/>
              <a:p>
                <a:r>
                  <a:rPr lang="it-IT">
                    <a:noFill/>
                  </a:rPr>
                  <a:t> </a:t>
                </a:r>
              </a:p>
            </p:txBody>
          </p:sp>
        </mc:Fallback>
      </mc:AlternateContent>
      <p:sp>
        <p:nvSpPr>
          <p:cNvPr id="9" name="CasellaDiTesto 8"/>
          <p:cNvSpPr txBox="1"/>
          <p:nvPr/>
        </p:nvSpPr>
        <p:spPr>
          <a:xfrm>
            <a:off x="4129087" y="2976562"/>
            <a:ext cx="65" cy="276999"/>
          </a:xfrm>
          <a:prstGeom prst="rect">
            <a:avLst/>
          </a:prstGeom>
          <a:noFill/>
        </p:spPr>
        <p:txBody>
          <a:bodyPr wrap="none" lIns="0" tIns="0" rIns="0" bIns="0" rtlCol="0">
            <a:spAutoFit/>
          </a:bodyPr>
          <a:lstStyle/>
          <a:p>
            <a:endParaRPr lang="it-IT" dirty="0"/>
          </a:p>
        </p:txBody>
      </p:sp>
      <mc:AlternateContent xmlns:mc="http://schemas.openxmlformats.org/markup-compatibility/2006" xmlns:a14="http://schemas.microsoft.com/office/drawing/2010/main">
        <mc:Choice Requires="a14">
          <p:sp>
            <p:nvSpPr>
              <p:cNvPr id="10" name="Rettangolo 9"/>
              <p:cNvSpPr/>
              <p:nvPr/>
            </p:nvSpPr>
            <p:spPr>
              <a:xfrm>
                <a:off x="155864" y="5133649"/>
                <a:ext cx="2359877" cy="491481"/>
              </a:xfrm>
              <a:prstGeom prst="rect">
                <a:avLst/>
              </a:prstGeom>
            </p:spPr>
            <p:txBody>
              <a:bodyPr wrap="none">
                <a:spAutoFit/>
              </a:bodyPr>
              <a:lstStyle/>
              <a:p>
                <a:pPr marL="228600" algn="just">
                  <a:spcAft>
                    <a:spcPts val="0"/>
                  </a:spcAft>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cs typeface="Times New Roman" panose="02020603050405020304" pitchFamily="18" charset="0"/>
                            </a:rPr>
                          </m:ctrlPr>
                        </m:sSubPr>
                        <m:e>
                          <m:r>
                            <a:rPr lang="it-IT" sz="1400" i="1">
                              <a:latin typeface="Cambria Math" panose="02040503050406030204" pitchFamily="18" charset="0"/>
                              <a:cs typeface="Times New Roman" panose="02020603050405020304" pitchFamily="18" charset="0"/>
                            </a:rPr>
                            <m:t>𝐶𝑉</m:t>
                          </m:r>
                        </m:e>
                        <m:sub>
                          <m:r>
                            <a:rPr lang="it-IT" sz="1400" b="0" i="1" smtClean="0">
                              <a:latin typeface="Cambria Math" panose="02040503050406030204" pitchFamily="18" charset="0"/>
                              <a:cs typeface="Times New Roman" panose="02020603050405020304" pitchFamily="18" charset="0"/>
                            </a:rPr>
                            <m:t>𝐵</m:t>
                          </m:r>
                        </m:sub>
                      </m:sSub>
                      <m:r>
                        <a:rPr lang="it-IT" sz="1400" i="1">
                          <a:latin typeface="Cambria Math" panose="02040503050406030204" pitchFamily="18" charset="0"/>
                          <a:cs typeface="Times New Roman" panose="02020603050405020304" pitchFamily="18" charset="0"/>
                        </a:rPr>
                        <m:t>=</m:t>
                      </m:r>
                      <m:f>
                        <m:fPr>
                          <m:ctrlPr>
                            <a:rPr lang="it-IT" sz="14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sym typeface="Symbol" panose="05050102010706020507" pitchFamily="18" charset="2"/>
                                </a:rPr>
                                <m:t></m:t>
                              </m:r>
                            </m:e>
                            <m:sub>
                              <m:r>
                                <a:rPr lang="it-IT" sz="1400" b="0" i="1" smtClean="0">
                                  <a:latin typeface="Cambria Math" panose="02040503050406030204" pitchFamily="18" charset="0"/>
                                  <a:sym typeface="Symbol" panose="05050102010706020507" pitchFamily="18" charset="2"/>
                                </a:rPr>
                                <m:t>𝐵</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𝜇</m:t>
                              </m:r>
                            </m:e>
                            <m:sub>
                              <m:r>
                                <a:rPr lang="it-IT" sz="1400" b="0" i="1" smtClean="0">
                                  <a:latin typeface="Cambria Math" panose="02040503050406030204" pitchFamily="18" charset="0"/>
                                </a:rPr>
                                <m:t>𝐵</m:t>
                              </m:r>
                            </m:sub>
                          </m:sSub>
                        </m:den>
                      </m:f>
                      <m:r>
                        <a:rPr lang="it-IT" sz="1400" i="1">
                          <a:latin typeface="Cambria Math" panose="02040503050406030204" pitchFamily="18" charset="0"/>
                          <a:ea typeface="Times New Roman" panose="02020603050405020304" pitchFamily="18" charset="0"/>
                          <a:cs typeface="Times New Roman" panose="02020603050405020304" pitchFamily="18" charset="0"/>
                        </a:rPr>
                        <m:t>100</m:t>
                      </m:r>
                      <m:r>
                        <a:rPr lang="it-IT" sz="1400" b="0" i="1" smtClean="0">
                          <a:latin typeface="Cambria Math" panose="02040503050406030204" pitchFamily="18" charset="0"/>
                          <a:ea typeface="Times New Roman" panose="02020603050405020304" pitchFamily="18" charset="0"/>
                          <a:cs typeface="Times New Roman" panose="02020603050405020304" pitchFamily="18" charset="0"/>
                        </a:rPr>
                        <m:t>=35,12%</m:t>
                      </m:r>
                    </m:oMath>
                  </m:oMathPara>
                </a14:m>
                <a:endParaRPr lang="it-IT" sz="11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55864" y="5133649"/>
                <a:ext cx="2359877" cy="491481"/>
              </a:xfrm>
              <a:prstGeom prst="rect">
                <a:avLst/>
              </a:prstGeom>
              <a:blipFill rotWithShape="0">
                <a:blip r:embed="rId11"/>
                <a:stretch>
                  <a:fillRect b="-1235"/>
                </a:stretch>
              </a:blipFill>
            </p:spPr>
            <p:txBody>
              <a:bodyPr/>
              <a:lstStyle/>
              <a:p>
                <a:r>
                  <a:rPr lang="it-IT">
                    <a:noFill/>
                  </a:rPr>
                  <a:t> </a:t>
                </a:r>
              </a:p>
            </p:txBody>
          </p:sp>
        </mc:Fallback>
      </mc:AlternateContent>
    </p:spTree>
    <p:extLst>
      <p:ext uri="{BB962C8B-B14F-4D97-AF65-F5344CB8AC3E}">
        <p14:creationId xmlns:p14="http://schemas.microsoft.com/office/powerpoint/2010/main" val="1880735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573485" y="1050659"/>
            <a:ext cx="7762875" cy="3371850"/>
          </a:xfrm>
          <a:prstGeom prst="rect">
            <a:avLst/>
          </a:prstGeom>
        </p:spPr>
      </p:pic>
      <p:sp>
        <p:nvSpPr>
          <p:cNvPr id="15" name="CasellaDiTesto 14"/>
          <p:cNvSpPr txBox="1"/>
          <p:nvPr/>
        </p:nvSpPr>
        <p:spPr>
          <a:xfrm>
            <a:off x="1008931" y="4736669"/>
            <a:ext cx="6408712" cy="646331"/>
          </a:xfrm>
          <a:prstGeom prst="rect">
            <a:avLst/>
          </a:prstGeom>
          <a:noFill/>
        </p:spPr>
        <p:txBody>
          <a:bodyPr wrap="square" rtlCol="0">
            <a:spAutoFit/>
          </a:bodyPr>
          <a:lstStyle/>
          <a:p>
            <a:r>
              <a:rPr lang="it-IT" dirty="0" smtClean="0"/>
              <a:t>Individuare quale delle due distribuzioni presenta maggiore variabilità</a:t>
            </a:r>
            <a:endParaRPr lang="it-IT" dirty="0"/>
          </a:p>
        </p:txBody>
      </p:sp>
    </p:spTree>
    <p:extLst>
      <p:ext uri="{BB962C8B-B14F-4D97-AF65-F5344CB8AC3E}">
        <p14:creationId xmlns:p14="http://schemas.microsoft.com/office/powerpoint/2010/main" val="3379226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err="1" smtClean="0">
                <a:solidFill>
                  <a:schemeClr val="bg1"/>
                </a:solidFill>
                <a:latin typeface="+mj-lt"/>
                <a:cs typeface="Cali"/>
              </a:rPr>
              <a:t>Eseercizi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1547812" y="1095375"/>
            <a:ext cx="6048375" cy="4667250"/>
          </a:xfrm>
          <a:prstGeom prst="rect">
            <a:avLst/>
          </a:prstGeom>
        </p:spPr>
      </p:pic>
    </p:spTree>
    <p:extLst>
      <p:ext uri="{BB962C8B-B14F-4D97-AF65-F5344CB8AC3E}">
        <p14:creationId xmlns:p14="http://schemas.microsoft.com/office/powerpoint/2010/main" val="1035114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4" name="Immagine 3"/>
          <p:cNvPicPr>
            <a:picLocks noChangeAspect="1"/>
          </p:cNvPicPr>
          <p:nvPr/>
        </p:nvPicPr>
        <p:blipFill>
          <a:blip r:embed="rId4"/>
          <a:stretch>
            <a:fillRect/>
          </a:stretch>
        </p:blipFill>
        <p:spPr>
          <a:xfrm>
            <a:off x="304800" y="1245201"/>
            <a:ext cx="7772400" cy="2600325"/>
          </a:xfrm>
          <a:prstGeom prst="rect">
            <a:avLst/>
          </a:prstGeom>
        </p:spPr>
      </p:pic>
    </p:spTree>
    <p:extLst>
      <p:ext uri="{BB962C8B-B14F-4D97-AF65-F5344CB8AC3E}">
        <p14:creationId xmlns:p14="http://schemas.microsoft.com/office/powerpoint/2010/main" val="2681975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48097" y="1637567"/>
            <a:ext cx="6111766" cy="2618241"/>
          </a:xfrm>
          <a:prstGeom prst="rect">
            <a:avLst/>
          </a:prstGeom>
        </p:spPr>
      </p:pic>
      <p:pic>
        <p:nvPicPr>
          <p:cNvPr id="3" name="Immagine 2"/>
          <p:cNvPicPr>
            <a:picLocks noChangeAspect="1"/>
          </p:cNvPicPr>
          <p:nvPr/>
        </p:nvPicPr>
        <p:blipFill>
          <a:blip r:embed="rId5"/>
          <a:stretch>
            <a:fillRect/>
          </a:stretch>
        </p:blipFill>
        <p:spPr>
          <a:xfrm>
            <a:off x="394243" y="4623063"/>
            <a:ext cx="1781175" cy="581025"/>
          </a:xfrm>
          <a:prstGeom prst="rect">
            <a:avLst/>
          </a:prstGeom>
        </p:spPr>
      </p:pic>
      <p:pic>
        <p:nvPicPr>
          <p:cNvPr id="5" name="Immagine 4"/>
          <p:cNvPicPr>
            <a:picLocks noChangeAspect="1"/>
          </p:cNvPicPr>
          <p:nvPr/>
        </p:nvPicPr>
        <p:blipFill>
          <a:blip r:embed="rId6"/>
          <a:stretch>
            <a:fillRect/>
          </a:stretch>
        </p:blipFill>
        <p:spPr>
          <a:xfrm>
            <a:off x="448097" y="5280422"/>
            <a:ext cx="1352550" cy="466725"/>
          </a:xfrm>
          <a:prstGeom prst="rect">
            <a:avLst/>
          </a:prstGeom>
        </p:spPr>
      </p:pic>
      <p:pic>
        <p:nvPicPr>
          <p:cNvPr id="6" name="Immagine 5"/>
          <p:cNvPicPr>
            <a:picLocks noChangeAspect="1"/>
          </p:cNvPicPr>
          <p:nvPr/>
        </p:nvPicPr>
        <p:blipFill>
          <a:blip r:embed="rId7"/>
          <a:stretch>
            <a:fillRect/>
          </a:stretch>
        </p:blipFill>
        <p:spPr>
          <a:xfrm>
            <a:off x="2338394" y="4806360"/>
            <a:ext cx="4857750" cy="933450"/>
          </a:xfrm>
          <a:prstGeom prst="rect">
            <a:avLst/>
          </a:prstGeom>
        </p:spPr>
      </p:pic>
      <p:sp>
        <p:nvSpPr>
          <p:cNvPr id="7" name="CasellaDiTesto 6"/>
          <p:cNvSpPr txBox="1"/>
          <p:nvPr/>
        </p:nvSpPr>
        <p:spPr>
          <a:xfrm>
            <a:off x="373550" y="993839"/>
            <a:ext cx="8153400" cy="584775"/>
          </a:xfrm>
          <a:prstGeom prst="rect">
            <a:avLst/>
          </a:prstGeom>
          <a:noFill/>
        </p:spPr>
        <p:txBody>
          <a:bodyPr wrap="square" rtlCol="0">
            <a:spAutoFit/>
          </a:bodyPr>
          <a:lstStyle/>
          <a:p>
            <a:r>
              <a:rPr lang="it-IT" sz="1600" dirty="0" smtClean="0"/>
              <a:t>Il foglio di calcolo riporta le elaborazioni utili ad individuare la varianza con entrambi i metodi per le due distribuzioni</a:t>
            </a:r>
            <a:endParaRPr lang="it-IT" sz="1600" dirty="0"/>
          </a:p>
        </p:txBody>
      </p:sp>
      <p:sp>
        <p:nvSpPr>
          <p:cNvPr id="8" name="CasellaDiTesto 7"/>
          <p:cNvSpPr txBox="1"/>
          <p:nvPr/>
        </p:nvSpPr>
        <p:spPr>
          <a:xfrm>
            <a:off x="5171763" y="5190618"/>
            <a:ext cx="1619250" cy="646331"/>
          </a:xfrm>
          <a:prstGeom prst="rect">
            <a:avLst/>
          </a:prstGeom>
          <a:noFill/>
        </p:spPr>
        <p:txBody>
          <a:bodyPr wrap="square" rtlCol="0">
            <a:spAutoFit/>
          </a:bodyPr>
          <a:lstStyle/>
          <a:p>
            <a:r>
              <a:rPr lang="it-IT" dirty="0" smtClean="0"/>
              <a:t>CV1=2-(-2)=4</a:t>
            </a:r>
          </a:p>
          <a:p>
            <a:r>
              <a:rPr lang="it-IT" dirty="0" smtClean="0"/>
              <a:t>CV2=2-</a:t>
            </a:r>
            <a:r>
              <a:rPr lang="it-IT" dirty="0"/>
              <a:t>(-2)=</a:t>
            </a:r>
            <a:r>
              <a:rPr lang="it-IT" dirty="0" smtClean="0"/>
              <a:t>4</a:t>
            </a:r>
            <a:endParaRPr lang="it-IT" dirty="0"/>
          </a:p>
        </p:txBody>
      </p:sp>
    </p:spTree>
    <p:extLst>
      <p:ext uri="{BB962C8B-B14F-4D97-AF65-F5344CB8AC3E}">
        <p14:creationId xmlns:p14="http://schemas.microsoft.com/office/powerpoint/2010/main" val="1633128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57737" y="952024"/>
            <a:ext cx="7492819" cy="2290638"/>
          </a:xfrm>
          <a:prstGeom prst="rect">
            <a:avLst/>
          </a:prstGeom>
        </p:spPr>
      </p:pic>
      <p:pic>
        <p:nvPicPr>
          <p:cNvPr id="14" name="Immagine 13"/>
          <p:cNvPicPr>
            <a:picLocks noChangeAspect="1"/>
          </p:cNvPicPr>
          <p:nvPr/>
        </p:nvPicPr>
        <p:blipFill>
          <a:blip r:embed="rId5"/>
          <a:stretch>
            <a:fillRect/>
          </a:stretch>
        </p:blipFill>
        <p:spPr>
          <a:xfrm>
            <a:off x="1606271" y="3901671"/>
            <a:ext cx="7205219" cy="2251631"/>
          </a:xfrm>
          <a:prstGeom prst="rect">
            <a:avLst/>
          </a:prstGeom>
        </p:spPr>
      </p:pic>
    </p:spTree>
    <p:extLst>
      <p:ext uri="{BB962C8B-B14F-4D97-AF65-F5344CB8AC3E}">
        <p14:creationId xmlns:p14="http://schemas.microsoft.com/office/powerpoint/2010/main" val="3658729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2" name="CasellaDiTesto 11"/>
          <p:cNvSpPr txBox="1"/>
          <p:nvPr/>
        </p:nvSpPr>
        <p:spPr>
          <a:xfrm>
            <a:off x="1419479" y="5260438"/>
            <a:ext cx="3096344" cy="646331"/>
          </a:xfrm>
          <a:prstGeom prst="rect">
            <a:avLst/>
          </a:prstGeom>
          <a:noFill/>
        </p:spPr>
        <p:txBody>
          <a:bodyPr wrap="square" rtlCol="0">
            <a:spAutoFit/>
          </a:bodyPr>
          <a:lstStyle/>
          <a:p>
            <a:r>
              <a:rPr lang="it-IT" dirty="0" smtClean="0"/>
              <a:t>Varianza di un campione</a:t>
            </a:r>
          </a:p>
          <a:p>
            <a:r>
              <a:rPr lang="it-IT" i="1" dirty="0" err="1" smtClean="0"/>
              <a:t>Var.c</a:t>
            </a:r>
            <a:r>
              <a:rPr lang="it-IT" i="1" dirty="0" smtClean="0"/>
              <a:t> o </a:t>
            </a:r>
            <a:r>
              <a:rPr lang="it-IT" i="1" dirty="0" err="1" smtClean="0"/>
              <a:t>var</a:t>
            </a:r>
            <a:r>
              <a:rPr lang="it-IT" i="1" dirty="0" smtClean="0"/>
              <a:t>		</a:t>
            </a:r>
            <a:endParaRPr lang="it-IT" i="1" dirty="0"/>
          </a:p>
        </p:txBody>
      </p:sp>
      <p:sp>
        <p:nvSpPr>
          <p:cNvPr id="14" name="CasellaDiTesto 13"/>
          <p:cNvSpPr txBox="1"/>
          <p:nvPr/>
        </p:nvSpPr>
        <p:spPr>
          <a:xfrm>
            <a:off x="5025993" y="5260438"/>
            <a:ext cx="3096344" cy="646331"/>
          </a:xfrm>
          <a:prstGeom prst="rect">
            <a:avLst/>
          </a:prstGeom>
          <a:solidFill>
            <a:srgbClr val="FFFF00"/>
          </a:solidFill>
        </p:spPr>
        <p:txBody>
          <a:bodyPr wrap="square" rtlCol="0">
            <a:spAutoFit/>
          </a:bodyPr>
          <a:lstStyle/>
          <a:p>
            <a:r>
              <a:rPr lang="it-IT" dirty="0" smtClean="0"/>
              <a:t>Varianza della popolazione</a:t>
            </a:r>
            <a:endParaRPr lang="it-IT" dirty="0"/>
          </a:p>
          <a:p>
            <a:r>
              <a:rPr lang="it-IT" i="1" dirty="0" err="1" smtClean="0"/>
              <a:t>Var.p</a:t>
            </a:r>
            <a:r>
              <a:rPr lang="it-IT" i="1" dirty="0" smtClean="0"/>
              <a:t> o </a:t>
            </a:r>
            <a:r>
              <a:rPr lang="it-IT" i="1" dirty="0" err="1" smtClean="0"/>
              <a:t>var.pop</a:t>
            </a:r>
            <a:endParaRPr lang="it-IT" i="1" dirty="0" smtClean="0"/>
          </a:p>
        </p:txBody>
      </p:sp>
      <p:pic>
        <p:nvPicPr>
          <p:cNvPr id="15" name="Immagine 14"/>
          <p:cNvPicPr>
            <a:picLocks noChangeAspect="1"/>
          </p:cNvPicPr>
          <p:nvPr/>
        </p:nvPicPr>
        <p:blipFill>
          <a:blip r:embed="rId4"/>
          <a:stretch>
            <a:fillRect/>
          </a:stretch>
        </p:blipFill>
        <p:spPr>
          <a:xfrm>
            <a:off x="710706" y="1178631"/>
            <a:ext cx="8226989" cy="2813559"/>
          </a:xfrm>
          <a:prstGeom prst="rect">
            <a:avLst/>
          </a:prstGeom>
        </p:spPr>
      </p:pic>
      <p:pic>
        <p:nvPicPr>
          <p:cNvPr id="16" name="Immagine 15"/>
          <p:cNvPicPr>
            <a:picLocks noChangeAspect="1"/>
          </p:cNvPicPr>
          <p:nvPr/>
        </p:nvPicPr>
        <p:blipFill>
          <a:blip r:embed="rId5"/>
          <a:stretch>
            <a:fillRect/>
          </a:stretch>
        </p:blipFill>
        <p:spPr>
          <a:xfrm>
            <a:off x="1269351" y="4255677"/>
            <a:ext cx="2676525" cy="923925"/>
          </a:xfrm>
          <a:prstGeom prst="rect">
            <a:avLst/>
          </a:prstGeom>
        </p:spPr>
      </p:pic>
      <p:pic>
        <p:nvPicPr>
          <p:cNvPr id="20" name="Immagine 19"/>
          <p:cNvPicPr>
            <a:picLocks noChangeAspect="1"/>
          </p:cNvPicPr>
          <p:nvPr/>
        </p:nvPicPr>
        <p:blipFill>
          <a:blip r:embed="rId5"/>
          <a:stretch>
            <a:fillRect/>
          </a:stretch>
        </p:blipFill>
        <p:spPr>
          <a:xfrm>
            <a:off x="5229791" y="4256763"/>
            <a:ext cx="2676525" cy="923925"/>
          </a:xfrm>
          <a:prstGeom prst="rect">
            <a:avLst/>
          </a:prstGeom>
        </p:spPr>
      </p:pic>
    </p:spTree>
    <p:extLst>
      <p:ext uri="{BB962C8B-B14F-4D97-AF65-F5344CB8AC3E}">
        <p14:creationId xmlns:p14="http://schemas.microsoft.com/office/powerpoint/2010/main" val="3454251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35680" y="1301091"/>
            <a:ext cx="8141140" cy="3326113"/>
          </a:xfrm>
          <a:prstGeom prst="rect">
            <a:avLst/>
          </a:prstGeom>
        </p:spPr>
      </p:pic>
    </p:spTree>
    <p:extLst>
      <p:ext uri="{BB962C8B-B14F-4D97-AF65-F5344CB8AC3E}">
        <p14:creationId xmlns:p14="http://schemas.microsoft.com/office/powerpoint/2010/main" val="3018182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55864" y="1050659"/>
            <a:ext cx="3958502" cy="1815364"/>
          </a:xfrm>
          <a:prstGeom prst="rect">
            <a:avLst/>
          </a:prstGeom>
        </p:spPr>
      </p:pic>
      <p:pic>
        <p:nvPicPr>
          <p:cNvPr id="14" name="Immagine 13"/>
          <p:cNvPicPr>
            <a:picLocks noChangeAspect="1"/>
          </p:cNvPicPr>
          <p:nvPr/>
        </p:nvPicPr>
        <p:blipFill>
          <a:blip r:embed="rId5"/>
          <a:stretch>
            <a:fillRect/>
          </a:stretch>
        </p:blipFill>
        <p:spPr>
          <a:xfrm>
            <a:off x="2135115" y="2681127"/>
            <a:ext cx="6962775" cy="3571875"/>
          </a:xfrm>
          <a:prstGeom prst="rect">
            <a:avLst/>
          </a:prstGeom>
        </p:spPr>
      </p:pic>
    </p:spTree>
    <p:extLst>
      <p:ext uri="{BB962C8B-B14F-4D97-AF65-F5344CB8AC3E}">
        <p14:creationId xmlns:p14="http://schemas.microsoft.com/office/powerpoint/2010/main" val="1388668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 media senza frequenze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3"/>
          <p:cNvSpPr>
            <a:spLocks noChangeArrowheads="1"/>
          </p:cNvSpPr>
          <p:nvPr/>
        </p:nvSpPr>
        <p:spPr bwMode="auto">
          <a:xfrm>
            <a:off x="912823" y="1129416"/>
            <a:ext cx="66974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it-IT" altLang="it-IT" sz="2000" b="1" dirty="0">
                <a:latin typeface="Arial" charset="0"/>
                <a:cs typeface="Times New Roman" pitchFamily="18" charset="0"/>
              </a:rPr>
              <a:t>Tempo impiegato per raggiungere il posto di lavoro</a:t>
            </a:r>
            <a:endParaRPr lang="it-IT" altLang="it-IT" sz="2000" b="1" dirty="0">
              <a:solidFill>
                <a:schemeClr val="folHlink"/>
              </a:solidFill>
              <a:latin typeface="Arial" charset="0"/>
            </a:endParaRPr>
          </a:p>
        </p:txBody>
      </p:sp>
      <p:graphicFrame>
        <p:nvGraphicFramePr>
          <p:cNvPr id="15" name="Object 37"/>
          <p:cNvGraphicFramePr>
            <a:graphicFrameLocks noChangeAspect="1"/>
          </p:cNvGraphicFramePr>
          <p:nvPr>
            <p:extLst>
              <p:ext uri="{D42A27DB-BD31-4B8C-83A1-F6EECF244321}">
                <p14:modId xmlns:p14="http://schemas.microsoft.com/office/powerpoint/2010/main" val="4105854608"/>
              </p:ext>
            </p:extLst>
          </p:nvPr>
        </p:nvGraphicFramePr>
        <p:xfrm>
          <a:off x="912823" y="1613182"/>
          <a:ext cx="7200900" cy="2874963"/>
        </p:xfrm>
        <a:graphic>
          <a:graphicData uri="http://schemas.openxmlformats.org/presentationml/2006/ole">
            <mc:AlternateContent xmlns:mc="http://schemas.openxmlformats.org/markup-compatibility/2006">
              <mc:Choice xmlns:v="urn:schemas-microsoft-com:vml" Requires="v">
                <p:oleObj spid="_x0000_s3099" name="Documento" r:id="rId5" imgW="6215904" imgH="2480881" progId="Word.Document.8">
                  <p:embed/>
                </p:oleObj>
              </mc:Choice>
              <mc:Fallback>
                <p:oleObj name="Documento" r:id="rId5" imgW="6215904" imgH="2480881" progId="Word.Document.8">
                  <p:embed/>
                  <p:pic>
                    <p:nvPicPr>
                      <p:cNvPr id="8229"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823" y="1613182"/>
                        <a:ext cx="72009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34"/>
          <p:cNvSpPr>
            <a:spLocks noChangeArrowheads="1"/>
          </p:cNvSpPr>
          <p:nvPr/>
        </p:nvSpPr>
        <p:spPr bwMode="auto">
          <a:xfrm>
            <a:off x="2310782" y="4476752"/>
            <a:ext cx="644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it-IT" altLang="it-IT" sz="2000" dirty="0">
                <a:latin typeface="Arial" charset="0"/>
              </a:rPr>
              <a:t>(23+32+44+21+36+30+28+33+45+34+29+31)/12 = </a:t>
            </a:r>
          </a:p>
          <a:p>
            <a:r>
              <a:rPr lang="it-IT" altLang="it-IT" sz="2000" dirty="0">
                <a:latin typeface="Arial" charset="0"/>
              </a:rPr>
              <a:t>=386/12  =  32,17</a:t>
            </a:r>
          </a:p>
        </p:txBody>
      </p:sp>
      <p:sp>
        <p:nvSpPr>
          <p:cNvPr id="23" name="Rectangle 41"/>
          <p:cNvSpPr>
            <a:spLocks noChangeArrowheads="1"/>
          </p:cNvSpPr>
          <p:nvPr/>
        </p:nvSpPr>
        <p:spPr bwMode="auto">
          <a:xfrm>
            <a:off x="2742582" y="5353052"/>
            <a:ext cx="5830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000" dirty="0">
                <a:latin typeface="Arial" charset="0"/>
              </a:rPr>
              <a:t>(22+24+22+33+26+31+24+28+32+31+37+24)/12 = 334/12  =  27,83</a:t>
            </a:r>
          </a:p>
        </p:txBody>
      </p:sp>
      <mc:AlternateContent xmlns:mc="http://schemas.openxmlformats.org/markup-compatibility/2006" xmlns:a14="http://schemas.microsoft.com/office/drawing/2010/main">
        <mc:Choice Requires="a14">
          <p:sp>
            <p:nvSpPr>
              <p:cNvPr id="3" name="Rettangolo 2"/>
              <p:cNvSpPr/>
              <p:nvPr/>
            </p:nvSpPr>
            <p:spPr>
              <a:xfrm>
                <a:off x="912823" y="4350484"/>
                <a:ext cx="1546064"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𝑥</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nary>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912823" y="4350484"/>
                <a:ext cx="1546064" cy="848566"/>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887010" y="5226784"/>
                <a:ext cx="1555361"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i="1">
                              <a:latin typeface="Cambria Math" panose="02040503050406030204" pitchFamily="18" charset="0"/>
                            </a:rPr>
                            <m:t>𝑛</m:t>
                          </m:r>
                        </m:den>
                      </m:f>
                      <m:r>
                        <a:rPr lang="it-IT">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e>
                      </m:nary>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887010" y="5226784"/>
                <a:ext cx="1555361" cy="848566"/>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2657134" y="1913142"/>
                <a:ext cx="6257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m:t>
                          </m:r>
                          <m:r>
                            <a:rPr lang="it-IT" i="1">
                              <a:latin typeface="Cambria Math" panose="02040503050406030204" pitchFamily="18" charset="0"/>
                            </a:rPr>
                            <m:t>𝑥</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2657134" y="1913142"/>
                <a:ext cx="625749" cy="369332"/>
              </a:xfrm>
              <a:prstGeom prst="rect">
                <a:avLst/>
              </a:prstGeom>
              <a:blipFill>
                <a:blip r:embed="rId9"/>
                <a:stretch>
                  <a:fillRect b="-1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6375309" y="1926321"/>
                <a:ext cx="625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m:t>
                          </m:r>
                          <m:r>
                            <a:rPr lang="it-IT" i="1">
                              <a:latin typeface="Cambria Math" panose="02040503050406030204" pitchFamily="18" charset="0"/>
                            </a:rPr>
                            <m:t>𝑥</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6375309" y="1926321"/>
                <a:ext cx="625748" cy="369332"/>
              </a:xfrm>
              <a:prstGeom prst="rect">
                <a:avLst/>
              </a:prstGeom>
              <a:blipFill>
                <a:blip r:embed="rId10"/>
                <a:stretch>
                  <a:fillRect b="-114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745320" y="1920617"/>
                <a:ext cx="6274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m:t>
                          </m:r>
                          <m:r>
                            <a:rPr lang="it-IT" b="0" i="1" smtClean="0">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3745320" y="1920617"/>
                <a:ext cx="627416" cy="369332"/>
              </a:xfrm>
              <a:prstGeom prst="rect">
                <a:avLst/>
              </a:prstGeom>
              <a:blipFill>
                <a:blip r:embed="rId11"/>
                <a:stretch>
                  <a:fillRect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7531859" y="1926321"/>
                <a:ext cx="6274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m:t>
                          </m:r>
                          <m:r>
                            <a:rPr lang="it-IT" b="0" i="1" smtClean="0">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7531859" y="1926321"/>
                <a:ext cx="627416" cy="369332"/>
              </a:xfrm>
              <a:prstGeom prst="rect">
                <a:avLst/>
              </a:prstGeom>
              <a:blipFill>
                <a:blip r:embed="rId12"/>
                <a:stretch>
                  <a:fillRect b="-11475"/>
                </a:stretch>
              </a:blipFill>
            </p:spPr>
            <p:txBody>
              <a:bodyPr/>
              <a:lstStyle/>
              <a:p>
                <a:r>
                  <a:rPr lang="it-IT">
                    <a:noFill/>
                  </a:rPr>
                  <a:t> </a:t>
                </a:r>
              </a:p>
            </p:txBody>
          </p:sp>
        </mc:Fallback>
      </mc:AlternateContent>
    </p:spTree>
    <p:extLst>
      <p:ext uri="{BB962C8B-B14F-4D97-AF65-F5344CB8AC3E}">
        <p14:creationId xmlns:p14="http://schemas.microsoft.com/office/powerpoint/2010/main" val="105091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Esempio media con frequenze assolute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3"/>
          <p:cNvSpPr>
            <a:spLocks noChangeArrowheads="1"/>
          </p:cNvSpPr>
          <p:nvPr/>
        </p:nvSpPr>
        <p:spPr bwMode="auto">
          <a:xfrm>
            <a:off x="1022145" y="1037063"/>
            <a:ext cx="66974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it-IT" altLang="it-IT" sz="2000" b="1" dirty="0">
                <a:latin typeface="Arial" charset="0"/>
                <a:cs typeface="Times New Roman" pitchFamily="18" charset="0"/>
              </a:rPr>
              <a:t>Tempo impiegato per raggiungere il posto di lavoro</a:t>
            </a:r>
            <a:endParaRPr lang="it-IT" altLang="it-IT" sz="2000" b="1" dirty="0">
              <a:solidFill>
                <a:schemeClr val="folHlink"/>
              </a:solidFill>
              <a:latin typeface="Arial"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790152694"/>
              </p:ext>
            </p:extLst>
          </p:nvPr>
        </p:nvGraphicFramePr>
        <p:xfrm>
          <a:off x="1415143" y="1765073"/>
          <a:ext cx="2599386" cy="2541356"/>
        </p:xfrm>
        <a:graphic>
          <a:graphicData uri="http://schemas.openxmlformats.org/drawingml/2006/table">
            <a:tbl>
              <a:tblPr>
                <a:tableStyleId>{5C22544A-7EE6-4342-B048-85BDC9FD1C3A}</a:tableStyleId>
              </a:tblPr>
              <a:tblGrid>
                <a:gridCol w="866462">
                  <a:extLst>
                    <a:ext uri="{9D8B030D-6E8A-4147-A177-3AD203B41FA5}">
                      <a16:colId xmlns:a16="http://schemas.microsoft.com/office/drawing/2014/main" xmlns="" val="287341610"/>
                    </a:ext>
                  </a:extLst>
                </a:gridCol>
                <a:gridCol w="866462">
                  <a:extLst>
                    <a:ext uri="{9D8B030D-6E8A-4147-A177-3AD203B41FA5}">
                      <a16:colId xmlns:a16="http://schemas.microsoft.com/office/drawing/2014/main" xmlns="" val="1539131271"/>
                    </a:ext>
                  </a:extLst>
                </a:gridCol>
                <a:gridCol w="866462">
                  <a:extLst>
                    <a:ext uri="{9D8B030D-6E8A-4147-A177-3AD203B41FA5}">
                      <a16:colId xmlns:a16="http://schemas.microsoft.com/office/drawing/2014/main" xmlns="" val="986515497"/>
                    </a:ext>
                  </a:extLst>
                </a:gridCol>
              </a:tblGrid>
              <a:tr h="244970">
                <a:tc>
                  <a:txBody>
                    <a:bodyPr/>
                    <a:lstStyle/>
                    <a:p>
                      <a:pPr algn="ctr" fontAlgn="b"/>
                      <a:r>
                        <a:rPr lang="it-IT" sz="1600" b="1" u="none" strike="noStrike" dirty="0" smtClean="0">
                          <a:effectLst/>
                        </a:rPr>
                        <a:t>Metro (</a:t>
                      </a:r>
                      <a:r>
                        <a:rPr lang="it-IT" sz="1600" b="1" u="none" strike="noStrike" dirty="0" err="1" smtClean="0">
                          <a:effectLst/>
                        </a:rPr>
                        <a:t>y</a:t>
                      </a:r>
                      <a:r>
                        <a:rPr lang="it-IT" sz="1600" b="1" u="none" strike="noStrike" baseline="-25000" dirty="0" err="1" smtClean="0">
                          <a:effectLst/>
                        </a:rPr>
                        <a:t>i</a:t>
                      </a:r>
                      <a:r>
                        <a:rPr lang="it-IT" sz="1600" b="1" u="none" strike="noStrike" dirty="0" smtClean="0">
                          <a:effectLst/>
                        </a:rPr>
                        <a: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smtClean="0">
                          <a:effectLst/>
                        </a:rPr>
                        <a:t>n</a:t>
                      </a:r>
                      <a:r>
                        <a:rPr lang="it-IT" sz="1600" b="1" u="none" strike="noStrike" baseline="-25000" dirty="0" smtClean="0">
                          <a:effectLst/>
                        </a:rPr>
                        <a:t>i</a:t>
                      </a:r>
                      <a:endParaRPr lang="it-IT" sz="16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err="1" smtClean="0">
                          <a:effectLst/>
                        </a:rPr>
                        <a:t>x</a:t>
                      </a:r>
                      <a:r>
                        <a:rPr lang="it-IT" sz="1600" b="1" u="none" strike="noStrike" baseline="-25000" dirty="0" err="1" smtClean="0">
                          <a:effectLst/>
                        </a:rPr>
                        <a:t>i</a:t>
                      </a:r>
                      <a:r>
                        <a:rPr lang="it-IT" sz="1600" b="1" u="none" strike="noStrike" dirty="0" err="1" smtClean="0">
                          <a:effectLst/>
                        </a:rPr>
                        <a:t>n</a:t>
                      </a:r>
                      <a:r>
                        <a:rPr lang="it-IT" sz="1600" b="1" u="none" strike="noStrike" kern="1200" baseline="-25000" dirty="0" err="1" smtClean="0">
                          <a:solidFill>
                            <a:schemeClr val="dk1"/>
                          </a:solidFill>
                          <a:effectLst/>
                          <a:latin typeface="+mn-lt"/>
                          <a:ea typeface="+mn-ea"/>
                          <a:cs typeface="+mn-cs"/>
                        </a:rPr>
                        <a:t>i</a:t>
                      </a:r>
                      <a:endParaRPr lang="it-IT" sz="1600" b="1" u="none" strike="noStrike" kern="1200" baseline="-250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277263519"/>
                  </a:ext>
                </a:extLst>
              </a:tr>
              <a:tr h="244970">
                <a:tc>
                  <a:txBody>
                    <a:bodyPr/>
                    <a:lstStyle/>
                    <a:p>
                      <a:pPr algn="ctr"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44</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82616270"/>
                  </a:ext>
                </a:extLst>
              </a:tr>
              <a:tr h="244970">
                <a:tc>
                  <a:txBody>
                    <a:bodyPr/>
                    <a:lstStyle/>
                    <a:p>
                      <a:pPr algn="ctr" fontAlgn="b"/>
                      <a:r>
                        <a:rPr lang="it-IT" sz="1600" u="none" strike="noStrike">
                          <a:effectLst/>
                        </a:rPr>
                        <a:t>24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72</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76243908"/>
                  </a:ext>
                </a:extLst>
              </a:tr>
              <a:tr h="244970">
                <a:tc>
                  <a:txBody>
                    <a:bodyPr/>
                    <a:lstStyle/>
                    <a:p>
                      <a:pPr algn="ctr" fontAlgn="b"/>
                      <a:r>
                        <a:rPr lang="it-IT" sz="1600" u="none" strike="noStrike">
                          <a:effectLst/>
                        </a:rPr>
                        <a:t>26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26</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77012963"/>
                  </a:ext>
                </a:extLst>
              </a:tr>
              <a:tr h="244970">
                <a:tc>
                  <a:txBody>
                    <a:bodyPr/>
                    <a:lstStyle/>
                    <a:p>
                      <a:pPr algn="ctr" fontAlgn="b"/>
                      <a:r>
                        <a:rPr lang="it-IT" sz="1600" u="none" strike="noStrike">
                          <a:effectLst/>
                        </a:rPr>
                        <a:t>28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26109687"/>
                  </a:ext>
                </a:extLst>
              </a:tr>
              <a:tr h="244970">
                <a:tc>
                  <a:txBody>
                    <a:bodyPr/>
                    <a:lstStyle/>
                    <a:p>
                      <a:pPr algn="ctr" fontAlgn="b"/>
                      <a:r>
                        <a:rPr lang="it-IT" sz="1600" u="none" strike="noStrike">
                          <a:effectLst/>
                        </a:rPr>
                        <a:t>31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62</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47304149"/>
                  </a:ext>
                </a:extLst>
              </a:tr>
              <a:tr h="244970">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35342472"/>
                  </a:ext>
                </a:extLst>
              </a:tr>
              <a:tr h="244970">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76771276"/>
                  </a:ext>
                </a:extLst>
              </a:tr>
              <a:tr h="257218">
                <a:tc>
                  <a:txBody>
                    <a:bodyPr/>
                    <a:lstStyle/>
                    <a:p>
                      <a:pPr algn="ctr" fontAlgn="b"/>
                      <a:r>
                        <a:rPr lang="it-IT" sz="1600" u="none" strike="noStrike">
                          <a:effectLst/>
                        </a:rPr>
                        <a:t>37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17079127"/>
                  </a:ext>
                </a:extLst>
              </a:tr>
              <a:tr h="257218">
                <a:tc>
                  <a:txBody>
                    <a:bodyPr/>
                    <a:lstStyle/>
                    <a:p>
                      <a:pPr algn="ctr" fontAlgn="b"/>
                      <a:r>
                        <a:rPr lang="it-IT" sz="1600" b="1" i="0" u="none" strike="noStrike" dirty="0" smtClean="0">
                          <a:solidFill>
                            <a:srgbClr val="000000"/>
                          </a:solidFill>
                          <a:effectLst/>
                          <a:latin typeface="Calibri" panose="020F0502020204030204" pitchFamily="34" charset="0"/>
                        </a:rPr>
                        <a:t>Tot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334</a:t>
                      </a:r>
                      <a:endParaRPr lang="it-I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90061601"/>
                  </a:ext>
                </a:extLst>
              </a:tr>
            </a:tbl>
          </a:graphicData>
        </a:graphic>
      </p:graphicFrame>
      <mc:AlternateContent xmlns:mc="http://schemas.openxmlformats.org/markup-compatibility/2006" xmlns:a14="http://schemas.microsoft.com/office/drawing/2010/main">
        <mc:Choice Requires="a14">
          <p:sp>
            <p:nvSpPr>
              <p:cNvPr id="5" name="Rettangolo 4"/>
              <p:cNvSpPr/>
              <p:nvPr/>
            </p:nvSpPr>
            <p:spPr>
              <a:xfrm>
                <a:off x="1494593" y="4456594"/>
                <a:ext cx="1769010"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𝑦</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1494593" y="4456594"/>
                <a:ext cx="1769010" cy="8769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3847230" y="4623426"/>
                <a:ext cx="25098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b="0" i="1" smtClean="0">
                              <a:latin typeface="Cambria Math" panose="02040503050406030204" pitchFamily="18" charset="0"/>
                            </a:rPr>
                            <m:t>12</m:t>
                          </m:r>
                        </m:den>
                      </m:f>
                      <m:r>
                        <a:rPr lang="it-IT">
                          <a:latin typeface="Cambria Math" panose="02040503050406030204" pitchFamily="18" charset="0"/>
                        </a:rPr>
                        <m:t> </m:t>
                      </m:r>
                      <m:r>
                        <a:rPr lang="it-IT" i="1" smtClean="0">
                          <a:latin typeface="Cambria Math" panose="02040503050406030204" pitchFamily="18" charset="0"/>
                        </a:rPr>
                        <m:t>·</m:t>
                      </m:r>
                      <m:r>
                        <a:rPr lang="it-IT" b="0" i="1" smtClean="0">
                          <a:latin typeface="Cambria Math" panose="02040503050406030204" pitchFamily="18" charset="0"/>
                        </a:rPr>
                        <m:t>334=27,83</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3847230" y="4623426"/>
                <a:ext cx="2509854" cy="610936"/>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530157" y="5404482"/>
                <a:ext cx="7751694" cy="646331"/>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effectLst/>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a:t>
                </a:r>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530157" y="5404482"/>
                <a:ext cx="7751694" cy="646331"/>
              </a:xfrm>
              <a:prstGeom prst="rect">
                <a:avLst/>
              </a:prstGeom>
              <a:blipFill>
                <a:blip r:embed="rId6"/>
                <a:stretch>
                  <a:fillRect l="-708" t="-5660" b="-13208"/>
                </a:stretch>
              </a:blipFill>
            </p:spPr>
            <p:txBody>
              <a:bodyPr/>
              <a:lstStyle/>
              <a:p>
                <a:r>
                  <a:rPr lang="it-IT">
                    <a:noFill/>
                  </a:rPr>
                  <a:t> </a:t>
                </a:r>
              </a:p>
            </p:txBody>
          </p:sp>
        </mc:Fallback>
      </mc:AlternateContent>
    </p:spTree>
    <p:extLst>
      <p:ext uri="{BB962C8B-B14F-4D97-AF65-F5344CB8AC3E}">
        <p14:creationId xmlns:p14="http://schemas.microsoft.com/office/powerpoint/2010/main" val="2225702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a:solidFill>
                  <a:schemeClr val="bg1"/>
                </a:solidFill>
                <a:cs typeface="Cali"/>
              </a:rPr>
              <a:t>Esempio media con frequenze </a:t>
            </a:r>
            <a:r>
              <a:rPr lang="it-IT" sz="1600" dirty="0" smtClean="0">
                <a:solidFill>
                  <a:schemeClr val="bg1"/>
                </a:solidFill>
                <a:cs typeface="Cali"/>
              </a:rPr>
              <a:t>relative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2688421327"/>
              </p:ext>
            </p:extLst>
          </p:nvPr>
        </p:nvGraphicFramePr>
        <p:xfrm>
          <a:off x="867572" y="1380360"/>
          <a:ext cx="3718574" cy="2541356"/>
        </p:xfrm>
        <a:graphic>
          <a:graphicData uri="http://schemas.openxmlformats.org/drawingml/2006/table">
            <a:tbl>
              <a:tblPr>
                <a:tableStyleId>{5C22544A-7EE6-4342-B048-85BDC9FD1C3A}</a:tableStyleId>
              </a:tblPr>
              <a:tblGrid>
                <a:gridCol w="1109274">
                  <a:extLst>
                    <a:ext uri="{9D8B030D-6E8A-4147-A177-3AD203B41FA5}">
                      <a16:colId xmlns:a16="http://schemas.microsoft.com/office/drawing/2014/main" xmlns="" val="20000"/>
                    </a:ext>
                  </a:extLst>
                </a:gridCol>
                <a:gridCol w="623650">
                  <a:extLst>
                    <a:ext uri="{9D8B030D-6E8A-4147-A177-3AD203B41FA5}">
                      <a16:colId xmlns:a16="http://schemas.microsoft.com/office/drawing/2014/main" xmlns="" val="20001"/>
                    </a:ext>
                  </a:extLst>
                </a:gridCol>
                <a:gridCol w="1119188">
                  <a:extLst>
                    <a:ext uri="{9D8B030D-6E8A-4147-A177-3AD203B41FA5}">
                      <a16:colId xmlns:a16="http://schemas.microsoft.com/office/drawing/2014/main" xmlns="" val="20003"/>
                    </a:ext>
                  </a:extLst>
                </a:gridCol>
                <a:gridCol w="866462">
                  <a:extLst>
                    <a:ext uri="{9D8B030D-6E8A-4147-A177-3AD203B41FA5}">
                      <a16:colId xmlns:a16="http://schemas.microsoft.com/office/drawing/2014/main" xmlns="" val="20004"/>
                    </a:ext>
                  </a:extLst>
                </a:gridCol>
              </a:tblGrid>
              <a:tr h="244970">
                <a:tc>
                  <a:txBody>
                    <a:bodyPr/>
                    <a:lstStyle/>
                    <a:p>
                      <a:pPr algn="ctr" fontAlgn="b"/>
                      <a:r>
                        <a:rPr lang="it-IT" sz="1600" b="1" u="none" strike="noStrike" dirty="0" smtClean="0">
                          <a:effectLst/>
                        </a:rPr>
                        <a:t>Metro (</a:t>
                      </a:r>
                      <a:r>
                        <a:rPr lang="it-IT" sz="1600" b="1" u="none" strike="noStrike" dirty="0" err="1" smtClean="0">
                          <a:effectLst/>
                        </a:rPr>
                        <a:t>y</a:t>
                      </a:r>
                      <a:r>
                        <a:rPr lang="it-IT" sz="1600" b="1" u="none" strike="noStrike" baseline="-25000" dirty="0" err="1" smtClean="0">
                          <a:effectLst/>
                        </a:rPr>
                        <a:t>i</a:t>
                      </a:r>
                      <a:r>
                        <a:rPr lang="it-IT" sz="1600" b="1" u="none" strike="noStrike" dirty="0" smtClean="0">
                          <a:effectLst/>
                        </a:rPr>
                        <a: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smtClean="0">
                          <a:effectLst/>
                        </a:rPr>
                        <a:t>n</a:t>
                      </a:r>
                      <a:r>
                        <a:rPr lang="it-IT" sz="1600" b="1" u="none" strike="noStrike" baseline="-25000" dirty="0" smtClean="0">
                          <a:effectLst/>
                        </a:rPr>
                        <a:t>i</a:t>
                      </a:r>
                      <a:endParaRPr lang="it-IT" sz="16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b" latinLnBrk="0" hangingPunct="1"/>
                      <a:r>
                        <a:rPr lang="it-IT" sz="1600" b="1" u="none" strike="noStrike" dirty="0" smtClean="0">
                          <a:effectLst/>
                        </a:rPr>
                        <a:t>f</a:t>
                      </a:r>
                      <a:r>
                        <a:rPr lang="it-IT" sz="1600" b="1" u="none" strike="noStrike" kern="1200" baseline="-25000" dirty="0">
                          <a:solidFill>
                            <a:schemeClr val="dk1"/>
                          </a:solidFill>
                          <a:effectLst/>
                          <a:latin typeface="+mn-lt"/>
                          <a:ea typeface="+mn-ea"/>
                          <a:cs typeface="+mn-cs"/>
                        </a:rPr>
                        <a:t>i</a:t>
                      </a:r>
                    </a:p>
                  </a:txBody>
                  <a:tcPr marL="9525" marR="9525" marT="9525" marB="0" anchor="b"/>
                </a:tc>
                <a:tc>
                  <a:txBody>
                    <a:bodyPr/>
                    <a:lstStyle/>
                    <a:p>
                      <a:pPr algn="ctr" fontAlgn="b"/>
                      <a:r>
                        <a:rPr lang="it-IT" sz="1600" b="1" u="none" strike="noStrike" dirty="0" smtClean="0">
                          <a:effectLst/>
                        </a:rPr>
                        <a:t>x</a:t>
                      </a:r>
                      <a:r>
                        <a:rPr lang="it-IT" sz="1600" b="1" u="none" strike="noStrike" kern="1200" baseline="-25000" dirty="0" smtClean="0">
                          <a:solidFill>
                            <a:schemeClr val="dk1"/>
                          </a:solidFill>
                          <a:effectLst/>
                          <a:latin typeface="+mn-lt"/>
                          <a:ea typeface="+mn-ea"/>
                          <a:cs typeface="+mn-cs"/>
                        </a:rPr>
                        <a:t>i</a:t>
                      </a:r>
                      <a:r>
                        <a:rPr lang="it-IT" sz="1600" b="1" u="none" strike="noStrike" kern="1200" baseline="0" dirty="0" smtClean="0">
                          <a:solidFill>
                            <a:schemeClr val="dk1"/>
                          </a:solidFill>
                          <a:effectLst/>
                          <a:latin typeface="+mn-lt"/>
                          <a:ea typeface="+mn-ea"/>
                          <a:cs typeface="+mn-cs"/>
                        </a:rPr>
                        <a:t> </a:t>
                      </a:r>
                      <a:r>
                        <a:rPr lang="it-IT" sz="1600" b="1" u="none" strike="noStrike" dirty="0" smtClean="0">
                          <a:effectLst/>
                        </a:rPr>
                        <a:t>f</a:t>
                      </a:r>
                      <a:r>
                        <a:rPr lang="it-IT" sz="1600" b="1" u="none" strike="noStrike" kern="1200" baseline="-25000" dirty="0" smtClean="0">
                          <a:solidFill>
                            <a:schemeClr val="dk1"/>
                          </a:solidFill>
                          <a:effectLst/>
                          <a:latin typeface="+mn-lt"/>
                          <a:ea typeface="+mn-ea"/>
                          <a:cs typeface="+mn-cs"/>
                        </a:rPr>
                        <a:t>i</a:t>
                      </a:r>
                      <a:endParaRPr lang="it-IT" sz="1600" b="1" u="none" strike="noStrike" kern="1200" baseline="-250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0000"/>
                  </a:ext>
                </a:extLst>
              </a:tr>
              <a:tr h="244970">
                <a:tc>
                  <a:txBody>
                    <a:bodyPr/>
                    <a:lstStyle/>
                    <a:p>
                      <a:pPr algn="ctr"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2/12=0,167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3,67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44970">
                <a:tc>
                  <a:txBody>
                    <a:bodyPr/>
                    <a:lstStyle/>
                    <a:p>
                      <a:pPr algn="ctr" fontAlgn="b"/>
                      <a:r>
                        <a:rPr lang="it-IT" sz="1600" u="none" strike="noStrike">
                          <a:effectLst/>
                        </a:rPr>
                        <a:t>24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3/12=0,250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6,00</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44970">
                <a:tc>
                  <a:txBody>
                    <a:bodyPr/>
                    <a:lstStyle/>
                    <a:p>
                      <a:pPr algn="ctr" fontAlgn="b"/>
                      <a:r>
                        <a:rPr lang="it-IT" sz="1600" u="none" strike="noStrike">
                          <a:effectLst/>
                        </a:rPr>
                        <a:t>26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2,75</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44970">
                <a:tc>
                  <a:txBody>
                    <a:bodyPr/>
                    <a:lstStyle/>
                    <a:p>
                      <a:pPr algn="ctr" fontAlgn="b"/>
                      <a:r>
                        <a:rPr lang="it-IT" sz="1600" u="none" strike="noStrike">
                          <a:effectLst/>
                        </a:rPr>
                        <a:t>28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2,17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244970">
                <a:tc>
                  <a:txBody>
                    <a:bodyPr/>
                    <a:lstStyle/>
                    <a:p>
                      <a:pPr algn="ctr" fontAlgn="b"/>
                      <a:r>
                        <a:rPr lang="it-IT" sz="1600" u="none" strike="noStrike">
                          <a:effectLst/>
                        </a:rPr>
                        <a:t>31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2/12=0,167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5,17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244970">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2,33</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244970">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2,67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257218">
                <a:tc>
                  <a:txBody>
                    <a:bodyPr/>
                    <a:lstStyle/>
                    <a:p>
                      <a:pPr algn="ctr" fontAlgn="b"/>
                      <a:r>
                        <a:rPr lang="it-IT" sz="1600" u="none" strike="noStrike">
                          <a:effectLst/>
                        </a:rPr>
                        <a:t>37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3,08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257218">
                <a:tc>
                  <a:txBody>
                    <a:bodyPr/>
                    <a:lstStyle/>
                    <a:p>
                      <a:pPr algn="ctr" fontAlgn="b"/>
                      <a:r>
                        <a:rPr lang="it-IT" sz="1600" b="1" i="0" u="none" strike="noStrike" dirty="0" smtClean="0">
                          <a:solidFill>
                            <a:srgbClr val="000000"/>
                          </a:solidFill>
                          <a:effectLst/>
                          <a:latin typeface="Calibri" panose="020F0502020204030204" pitchFamily="34" charset="0"/>
                        </a:rPr>
                        <a:t>Tot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effectLst/>
                        </a:rPr>
                        <a:t>1</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effectLst/>
                        </a:rPr>
                        <a:t>27,83</a:t>
                      </a:r>
                      <a:endParaRPr lang="it-I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bl>
          </a:graphicData>
        </a:graphic>
      </p:graphicFrame>
      <mc:AlternateContent xmlns:mc="http://schemas.openxmlformats.org/markup-compatibility/2006" xmlns:a14="http://schemas.microsoft.com/office/drawing/2010/main">
        <mc:Choice Requires="a14">
          <p:sp>
            <p:nvSpPr>
              <p:cNvPr id="3" name="Rettangolo 2"/>
              <p:cNvSpPr/>
              <p:nvPr/>
            </p:nvSpPr>
            <p:spPr>
              <a:xfrm>
                <a:off x="974620" y="4091784"/>
                <a:ext cx="3762697" cy="913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i="1">
                                  <a:latin typeface="Cambria Math" panose="02040503050406030204" pitchFamily="18" charset="0"/>
                                </a:rPr>
                                <m:t>𝑛</m:t>
                              </m:r>
                            </m:den>
                          </m:f>
                          <m:r>
                            <a:rPr lang="it-IT">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nary>
                        </m:e>
                        <m:sub>
                          <m:r>
                            <a:rPr lang="it-IT" i="1">
                              <a:latin typeface="Cambria Math" panose="02040503050406030204" pitchFamily="18" charset="0"/>
                            </a:rPr>
                            <m:t>𝑋</m:t>
                          </m:r>
                        </m:sub>
                      </m:sSub>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𝑓</m:t>
                              </m:r>
                            </m:e>
                            <m:sub>
                              <m:r>
                                <a:rPr lang="it-IT" i="1">
                                  <a:latin typeface="Cambria Math" panose="02040503050406030204" pitchFamily="18" charset="0"/>
                                </a:rPr>
                                <m:t>𝑖</m:t>
                              </m:r>
                            </m:sub>
                          </m:sSub>
                        </m:e>
                      </m:nary>
                      <m:r>
                        <a:rPr lang="it-IT" b="0" i="1" smtClean="0">
                          <a:latin typeface="Cambria Math" panose="02040503050406030204" pitchFamily="18" charset="0"/>
                        </a:rPr>
                        <m:t>=27,83</m:t>
                      </m:r>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974620" y="4091784"/>
                <a:ext cx="3762697" cy="9130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569968" y="5087431"/>
                <a:ext cx="8051518" cy="923330"/>
              </a:xfrm>
              <a:prstGeom prst="rect">
                <a:avLst/>
              </a:prstGeom>
            </p:spPr>
            <p:txBody>
              <a:bodyPr wrap="square">
                <a:spAutoFit/>
              </a:bodyPr>
              <a:lstStyle/>
              <a:p>
                <a:pPr>
                  <a:lnSpc>
                    <a:spcPct val="150000"/>
                  </a:lnSpc>
                </a:pPr>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corrispondente frequenza relativa.</a:t>
                </a:r>
              </a:p>
            </p:txBody>
          </p:sp>
        </mc:Choice>
        <mc:Fallback xmlns="">
          <p:sp>
            <p:nvSpPr>
              <p:cNvPr id="4" name="Rettangolo 3"/>
              <p:cNvSpPr>
                <a:spLocks noRot="1" noChangeAspect="1" noMove="1" noResize="1" noEditPoints="1" noAdjustHandles="1" noChangeArrowheads="1" noChangeShapeType="1" noTextEdit="1"/>
              </p:cNvSpPr>
              <p:nvPr/>
            </p:nvSpPr>
            <p:spPr>
              <a:xfrm>
                <a:off x="569968" y="5087431"/>
                <a:ext cx="8051518" cy="923330"/>
              </a:xfrm>
              <a:prstGeom prst="rect">
                <a:avLst/>
              </a:prstGeom>
              <a:blipFill>
                <a:blip r:embed="rId5"/>
                <a:stretch>
                  <a:fillRect l="-606" b="-4636"/>
                </a:stretch>
              </a:blipFill>
            </p:spPr>
            <p:txBody>
              <a:bodyPr/>
              <a:lstStyle/>
              <a:p>
                <a:r>
                  <a:rPr lang="it-IT">
                    <a:noFill/>
                  </a:rPr>
                  <a:t> </a:t>
                </a:r>
              </a:p>
            </p:txBody>
          </p:sp>
        </mc:Fallback>
      </mc:AlternateContent>
    </p:spTree>
    <p:extLst>
      <p:ext uri="{BB962C8B-B14F-4D97-AF65-F5344CB8AC3E}">
        <p14:creationId xmlns:p14="http://schemas.microsoft.com/office/powerpoint/2010/main" val="1432008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ponderata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77469" y="1334844"/>
                <a:ext cx="8857561" cy="3827779"/>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Quando i valori variano in base al loro grado di importanza, occorre decidere di conseguenza come pesarli. Si può quindi procedere utilizzando un altro valore, detto peso, che ci fornisce informazioni su quanto ogni numero sia “rilevante” ai fini della media.</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Dati, cioè,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numeri: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ognuno col proprio peso: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la </a:t>
                </a:r>
                <a:r>
                  <a:rPr lang="it-IT" b="1" dirty="0">
                    <a:effectLst/>
                    <a:latin typeface="Arial" panose="020B0604020202020204" pitchFamily="34" charset="0"/>
                    <a:ea typeface="Times New Roman" panose="02020603050405020304" pitchFamily="18" charset="0"/>
                    <a:cs typeface="Times New Roman" panose="02020603050405020304" pitchFamily="18" charset="0"/>
                  </a:rPr>
                  <a:t>media ponderata</a:t>
                </a:r>
                <a:r>
                  <a:rPr lang="it-IT" dirty="0">
                    <a:effectLst/>
                    <a:latin typeface="Arial" panose="020B0604020202020204" pitchFamily="34" charset="0"/>
                    <a:ea typeface="Times New Roman" panose="02020603050405020304" pitchFamily="18" charset="0"/>
                    <a:cs typeface="Times New Roman" panose="02020603050405020304" pitchFamily="18" charset="0"/>
                  </a:rPr>
                  <a:t> sarà data dalla somma dei prodotti di ogni numero per il proprio peso, diviso la somma dei pesi:</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rPr>
                          </m:ctrlPr>
                        </m:fPr>
                        <m:num>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den>
                      </m:f>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77469" y="1334844"/>
                <a:ext cx="8857561" cy="3827779"/>
              </a:xfrm>
              <a:prstGeom prst="rect">
                <a:avLst/>
              </a:prstGeom>
              <a:blipFill rotWithShape="0">
                <a:blip r:embed="rId4"/>
                <a:stretch>
                  <a:fillRect l="-551" r="-619"/>
                </a:stretch>
              </a:blipFill>
            </p:spPr>
            <p:txBody>
              <a:bodyPr/>
              <a:lstStyle/>
              <a:p>
                <a:r>
                  <a:rPr lang="it-IT">
                    <a:noFill/>
                  </a:rPr>
                  <a:t> </a:t>
                </a:r>
              </a:p>
            </p:txBody>
          </p:sp>
        </mc:Fallback>
      </mc:AlternateContent>
    </p:spTree>
    <p:extLst>
      <p:ext uri="{BB962C8B-B14F-4D97-AF65-F5344CB8AC3E}">
        <p14:creationId xmlns:p14="http://schemas.microsoft.com/office/powerpoint/2010/main" val="42067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TotalTime>
  <Words>2913</Words>
  <Application>Microsoft Office PowerPoint</Application>
  <PresentationFormat>Presentazione su schermo (4:3)</PresentationFormat>
  <Paragraphs>953</Paragraphs>
  <Slides>59</Slides>
  <Notes>2</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59</vt:i4>
      </vt:variant>
    </vt:vector>
  </HeadingPairs>
  <TitlesOfParts>
    <vt:vector size="72" baseType="lpstr">
      <vt:lpstr>Arial</vt:lpstr>
      <vt:lpstr>Cali</vt:lpstr>
      <vt:lpstr>Calibri</vt:lpstr>
      <vt:lpstr>Cambria Math</vt:lpstr>
      <vt:lpstr>Helvetica</vt:lpstr>
      <vt:lpstr>Slimbach-Book</vt:lpstr>
      <vt:lpstr>Slimbach-BookItalic</vt:lpstr>
      <vt:lpstr>Symbol</vt:lpstr>
      <vt:lpstr>Tahoma</vt:lpstr>
      <vt:lpstr>Times New Roman</vt:lpstr>
      <vt:lpstr>Wingdings</vt:lpstr>
      <vt:lpstr>Tema di Office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 Ivaldi</cp:lastModifiedBy>
  <cp:revision>58</cp:revision>
  <dcterms:created xsi:type="dcterms:W3CDTF">2017-09-19T14:10:46Z</dcterms:created>
  <dcterms:modified xsi:type="dcterms:W3CDTF">2020-10-21T08:22:02Z</dcterms:modified>
</cp:coreProperties>
</file>