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2"/>
  </p:notesMasterIdLst>
  <p:sldIdLst>
    <p:sldId id="256" r:id="rId2"/>
    <p:sldId id="258" r:id="rId3"/>
    <p:sldId id="257" r:id="rId4"/>
    <p:sldId id="290" r:id="rId5"/>
    <p:sldId id="272" r:id="rId6"/>
    <p:sldId id="273" r:id="rId7"/>
    <p:sldId id="292" r:id="rId8"/>
    <p:sldId id="277" r:id="rId9"/>
    <p:sldId id="278" r:id="rId10"/>
    <p:sldId id="276" r:id="rId11"/>
    <p:sldId id="275" r:id="rId12"/>
    <p:sldId id="293" r:id="rId13"/>
    <p:sldId id="294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113BE-D229-4A43-B714-BF6AD9E95FFD}" type="datetimeFigureOut">
              <a:rPr lang="it-IT" smtClean="0"/>
              <a:t>30/01/2020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3D7B-428F-4BA6-81A2-7C01FDB67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1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3D7B-428F-4BA6-81A2-7C01FDB670D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69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3D7B-428F-4BA6-81A2-7C01FDB670D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1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90D574E-0247-4D35-9CF8-596246C44EBB}" type="datetime1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C64-6935-408B-8597-8D6C9BA1E030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1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885DFA-C58F-4857-B997-7132435803B3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05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E1755B-700F-4316-95D1-34B32FBC618B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39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E508E3-3105-47C6-A997-3365F2F6D7B1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667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10B7-CDDA-49EB-91E8-4E6A4D61377F}" type="datetime1">
              <a:rPr lang="it-IT" smtClean="0"/>
              <a:t>30/01/2020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30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5D36-03E4-4684-BB89-53E66E6BA3E4}" type="datetime1">
              <a:rPr lang="it-IT" smtClean="0"/>
              <a:t>30/01/2020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0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AF3A-1ADD-4545-8F79-F7FEB7DE65B8}" type="datetime1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3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32060E-F0CB-447B-BFF8-ED6754CD6A16}" type="datetime1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DB9A-B9BF-4716-8C05-ADCF33E582EA}" type="datetime1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18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259299-09D5-42EE-A3C4-F4C4303787AA}" type="datetime1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5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D599-2F03-40E4-B8EC-C42CA96F776D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2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5EA-A942-44AA-BCB1-283A655E4CF3}" type="datetime1">
              <a:rPr lang="it-IT" smtClean="0"/>
              <a:t>30/01/2020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5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6A0F-8BBC-4615-9FB1-FFBEA916BDC1}" type="datetime1">
              <a:rPr lang="it-IT" smtClean="0"/>
              <a:t>30/01/2020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78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93D7-0AFB-4C04-B408-DF0B09B3AD40}" type="datetime1">
              <a:rPr lang="it-IT" smtClean="0"/>
              <a:t>30/01/2020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364D-F8BE-4B05-B2AD-B8206AD1CF62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7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E17A-60E0-4C1F-BC8B-10510AD014F3}" type="datetime1">
              <a:rPr lang="it-IT" smtClean="0"/>
              <a:t>30/01/2020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49A0-466E-4301-8BB7-DEBE609BDB19}" type="datetime1">
              <a:rPr lang="it-IT" smtClean="0"/>
              <a:t>30/01/2020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  Laboratorio L’ANALISI TESTUALE CON NVivo 12      Docente: Dott.ssa Martina Lippolis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8A0A-A1BD-421D-AC37-732CFD989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9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srinternational.com/nvivo-produc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srinternational.com/nvivo-produ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srinternational.com/nvivo/hom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781395"/>
            <a:ext cx="9448800" cy="4322619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000" b="1" dirty="0">
                <a:latin typeface="Georgia" panose="02040502050405020303" pitchFamily="18" charset="0"/>
              </a:rPr>
            </a:br>
            <a:br>
              <a:rPr lang="it-IT" sz="2200" b="1" dirty="0">
                <a:latin typeface="Georgia" panose="02040502050405020303" pitchFamily="18" charset="0"/>
              </a:rPr>
            </a:br>
            <a:br>
              <a:rPr lang="it-IT" sz="2200" b="1" dirty="0">
                <a:latin typeface="Georgia" panose="02040502050405020303" pitchFamily="18" charset="0"/>
              </a:rPr>
            </a:br>
            <a:br>
              <a:rPr lang="it-IT" sz="2200" b="1" dirty="0">
                <a:latin typeface="Georgia" panose="02040502050405020303" pitchFamily="18" charset="0"/>
              </a:rPr>
            </a:br>
            <a:br>
              <a:rPr lang="it-IT" sz="2200" b="1" dirty="0">
                <a:latin typeface="Georgia" panose="02040502050405020303" pitchFamily="18" charset="0"/>
              </a:rPr>
            </a:br>
            <a:br>
              <a:rPr lang="it-IT" sz="2200" b="1" dirty="0">
                <a:latin typeface="Georgia" panose="02040502050405020303" pitchFamily="18" charset="0"/>
              </a:rPr>
            </a:br>
            <a:r>
              <a:rPr lang="it-IT" sz="2700" b="1" dirty="0">
                <a:latin typeface="Georgia" panose="02040502050405020303" pitchFamily="18" charset="0"/>
              </a:rPr>
              <a:t>Laboratorio</a:t>
            </a:r>
            <a:br>
              <a:rPr lang="it-IT" sz="2700" dirty="0">
                <a:latin typeface="Georgia" panose="02040502050405020303" pitchFamily="18" charset="0"/>
              </a:rPr>
            </a:br>
            <a:r>
              <a:rPr lang="it-IT" sz="2700" b="1" dirty="0">
                <a:latin typeface="Georgia" panose="02040502050405020303" pitchFamily="18" charset="0"/>
              </a:rPr>
              <a:t> </a:t>
            </a:r>
            <a:br>
              <a:rPr lang="it-IT" sz="2700" dirty="0">
                <a:latin typeface="Georgia" panose="02040502050405020303" pitchFamily="18" charset="0"/>
              </a:rPr>
            </a:br>
            <a:r>
              <a:rPr lang="it-IT" sz="2700" b="1" dirty="0">
                <a:latin typeface="Georgia" panose="02040502050405020303" pitchFamily="18" charset="0"/>
              </a:rPr>
              <a:t>Analisi testuale con </a:t>
            </a:r>
            <a:br>
              <a:rPr lang="it-IT" sz="2700" dirty="0">
                <a:latin typeface="Georgia" panose="02040502050405020303" pitchFamily="18" charset="0"/>
              </a:rPr>
            </a:br>
            <a:r>
              <a:rPr lang="it-IT" sz="2700" b="1" dirty="0">
                <a:latin typeface="Georgia" panose="02040502050405020303" pitchFamily="18" charset="0"/>
              </a:rPr>
              <a:t>NVivo</a:t>
            </a:r>
            <a:br>
              <a:rPr lang="it-IT" sz="2700" dirty="0">
                <a:latin typeface="Georgia" panose="02040502050405020303" pitchFamily="18" charset="0"/>
              </a:rPr>
            </a:br>
            <a:r>
              <a:rPr lang="it-IT" sz="2700" b="1" dirty="0">
                <a:latin typeface="Georgia" panose="02040502050405020303" pitchFamily="18" charset="0"/>
              </a:rPr>
              <a:t> </a:t>
            </a:r>
            <a:br>
              <a:rPr lang="it-IT" sz="2700" dirty="0">
                <a:latin typeface="Georgia" panose="02040502050405020303" pitchFamily="18" charset="0"/>
              </a:rPr>
            </a:br>
            <a:r>
              <a:rPr lang="it-IT" sz="2700" b="1" i="1" dirty="0">
                <a:latin typeface="Georgia" panose="02040502050405020303" pitchFamily="18" charset="0"/>
              </a:rPr>
              <a:t>30-31/01/2020</a:t>
            </a:r>
            <a:br>
              <a:rPr lang="it-IT" sz="2700" b="1" i="1" dirty="0">
                <a:latin typeface="Georgia" panose="02040502050405020303" pitchFamily="18" charset="0"/>
              </a:rPr>
            </a:br>
            <a:br>
              <a:rPr lang="it-IT" sz="2700" dirty="0">
                <a:latin typeface="Georgia" panose="02040502050405020303" pitchFamily="18" charset="0"/>
              </a:rPr>
            </a:br>
            <a:r>
              <a:rPr lang="it-IT" sz="2700" b="1" i="1" cap="none" dirty="0">
                <a:latin typeface="Georgia" panose="02040502050405020303" pitchFamily="18" charset="0"/>
              </a:rPr>
              <a:t>Dott.ssa Martina Lippolis</a:t>
            </a:r>
            <a:br>
              <a:rPr lang="it-IT" sz="2700" cap="none" dirty="0">
                <a:latin typeface="Georgia" panose="02040502050405020303" pitchFamily="18" charset="0"/>
              </a:rPr>
            </a:br>
            <a:r>
              <a:rPr lang="it-IT" sz="2700" b="1" cap="none" dirty="0">
                <a:latin typeface="Georgia" panose="02040502050405020303" pitchFamily="18" charset="0"/>
              </a:rPr>
              <a:t>e-mail: </a:t>
            </a:r>
            <a:r>
              <a:rPr lang="it-IT" sz="2700" b="1" u="sng" cap="none" dirty="0">
                <a:latin typeface="Georgia" panose="02040502050405020303" pitchFamily="18" charset="0"/>
              </a:rPr>
              <a:t>martina.lippolis@uniroma3.it</a:t>
            </a:r>
            <a:br>
              <a:rPr lang="it-IT" sz="2200" dirty="0"/>
            </a:br>
            <a:r>
              <a:rPr lang="it-IT" sz="2000" dirty="0"/>
              <a:t> </a:t>
            </a:r>
            <a:br>
              <a:rPr lang="it-IT" sz="2000" dirty="0"/>
            </a:br>
            <a:br>
              <a:rPr lang="it-IT" dirty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49437" y="4424618"/>
            <a:ext cx="889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Georgia" panose="02040502050405020303" pitchFamily="18" charset="0"/>
              </a:rPr>
              <a:t>DISPO - Dipartimento di Scienze politiche</a:t>
            </a:r>
          </a:p>
          <a:p>
            <a:pPr algn="ctr"/>
            <a:r>
              <a:rPr lang="it-IT" sz="2000" b="1" dirty="0">
                <a:latin typeface="Georgia" panose="02040502050405020303" pitchFamily="18" charset="0"/>
              </a:rPr>
              <a:t>Università degli Studi di Genova</a:t>
            </a:r>
          </a:p>
        </p:txBody>
      </p:sp>
    </p:spTree>
    <p:extLst>
      <p:ext uri="{BB962C8B-B14F-4D97-AF65-F5344CB8AC3E}">
        <p14:creationId xmlns:p14="http://schemas.microsoft.com/office/powerpoint/2010/main" val="206268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521752"/>
            <a:ext cx="8610600" cy="1293028"/>
          </a:xfrm>
        </p:spPr>
        <p:txBody>
          <a:bodyPr/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Nv</a:t>
            </a:r>
            <a:r>
              <a:rPr lang="it-IT" cap="none" dirty="0">
                <a:latin typeface="Georgia" panose="02040502050405020303" pitchFamily="18" charset="0"/>
              </a:rPr>
              <a:t>ivo </a:t>
            </a:r>
            <a:br>
              <a:rPr lang="it-IT" cap="none" dirty="0">
                <a:latin typeface="Georgia" panose="02040502050405020303" pitchFamily="18" charset="0"/>
              </a:rPr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93963" y="1502261"/>
            <a:ext cx="11804073" cy="5764745"/>
          </a:xfrm>
        </p:spPr>
        <p:txBody>
          <a:bodyPr>
            <a:noAutofit/>
          </a:bodyPr>
          <a:lstStyle/>
          <a:p>
            <a:r>
              <a:rPr lang="it-IT" dirty="0">
                <a:latin typeface="Georgia" panose="02040502050405020303" pitchFamily="18" charset="0"/>
              </a:rPr>
              <a:t>Lo spazio di lavoro di NVivo è creato con l’interfaccia utente simile ai diversi programmi Microsoft ed è strutturato in modo da rendere facile l’utilizzo dei suoi comandi, attraverso: la </a:t>
            </a:r>
            <a:r>
              <a:rPr lang="it-IT" b="1" dirty="0">
                <a:latin typeface="Georgia" panose="02040502050405020303" pitchFamily="18" charset="0"/>
              </a:rPr>
              <a:t>barra dei Menù</a:t>
            </a:r>
            <a:r>
              <a:rPr lang="it-IT" dirty="0">
                <a:latin typeface="Georgia" panose="02040502050405020303" pitchFamily="18" charset="0"/>
              </a:rPr>
              <a:t>, il </a:t>
            </a:r>
            <a:r>
              <a:rPr lang="it-IT" b="1" dirty="0">
                <a:latin typeface="Georgia" panose="02040502050405020303" pitchFamily="18" charset="0"/>
              </a:rPr>
              <a:t>pannello di Navigazione </a:t>
            </a:r>
            <a:r>
              <a:rPr lang="it-IT" dirty="0">
                <a:latin typeface="Georgia" panose="02040502050405020303" pitchFamily="18" charset="0"/>
              </a:rPr>
              <a:t>ed il </a:t>
            </a:r>
            <a:r>
              <a:rPr lang="it-IT" b="1" dirty="0">
                <a:latin typeface="Georgia" panose="02040502050405020303" pitchFamily="18" charset="0"/>
              </a:rPr>
              <a:t>piano di lavoro</a:t>
            </a:r>
            <a:r>
              <a:rPr lang="it-IT" dirty="0">
                <a:latin typeface="Georgia" panose="02040502050405020303" pitchFamily="18" charset="0"/>
              </a:rPr>
              <a:t>; la funzione del tasto destro del mouse e del </a:t>
            </a:r>
            <a:r>
              <a:rPr lang="it-IT" i="1" dirty="0">
                <a:latin typeface="Georgia" panose="02040502050405020303" pitchFamily="18" charset="0"/>
              </a:rPr>
              <a:t>drag and </a:t>
            </a:r>
            <a:r>
              <a:rPr lang="it-IT" i="1" dirty="0" err="1">
                <a:latin typeface="Georgia" panose="02040502050405020303" pitchFamily="18" charset="0"/>
              </a:rPr>
              <a:t>drop</a:t>
            </a:r>
            <a:r>
              <a:rPr lang="it-IT" dirty="0">
                <a:latin typeface="Georgia" panose="02040502050405020303" pitchFamily="18" charset="0"/>
              </a:rPr>
              <a:t>; l’utilizzo della tastiera.</a:t>
            </a:r>
          </a:p>
          <a:p>
            <a:r>
              <a:rPr lang="it-IT" dirty="0">
                <a:latin typeface="Georgia" panose="02040502050405020303" pitchFamily="18" charset="0"/>
              </a:rPr>
              <a:t>NVivo consente di lavorare con documenti in qualsiasi lingua, o combinazione di lingue; si può scegliere di lavorare con l’interfaccia utente in inglese, francese, tedesco, spagnolo, portoghese, cinese o giapponese.</a:t>
            </a:r>
          </a:p>
          <a:p>
            <a:r>
              <a:rPr lang="it-IT" dirty="0">
                <a:latin typeface="Georgia" panose="02040502050405020303" pitchFamily="18" charset="0"/>
              </a:rPr>
              <a:t>Si possono vedere le specifiche di codifica, le annotazioni e i collegamenti creati da ciascun membro del gruppo di ricerca (con </a:t>
            </a:r>
            <a:r>
              <a:rPr lang="it-IT" i="1" dirty="0" err="1">
                <a:latin typeface="Georgia" panose="02040502050405020303" pitchFamily="18" charset="0"/>
              </a:rPr>
              <a:t>write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user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actions</a:t>
            </a:r>
            <a:r>
              <a:rPr lang="it-IT" i="1" dirty="0">
                <a:latin typeface="Georgia" panose="02040502050405020303" pitchFamily="18" charset="0"/>
              </a:rPr>
              <a:t> to </a:t>
            </a:r>
            <a:r>
              <a:rPr lang="it-IT" i="1" dirty="0" err="1">
                <a:latin typeface="Georgia" panose="02040502050405020303" pitchFamily="18" charset="0"/>
              </a:rPr>
              <a:t>project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event</a:t>
            </a:r>
            <a:r>
              <a:rPr lang="it-IT" i="1" dirty="0">
                <a:latin typeface="Georgia" panose="02040502050405020303" pitchFamily="18" charset="0"/>
              </a:rPr>
              <a:t> log</a:t>
            </a:r>
            <a:r>
              <a:rPr lang="it-IT" dirty="0">
                <a:latin typeface="Georgia" panose="02040502050405020303" pitchFamily="18" charset="0"/>
              </a:rPr>
              <a:t>), anche dopo che diversi progetti sono stati uniti insieme (</a:t>
            </a:r>
            <a:r>
              <a:rPr lang="it-IT" i="1" dirty="0">
                <a:latin typeface="Georgia" panose="02040502050405020303" pitchFamily="18" charset="0"/>
              </a:rPr>
              <a:t>merge separate </a:t>
            </a:r>
            <a:r>
              <a:rPr lang="it-IT" i="1" dirty="0" err="1">
                <a:latin typeface="Georgia" panose="02040502050405020303" pitchFamily="18" charset="0"/>
              </a:rPr>
              <a:t>project</a:t>
            </a:r>
            <a:r>
              <a:rPr lang="it-IT" dirty="0">
                <a:latin typeface="Georgia" panose="02040502050405020303" pitchFamily="18" charset="0"/>
              </a:rPr>
              <a:t>): è possibile vedere ciò che ciascun membro del team ha creato nel progetto (sono indicate le iniziali di ciascun </a:t>
            </a:r>
            <a:r>
              <a:rPr lang="it-IT" i="1" dirty="0" err="1">
                <a:latin typeface="Georgia" panose="02040502050405020303" pitchFamily="18" charset="0"/>
              </a:rPr>
              <a:t>user</a:t>
            </a:r>
            <a:r>
              <a:rPr lang="it-IT" dirty="0">
                <a:latin typeface="Georgia" panose="02040502050405020303" pitchFamily="18" charset="0"/>
              </a:rPr>
              <a:t>). </a:t>
            </a:r>
          </a:p>
          <a:p>
            <a:r>
              <a:rPr lang="it-IT" dirty="0">
                <a:latin typeface="Georgia" panose="02040502050405020303" pitchFamily="18" charset="0"/>
              </a:rPr>
              <a:t>NVivo permette di: creare testi con un proprio editor; di importare </a:t>
            </a:r>
            <a:r>
              <a:rPr lang="it-IT" dirty="0" err="1">
                <a:latin typeface="Georgia" panose="02040502050405020303" pitchFamily="18" charset="0"/>
              </a:rPr>
              <a:t>files</a:t>
            </a:r>
            <a:r>
              <a:rPr lang="it-IT" dirty="0">
                <a:latin typeface="Georgia" panose="02040502050405020303" pitchFamily="18" charset="0"/>
              </a:rPr>
              <a:t> testuali, visuali e audio dai diversi software e applicazioni utilizzando vari formati; codificare i testi attraverso </a:t>
            </a:r>
            <a:r>
              <a:rPr lang="it-IT" b="1" dirty="0">
                <a:latin typeface="Georgia" panose="02040502050405020303" pitchFamily="18" charset="0"/>
              </a:rPr>
              <a:t>nodi </a:t>
            </a:r>
            <a:r>
              <a:rPr lang="it-IT" dirty="0">
                <a:latin typeface="Georgia" panose="02040502050405020303" pitchFamily="18" charset="0"/>
              </a:rPr>
              <a:t>e</a:t>
            </a:r>
            <a:r>
              <a:rPr lang="it-IT" b="1" dirty="0">
                <a:latin typeface="Georgia" panose="02040502050405020303" pitchFamily="18" charset="0"/>
              </a:rPr>
              <a:t> </a:t>
            </a:r>
            <a:r>
              <a:rPr lang="it-IT" b="1" dirty="0" err="1">
                <a:latin typeface="Georgia" panose="02040502050405020303" pitchFamily="18" charset="0"/>
              </a:rPr>
              <a:t>cases</a:t>
            </a:r>
            <a:r>
              <a:rPr lang="it-IT" dirty="0">
                <a:latin typeface="Georgia" panose="02040502050405020303" pitchFamily="18" charset="0"/>
              </a:rPr>
              <a:t>;</a:t>
            </a:r>
            <a:r>
              <a:rPr lang="it-IT" b="1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visualizzare e modificare i testi; creare dei link (collegamenti) ai documenti.</a:t>
            </a:r>
          </a:p>
          <a:p>
            <a:pPr>
              <a:buFont typeface="Wingdings" panose="05000000000000000000" pitchFamily="2" charset="2"/>
              <a:buChar char="v"/>
            </a:pPr>
            <a:endParaRPr lang="it-IT" sz="20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it-IT" sz="2000" dirty="0">
              <a:latin typeface="Georgia" panose="02040502050405020303" pitchFamily="18" charset="0"/>
            </a:endParaRPr>
          </a:p>
          <a:p>
            <a:endParaRPr lang="it-IT" sz="2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/>
              <a:t>  </a:t>
            </a:r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09" y="150678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1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1202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L</a:t>
            </a:r>
            <a:r>
              <a:rPr lang="it-IT" cap="none" dirty="0">
                <a:latin typeface="Georgia" panose="02040502050405020303" pitchFamily="18" charset="0"/>
              </a:rPr>
              <a:t>e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cap="none" dirty="0">
                <a:latin typeface="Georgia" panose="02040502050405020303" pitchFamily="18" charset="0"/>
              </a:rPr>
              <a:t>fasi di lavoro con </a:t>
            </a:r>
            <a:r>
              <a:rPr lang="it-IT" dirty="0">
                <a:latin typeface="Georgia" panose="02040502050405020303" pitchFamily="18" charset="0"/>
              </a:rPr>
              <a:t>Nv</a:t>
            </a:r>
            <a:r>
              <a:rPr lang="it-IT" cap="none" dirty="0">
                <a:latin typeface="Georgia" panose="02040502050405020303" pitchFamily="18" charset="0"/>
              </a:rPr>
              <a:t>ivo </a:t>
            </a:r>
            <a:br>
              <a:rPr lang="it-IT" cap="none" dirty="0">
                <a:latin typeface="Georgia" panose="02040502050405020303" pitchFamily="18" charset="0"/>
              </a:rPr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83905" y="1456022"/>
            <a:ext cx="11824188" cy="3113235"/>
          </a:xfrm>
        </p:spPr>
        <p:txBody>
          <a:bodyPr>
            <a:normAutofit lnSpcReduction="10000"/>
          </a:bodyPr>
          <a:lstStyle/>
          <a:p>
            <a:r>
              <a:rPr lang="it-IT" sz="2400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Creazione e definizione del progetto</a:t>
            </a:r>
          </a:p>
          <a:p>
            <a:r>
              <a:rPr lang="it-IT" dirty="0">
                <a:latin typeface="Georgia" panose="02040502050405020303" pitchFamily="18" charset="0"/>
              </a:rPr>
              <a:t> Digitazione o importazione dei documenti</a:t>
            </a:r>
          </a:p>
          <a:p>
            <a:r>
              <a:rPr lang="it-IT" dirty="0">
                <a:latin typeface="Georgia" panose="02040502050405020303" pitchFamily="18" charset="0"/>
              </a:rPr>
              <a:t> Creazione dei nodi, dei casi e degli attributi (caratteristiche dei soggetti intervistati: genere, classe di età, ecc.)</a:t>
            </a:r>
          </a:p>
          <a:p>
            <a:r>
              <a:rPr lang="it-IT" dirty="0">
                <a:latin typeface="Georgia" panose="02040502050405020303" pitchFamily="18" charset="0"/>
              </a:rPr>
              <a:t> Creazione dei sets</a:t>
            </a:r>
          </a:p>
          <a:p>
            <a:r>
              <a:rPr lang="it-IT" dirty="0">
                <a:latin typeface="Georgia" panose="02040502050405020303" pitchFamily="18" charset="0"/>
              </a:rPr>
              <a:t> Ricerche (Query) e memorizzazione dei vari risultati ottenuti per essere utilizzabili per eventuali elaborazioni successive</a:t>
            </a:r>
          </a:p>
          <a:p>
            <a:r>
              <a:rPr lang="it-IT" dirty="0">
                <a:latin typeface="Georgia" panose="02040502050405020303" pitchFamily="18" charset="0"/>
              </a:rPr>
              <a:t> Rappresentazioni grafiche delle elaborazioni e creazione delle maps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72" y="379988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18454" t="29329" r="19561" b="28344"/>
          <a:stretch/>
        </p:blipFill>
        <p:spPr>
          <a:xfrm>
            <a:off x="2728766" y="4395009"/>
            <a:ext cx="6415234" cy="24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62531" y="347766"/>
            <a:ext cx="8574372" cy="1068805"/>
          </a:xfrm>
        </p:spPr>
        <p:txBody>
          <a:bodyPr>
            <a:normAutofit fontScale="90000"/>
          </a:bodyPr>
          <a:lstStyle/>
          <a:p>
            <a:pPr algn="ctr"/>
            <a:br>
              <a:rPr lang="en-US" cap="none" dirty="0">
                <a:latin typeface="Georgia" panose="02040502050405020303" pitchFamily="18" charset="0"/>
              </a:rPr>
            </a:br>
            <a:br>
              <a:rPr lang="en-US" cap="none" dirty="0">
                <a:latin typeface="Georgia" panose="02040502050405020303" pitchFamily="18" charset="0"/>
              </a:rPr>
            </a:br>
            <a:r>
              <a:rPr lang="en-US" cap="none" dirty="0">
                <a:latin typeface="Georgia" panose="02040502050405020303" pitchFamily="18" charset="0"/>
              </a:rPr>
              <a:t> </a:t>
            </a:r>
            <a:r>
              <a:rPr lang="it-IT" sz="3600" b="1" cap="none" dirty="0">
                <a:latin typeface="Georgia" panose="02040502050405020303" pitchFamily="18" charset="0"/>
              </a:rPr>
              <a:t>Ricerca qualitativa come processo iterativo</a:t>
            </a:r>
            <a:br>
              <a:rPr lang="en-US" cap="none" dirty="0">
                <a:latin typeface="Georgia" panose="02040502050405020303" pitchFamily="18" charset="0"/>
              </a:rPr>
            </a:br>
            <a:br>
              <a:rPr lang="it-IT" cap="none" dirty="0">
                <a:latin typeface="Georgia" panose="02040502050405020303" pitchFamily="18" charset="0"/>
              </a:rPr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61876" y="1416572"/>
            <a:ext cx="7430123" cy="1751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100" dirty="0">
                <a:latin typeface="Georgia" panose="02040502050405020303" pitchFamily="18" charset="0"/>
              </a:rPr>
              <a:t>Il trattamento dei dati qualitativi non è solitamente un processo di fasi ordinate (1. importazione dei dati, 2. codifica, 3. </a:t>
            </a:r>
            <a:r>
              <a:rPr lang="it-IT" sz="2100" dirty="0" err="1">
                <a:latin typeface="Georgia" panose="02040502050405020303" pitchFamily="18" charset="0"/>
              </a:rPr>
              <a:t>query</a:t>
            </a:r>
            <a:r>
              <a:rPr lang="it-IT" sz="2100" dirty="0">
                <a:latin typeface="Georgia" panose="02040502050405020303" pitchFamily="18" charset="0"/>
              </a:rPr>
              <a:t>, 4. interpretazione). Tende ad essere un processo iterativo in cui il ricercatore esplora i suoi dati, li codifica, riflette, li memorizza, può modificare la codifica, interrogare i dati e così via.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68" y="907777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1786" r="54085"/>
          <a:stretch/>
        </p:blipFill>
        <p:spPr bwMode="auto">
          <a:xfrm>
            <a:off x="79325" y="2032503"/>
            <a:ext cx="4682552" cy="455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15280" r="8061" b="14690"/>
          <a:stretch>
            <a:fillRect/>
          </a:stretch>
        </p:blipFill>
        <p:spPr bwMode="auto">
          <a:xfrm>
            <a:off x="6696221" y="3168054"/>
            <a:ext cx="5495779" cy="36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8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89920" y="1079663"/>
            <a:ext cx="10901289" cy="5008863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Theme nodes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- sono dei temi, concetti-chiave, concetti-sensibilizzanti o categorie assegnati dal ricercatore durante la lettura e l’esplorazione del contenuto dei materiali di ricerca. Possono essere descrittivi (argomento trattato nella porzione di testo) o più analitici (questo problema è interessante perché...). </a:t>
            </a:r>
          </a:p>
          <a:p>
            <a:r>
              <a:rPr lang="en-US" b="1" dirty="0">
                <a:latin typeface="Georgia" panose="02040502050405020303" pitchFamily="18" charset="0"/>
              </a:rPr>
              <a:t>Case nodes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– sono le 'unità di osservazione' che potrebbero includere persone, luoghi, siti o organizzazioni. È possibile assegnare attributi demografici ai casi del progetto e utilizzarli come base per il confronto.</a:t>
            </a:r>
            <a:endParaRPr lang="en-US" dirty="0">
              <a:latin typeface="Georgia" panose="02040502050405020303" pitchFamily="18" charset="0"/>
            </a:endParaRPr>
          </a:p>
          <a:p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2277" y="433332"/>
            <a:ext cx="62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Georgia" panose="02040502050405020303" pitchFamily="18" charset="0"/>
              </a:rPr>
              <a:t>         Nodi e Casi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6280" r="8419" b="20031"/>
          <a:stretch/>
        </p:blipFill>
        <p:spPr>
          <a:xfrm>
            <a:off x="824386" y="3392050"/>
            <a:ext cx="10271743" cy="33855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42" y="62075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8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7804" y="532387"/>
            <a:ext cx="8610600" cy="1249575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Georgia" panose="02040502050405020303" pitchFamily="18" charset="0"/>
              </a:rPr>
              <a:t>L</a:t>
            </a:r>
            <a:r>
              <a:rPr lang="it-IT" sz="3600" cap="none" dirty="0">
                <a:latin typeface="Georgia" panose="02040502050405020303" pitchFamily="18" charset="0"/>
              </a:rPr>
              <a:t>e</a:t>
            </a:r>
            <a:r>
              <a:rPr lang="it-IT" sz="3600" dirty="0">
                <a:latin typeface="Georgia" panose="02040502050405020303" pitchFamily="18" charset="0"/>
              </a:rPr>
              <a:t> </a:t>
            </a:r>
            <a:r>
              <a:rPr lang="it-IT" sz="3600" cap="none" dirty="0">
                <a:latin typeface="Georgia" panose="02040502050405020303" pitchFamily="18" charset="0"/>
              </a:rPr>
              <a:t>operazioni di ricerca con </a:t>
            </a:r>
            <a:r>
              <a:rPr lang="it-IT" sz="3600" dirty="0">
                <a:latin typeface="Georgia" panose="02040502050405020303" pitchFamily="18" charset="0"/>
              </a:rPr>
              <a:t>Nv</a:t>
            </a:r>
            <a:r>
              <a:rPr lang="it-IT" sz="3600" cap="none" dirty="0">
                <a:latin typeface="Georgia" panose="02040502050405020303" pitchFamily="18" charset="0"/>
              </a:rPr>
              <a:t>ivo </a:t>
            </a:r>
            <a:br>
              <a:rPr lang="it-IT" sz="3600" cap="none" dirty="0">
                <a:latin typeface="Georgia" panose="02040502050405020303" pitchFamily="18" charset="0"/>
              </a:rPr>
            </a:br>
            <a:endParaRPr lang="it-IT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95422" y="1322363"/>
            <a:ext cx="11788726" cy="53986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latin typeface="Georgia" panose="02040502050405020303" pitchFamily="18" charset="0"/>
              </a:rPr>
              <a:t>Le </a:t>
            </a:r>
            <a:r>
              <a:rPr lang="it-IT" sz="2400" b="1" dirty="0" err="1">
                <a:latin typeface="Georgia" panose="02040502050405020303" pitchFamily="18" charset="0"/>
              </a:rPr>
              <a:t>query</a:t>
            </a:r>
            <a:r>
              <a:rPr lang="it-IT" sz="2400" dirty="0">
                <a:latin typeface="Georgia" panose="02040502050405020303" pitchFamily="18" charset="0"/>
              </a:rPr>
              <a:t> forniscono un modo flessibile per raccogliere ed esplorare le sottocategorie dei dati: </a:t>
            </a:r>
          </a:p>
          <a:p>
            <a:pPr>
              <a:lnSpc>
                <a:spcPct val="100000"/>
              </a:lnSpc>
            </a:pPr>
            <a:r>
              <a:rPr lang="it-IT" b="1" i="1" dirty="0">
                <a:latin typeface="Georgia" panose="02040502050405020303" pitchFamily="18" charset="0"/>
              </a:rPr>
              <a:t>Text </a:t>
            </a:r>
            <a:r>
              <a:rPr lang="it-IT" b="1" i="1" dirty="0" err="1">
                <a:latin typeface="Georgia" panose="02040502050405020303" pitchFamily="18" charset="0"/>
              </a:rPr>
              <a:t>Search</a:t>
            </a:r>
            <a:r>
              <a:rPr lang="it-IT" b="1" i="1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(Ricerca di testo): consente di trovare una parola o una combinazione di parole contenute nei documenti o nei nodi del progetto; </a:t>
            </a:r>
          </a:p>
          <a:p>
            <a:pPr>
              <a:lnSpc>
                <a:spcPct val="100000"/>
              </a:lnSpc>
            </a:pPr>
            <a:r>
              <a:rPr lang="it-IT" b="1" i="1" dirty="0">
                <a:latin typeface="Georgia" panose="02040502050405020303" pitchFamily="18" charset="0"/>
              </a:rPr>
              <a:t>Word </a:t>
            </a:r>
            <a:r>
              <a:rPr lang="it-IT" b="1" i="1" dirty="0" err="1">
                <a:latin typeface="Georgia" panose="02040502050405020303" pitchFamily="18" charset="0"/>
              </a:rPr>
              <a:t>Frequency</a:t>
            </a:r>
            <a:r>
              <a:rPr lang="it-IT" b="1" i="1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(Creazione del vocabolario): estrae dai documenti o dai nodi le parole usate più frequentemente;</a:t>
            </a:r>
          </a:p>
          <a:p>
            <a:pPr>
              <a:lnSpc>
                <a:spcPct val="100000"/>
              </a:lnSpc>
            </a:pPr>
            <a:r>
              <a:rPr lang="it-IT" b="1" i="1" dirty="0" err="1">
                <a:latin typeface="Georgia" panose="02040502050405020303" pitchFamily="18" charset="0"/>
              </a:rPr>
              <a:t>Coding</a:t>
            </a:r>
            <a:r>
              <a:rPr lang="it-IT" dirty="0">
                <a:latin typeface="Georgia" panose="02040502050405020303" pitchFamily="18" charset="0"/>
              </a:rPr>
              <a:t> (Ricerca nella codifica): consente di effettuare ricerche utilizzando nodi e/o attributi; </a:t>
            </a:r>
          </a:p>
          <a:p>
            <a:pPr>
              <a:lnSpc>
                <a:spcPct val="100000"/>
              </a:lnSpc>
            </a:pPr>
            <a:r>
              <a:rPr lang="it-IT" b="1" i="1" dirty="0">
                <a:latin typeface="Georgia" panose="02040502050405020303" pitchFamily="18" charset="0"/>
              </a:rPr>
              <a:t>Matrix coding </a:t>
            </a:r>
            <a:r>
              <a:rPr lang="it-IT" dirty="0">
                <a:latin typeface="Georgia" panose="02040502050405020303" pitchFamily="18" charset="0"/>
              </a:rPr>
              <a:t>(Costruzione di matrici di codifica): consente di effettuare ricerche incrociando nodi, casi e/o attributi, costruendo matrici di dati; </a:t>
            </a:r>
          </a:p>
          <a:p>
            <a:pPr>
              <a:lnSpc>
                <a:spcPct val="100000"/>
              </a:lnSpc>
            </a:pPr>
            <a:r>
              <a:rPr lang="it-IT" b="1" i="1" dirty="0" err="1">
                <a:latin typeface="Georgia" panose="02040502050405020303" pitchFamily="18" charset="0"/>
              </a:rPr>
              <a:t>Crosstab</a:t>
            </a:r>
            <a:r>
              <a:rPr lang="it-IT" b="1" i="1" dirty="0">
                <a:latin typeface="Georgia" panose="02040502050405020303" pitchFamily="18" charset="0"/>
              </a:rPr>
              <a:t> </a:t>
            </a:r>
            <a:r>
              <a:rPr lang="it-IT" dirty="0">
                <a:latin typeface="Georgia" panose="02040502050405020303" pitchFamily="18" charset="0"/>
              </a:rPr>
              <a:t>(Costruzione di matrici tra nodi e due attributi) ): consente di effettuare ricerche incrociando nodi, casi e due attributi, costruendo matrici di dati; </a:t>
            </a:r>
          </a:p>
          <a:p>
            <a:pPr>
              <a:lnSpc>
                <a:spcPct val="100000"/>
              </a:lnSpc>
            </a:pPr>
            <a:r>
              <a:rPr lang="it-IT" b="1" i="1" dirty="0">
                <a:latin typeface="Georgia" panose="02040502050405020303" pitchFamily="18" charset="0"/>
              </a:rPr>
              <a:t>Compound</a:t>
            </a:r>
            <a:r>
              <a:rPr lang="it-IT" dirty="0">
                <a:latin typeface="Georgia" panose="02040502050405020303" pitchFamily="18" charset="0"/>
              </a:rPr>
              <a:t> (Combinazione di ricerche di testo e di codifica): consente di combinare ricerche di testo e di nodi; </a:t>
            </a:r>
          </a:p>
          <a:p>
            <a:r>
              <a:rPr lang="it-IT" b="1" i="1" dirty="0">
                <a:latin typeface="Georgia" panose="02040502050405020303" pitchFamily="18" charset="0"/>
              </a:rPr>
              <a:t>Group </a:t>
            </a:r>
            <a:r>
              <a:rPr lang="it-IT" dirty="0">
                <a:latin typeface="Georgia" panose="02040502050405020303" pitchFamily="18" charset="0"/>
              </a:rPr>
              <a:t>(Ricerche di raggruppamento): consente di trovare oggetti che sono associati in modo particolare con altri elementi del progetto (ad esempio, i nodi utilizzati per codificare due diverse interviste). </a:t>
            </a:r>
          </a:p>
          <a:p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/>
              <a:t>  </a:t>
            </a:r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016" y="178010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8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latin typeface="Georgia" panose="02040502050405020303" pitchFamily="18" charset="0"/>
              </a:rPr>
              <a:t>I </a:t>
            </a:r>
            <a:r>
              <a:rPr lang="it-IT" sz="3600" cap="none" dirty="0">
                <a:latin typeface="Georgia" panose="02040502050405020303" pitchFamily="18" charset="0"/>
              </a:rPr>
              <a:t>grafici</a:t>
            </a:r>
            <a:r>
              <a:rPr lang="it-IT" sz="3600" dirty="0">
                <a:latin typeface="Georgia" panose="02040502050405020303" pitchFamily="18" charset="0"/>
              </a:rPr>
              <a:t> </a:t>
            </a:r>
            <a:r>
              <a:rPr lang="it-IT" sz="3600" cap="none" dirty="0">
                <a:latin typeface="Georgia" panose="02040502050405020303" pitchFamily="18" charset="0"/>
              </a:rPr>
              <a:t>con </a:t>
            </a:r>
            <a:r>
              <a:rPr lang="it-IT" sz="3600" dirty="0">
                <a:latin typeface="Georgia" panose="02040502050405020303" pitchFamily="18" charset="0"/>
              </a:rPr>
              <a:t>Nv</a:t>
            </a:r>
            <a:r>
              <a:rPr lang="it-IT" sz="3600" cap="none" dirty="0">
                <a:latin typeface="Georgia" panose="02040502050405020303" pitchFamily="18" charset="0"/>
              </a:rPr>
              <a:t>ivo </a:t>
            </a:r>
            <a:br>
              <a:rPr lang="it-IT" sz="3600" cap="none" dirty="0">
                <a:latin typeface="Georgia" panose="02040502050405020303" pitchFamily="18" charset="0"/>
              </a:rPr>
            </a:b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9709" y="1836538"/>
            <a:ext cx="103874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anose="02040502050405020303" pitchFamily="18" charset="0"/>
              </a:rPr>
              <a:t> Una vasta gamma di grafici permettono di visualizzare le</a:t>
            </a:r>
          </a:p>
          <a:p>
            <a:r>
              <a:rPr lang="it-IT" sz="2800" dirty="0">
                <a:latin typeface="Georgia" panose="02040502050405020303" pitchFamily="18" charset="0"/>
              </a:rPr>
              <a:t>informazioni relative al progetto e ai risultati, per rappresentare:</a:t>
            </a:r>
          </a:p>
          <a:p>
            <a:endParaRPr lang="it-IT" sz="28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>
                <a:latin typeface="Georgia" panose="02040502050405020303" pitchFamily="18" charset="0"/>
              </a:rPr>
              <a:t>Documenti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>
                <a:latin typeface="Georgia" panose="02040502050405020303" pitchFamily="18" charset="0"/>
              </a:rPr>
              <a:t>Nodi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>
                <a:latin typeface="Georgia" panose="02040502050405020303" pitchFamily="18" charset="0"/>
              </a:rPr>
              <a:t>Casi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>
                <a:latin typeface="Georgia" panose="02040502050405020303" pitchFamily="18" charset="0"/>
              </a:rPr>
              <a:t>Attributi</a:t>
            </a:r>
          </a:p>
          <a:p>
            <a:endParaRPr lang="it-IT" sz="2800" dirty="0">
              <a:latin typeface="Georgia" panose="020405020504050203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</a:t>
            </a:r>
            <a:endParaRPr lang="it-IT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90824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6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latin typeface="Georgia" panose="02040502050405020303" pitchFamily="18" charset="0"/>
              </a:rPr>
              <a:t>I </a:t>
            </a:r>
            <a:r>
              <a:rPr lang="it-IT" sz="3600" cap="none" dirty="0">
                <a:latin typeface="Georgia" panose="02040502050405020303" pitchFamily="18" charset="0"/>
              </a:rPr>
              <a:t>report</a:t>
            </a:r>
            <a:r>
              <a:rPr lang="it-IT" sz="3600" dirty="0">
                <a:latin typeface="Georgia" panose="02040502050405020303" pitchFamily="18" charset="0"/>
              </a:rPr>
              <a:t> </a:t>
            </a:r>
            <a:r>
              <a:rPr lang="it-IT" sz="3600" cap="none" dirty="0">
                <a:latin typeface="Georgia" panose="02040502050405020303" pitchFamily="18" charset="0"/>
              </a:rPr>
              <a:t>con </a:t>
            </a:r>
            <a:r>
              <a:rPr lang="it-IT" sz="3600" dirty="0">
                <a:latin typeface="Georgia" panose="02040502050405020303" pitchFamily="18" charset="0"/>
              </a:rPr>
              <a:t>Nv</a:t>
            </a:r>
            <a:r>
              <a:rPr lang="it-IT" sz="3600" cap="none" dirty="0">
                <a:latin typeface="Georgia" panose="02040502050405020303" pitchFamily="18" charset="0"/>
              </a:rPr>
              <a:t>ivo </a:t>
            </a:r>
            <a:br>
              <a:rPr lang="it-IT" sz="3600" cap="none" dirty="0">
                <a:latin typeface="Georgia" panose="02040502050405020303" pitchFamily="18" charset="0"/>
              </a:rPr>
            </a:b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5800" y="1857141"/>
            <a:ext cx="1082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eorgia" panose="02040502050405020303" pitchFamily="18" charset="0"/>
              </a:rPr>
              <a:t>Questi strumenti permettono di esplorare i diversi contenuti del progetto; sono dei resoconti dettagliati di tutti i materiali presenti nel programma e delle procedure attivate durante il processo di analisi. </a:t>
            </a:r>
          </a:p>
          <a:p>
            <a:r>
              <a:rPr lang="en-US" sz="2400" i="1" dirty="0">
                <a:latin typeface="Georgia" panose="02040502050405020303" pitchFamily="18" charset="0"/>
              </a:rPr>
              <a:t>–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i="1" dirty="0">
                <a:latin typeface="Georgia" panose="02040502050405020303" pitchFamily="18" charset="0"/>
              </a:rPr>
              <a:t>Coding Summary By Node Report</a:t>
            </a:r>
          </a:p>
          <a:p>
            <a:r>
              <a:rPr lang="en-US" sz="2400" i="1" dirty="0">
                <a:latin typeface="Georgia" panose="02040502050405020303" pitchFamily="18" charset="0"/>
              </a:rPr>
              <a:t>– Coding Summary By Source Report</a:t>
            </a:r>
          </a:p>
          <a:p>
            <a:r>
              <a:rPr lang="it-IT" sz="2400" i="1" dirty="0">
                <a:latin typeface="Georgia" panose="02040502050405020303" pitchFamily="18" charset="0"/>
              </a:rPr>
              <a:t>– </a:t>
            </a:r>
            <a:r>
              <a:rPr lang="it-IT" sz="2400" i="1" dirty="0" err="1">
                <a:latin typeface="Georgia" panose="02040502050405020303" pitchFamily="18" charset="0"/>
              </a:rPr>
              <a:t>Node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Classification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Summary</a:t>
            </a:r>
            <a:r>
              <a:rPr lang="it-IT" sz="2400" i="1" dirty="0">
                <a:latin typeface="Georgia" panose="02040502050405020303" pitchFamily="18" charset="0"/>
              </a:rPr>
              <a:t> Report</a:t>
            </a:r>
          </a:p>
          <a:p>
            <a:r>
              <a:rPr lang="it-IT" sz="2400" i="1" dirty="0">
                <a:latin typeface="Georgia" panose="02040502050405020303" pitchFamily="18" charset="0"/>
              </a:rPr>
              <a:t>– </a:t>
            </a:r>
            <a:r>
              <a:rPr lang="it-IT" sz="2400" i="1" dirty="0" err="1">
                <a:latin typeface="Georgia" panose="02040502050405020303" pitchFamily="18" charset="0"/>
              </a:rPr>
              <a:t>Node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Structure</a:t>
            </a:r>
            <a:r>
              <a:rPr lang="it-IT" sz="2400" i="1" dirty="0">
                <a:latin typeface="Georgia" panose="02040502050405020303" pitchFamily="18" charset="0"/>
              </a:rPr>
              <a:t> Report</a:t>
            </a:r>
          </a:p>
          <a:p>
            <a:r>
              <a:rPr lang="it-IT" sz="2400" i="1" dirty="0">
                <a:latin typeface="Georgia" panose="02040502050405020303" pitchFamily="18" charset="0"/>
              </a:rPr>
              <a:t>– </a:t>
            </a:r>
            <a:r>
              <a:rPr lang="it-IT" sz="2400" i="1" dirty="0" err="1">
                <a:latin typeface="Georgia" panose="02040502050405020303" pitchFamily="18" charset="0"/>
              </a:rPr>
              <a:t>Node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Summary</a:t>
            </a:r>
            <a:r>
              <a:rPr lang="it-IT" sz="2400" i="1" dirty="0">
                <a:latin typeface="Georgia" panose="02040502050405020303" pitchFamily="18" charset="0"/>
              </a:rPr>
              <a:t> Report</a:t>
            </a:r>
            <a:r>
              <a:rPr lang="it-IT" sz="2400" dirty="0">
                <a:latin typeface="Georgia" panose="02040502050405020303" pitchFamily="18" charset="0"/>
              </a:rPr>
              <a:t>: riepiloga tutti i nodi generati</a:t>
            </a:r>
          </a:p>
          <a:p>
            <a:r>
              <a:rPr lang="it-IT" sz="2400" i="1" dirty="0">
                <a:latin typeface="Georgia" panose="02040502050405020303" pitchFamily="18" charset="0"/>
              </a:rPr>
              <a:t>– Project </a:t>
            </a:r>
            <a:r>
              <a:rPr lang="it-IT" sz="2400" i="1" dirty="0" err="1">
                <a:latin typeface="Georgia" panose="02040502050405020303" pitchFamily="18" charset="0"/>
              </a:rPr>
              <a:t>Summary</a:t>
            </a:r>
            <a:r>
              <a:rPr lang="it-IT" sz="2400" i="1" dirty="0">
                <a:latin typeface="Georgia" panose="02040502050405020303" pitchFamily="18" charset="0"/>
              </a:rPr>
              <a:t> Report: </a:t>
            </a:r>
            <a:r>
              <a:rPr lang="it-IT" sz="2400" dirty="0">
                <a:latin typeface="Georgia" panose="02040502050405020303" pitchFamily="18" charset="0"/>
              </a:rPr>
              <a:t>riepiloga tutti gli elementi creati</a:t>
            </a:r>
          </a:p>
          <a:p>
            <a:r>
              <a:rPr lang="it-IT" sz="2400" i="1" dirty="0">
                <a:latin typeface="Georgia" panose="02040502050405020303" pitchFamily="18" charset="0"/>
              </a:rPr>
              <a:t>– Source </a:t>
            </a:r>
            <a:r>
              <a:rPr lang="it-IT" sz="2400" i="1" dirty="0" err="1">
                <a:latin typeface="Georgia" panose="02040502050405020303" pitchFamily="18" charset="0"/>
              </a:rPr>
              <a:t>Classification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Summary</a:t>
            </a:r>
            <a:r>
              <a:rPr lang="it-IT" sz="2400" i="1" dirty="0">
                <a:latin typeface="Georgia" panose="02040502050405020303" pitchFamily="18" charset="0"/>
              </a:rPr>
              <a:t> Report</a:t>
            </a:r>
          </a:p>
          <a:p>
            <a:r>
              <a:rPr lang="it-IT" sz="2400" i="1" dirty="0">
                <a:latin typeface="Georgia" panose="02040502050405020303" pitchFamily="18" charset="0"/>
              </a:rPr>
              <a:t>– Source </a:t>
            </a:r>
            <a:r>
              <a:rPr lang="it-IT" sz="2400" i="1" dirty="0" err="1">
                <a:latin typeface="Georgia" panose="02040502050405020303" pitchFamily="18" charset="0"/>
              </a:rPr>
              <a:t>Summary</a:t>
            </a:r>
            <a:r>
              <a:rPr lang="it-IT" sz="2400" i="1" dirty="0">
                <a:latin typeface="Georgia" panose="02040502050405020303" pitchFamily="18" charset="0"/>
              </a:rPr>
              <a:t> Report</a:t>
            </a:r>
            <a:r>
              <a:rPr lang="it-IT" sz="2400" dirty="0">
                <a:latin typeface="Georgia" panose="02040502050405020303" pitchFamily="18" charset="0"/>
              </a:rPr>
              <a:t>: fornisce un riepilogo dei documenti contenuti per      ogni fonte</a:t>
            </a:r>
          </a:p>
          <a:p>
            <a:endParaRPr lang="it-IT" sz="2400" dirty="0">
              <a:latin typeface="Georgia" panose="020405020504050203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</a:t>
            </a:r>
            <a:endParaRPr lang="it-IT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90824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0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cap="none" dirty="0">
                <a:latin typeface="Georgia" panose="02040502050405020303" pitchFamily="18" charset="0"/>
              </a:rPr>
              <a:t>I diagrammi con </a:t>
            </a:r>
            <a:r>
              <a:rPr lang="it-IT" sz="3600" dirty="0">
                <a:latin typeface="Georgia" panose="02040502050405020303" pitchFamily="18" charset="0"/>
              </a:rPr>
              <a:t>Nv</a:t>
            </a:r>
            <a:r>
              <a:rPr lang="it-IT" sz="3600" cap="none" dirty="0">
                <a:latin typeface="Georgia" panose="02040502050405020303" pitchFamily="18" charset="0"/>
              </a:rPr>
              <a:t>ivo </a:t>
            </a:r>
            <a:br>
              <a:rPr lang="it-IT" sz="3600" cap="none" dirty="0">
                <a:latin typeface="Georgia" panose="02040502050405020303" pitchFamily="18" charset="0"/>
              </a:rPr>
            </a:b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5800" y="1857141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Georgia" panose="020405020504050203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</a:t>
            </a:r>
            <a:endParaRPr lang="it-IT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436" y="170172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3370" t="20170" r="35412" b="31534"/>
          <a:stretch/>
        </p:blipFill>
        <p:spPr>
          <a:xfrm>
            <a:off x="968034" y="1410887"/>
            <a:ext cx="9409020" cy="49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7164" y="20004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it-IT" sz="3600" cap="none" dirty="0">
                <a:latin typeface="Georgia" panose="02040502050405020303" pitchFamily="18" charset="0"/>
              </a:rPr>
              <a:t>Le maps con </a:t>
            </a:r>
            <a:r>
              <a:rPr lang="it-IT" sz="3600" dirty="0">
                <a:latin typeface="Georgia" panose="02040502050405020303" pitchFamily="18" charset="0"/>
              </a:rPr>
              <a:t>Nv</a:t>
            </a:r>
            <a:r>
              <a:rPr lang="it-IT" sz="3600" cap="none" dirty="0">
                <a:latin typeface="Georgia" panose="02040502050405020303" pitchFamily="18" charset="0"/>
              </a:rPr>
              <a:t>ivo </a:t>
            </a:r>
            <a:br>
              <a:rPr lang="it-IT" sz="3600" cap="none" dirty="0">
                <a:latin typeface="Georgia" panose="02040502050405020303" pitchFamily="18" charset="0"/>
              </a:rPr>
            </a:b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</a:t>
            </a:r>
            <a:endParaRPr lang="it-IT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81" y="135805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3476" t="34943" r="35625" b="18466"/>
          <a:stretch/>
        </p:blipFill>
        <p:spPr>
          <a:xfrm>
            <a:off x="1274618" y="1187760"/>
            <a:ext cx="9975273" cy="51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7164" y="20004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it-IT" sz="3600" cap="none" dirty="0">
                <a:latin typeface="Georgia" panose="02040502050405020303" pitchFamily="18" charset="0"/>
              </a:rPr>
              <a:t>Le maps con </a:t>
            </a:r>
            <a:r>
              <a:rPr lang="it-IT" sz="3600" dirty="0">
                <a:latin typeface="Georgia" panose="02040502050405020303" pitchFamily="18" charset="0"/>
              </a:rPr>
              <a:t>Nv</a:t>
            </a:r>
            <a:r>
              <a:rPr lang="it-IT" sz="3600" cap="none" dirty="0">
                <a:latin typeface="Georgia" panose="02040502050405020303" pitchFamily="18" charset="0"/>
              </a:rPr>
              <a:t>ivo </a:t>
            </a:r>
            <a:br>
              <a:rPr lang="it-IT" sz="3600" cap="none" dirty="0">
                <a:latin typeface="Georgia" panose="02040502050405020303" pitchFamily="18" charset="0"/>
              </a:rPr>
            </a:b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</a:t>
            </a:r>
            <a:endParaRPr lang="it-IT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81" y="135805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13583" t="17140" r="47019" b="34754"/>
          <a:stretch/>
        </p:blipFill>
        <p:spPr>
          <a:xfrm>
            <a:off x="2224975" y="1153393"/>
            <a:ext cx="7412181" cy="50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eorgia" panose="02040502050405020303" pitchFamily="18" charset="0"/>
              </a:rPr>
              <a:t>Analisi dei dati testuali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t-IT" sz="2400" dirty="0">
                <a:latin typeface="Georgia" panose="02040502050405020303" pitchFamily="18" charset="0"/>
              </a:rPr>
              <a:t>Approccio automatico:</a:t>
            </a:r>
          </a:p>
          <a:p>
            <a:pPr marL="0" indent="0">
              <a:buNone/>
            </a:pPr>
            <a:r>
              <a:rPr lang="it-IT" sz="2400" b="1" dirty="0">
                <a:latin typeface="Georgia" panose="02040502050405020303" pitchFamily="18" charset="0"/>
              </a:rPr>
              <a:t>ANALISI STATISTICA DEI DATI TESTUALI</a:t>
            </a:r>
          </a:p>
          <a:p>
            <a:pPr marL="0" indent="0">
              <a:buNone/>
            </a:pPr>
            <a:r>
              <a:rPr lang="it-IT" sz="2400" i="1" dirty="0">
                <a:latin typeface="Georgia" panose="02040502050405020303" pitchFamily="18" charset="0"/>
              </a:rPr>
              <a:t>(</a:t>
            </a:r>
            <a:r>
              <a:rPr lang="it-IT" sz="2400" i="1" dirty="0" err="1">
                <a:latin typeface="Georgia" panose="02040502050405020303" pitchFamily="18" charset="0"/>
              </a:rPr>
              <a:t>Analyse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statistique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des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données</a:t>
            </a:r>
            <a:r>
              <a:rPr lang="it-IT" sz="2400" i="1" dirty="0">
                <a:latin typeface="Georgia" panose="02040502050405020303" pitchFamily="18" charset="0"/>
              </a:rPr>
              <a:t> </a:t>
            </a:r>
            <a:r>
              <a:rPr lang="it-IT" sz="2400" i="1" dirty="0" err="1">
                <a:latin typeface="Georgia" panose="02040502050405020303" pitchFamily="18" charset="0"/>
              </a:rPr>
              <a:t>textuelles</a:t>
            </a:r>
            <a:r>
              <a:rPr lang="it-IT" sz="2400" i="1" dirty="0">
                <a:latin typeface="Georgia" panose="020405020504050203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latin typeface="Georgia" panose="02040502050405020303" pitchFamily="18" charset="0"/>
              </a:rPr>
              <a:t>Si basa sul confronto dei profili lessicali, sulla distribuzione delle occorrenze delle parole senza passare attraverso la lettura diretta del testo.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sz="2400" dirty="0">
                <a:latin typeface="Georgia" panose="02040502050405020303" pitchFamily="18" charset="0"/>
              </a:rPr>
              <a:t>Approccio semi - automatico:</a:t>
            </a:r>
          </a:p>
          <a:p>
            <a:pPr marL="0" indent="0">
              <a:buNone/>
            </a:pPr>
            <a:r>
              <a:rPr lang="it-IT" sz="2400" b="1" dirty="0">
                <a:latin typeface="Georgia" panose="02040502050405020303" pitchFamily="18" charset="0"/>
              </a:rPr>
              <a:t>ANALISI DEI DATI QUALITATIVI ASSISTITA DAL COMPUTER </a:t>
            </a:r>
          </a:p>
          <a:p>
            <a:pPr marL="0" indent="0">
              <a:buNone/>
            </a:pPr>
            <a:r>
              <a:rPr lang="it-IT" sz="2400" i="1" dirty="0">
                <a:latin typeface="Georgia" panose="02040502050405020303" pitchFamily="18" charset="0"/>
              </a:rPr>
              <a:t>(Computer </a:t>
            </a:r>
            <a:r>
              <a:rPr lang="it-IT" sz="2400" i="1" dirty="0" err="1">
                <a:latin typeface="Georgia" panose="02040502050405020303" pitchFamily="18" charset="0"/>
              </a:rPr>
              <a:t>Assisted</a:t>
            </a:r>
            <a:r>
              <a:rPr lang="it-IT" sz="2400" i="1" dirty="0">
                <a:latin typeface="Georgia" panose="02040502050405020303" pitchFamily="18" charset="0"/>
              </a:rPr>
              <a:t> Qualitative Data Analysis </a:t>
            </a:r>
            <a:r>
              <a:rPr lang="it-IT" sz="2400" i="1" dirty="0" err="1">
                <a:latin typeface="Georgia" panose="02040502050405020303" pitchFamily="18" charset="0"/>
              </a:rPr>
              <a:t>Softwares</a:t>
            </a:r>
            <a:r>
              <a:rPr lang="it-IT" sz="2400" i="1" dirty="0">
                <a:latin typeface="Georgia" panose="02040502050405020303" pitchFamily="18" charset="0"/>
              </a:rPr>
              <a:t> - CAQDAS)</a:t>
            </a:r>
          </a:p>
          <a:p>
            <a:pPr marL="0" indent="0">
              <a:buNone/>
            </a:pPr>
            <a:r>
              <a:rPr lang="it-IT" sz="2400" dirty="0">
                <a:latin typeface="Georgia" panose="02040502050405020303" pitchFamily="18" charset="0"/>
              </a:rPr>
              <a:t>Nasce per facilitare la lettura e l’interrogazione dei documenti per trarne delle risposte sulla base di domande «a priori» o per essere d’aiuto a costruire ipotesi e teorie che emergono direttamente dall’esplorazione delle fonti.</a:t>
            </a:r>
          </a:p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latin typeface="Georgia" panose="02040502050405020303" pitchFamily="18" charset="0"/>
              </a:rPr>
              <a:t>  Laboratorio L’ANALISI TESTUALE CON NVivo 12      Docente: Dott.ssa Martina Lippolis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821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6241" t="4721" r="20114" b="12594"/>
          <a:stretch/>
        </p:blipFill>
        <p:spPr>
          <a:xfrm>
            <a:off x="2049875" y="307173"/>
            <a:ext cx="828092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39436" y="997526"/>
            <a:ext cx="11513128" cy="155573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Nv</a:t>
            </a:r>
            <a:r>
              <a:rPr lang="it-IT" cap="none" dirty="0">
                <a:latin typeface="Georgia" panose="02040502050405020303" pitchFamily="18" charset="0"/>
              </a:rPr>
              <a:t>ivo </a:t>
            </a:r>
            <a:br>
              <a:rPr lang="it-IT" cap="none" dirty="0">
                <a:latin typeface="Georgia" panose="02040502050405020303" pitchFamily="18" charset="0"/>
              </a:rPr>
            </a:br>
            <a:r>
              <a:rPr lang="it-IT" sz="2200" b="1" i="1" cap="none" dirty="0">
                <a:latin typeface="Georgia" panose="02040502050405020303" pitchFamily="18" charset="0"/>
              </a:rPr>
              <a:t>Non-</a:t>
            </a:r>
            <a:r>
              <a:rPr lang="it-IT" sz="2200" b="1" i="1" cap="none" dirty="0" err="1">
                <a:latin typeface="Georgia" panose="02040502050405020303" pitchFamily="18" charset="0"/>
              </a:rPr>
              <a:t>numerical</a:t>
            </a:r>
            <a:r>
              <a:rPr lang="it-IT" sz="2200" b="1" i="1" cap="none" dirty="0">
                <a:latin typeface="Georgia" panose="02040502050405020303" pitchFamily="18" charset="0"/>
              </a:rPr>
              <a:t> </a:t>
            </a:r>
            <a:r>
              <a:rPr lang="it-IT" sz="2200" b="1" i="1" cap="none" dirty="0" err="1">
                <a:latin typeface="Georgia" panose="02040502050405020303" pitchFamily="18" charset="0"/>
              </a:rPr>
              <a:t>Unstructured</a:t>
            </a:r>
            <a:r>
              <a:rPr lang="it-IT" sz="2200" b="1" i="1" cap="none" dirty="0">
                <a:latin typeface="Georgia" panose="02040502050405020303" pitchFamily="18" charset="0"/>
              </a:rPr>
              <a:t> Data </a:t>
            </a:r>
            <a:r>
              <a:rPr lang="it-IT" sz="2200" b="1" i="1" cap="none" dirty="0" err="1">
                <a:latin typeface="Georgia" panose="02040502050405020303" pitchFamily="18" charset="0"/>
              </a:rPr>
              <a:t>Indexing</a:t>
            </a:r>
            <a:r>
              <a:rPr lang="it-IT" sz="2200" b="1" i="1" cap="none" dirty="0">
                <a:latin typeface="Georgia" panose="02040502050405020303" pitchFamily="18" charset="0"/>
              </a:rPr>
              <a:t>, </a:t>
            </a:r>
            <a:r>
              <a:rPr lang="it-IT" sz="2200" b="1" i="1" cap="none" dirty="0" err="1">
                <a:latin typeface="Georgia" panose="02040502050405020303" pitchFamily="18" charset="0"/>
              </a:rPr>
              <a:t>Searching</a:t>
            </a:r>
            <a:r>
              <a:rPr lang="it-IT" sz="2200" b="1" i="1" cap="none" dirty="0">
                <a:latin typeface="Georgia" panose="02040502050405020303" pitchFamily="18" charset="0"/>
              </a:rPr>
              <a:t> and </a:t>
            </a:r>
            <a:r>
              <a:rPr lang="it-IT" sz="2200" b="1" i="1" cap="none" dirty="0" err="1">
                <a:latin typeface="Georgia" panose="02040502050405020303" pitchFamily="18" charset="0"/>
              </a:rPr>
              <a:t>Theorizing</a:t>
            </a:r>
            <a:r>
              <a:rPr lang="it-IT" sz="2200" b="1" i="1" cap="none" dirty="0">
                <a:latin typeface="Georgia" panose="02040502050405020303" pitchFamily="18" charset="0"/>
              </a:rPr>
              <a:t> Vivo</a:t>
            </a:r>
            <a:br>
              <a:rPr lang="it-IT" sz="2200" b="1" dirty="0">
                <a:latin typeface="Georgia" panose="02040502050405020303" pitchFamily="18" charset="0"/>
              </a:rPr>
            </a:br>
            <a:endParaRPr lang="it-IT" sz="2200" b="1" cap="none" dirty="0"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5800" y="2696845"/>
            <a:ext cx="10820400" cy="4024125"/>
          </a:xfrm>
        </p:spPr>
        <p:txBody>
          <a:bodyPr>
            <a:normAutofit/>
          </a:bodyPr>
          <a:lstStyle/>
          <a:p>
            <a:r>
              <a:rPr lang="it-IT" dirty="0">
                <a:latin typeface="Georgia" panose="02040502050405020303" pitchFamily="18" charset="0"/>
              </a:rPr>
              <a:t>Programma finalizzato all’</a:t>
            </a:r>
            <a:r>
              <a:rPr lang="it-IT" b="1" dirty="0">
                <a:latin typeface="Georgia" panose="02040502050405020303" pitchFamily="18" charset="0"/>
              </a:rPr>
              <a:t>analisi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b="1" dirty="0">
                <a:latin typeface="Georgia" panose="02040502050405020303" pitchFamily="18" charset="0"/>
              </a:rPr>
              <a:t>qualitativa computer assistita</a:t>
            </a:r>
            <a:r>
              <a:rPr lang="it-IT" dirty="0">
                <a:latin typeface="Georgia" panose="02040502050405020303" pitchFamily="18" charset="0"/>
              </a:rPr>
              <a:t>. </a:t>
            </a:r>
          </a:p>
          <a:p>
            <a:r>
              <a:rPr lang="it-IT" dirty="0">
                <a:latin typeface="Georgia" panose="02040502050405020303" pitchFamily="18" charset="0"/>
              </a:rPr>
              <a:t>Software pensato e sviluppato per l’analisi qualitativa dei </a:t>
            </a:r>
            <a:r>
              <a:rPr lang="it-IT" b="1" dirty="0">
                <a:latin typeface="Georgia" panose="02040502050405020303" pitchFamily="18" charset="0"/>
              </a:rPr>
              <a:t>dati</a:t>
            </a:r>
            <a:r>
              <a:rPr lang="it-IT" dirty="0">
                <a:latin typeface="Georgia" panose="02040502050405020303" pitchFamily="18" charset="0"/>
              </a:rPr>
              <a:t>, </a:t>
            </a:r>
            <a:r>
              <a:rPr lang="it-IT" b="1" dirty="0">
                <a:latin typeface="Georgia" panose="02040502050405020303" pitchFamily="18" charset="0"/>
              </a:rPr>
              <a:t>di natura eterogenea </a:t>
            </a:r>
            <a:r>
              <a:rPr lang="it-IT" dirty="0">
                <a:latin typeface="Georgia" panose="02040502050405020303" pitchFamily="18" charset="0"/>
              </a:rPr>
              <a:t>(documenti Word, pdf, </a:t>
            </a:r>
            <a:r>
              <a:rPr lang="it-IT" dirty="0" err="1">
                <a:latin typeface="Georgia" panose="02040502050405020303" pitchFamily="18" charset="0"/>
              </a:rPr>
              <a:t>rich</a:t>
            </a:r>
            <a:r>
              <a:rPr lang="it-IT" dirty="0">
                <a:latin typeface="Georgia" panose="02040502050405020303" pitchFamily="18" charset="0"/>
              </a:rPr>
              <a:t> text, foto, video, </a:t>
            </a:r>
            <a:r>
              <a:rPr lang="it-IT" dirty="0" err="1">
                <a:latin typeface="Georgia" panose="02040502050405020303" pitchFamily="18" charset="0"/>
              </a:rPr>
              <a:t>files</a:t>
            </a:r>
            <a:r>
              <a:rPr lang="it-IT" dirty="0">
                <a:latin typeface="Georgia" panose="02040502050405020303" pitchFamily="18" charset="0"/>
              </a:rPr>
              <a:t> audio, musica, fogli di calcolo, pagine web e PDF on-line, messaggi di Facebook, LinkedIn, discussioni e </a:t>
            </a:r>
            <a:r>
              <a:rPr lang="it-IT" dirty="0" err="1">
                <a:latin typeface="Georgia" panose="02040502050405020303" pitchFamily="18" charset="0"/>
              </a:rPr>
              <a:t>tweet</a:t>
            </a:r>
            <a:r>
              <a:rPr lang="it-IT" dirty="0">
                <a:latin typeface="Georgia" panose="02040502050405020303" pitchFamily="18" charset="0"/>
              </a:rPr>
              <a:t> da Twitter, dati dei social media, memo, foto e clip web di </a:t>
            </a:r>
            <a:r>
              <a:rPr lang="it-IT" dirty="0" err="1">
                <a:latin typeface="Georgia" panose="02040502050405020303" pitchFamily="18" charset="0"/>
              </a:rPr>
              <a:t>Evernote</a:t>
            </a:r>
            <a:r>
              <a:rPr lang="it-IT" dirty="0">
                <a:latin typeface="Georgia" panose="02040502050405020303" pitchFamily="18" charset="0"/>
              </a:rPr>
              <a:t>, ecc.) da razionalizzare </a:t>
            </a:r>
            <a:r>
              <a:rPr lang="it-IT" b="1" dirty="0">
                <a:latin typeface="Georgia" panose="02040502050405020303" pitchFamily="18" charset="0"/>
              </a:rPr>
              <a:t>per scoprire</a:t>
            </a:r>
            <a:r>
              <a:rPr lang="it-IT" dirty="0">
                <a:latin typeface="Georgia" panose="02040502050405020303" pitchFamily="18" charset="0"/>
              </a:rPr>
              <a:t>, </a:t>
            </a:r>
            <a:r>
              <a:rPr lang="it-IT" b="1" dirty="0">
                <a:latin typeface="Georgia" panose="02040502050405020303" pitchFamily="18" charset="0"/>
              </a:rPr>
              <a:t>analizzare</a:t>
            </a:r>
            <a:r>
              <a:rPr lang="it-IT" dirty="0">
                <a:latin typeface="Georgia" panose="02040502050405020303" pitchFamily="18" charset="0"/>
              </a:rPr>
              <a:t> e </a:t>
            </a:r>
            <a:r>
              <a:rPr lang="it-IT" b="1" dirty="0">
                <a:latin typeface="Georgia" panose="02040502050405020303" pitchFamily="18" charset="0"/>
              </a:rPr>
              <a:t>offrire spiegazioni a teorie</a:t>
            </a:r>
            <a:r>
              <a:rPr lang="it-IT" dirty="0">
                <a:latin typeface="Georgia" panose="02040502050405020303" pitchFamily="18" charset="0"/>
              </a:rPr>
              <a:t>, </a:t>
            </a:r>
            <a:r>
              <a:rPr lang="it-IT" b="1" dirty="0">
                <a:latin typeface="Georgia" panose="02040502050405020303" pitchFamily="18" charset="0"/>
              </a:rPr>
              <a:t>fenomeni e processi sociali</a:t>
            </a:r>
            <a:r>
              <a:rPr lang="it-IT" dirty="0">
                <a:latin typeface="Georgia" panose="02040502050405020303" pitchFamily="18" charset="0"/>
              </a:rPr>
              <a:t>. </a:t>
            </a:r>
          </a:p>
          <a:p>
            <a:r>
              <a:rPr lang="it-IT" dirty="0">
                <a:latin typeface="Georgia" panose="02040502050405020303" pitchFamily="18" charset="0"/>
              </a:rPr>
              <a:t>Progettato per sostenere il lavoro dei ricercatori in ogni campo, dal mondo accademico al marketing fino al turismo, ed ancora oltre.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416939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3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39436" y="997526"/>
            <a:ext cx="11513128" cy="155573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Nv</a:t>
            </a:r>
            <a:r>
              <a:rPr lang="it-IT" cap="none" dirty="0">
                <a:latin typeface="Georgia" panose="02040502050405020303" pitchFamily="18" charset="0"/>
              </a:rPr>
              <a:t>ivo </a:t>
            </a:r>
            <a:br>
              <a:rPr lang="it-IT" cap="none" dirty="0">
                <a:latin typeface="Georgia" panose="02040502050405020303" pitchFamily="18" charset="0"/>
              </a:rPr>
            </a:br>
            <a:r>
              <a:rPr lang="it-IT" sz="2200" b="1" i="1" cap="none" dirty="0">
                <a:latin typeface="Georgia" panose="02040502050405020303" pitchFamily="18" charset="0"/>
              </a:rPr>
              <a:t>Non-</a:t>
            </a:r>
            <a:r>
              <a:rPr lang="it-IT" sz="2200" b="1" i="1" cap="none" dirty="0" err="1">
                <a:latin typeface="Georgia" panose="02040502050405020303" pitchFamily="18" charset="0"/>
              </a:rPr>
              <a:t>numerical</a:t>
            </a:r>
            <a:r>
              <a:rPr lang="it-IT" sz="2200" b="1" i="1" cap="none" dirty="0">
                <a:latin typeface="Georgia" panose="02040502050405020303" pitchFamily="18" charset="0"/>
              </a:rPr>
              <a:t> </a:t>
            </a:r>
            <a:r>
              <a:rPr lang="it-IT" sz="2200" b="1" i="1" cap="none" dirty="0" err="1">
                <a:latin typeface="Georgia" panose="02040502050405020303" pitchFamily="18" charset="0"/>
              </a:rPr>
              <a:t>Unstructured</a:t>
            </a:r>
            <a:r>
              <a:rPr lang="it-IT" sz="2200" b="1" i="1" cap="none" dirty="0">
                <a:latin typeface="Georgia" panose="02040502050405020303" pitchFamily="18" charset="0"/>
              </a:rPr>
              <a:t> Data </a:t>
            </a:r>
            <a:r>
              <a:rPr lang="it-IT" sz="2200" b="1" i="1" cap="none" dirty="0" err="1">
                <a:latin typeface="Georgia" panose="02040502050405020303" pitchFamily="18" charset="0"/>
              </a:rPr>
              <a:t>Indexing</a:t>
            </a:r>
            <a:r>
              <a:rPr lang="it-IT" sz="2200" b="1" i="1" cap="none" dirty="0">
                <a:latin typeface="Georgia" panose="02040502050405020303" pitchFamily="18" charset="0"/>
              </a:rPr>
              <a:t>, </a:t>
            </a:r>
            <a:r>
              <a:rPr lang="it-IT" sz="2200" b="1" i="1" cap="none" dirty="0" err="1">
                <a:latin typeface="Georgia" panose="02040502050405020303" pitchFamily="18" charset="0"/>
              </a:rPr>
              <a:t>Searching</a:t>
            </a:r>
            <a:r>
              <a:rPr lang="it-IT" sz="2200" b="1" i="1" cap="none" dirty="0">
                <a:latin typeface="Georgia" panose="02040502050405020303" pitchFamily="18" charset="0"/>
              </a:rPr>
              <a:t> and </a:t>
            </a:r>
            <a:r>
              <a:rPr lang="it-IT" sz="2200" b="1" i="1" cap="none" dirty="0" err="1">
                <a:latin typeface="Georgia" panose="02040502050405020303" pitchFamily="18" charset="0"/>
              </a:rPr>
              <a:t>Theorizing</a:t>
            </a:r>
            <a:r>
              <a:rPr lang="it-IT" sz="2200" b="1" i="1" cap="none" dirty="0">
                <a:latin typeface="Georgia" panose="02040502050405020303" pitchFamily="18" charset="0"/>
              </a:rPr>
              <a:t> Vivo</a:t>
            </a:r>
            <a:br>
              <a:rPr lang="it-IT" sz="2200" b="1" dirty="0">
                <a:latin typeface="Georgia" panose="02040502050405020303" pitchFamily="18" charset="0"/>
              </a:rPr>
            </a:br>
            <a:endParaRPr lang="it-IT" sz="2200" b="1" cap="none" dirty="0">
              <a:latin typeface="Georgia" panose="02040502050405020303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5800" y="2696845"/>
            <a:ext cx="10820400" cy="4024125"/>
          </a:xfrm>
        </p:spPr>
        <p:txBody>
          <a:bodyPr>
            <a:normAutofit/>
          </a:bodyPr>
          <a:lstStyle/>
          <a:p>
            <a:r>
              <a:rPr lang="it-IT" dirty="0">
                <a:latin typeface="Georgia" panose="02040502050405020303" pitchFamily="18" charset="0"/>
              </a:rPr>
              <a:t>I </a:t>
            </a:r>
            <a:r>
              <a:rPr lang="it-IT" b="1" dirty="0">
                <a:latin typeface="Georgia" panose="02040502050405020303" pitchFamily="18" charset="0"/>
              </a:rPr>
              <a:t>ricercatori qualitativi </a:t>
            </a:r>
            <a:r>
              <a:rPr lang="it-IT" dirty="0">
                <a:latin typeface="Georgia" panose="02040502050405020303" pitchFamily="18" charset="0"/>
              </a:rPr>
              <a:t>sono interessati a valutare, interpretare e spiegare i fenomeni sociali. Analizzano </a:t>
            </a:r>
            <a:r>
              <a:rPr lang="it-IT" b="1" dirty="0">
                <a:latin typeface="Georgia" panose="02040502050405020303" pitchFamily="18" charset="0"/>
              </a:rPr>
              <a:t>dati non strutturati o semi-strutturati </a:t>
            </a:r>
            <a:r>
              <a:rPr lang="it-IT" dirty="0">
                <a:latin typeface="Georgia" panose="02040502050405020303" pitchFamily="18" charset="0"/>
              </a:rPr>
              <a:t>come interviste, sondaggi, note sul campo, pagine web, materiale audiovisivo e articoli di giornale - e lavorano in una vasta gamma di settori, dalle scienze sociali  all'assistenza sanitaria...</a:t>
            </a:r>
          </a:p>
          <a:p>
            <a:r>
              <a:rPr lang="it-IT" dirty="0">
                <a:latin typeface="Georgia" panose="02040502050405020303" pitchFamily="18" charset="0"/>
              </a:rPr>
              <a:t>NVivo è stato progettato per facilitare le tecniche qualitative comuni.</a:t>
            </a:r>
          </a:p>
          <a:p>
            <a:r>
              <a:rPr lang="it-IT" dirty="0">
                <a:latin typeface="Georgia" panose="02040502050405020303" pitchFamily="18" charset="0"/>
              </a:rPr>
              <a:t>È importante ricordare che </a:t>
            </a:r>
            <a:r>
              <a:rPr lang="it-IT" b="1" dirty="0">
                <a:latin typeface="Georgia" panose="02040502050405020303" pitchFamily="18" charset="0"/>
              </a:rPr>
              <a:t>NVivo</a:t>
            </a:r>
            <a:r>
              <a:rPr lang="it-IT" dirty="0">
                <a:latin typeface="Georgia" panose="02040502050405020303" pitchFamily="18" charset="0"/>
              </a:rPr>
              <a:t> può aiutarci a gestire, esplorare e trovare modelli nei nostri dati, ma </a:t>
            </a:r>
            <a:r>
              <a:rPr lang="it-IT" b="1" dirty="0">
                <a:latin typeface="Georgia" panose="02040502050405020303" pitchFamily="18" charset="0"/>
              </a:rPr>
              <a:t>non può sostituire la nostra competenza analitica</a:t>
            </a:r>
            <a:r>
              <a:rPr lang="it-IT" dirty="0">
                <a:latin typeface="Georgia" panose="02040502050405020303" pitchFamily="18" charset="0"/>
              </a:rPr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416939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55818" y="298594"/>
            <a:ext cx="8652164" cy="1302328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Nv</a:t>
            </a:r>
            <a:r>
              <a:rPr lang="it-IT" cap="none" dirty="0">
                <a:latin typeface="Georgia" panose="02040502050405020303" pitchFamily="18" charset="0"/>
              </a:rPr>
              <a:t>ivo </a:t>
            </a:r>
            <a:br>
              <a:rPr lang="it-IT" cap="none" dirty="0">
                <a:latin typeface="Georgia" panose="02040502050405020303" pitchFamily="18" charset="0"/>
              </a:rPr>
            </a:br>
            <a:endParaRPr lang="it-IT" sz="2200" b="1" cap="none" dirty="0">
              <a:latin typeface="Georgia" panose="020405020504050203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3903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9" y="1725614"/>
            <a:ext cx="7071279" cy="46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661564" y="1722019"/>
            <a:ext cx="42464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Georgia" panose="02040502050405020303" pitchFamily="18" charset="0"/>
              </a:rPr>
              <a:t>Realizzato e prodotto dalla QSR International (</a:t>
            </a:r>
            <a:r>
              <a:rPr lang="it-IT" sz="2200" i="1" dirty="0">
                <a:latin typeface="Georgia" panose="02040502050405020303" pitchFamily="18" charset="0"/>
              </a:rPr>
              <a:t>Qualitative Software </a:t>
            </a:r>
            <a:r>
              <a:rPr lang="it-IT" sz="2200" i="1" dirty="0" err="1">
                <a:latin typeface="Georgia" panose="02040502050405020303" pitchFamily="18" charset="0"/>
              </a:rPr>
              <a:t>Research</a:t>
            </a:r>
            <a:r>
              <a:rPr lang="it-IT" sz="2200" dirty="0">
                <a:latin typeface="Georgia" panose="02040502050405020303" pitchFamily="18" charset="0"/>
              </a:rPr>
              <a:t>) di Melbourne.</a:t>
            </a:r>
          </a:p>
          <a:p>
            <a:endParaRPr lang="it-IT" sz="2200" dirty="0">
              <a:latin typeface="Georgia" panose="02040502050405020303" pitchFamily="18" charset="0"/>
            </a:endParaRPr>
          </a:p>
          <a:p>
            <a:endParaRPr lang="it-IT" sz="2200" dirty="0">
              <a:latin typeface="Georgia" panose="02040502050405020303" pitchFamily="18" charset="0"/>
            </a:endParaRPr>
          </a:p>
          <a:p>
            <a:r>
              <a:rPr lang="it-IT" sz="2200" dirty="0">
                <a:latin typeface="Georgia" pitchFamily="18"/>
                <a:hlinkClick r:id="rId4"/>
              </a:rPr>
              <a:t>www.qsrinternational.com</a:t>
            </a:r>
          </a:p>
          <a:p>
            <a:endParaRPr lang="it-IT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0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35382" y="390698"/>
            <a:ext cx="8652164" cy="1302328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Nv</a:t>
            </a:r>
            <a:r>
              <a:rPr lang="it-IT" cap="none" dirty="0">
                <a:latin typeface="Georgia" panose="02040502050405020303" pitchFamily="18" charset="0"/>
              </a:rPr>
              <a:t>ivo </a:t>
            </a:r>
            <a:br>
              <a:rPr lang="it-IT" cap="none" dirty="0">
                <a:latin typeface="Georgia" panose="02040502050405020303" pitchFamily="18" charset="0"/>
              </a:rPr>
            </a:br>
            <a:endParaRPr lang="it-IT" sz="2200" b="1" cap="none" dirty="0">
              <a:latin typeface="Georgia" panose="020405020504050203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7411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43345" y="2163099"/>
            <a:ext cx="11222181" cy="4378079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Georgia" panose="02040502050405020303" pitchFamily="18" charset="0"/>
              </a:rPr>
              <a:t>Consente di </a:t>
            </a:r>
            <a:r>
              <a:rPr lang="it-IT" sz="2800" b="1" dirty="0">
                <a:latin typeface="Georgia" panose="02040502050405020303" pitchFamily="18" charset="0"/>
              </a:rPr>
              <a:t>codificare</a:t>
            </a:r>
            <a:r>
              <a:rPr lang="it-IT" sz="2800" dirty="0">
                <a:latin typeface="Georgia" panose="02040502050405020303" pitchFamily="18" charset="0"/>
              </a:rPr>
              <a:t> e </a:t>
            </a:r>
            <a:r>
              <a:rPr lang="it-IT" sz="2800" b="1" dirty="0">
                <a:latin typeface="Georgia" panose="02040502050405020303" pitchFamily="18" charset="0"/>
              </a:rPr>
              <a:t>organizzare</a:t>
            </a:r>
            <a:r>
              <a:rPr lang="it-IT" sz="2800" dirty="0">
                <a:latin typeface="Georgia" panose="02040502050405020303" pitchFamily="18" charset="0"/>
              </a:rPr>
              <a:t> le informazioni, in modo da poterne esplorare il contenuto o </a:t>
            </a:r>
            <a:r>
              <a:rPr lang="it-IT" sz="2800" b="1" dirty="0">
                <a:latin typeface="Georgia" panose="02040502050405020303" pitchFamily="18" charset="0"/>
              </a:rPr>
              <a:t>costruire e testare teorie </a:t>
            </a:r>
            <a:r>
              <a:rPr lang="it-IT" sz="2800" dirty="0">
                <a:latin typeface="Georgia" panose="02040502050405020303" pitchFamily="18" charset="0"/>
              </a:rPr>
              <a:t>sui dati testuali. Infatti, nella codifica è possibile procedere sia con un </a:t>
            </a:r>
            <a:r>
              <a:rPr lang="it-IT" sz="2800" b="1" dirty="0">
                <a:latin typeface="Georgia" panose="02040502050405020303" pitchFamily="18" charset="0"/>
              </a:rPr>
              <a:t>approccio dall’alto </a:t>
            </a:r>
            <a:r>
              <a:rPr lang="it-IT" sz="2800" dirty="0">
                <a:latin typeface="Georgia" panose="02040502050405020303" pitchFamily="18" charset="0"/>
              </a:rPr>
              <a:t>che dal </a:t>
            </a:r>
            <a:r>
              <a:rPr lang="it-IT" sz="2800" b="1" dirty="0">
                <a:latin typeface="Georgia" panose="02040502050405020303" pitchFamily="18" charset="0"/>
              </a:rPr>
              <a:t>basso</a:t>
            </a:r>
            <a:r>
              <a:rPr lang="it-IT" sz="2800" dirty="0">
                <a:latin typeface="Georgia" panose="02040502050405020303" pitchFamily="18" charset="0"/>
              </a:rPr>
              <a:t>.</a:t>
            </a:r>
          </a:p>
          <a:p>
            <a:r>
              <a:rPr lang="it-IT" sz="2800" b="1" dirty="0">
                <a:latin typeface="Georgia" panose="02040502050405020303" pitchFamily="18" charset="0"/>
              </a:rPr>
              <a:t>Progettato per supportare una vasta gamma di metodi di ricerca</a:t>
            </a:r>
            <a:r>
              <a:rPr lang="it-IT" sz="2800" dirty="0">
                <a:latin typeface="Georgia" panose="02040502050405020303" pitchFamily="18" charset="0"/>
              </a:rPr>
              <a:t>: i diversi strumenti presenti nel software permettono al ricercatore di avere più tempo per analizzare tutto il materiale e scoprirne i temi, </a:t>
            </a:r>
            <a:r>
              <a:rPr lang="it-IT" sz="2800" b="1" dirty="0">
                <a:latin typeface="Georgia" panose="02040502050405020303" pitchFamily="18" charset="0"/>
              </a:rPr>
              <a:t>produrre grafici, rappresentarne i contenuti </a:t>
            </a:r>
            <a:r>
              <a:rPr lang="it-IT" sz="2800" dirty="0">
                <a:latin typeface="Georgia" panose="02040502050405020303" pitchFamily="18" charset="0"/>
              </a:rPr>
              <a:t>per sviluppare significative conclusioni.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64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35382" y="390698"/>
            <a:ext cx="8652164" cy="1302328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Georgia" panose="02040502050405020303" pitchFamily="18" charset="0"/>
              </a:rPr>
              <a:t>Nv</a:t>
            </a:r>
            <a:r>
              <a:rPr lang="it-IT" b="1" cap="none" dirty="0">
                <a:latin typeface="Georgia" panose="02040502050405020303" pitchFamily="18" charset="0"/>
              </a:rPr>
              <a:t>ivo </a:t>
            </a:r>
            <a:br>
              <a:rPr lang="it-IT" b="1" cap="none" dirty="0">
                <a:latin typeface="Georgia" panose="02040502050405020303" pitchFamily="18" charset="0"/>
              </a:rPr>
            </a:br>
            <a:endParaRPr lang="it-IT" sz="2200" b="1" cap="none" dirty="0"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7411"/>
            <a:ext cx="1017587" cy="1017588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43345" y="2163099"/>
            <a:ext cx="11222181" cy="437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latin typeface="Georgia" panose="02040502050405020303" pitchFamily="18" charset="0"/>
              </a:rPr>
              <a:t>Sono disponibili </a:t>
            </a:r>
            <a:r>
              <a:rPr lang="it-IT" sz="2400" b="1" dirty="0">
                <a:latin typeface="Georgia" panose="02040502050405020303" pitchFamily="18" charset="0"/>
              </a:rPr>
              <a:t>due versioni del software NVivo 12</a:t>
            </a:r>
            <a:r>
              <a:rPr lang="it-IT" sz="2400" dirty="0">
                <a:latin typeface="Georgia" panose="02040502050405020303" pitchFamily="18" charset="0"/>
              </a:rPr>
              <a:t>: NVivo </a:t>
            </a:r>
            <a:r>
              <a:rPr lang="it-IT" sz="2400" b="1" dirty="0">
                <a:latin typeface="Georgia" panose="02040502050405020303" pitchFamily="18" charset="0"/>
              </a:rPr>
              <a:t>Pro</a:t>
            </a:r>
            <a:r>
              <a:rPr lang="it-IT" sz="2400" dirty="0">
                <a:latin typeface="Georgia" panose="02040502050405020303" pitchFamily="18" charset="0"/>
              </a:rPr>
              <a:t> e NVivo </a:t>
            </a:r>
            <a:r>
              <a:rPr lang="it-IT" sz="2400" b="1" dirty="0">
                <a:latin typeface="Georgia" panose="02040502050405020303" pitchFamily="18" charset="0"/>
              </a:rPr>
              <a:t>Plus</a:t>
            </a:r>
            <a:r>
              <a:rPr lang="it-IT" sz="2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latin typeface="Georgia" panose="02040502050405020303" pitchFamily="18" charset="0"/>
              </a:rPr>
              <a:t>Ogni edizione presenta un diverso livello di funzionalità per supportare una vasta gamma di progetti e di esigenze di ricerca.</a:t>
            </a:r>
            <a:endParaRPr lang="it-IT" sz="2400" dirty="0">
              <a:latin typeface="Georgia" pitchFamily="18"/>
              <a:hlinkClick r:id="rId3"/>
            </a:endParaRPr>
          </a:p>
          <a:p>
            <a:pPr marL="0" indent="0">
              <a:buNone/>
            </a:pPr>
            <a:r>
              <a:rPr lang="it-IT" sz="2400" dirty="0">
                <a:hlinkClick r:id="rId4"/>
              </a:rPr>
              <a:t>https://www.qsrinternational.com/nvivo/home</a:t>
            </a:r>
            <a:endParaRPr lang="it-IT" sz="2400" dirty="0"/>
          </a:p>
          <a:p>
            <a:pPr marL="0" indent="0">
              <a:buNone/>
            </a:pPr>
            <a:r>
              <a:rPr lang="it-IT" sz="2400" dirty="0">
                <a:latin typeface="Georgia" panose="02040502050405020303" pitchFamily="18" charset="0"/>
              </a:rPr>
              <a:t>La scelta della versione di NVivo dipende dal:</a:t>
            </a:r>
          </a:p>
          <a:p>
            <a:r>
              <a:rPr lang="it-IT" sz="2400" dirty="0">
                <a:latin typeface="Georgia" panose="02040502050405020303" pitchFamily="18" charset="0"/>
              </a:rPr>
              <a:t>formato dei dati da analizzare (documenti, materiale audiovisivo, ecc.)</a:t>
            </a:r>
          </a:p>
          <a:p>
            <a:r>
              <a:rPr lang="it-IT" sz="2400" dirty="0">
                <a:latin typeface="Georgia" panose="02040502050405020303" pitchFamily="18" charset="0"/>
              </a:rPr>
              <a:t>tipo di analisi che si desidera realizzare</a:t>
            </a:r>
          </a:p>
          <a:p>
            <a:r>
              <a:rPr lang="it-IT" sz="2400" dirty="0">
                <a:latin typeface="Georgia" panose="02040502050405020303" pitchFamily="18" charset="0"/>
              </a:rPr>
              <a:t>metodologia e gli obiettivi di ricerca </a:t>
            </a:r>
          </a:p>
        </p:txBody>
      </p:sp>
    </p:spTree>
    <p:extLst>
      <p:ext uri="{BB962C8B-B14F-4D97-AF65-F5344CB8AC3E}">
        <p14:creationId xmlns:p14="http://schemas.microsoft.com/office/powerpoint/2010/main" val="375930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07227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Georgia" panose="02040502050405020303" pitchFamily="18" charset="0"/>
              </a:rPr>
              <a:t>NVivo 12 PRO</a:t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4847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50" dirty="0">
                <a:latin typeface="Georgia" panose="02040502050405020303" pitchFamily="18" charset="0"/>
              </a:rPr>
              <a:t>NVivo 12 Pro supporta una vasta gamma di fonti di dati. Dal testo ai sondaggi e ai social media, offre avanzati strumenti per la gestione dei dati, </a:t>
            </a:r>
            <a:r>
              <a:rPr lang="it-IT" sz="2050" dirty="0" err="1">
                <a:latin typeface="Georgia" panose="02040502050405020303" pitchFamily="18" charset="0"/>
              </a:rPr>
              <a:t>query</a:t>
            </a:r>
            <a:r>
              <a:rPr lang="it-IT" sz="2050" dirty="0">
                <a:latin typeface="Georgia" panose="02040502050405020303" pitchFamily="18" charset="0"/>
              </a:rPr>
              <a:t> e visualizzazione, in modo da permettervi di interrogare i dati in modo sempre più complesso. Chi conosce ed utilizza NVivo 10 per Windows, troverà familiare NVivo 12 Pro, ma l’esperienza dell’utente è stata migliorata e le funzioni implementate. Contiene </a:t>
            </a:r>
            <a:r>
              <a:rPr lang="it-IT" sz="2050" b="1" dirty="0">
                <a:latin typeface="Georgia" panose="02040502050405020303" pitchFamily="18" charset="0"/>
              </a:rPr>
              <a:t>tutte le funzionalità di NVivo 12 Starter</a:t>
            </a:r>
            <a:r>
              <a:rPr lang="it-IT" sz="2050" dirty="0">
                <a:latin typeface="Georgia" panose="02040502050405020303" pitchFamily="18" charset="0"/>
              </a:rPr>
              <a:t>, </a:t>
            </a:r>
            <a:r>
              <a:rPr lang="it-IT" sz="2050" b="1" dirty="0">
                <a:latin typeface="Georgia" panose="02040502050405020303" pitchFamily="18" charset="0"/>
              </a:rPr>
              <a:t>più </a:t>
            </a:r>
            <a:r>
              <a:rPr lang="it-IT" sz="2050" dirty="0">
                <a:latin typeface="Georgia" panose="02040502050405020303" pitchFamily="18" charset="0"/>
              </a:rPr>
              <a:t>altre importanti caratteristiche grazie alle quali è possibile:</a:t>
            </a:r>
          </a:p>
          <a:p>
            <a:r>
              <a:rPr lang="it-IT" sz="2050" b="1" dirty="0">
                <a:latin typeface="Georgia" panose="02040502050405020303" pitchFamily="18" charset="0"/>
              </a:rPr>
              <a:t>Lavorare con più tipi di dati:</a:t>
            </a:r>
            <a:r>
              <a:rPr lang="it-IT" sz="2050" dirty="0">
                <a:latin typeface="Georgia" panose="02040502050405020303" pitchFamily="18" charset="0"/>
              </a:rPr>
              <a:t> gestire e analizzare i dati di diversi formati, tra cui testo, audio, video, immagini, fogli di calcolo, sondaggi online, social media e contenuti web</a:t>
            </a:r>
          </a:p>
          <a:p>
            <a:r>
              <a:rPr lang="it-IT" sz="2050" dirty="0">
                <a:latin typeface="Georgia" panose="02040502050405020303" pitchFamily="18" charset="0"/>
              </a:rPr>
              <a:t>Utilizzare la funzione </a:t>
            </a:r>
            <a:r>
              <a:rPr lang="it-IT" sz="2050" b="1" dirty="0" err="1">
                <a:latin typeface="Georgia" panose="02040502050405020303" pitchFamily="18" charset="0"/>
              </a:rPr>
              <a:t>Explore</a:t>
            </a:r>
            <a:r>
              <a:rPr lang="it-IT" sz="2050" b="1" dirty="0">
                <a:latin typeface="Georgia" panose="02040502050405020303" pitchFamily="18" charset="0"/>
              </a:rPr>
              <a:t> </a:t>
            </a:r>
            <a:r>
              <a:rPr lang="it-IT" sz="2050" b="1" dirty="0" err="1">
                <a:latin typeface="Georgia" panose="02040502050405020303" pitchFamily="18" charset="0"/>
              </a:rPr>
              <a:t>Diagrams</a:t>
            </a:r>
            <a:r>
              <a:rPr lang="it-IT" sz="2050" b="1" dirty="0">
                <a:latin typeface="Georgia" panose="02040502050405020303" pitchFamily="18" charset="0"/>
              </a:rPr>
              <a:t> </a:t>
            </a:r>
            <a:r>
              <a:rPr lang="it-IT" sz="2050" dirty="0">
                <a:latin typeface="Georgia" panose="02040502050405020303" pitchFamily="18" charset="0"/>
              </a:rPr>
              <a:t>per esplorare le connessioni tra gli elementi del progetto, </a:t>
            </a:r>
            <a:r>
              <a:rPr lang="it-IT" sz="2050" b="1" dirty="0" err="1">
                <a:latin typeface="Georgia" panose="02040502050405020303" pitchFamily="18" charset="0"/>
              </a:rPr>
              <a:t>Comparison</a:t>
            </a:r>
            <a:r>
              <a:rPr lang="it-IT" sz="2050" b="1" dirty="0">
                <a:latin typeface="Georgia" panose="02040502050405020303" pitchFamily="18" charset="0"/>
              </a:rPr>
              <a:t> </a:t>
            </a:r>
            <a:r>
              <a:rPr lang="it-IT" sz="2050" b="1" dirty="0" err="1">
                <a:latin typeface="Georgia" panose="02040502050405020303" pitchFamily="18" charset="0"/>
              </a:rPr>
              <a:t>Diagrams</a:t>
            </a:r>
            <a:r>
              <a:rPr lang="it-IT" sz="2050" dirty="0">
                <a:latin typeface="Georgia" panose="02040502050405020303" pitchFamily="18" charset="0"/>
              </a:rPr>
              <a:t> per confrontare due elementi del progetto, </a:t>
            </a:r>
            <a:r>
              <a:rPr lang="it-IT" sz="2050" b="1" dirty="0" err="1">
                <a:latin typeface="Georgia" panose="02040502050405020303" pitchFamily="18" charset="0"/>
              </a:rPr>
              <a:t>Mind</a:t>
            </a:r>
            <a:r>
              <a:rPr lang="it-IT" sz="2050" b="1" dirty="0">
                <a:latin typeface="Georgia" panose="02040502050405020303" pitchFamily="18" charset="0"/>
              </a:rPr>
              <a:t> Maps </a:t>
            </a:r>
            <a:r>
              <a:rPr lang="it-IT" sz="2050" dirty="0">
                <a:latin typeface="Georgia" panose="02040502050405020303" pitchFamily="18" charset="0"/>
              </a:rPr>
              <a:t>per creare mappe mentali delle idee o visualizzare i possibili collegamenti presenti </a:t>
            </a:r>
          </a:p>
          <a:p>
            <a:r>
              <a:rPr lang="it-IT" sz="2050" b="1" dirty="0">
                <a:latin typeface="Georgia" panose="02040502050405020303" pitchFamily="18" charset="0"/>
              </a:rPr>
              <a:t>Analisi, ricerche e visualizzazioni più approfondite</a:t>
            </a:r>
            <a:r>
              <a:rPr lang="it-IT" sz="2050" dirty="0">
                <a:latin typeface="Georgia" panose="02040502050405020303" pitchFamily="18" charset="0"/>
              </a:rPr>
              <a:t>: NVivo ha il compito di organizzare automaticamente, riassumere e raggruppare i dati in base a dei criteri prestabiliti. Ponete nuove e complesse domande, individuate un nuovo significato tramite le </a:t>
            </a:r>
            <a:r>
              <a:rPr lang="it-IT" sz="2050" dirty="0" err="1">
                <a:latin typeface="Georgia" panose="02040502050405020303" pitchFamily="18" charset="0"/>
              </a:rPr>
              <a:t>query</a:t>
            </a:r>
            <a:r>
              <a:rPr lang="it-IT" sz="2050" dirty="0">
                <a:latin typeface="Georgia" panose="02040502050405020303" pitchFamily="18" charset="0"/>
              </a:rPr>
              <a:t> ed utilizzate le visualizzazioni per “vedere” i vostri dati e comunicare facilmente i risultati raggiunti. Il tutto con un significativo risparmio di tempo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/>
              <a:t>  </a:t>
            </a:r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07227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Georgia" panose="02040502050405020303" pitchFamily="18" charset="0"/>
              </a:rPr>
              <a:t>NVivo 12 Plus</a:t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85800" y="1691322"/>
            <a:ext cx="10820400" cy="4847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latin typeface="Georgia" panose="02040502050405020303" pitchFamily="18" charset="0"/>
              </a:rPr>
              <a:t>NVivo 12 Plus include </a:t>
            </a:r>
            <a:r>
              <a:rPr lang="it-IT" b="1" dirty="0">
                <a:latin typeface="Georgia" panose="02040502050405020303" pitchFamily="18" charset="0"/>
              </a:rPr>
              <a:t>tutte le funzionalità di NVivo 12 Pro</a:t>
            </a:r>
            <a:r>
              <a:rPr lang="it-IT" dirty="0">
                <a:latin typeface="Georgia" panose="02040502050405020303" pitchFamily="18" charset="0"/>
              </a:rPr>
              <a:t>, </a:t>
            </a:r>
            <a:r>
              <a:rPr lang="it-IT" b="1" dirty="0">
                <a:latin typeface="Georgia" panose="02040502050405020303" pitchFamily="18" charset="0"/>
              </a:rPr>
              <a:t>più </a:t>
            </a:r>
            <a:r>
              <a:rPr lang="it-IT" dirty="0">
                <a:latin typeface="Georgia" panose="02040502050405020303" pitchFamily="18" charset="0"/>
              </a:rPr>
              <a:t>strumenti di analisi della struttura della rete dei social network e caratteristiche innovative di automazione di ricerca. È per coloro che hanno bisogno di visualizzare, analizzare, comprendere le strutture delle reti sociali e capire rapidamente i concetti chiave e le opinioni in modo da poter giungere a delle conclusioni più veloci. </a:t>
            </a:r>
          </a:p>
          <a:p>
            <a:r>
              <a:rPr lang="it-IT" b="1" dirty="0">
                <a:latin typeface="Georgia" panose="02040502050405020303" pitchFamily="18" charset="0"/>
              </a:rPr>
              <a:t>Approfondimenti automatici:</a:t>
            </a:r>
            <a:r>
              <a:rPr lang="it-IT" dirty="0">
                <a:latin typeface="Georgia" panose="02040502050405020303" pitchFamily="18" charset="0"/>
              </a:rPr>
              <a:t> strumenti di automazione avanzata per scoprire temi e opinioni che emergono in pochi minuti, guadagnando rapidamente più informazioni e raggiungendo conclusioni più veloci</a:t>
            </a:r>
          </a:p>
          <a:p>
            <a:r>
              <a:rPr lang="it-IT" b="1" dirty="0">
                <a:latin typeface="Georgia" panose="02040502050405020303" pitchFamily="18" charset="0"/>
              </a:rPr>
              <a:t>Esplorare e visualizzare le strutture delle reti sociali</a:t>
            </a:r>
            <a:r>
              <a:rPr lang="it-IT" dirty="0">
                <a:latin typeface="Georgia" panose="02040502050405020303" pitchFamily="18" charset="0"/>
              </a:rPr>
              <a:t>: creare automaticamente visualizzazioni riguardanti i social network a partire dai dati dei social media, o visualizzazioni a partire dai dati di progetto. Utilizzare le analisi sui Social Network per scoprire ruoli fondamentali e critici</a:t>
            </a:r>
          </a:p>
          <a:p>
            <a:pPr marL="0" indent="0">
              <a:buNone/>
            </a:pPr>
            <a:r>
              <a:rPr lang="it-IT" dirty="0"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/>
              <a:t>  </a:t>
            </a:r>
            <a:r>
              <a:rPr lang="it-IT" sz="1200" dirty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Laboratorio L’ANALISI TESTUALE CON NVivo 12      Docente: Dott.ssa Martina Lippolis                                              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136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1139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820</TotalTime>
  <Words>1974</Words>
  <Application>Microsoft Office PowerPoint</Application>
  <PresentationFormat>Widescreen</PresentationFormat>
  <Paragraphs>112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Wingdings</vt:lpstr>
      <vt:lpstr>Scia di vapore</vt:lpstr>
      <vt:lpstr>      Laboratorio   Analisi testuale con  NVivo   30-31/01/2020  Dott.ssa Martina Lippolis e-mail: martina.lippolis@uniroma3.it    </vt:lpstr>
      <vt:lpstr>Analisi dei dati testuali</vt:lpstr>
      <vt:lpstr>Nvivo  Non-numerical Unstructured Data Indexing, Searching and Theorizing Vivo </vt:lpstr>
      <vt:lpstr>Nvivo  Non-numerical Unstructured Data Indexing, Searching and Theorizing Vivo </vt:lpstr>
      <vt:lpstr>Nvivo  </vt:lpstr>
      <vt:lpstr>Nvivo  </vt:lpstr>
      <vt:lpstr>Nvivo  </vt:lpstr>
      <vt:lpstr>NVivo 12 PRO </vt:lpstr>
      <vt:lpstr>NVivo 12 Plus </vt:lpstr>
      <vt:lpstr>Nvivo  </vt:lpstr>
      <vt:lpstr>Le fasi di lavoro con Nvivo  </vt:lpstr>
      <vt:lpstr>   Ricerca qualitativa come processo iterativo  </vt:lpstr>
      <vt:lpstr>Presentazione standard di PowerPoint</vt:lpstr>
      <vt:lpstr>Le operazioni di ricerca con Nvivo  </vt:lpstr>
      <vt:lpstr>I grafici con Nvivo  </vt:lpstr>
      <vt:lpstr>I report con Nvivo  </vt:lpstr>
      <vt:lpstr>I diagrammi con Nvivo  </vt:lpstr>
      <vt:lpstr>Le maps con Nvivo  </vt:lpstr>
      <vt:lpstr>Le maps con Nvivo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Laboratorio   Analisi testuale con  NVivo   4-6 aprile 2016  Dott.ssa Martina Lippolis e-mail: martina.lippolis@live.it    </dc:title>
  <dc:creator>Martina Lippolis</dc:creator>
  <cp:lastModifiedBy>ines.padovani@outlook.com</cp:lastModifiedBy>
  <cp:revision>141</cp:revision>
  <dcterms:created xsi:type="dcterms:W3CDTF">2016-04-03T09:59:11Z</dcterms:created>
  <dcterms:modified xsi:type="dcterms:W3CDTF">2020-01-30T09:35:57Z</dcterms:modified>
</cp:coreProperties>
</file>