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9" r:id="rId3"/>
    <p:sldId id="260" r:id="rId4"/>
    <p:sldId id="269" r:id="rId5"/>
    <p:sldId id="327" r:id="rId6"/>
    <p:sldId id="326" r:id="rId7"/>
    <p:sldId id="325" r:id="rId8"/>
    <p:sldId id="270" r:id="rId9"/>
    <p:sldId id="271" r:id="rId10"/>
    <p:sldId id="329" r:id="rId11"/>
    <p:sldId id="330" r:id="rId12"/>
    <p:sldId id="328" r:id="rId13"/>
    <p:sldId id="272" r:id="rId14"/>
    <p:sldId id="274" r:id="rId15"/>
    <p:sldId id="275" r:id="rId16"/>
    <p:sldId id="273" r:id="rId17"/>
    <p:sldId id="276" r:id="rId18"/>
    <p:sldId id="278" r:id="rId19"/>
    <p:sldId id="277" r:id="rId20"/>
    <p:sldId id="279" r:id="rId21"/>
    <p:sldId id="280" r:id="rId22"/>
    <p:sldId id="281" r:id="rId23"/>
    <p:sldId id="282" r:id="rId24"/>
    <p:sldId id="320" r:id="rId25"/>
    <p:sldId id="321" r:id="rId26"/>
    <p:sldId id="331" r:id="rId27"/>
    <p:sldId id="332" r:id="rId28"/>
    <p:sldId id="333" r:id="rId29"/>
    <p:sldId id="334" r:id="rId3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7" autoAdjust="0"/>
    <p:restoredTop sz="94690"/>
  </p:normalViewPr>
  <p:slideViewPr>
    <p:cSldViewPr snapToGrid="0" snapToObjects="1" showGuides="1">
      <p:cViewPr varScale="1">
        <p:scale>
          <a:sx n="69" d="100"/>
          <a:sy n="69" d="100"/>
        </p:scale>
        <p:origin x="840" y="72"/>
      </p:cViewPr>
      <p:guideLst>
        <p:guide orient="horz" pos="2159"/>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9AD7C-7090-714D-97D0-459441F30915}" type="datetimeFigureOut">
              <a:rPr lang="it-IT" smtClean="0"/>
              <a:t>30/10/2019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C76E2-5BF2-7B4B-9DE7-E38959A806E9}" type="slidenum">
              <a:rPr lang="it-IT" smtClean="0"/>
              <a:t>‹N›</a:t>
            </a:fld>
            <a:endParaRPr lang="it-IT"/>
          </a:p>
        </p:txBody>
      </p:sp>
    </p:spTree>
    <p:extLst>
      <p:ext uri="{BB962C8B-B14F-4D97-AF65-F5344CB8AC3E}">
        <p14:creationId xmlns:p14="http://schemas.microsoft.com/office/powerpoint/2010/main" val="1534843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a:t>
            </a:fld>
            <a:endParaRPr lang="it-IT"/>
          </a:p>
        </p:txBody>
      </p:sp>
    </p:spTree>
    <p:extLst>
      <p:ext uri="{BB962C8B-B14F-4D97-AF65-F5344CB8AC3E}">
        <p14:creationId xmlns:p14="http://schemas.microsoft.com/office/powerpoint/2010/main" val="38207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59419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74147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75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305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5065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32A30B-5EF6-0F4C-BCDE-F7A18F9D324C}"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5709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32A30B-5EF6-0F4C-BCDE-F7A18F9D324C}" type="datetimeFigureOut">
              <a:rPr lang="it-IT" smtClean="0"/>
              <a:t>30/10/2019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9369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932A30B-5EF6-0F4C-BCDE-F7A18F9D324C}" type="datetimeFigureOut">
              <a:rPr lang="it-IT" smtClean="0"/>
              <a:t>30/10/2019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78317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32A30B-5EF6-0F4C-BCDE-F7A18F9D324C}" type="datetimeFigureOut">
              <a:rPr lang="it-IT" smtClean="0"/>
              <a:t>30/10/2019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43224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19478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66991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A30B-5EF6-0F4C-BCDE-F7A18F9D324C}" type="datetimeFigureOut">
              <a:rPr lang="it-IT" smtClean="0"/>
              <a:t>30/10/2019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26F7-4E86-CB4A-B11E-787A40C7FBC8}" type="slidenum">
              <a:rPr lang="it-IT" smtClean="0"/>
              <a:t>‹N›</a:t>
            </a:fld>
            <a:endParaRPr lang="it-IT"/>
          </a:p>
        </p:txBody>
      </p:sp>
    </p:spTree>
    <p:extLst>
      <p:ext uri="{BB962C8B-B14F-4D97-AF65-F5344CB8AC3E}">
        <p14:creationId xmlns:p14="http://schemas.microsoft.com/office/powerpoint/2010/main" val="294055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30.png"/><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6.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3.png"/><Relationship Id="rId7" Type="http://schemas.openxmlformats.org/officeDocument/2006/relationships/image" Target="../media/image33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60.png"/><Relationship Id="rId4" Type="http://schemas.openxmlformats.org/officeDocument/2006/relationships/image" Target="../media/image35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0.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00.png"/><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La variabilità</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
            <a:ext cx="2432050" cy="1282601"/>
          </a:xfrm>
          <a:prstGeom prst="rect">
            <a:avLst/>
          </a:prstGeom>
        </p:spPr>
      </p:pic>
    </p:spTree>
    <p:extLst>
      <p:ext uri="{BB962C8B-B14F-4D97-AF65-F5344CB8AC3E}">
        <p14:creationId xmlns:p14="http://schemas.microsoft.com/office/powerpoint/2010/main" val="13766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nvPr>
        </p:nvGraphicFramePr>
        <p:xfrm>
          <a:off x="526869" y="1887344"/>
          <a:ext cx="2146661" cy="1828800"/>
        </p:xfrm>
        <a:graphic>
          <a:graphicData uri="http://schemas.openxmlformats.org/drawingml/2006/table">
            <a:tbl>
              <a:tblPr firstRow="1" firstCol="1" lastRow="1" bandRow="1" bandCol="1"/>
              <a:tblGrid>
                <a:gridCol w="1001681">
                  <a:extLst>
                    <a:ext uri="{9D8B030D-6E8A-4147-A177-3AD203B41FA5}">
                      <a16:colId xmlns:a16="http://schemas.microsoft.com/office/drawing/2014/main" val="20000"/>
                    </a:ext>
                  </a:extLst>
                </a:gridCol>
                <a:gridCol w="576968">
                  <a:extLst>
                    <a:ext uri="{9D8B030D-6E8A-4147-A177-3AD203B41FA5}">
                      <a16:colId xmlns:a16="http://schemas.microsoft.com/office/drawing/2014/main" val="20001"/>
                    </a:ext>
                  </a:extLst>
                </a:gridCol>
                <a:gridCol w="568012">
                  <a:extLst>
                    <a:ext uri="{9D8B030D-6E8A-4147-A177-3AD203B41FA5}">
                      <a16:colId xmlns:a16="http://schemas.microsoft.com/office/drawing/2014/main" val="20002"/>
                    </a:ext>
                  </a:extLst>
                </a:gridCol>
              </a:tblGrid>
              <a:tr h="324277">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Voti Pietro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4"/>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Inglese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5"/>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ttangolo 2"/>
          <p:cNvSpPr/>
          <p:nvPr/>
        </p:nvSpPr>
        <p:spPr>
          <a:xfrm>
            <a:off x="526869" y="1131163"/>
            <a:ext cx="8294914" cy="646331"/>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Esercizio: Enrico e Pietro hanno sostenuto 5 esami ottenendo punteggi diversi. Calcolare la varianza dei voti di Enrico e di Pietro </a:t>
            </a:r>
            <a:r>
              <a:rPr lang="it-IT" dirty="0">
                <a:latin typeface="Arial" panose="020B0604020202020204" pitchFamily="34" charset="0"/>
                <a:ea typeface="Times New Roman" panose="02020603050405020304" pitchFamily="18" charset="0"/>
                <a:cs typeface="Times New Roman" panose="02020603050405020304" pitchFamily="18" charset="0"/>
              </a:rPr>
              <a:t>c</a:t>
            </a:r>
            <a:r>
              <a:rPr lang="it-IT" dirty="0" smtClean="0">
                <a:latin typeface="Arial" panose="020B0604020202020204" pitchFamily="34" charset="0"/>
                <a:ea typeface="Times New Roman" panose="02020603050405020304" pitchFamily="18" charset="0"/>
                <a:cs typeface="Times New Roman" panose="02020603050405020304" pitchFamily="18" charset="0"/>
              </a:rPr>
              <a:t>on il metodo alternativo</a:t>
            </a:r>
            <a:endParaRPr lang="it-IT" dirty="0"/>
          </a:p>
        </p:txBody>
      </p:sp>
      <mc:AlternateContent xmlns:mc="http://schemas.openxmlformats.org/markup-compatibility/2006" xmlns:a14="http://schemas.microsoft.com/office/drawing/2010/main">
        <mc:Choice Requires="a14">
          <p:sp>
            <p:nvSpPr>
              <p:cNvPr id="6" name="Rettangolo 5"/>
              <p:cNvSpPr/>
              <p:nvPr/>
            </p:nvSpPr>
            <p:spPr>
              <a:xfrm>
                <a:off x="3535833" y="2085278"/>
                <a:ext cx="1828834"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cs typeface="Times New Roman" panose="02020603050405020304" pitchFamily="18" charset="0"/>
                            </a:rPr>
                            <m:t>𝑥</m:t>
                          </m:r>
                        </m:sub>
                        <m:sup>
                          <m:r>
                            <a:rPr lang="it-IT" sz="1400" b="0" i="1" smtClean="0">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1">
                              <a:latin typeface="Cambria Math" panose="02040503050406030204" pitchFamily="18" charset="0"/>
                            </a:rPr>
                            <m:t>=1</m:t>
                          </m:r>
                        </m:sub>
                        <m:sup>
                          <m:r>
                            <a:rPr lang="it-IT" sz="1400" i="1">
                              <a:latin typeface="Cambria Math" panose="02040503050406030204" pitchFamily="18" charset="0"/>
                            </a:rPr>
                            <m:t>𝑛</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𝑥</m:t>
                                  </m:r>
                                </m:e>
                                <m:sub>
                                  <m:r>
                                    <a:rPr lang="it-IT" sz="1400" i="1">
                                      <a:latin typeface="Cambria Math" panose="02040503050406030204" pitchFamily="18" charset="0"/>
                                    </a:rPr>
                                    <m:t>𝑖</m:t>
                                  </m:r>
                                </m:sub>
                              </m:sSub>
                            </m:e>
                            <m:sup>
                              <m:r>
                                <a:rPr lang="it-IT" sz="1400" i="1">
                                  <a:latin typeface="Cambria Math" panose="02040503050406030204" pitchFamily="18" charset="0"/>
                                </a:rPr>
                                <m:t>2</m:t>
                              </m:r>
                            </m:sup>
                          </m:sSup>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i="1">
                                      <a:latin typeface="Cambria Math" panose="02040503050406030204" pitchFamily="18" charset="0"/>
                                    </a:rPr>
                                    <m:t>𝑋</m:t>
                                  </m:r>
                                </m:sub>
                              </m:sSub>
                            </m:e>
                            <m:sup>
                              <m:r>
                                <a:rPr lang="it-IT" sz="1400" i="1">
                                  <a:latin typeface="Cambria Math" panose="02040503050406030204" pitchFamily="18" charset="0"/>
                                </a:rPr>
                                <m:t>2</m:t>
                              </m:r>
                            </m:sup>
                          </m:sSup>
                        </m:e>
                      </m:nary>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3535833" y="2085278"/>
                <a:ext cx="1828834" cy="6805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528523" y="2946116"/>
                <a:ext cx="1775999" cy="677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400" i="1">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1">
                              <a:latin typeface="Cambria Math" panose="02040503050406030204" pitchFamily="18" charset="0"/>
                            </a:rPr>
                            <m:t>=1</m:t>
                          </m:r>
                        </m:sub>
                        <m:sup>
                          <m:r>
                            <a:rPr lang="it-IT" sz="1400" i="1">
                              <a:latin typeface="Cambria Math" panose="02040503050406030204" pitchFamily="18" charset="0"/>
                            </a:rPr>
                            <m:t>𝑛</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b="0" i="1" smtClean="0">
                                      <a:latin typeface="Cambria Math" panose="02040503050406030204" pitchFamily="18" charset="0"/>
                                    </a:rPr>
                                    <m:t>𝑦</m:t>
                                  </m:r>
                                </m:e>
                                <m:sub>
                                  <m:r>
                                    <a:rPr lang="it-IT" sz="1400" i="1">
                                      <a:latin typeface="Cambria Math" panose="02040503050406030204" pitchFamily="18" charset="0"/>
                                    </a:rPr>
                                    <m:t>𝑖</m:t>
                                  </m:r>
                                </m:sub>
                              </m:sSub>
                            </m:e>
                            <m:sup>
                              <m:r>
                                <a:rPr lang="it-IT" sz="1400" i="1">
                                  <a:latin typeface="Cambria Math" panose="02040503050406030204" pitchFamily="18" charset="0"/>
                                </a:rPr>
                                <m:t>2</m:t>
                              </m:r>
                            </m:sup>
                          </m:sSup>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𝑦</m:t>
                                  </m:r>
                                </m:sub>
                              </m:sSub>
                            </m:e>
                            <m:sup>
                              <m:r>
                                <a:rPr lang="it-IT" sz="1400" i="1">
                                  <a:latin typeface="Cambria Math" panose="02040503050406030204" pitchFamily="18" charset="0"/>
                                </a:rPr>
                                <m:t>2</m:t>
                              </m:r>
                            </m:sup>
                          </m:sSup>
                        </m:e>
                      </m:nary>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3528523" y="2946116"/>
                <a:ext cx="1775999" cy="677301"/>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548956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nvPr>
        </p:nvGraphicFramePr>
        <p:xfrm>
          <a:off x="526869" y="1887344"/>
          <a:ext cx="2146661" cy="1828800"/>
        </p:xfrm>
        <a:graphic>
          <a:graphicData uri="http://schemas.openxmlformats.org/drawingml/2006/table">
            <a:tbl>
              <a:tblPr firstRow="1" firstCol="1" lastRow="1" bandRow="1" bandCol="1"/>
              <a:tblGrid>
                <a:gridCol w="1001681">
                  <a:extLst>
                    <a:ext uri="{9D8B030D-6E8A-4147-A177-3AD203B41FA5}">
                      <a16:colId xmlns:a16="http://schemas.microsoft.com/office/drawing/2014/main" val="20000"/>
                    </a:ext>
                  </a:extLst>
                </a:gridCol>
                <a:gridCol w="576968">
                  <a:extLst>
                    <a:ext uri="{9D8B030D-6E8A-4147-A177-3AD203B41FA5}">
                      <a16:colId xmlns:a16="http://schemas.microsoft.com/office/drawing/2014/main" val="20001"/>
                    </a:ext>
                  </a:extLst>
                </a:gridCol>
                <a:gridCol w="568012">
                  <a:extLst>
                    <a:ext uri="{9D8B030D-6E8A-4147-A177-3AD203B41FA5}">
                      <a16:colId xmlns:a16="http://schemas.microsoft.com/office/drawing/2014/main" val="20002"/>
                    </a:ext>
                  </a:extLst>
                </a:gridCol>
              </a:tblGrid>
              <a:tr h="324277">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Voti Pietro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4"/>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Inglese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5"/>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ttangolo 2"/>
          <p:cNvSpPr/>
          <p:nvPr/>
        </p:nvSpPr>
        <p:spPr>
          <a:xfrm>
            <a:off x="526869" y="1131163"/>
            <a:ext cx="8294914" cy="646331"/>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Esercizio: Enrico e Pietro hanno sostenuto 5 esami ottenendo punteggi diversi. Calcolare la varianza dei voti di Enrico e di Pietro </a:t>
            </a:r>
            <a:r>
              <a:rPr lang="it-IT" dirty="0">
                <a:latin typeface="Arial" panose="020B0604020202020204" pitchFamily="34" charset="0"/>
                <a:ea typeface="Times New Roman" panose="02020603050405020304" pitchFamily="18" charset="0"/>
                <a:cs typeface="Times New Roman" panose="02020603050405020304" pitchFamily="18" charset="0"/>
              </a:rPr>
              <a:t>c</a:t>
            </a:r>
            <a:r>
              <a:rPr lang="it-IT" dirty="0" smtClean="0">
                <a:latin typeface="Arial" panose="020B0604020202020204" pitchFamily="34" charset="0"/>
                <a:ea typeface="Times New Roman" panose="02020603050405020304" pitchFamily="18" charset="0"/>
                <a:cs typeface="Times New Roman" panose="02020603050405020304" pitchFamily="18" charset="0"/>
              </a:rPr>
              <a:t>on il metodo alternativo</a:t>
            </a:r>
            <a:endParaRPr lang="it-IT" dirty="0"/>
          </a:p>
        </p:txBody>
      </p:sp>
      <mc:AlternateContent xmlns:mc="http://schemas.openxmlformats.org/markup-compatibility/2006" xmlns:a14="http://schemas.microsoft.com/office/drawing/2010/main">
        <mc:Choice Requires="a14">
          <p:sp>
            <p:nvSpPr>
              <p:cNvPr id="6" name="Rettangolo 5"/>
              <p:cNvSpPr/>
              <p:nvPr/>
            </p:nvSpPr>
            <p:spPr>
              <a:xfrm>
                <a:off x="39935" y="4654016"/>
                <a:ext cx="3543406"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cs typeface="Times New Roman" panose="02020603050405020304" pitchFamily="18" charset="0"/>
                            </a:rPr>
                            <m:t>𝑥</m:t>
                          </m:r>
                        </m:sub>
                        <m:sup>
                          <m:r>
                            <a:rPr lang="it-IT" sz="1400" b="0" i="1" smtClean="0">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1">
                              <a:latin typeface="Cambria Math" panose="02040503050406030204" pitchFamily="18" charset="0"/>
                            </a:rPr>
                            <m:t>=1</m:t>
                          </m:r>
                        </m:sub>
                        <m:sup>
                          <m:r>
                            <a:rPr lang="it-IT" sz="1400" i="1">
                              <a:latin typeface="Cambria Math" panose="02040503050406030204" pitchFamily="18" charset="0"/>
                            </a:rPr>
                            <m:t>𝑛</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𝑥</m:t>
                                  </m:r>
                                </m:e>
                                <m:sub>
                                  <m:r>
                                    <a:rPr lang="it-IT" sz="1400" i="1">
                                      <a:latin typeface="Cambria Math" panose="02040503050406030204" pitchFamily="18" charset="0"/>
                                    </a:rPr>
                                    <m:t>𝑖</m:t>
                                  </m:r>
                                </m:sub>
                              </m:sSub>
                            </m:e>
                            <m:sup>
                              <m:r>
                                <a:rPr lang="it-IT" sz="1400" i="1">
                                  <a:latin typeface="Cambria Math" panose="02040503050406030204" pitchFamily="18" charset="0"/>
                                </a:rPr>
                                <m:t>2</m:t>
                              </m:r>
                            </m:sup>
                          </m:sSup>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i="1">
                                      <a:latin typeface="Cambria Math" panose="02040503050406030204" pitchFamily="18" charset="0"/>
                                    </a:rPr>
                                    <m:t>𝑋</m:t>
                                  </m:r>
                                </m:sub>
                              </m:sSub>
                            </m:e>
                            <m:sup>
                              <m:r>
                                <a:rPr lang="it-IT" sz="1400" i="1">
                                  <a:latin typeface="Cambria Math" panose="02040503050406030204" pitchFamily="18" charset="0"/>
                                </a:rPr>
                                <m:t>2</m:t>
                              </m:r>
                            </m:sup>
                          </m:sSup>
                        </m:e>
                      </m:nary>
                      <m:r>
                        <a:rPr lang="it-IT" sz="1400" b="0" i="0" smtClean="0">
                          <a:latin typeface="Cambria Math" panose="02040503050406030204" pitchFamily="18" charset="0"/>
                        </a:rPr>
                        <m:t>=653,8−625=28,8</m:t>
                      </m:r>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39935" y="4654016"/>
                <a:ext cx="3543406" cy="6805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9935" y="5369291"/>
                <a:ext cx="3427477" cy="677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400" i="1">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1">
                              <a:latin typeface="Cambria Math" panose="02040503050406030204" pitchFamily="18" charset="0"/>
                            </a:rPr>
                            <m:t>=1</m:t>
                          </m:r>
                        </m:sub>
                        <m:sup>
                          <m:r>
                            <a:rPr lang="it-IT" sz="1400" i="1">
                              <a:latin typeface="Cambria Math" panose="02040503050406030204" pitchFamily="18" charset="0"/>
                            </a:rPr>
                            <m:t>𝑛</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b="0" i="1" smtClean="0">
                                      <a:latin typeface="Cambria Math" panose="02040503050406030204" pitchFamily="18" charset="0"/>
                                    </a:rPr>
                                    <m:t>𝑦</m:t>
                                  </m:r>
                                </m:e>
                                <m:sub>
                                  <m:r>
                                    <a:rPr lang="it-IT" sz="1400" i="1">
                                      <a:latin typeface="Cambria Math" panose="02040503050406030204" pitchFamily="18" charset="0"/>
                                    </a:rPr>
                                    <m:t>𝑖</m:t>
                                  </m:r>
                                </m:sub>
                              </m:sSub>
                            </m:e>
                            <m:sup>
                              <m:r>
                                <a:rPr lang="it-IT" sz="1400" i="1">
                                  <a:latin typeface="Cambria Math" panose="02040503050406030204" pitchFamily="18" charset="0"/>
                                </a:rPr>
                                <m:t>2</m:t>
                              </m:r>
                            </m:sup>
                          </m:sSup>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𝑦</m:t>
                                  </m:r>
                                </m:sub>
                              </m:sSub>
                            </m:e>
                            <m:sup>
                              <m:r>
                                <a:rPr lang="it-IT" sz="1400" i="1">
                                  <a:latin typeface="Cambria Math" panose="02040503050406030204" pitchFamily="18" charset="0"/>
                                </a:rPr>
                                <m:t>2</m:t>
                              </m:r>
                            </m:sup>
                          </m:sSup>
                          <m:r>
                            <a:rPr lang="it-IT" sz="1400" b="0" i="1" smtClean="0">
                              <a:latin typeface="Cambria Math" panose="02040503050406030204" pitchFamily="18" charset="0"/>
                            </a:rPr>
                            <m:t>=625,4−625=0,4</m:t>
                          </m:r>
                        </m:e>
                      </m:nary>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39935" y="5369291"/>
                <a:ext cx="3427477" cy="67730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2178571765"/>
                  </p:ext>
                </p:extLst>
              </p:nvPr>
            </p:nvGraphicFramePr>
            <p:xfrm>
              <a:off x="4569841" y="2074480"/>
              <a:ext cx="3033395" cy="3177032"/>
            </p:xfrm>
            <a:graphic>
              <a:graphicData uri="http://schemas.openxmlformats.org/drawingml/2006/table">
                <a:tbl>
                  <a:tblPr firstRow="1" firstCol="1" bandRow="1" bandCol="1"/>
                  <a:tblGrid>
                    <a:gridCol w="1216025">
                      <a:extLst>
                        <a:ext uri="{9D8B030D-6E8A-4147-A177-3AD203B41FA5}">
                          <a16:colId xmlns:a16="http://schemas.microsoft.com/office/drawing/2014/main" val="2349655373"/>
                        </a:ext>
                      </a:extLst>
                    </a:gridCol>
                    <a:gridCol w="396875">
                      <a:extLst>
                        <a:ext uri="{9D8B030D-6E8A-4147-A177-3AD203B41FA5}">
                          <a16:colId xmlns:a16="http://schemas.microsoft.com/office/drawing/2014/main" val="3548735076"/>
                        </a:ext>
                      </a:extLst>
                    </a:gridCol>
                    <a:gridCol w="396875">
                      <a:extLst>
                        <a:ext uri="{9D8B030D-6E8A-4147-A177-3AD203B41FA5}">
                          <a16:colId xmlns:a16="http://schemas.microsoft.com/office/drawing/2014/main" val="4018182943"/>
                        </a:ext>
                      </a:extLst>
                    </a:gridCol>
                    <a:gridCol w="511810">
                      <a:extLst>
                        <a:ext uri="{9D8B030D-6E8A-4147-A177-3AD203B41FA5}">
                          <a16:colId xmlns:a16="http://schemas.microsoft.com/office/drawing/2014/main" val="555836871"/>
                        </a:ext>
                      </a:extLst>
                    </a:gridCol>
                    <a:gridCol w="511810">
                      <a:extLst>
                        <a:ext uri="{9D8B030D-6E8A-4147-A177-3AD203B41FA5}">
                          <a16:colId xmlns:a16="http://schemas.microsoft.com/office/drawing/2014/main" val="2455069282"/>
                        </a:ext>
                      </a:extLst>
                    </a:gridCol>
                  </a:tblGrid>
                  <a:tr h="685800">
                    <a:tc>
                      <a:txBody>
                        <a:bodyPr/>
                        <a:lstStyle/>
                        <a:p>
                          <a:pPr>
                            <a:lnSpc>
                              <a:spcPct val="107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200" dirty="0" smtClean="0">
                              <a:effectLst/>
                              <a:latin typeface="Arial" panose="020B0604020202020204" pitchFamily="34" charset="0"/>
                              <a:ea typeface="Times New Roman" panose="02020603050405020304" pitchFamily="18" charset="0"/>
                              <a:cs typeface="Times New Roman" panose="02020603050405020304" pitchFamily="18" charset="0"/>
                            </a:rPr>
                            <a:t>Esami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oMath>
                          </a14:m>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oMath>
                          </a14:m>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07000"/>
                            </a:lnSpc>
                            <a:spcAft>
                              <a:spcPts val="0"/>
                            </a:spcAft>
                          </a:pPr>
                          <a14:m>
                            <m:oMath xmlns:m="http://schemas.openxmlformats.org/officeDocument/2006/math">
                              <m:sSup>
                                <m:sSupPr>
                                  <m:ctrlPr>
                                    <a:rPr lang="it-IT" sz="1200" i="1" smtClean="0">
                                      <a:latin typeface="Cambria Math" panose="02040503050406030204" pitchFamily="18" charset="0"/>
                                    </a:rPr>
                                  </m:ctrlPr>
                                </m:sSupPr>
                                <m:e>
                                  <m:sSub>
                                    <m:sSubPr>
                                      <m:ctrlPr>
                                        <a:rPr lang="it-IT" sz="1200" i="1">
                                          <a:latin typeface="Cambria Math" panose="02040503050406030204" pitchFamily="18" charset="0"/>
                                        </a:rPr>
                                      </m:ctrlPr>
                                    </m:sSubPr>
                                    <m:e>
                                      <m:r>
                                        <a:rPr lang="it-IT" sz="1200" i="1">
                                          <a:latin typeface="Cambria Math" panose="02040503050406030204" pitchFamily="18" charset="0"/>
                                        </a:rPr>
                                        <m:t>𝑥</m:t>
                                      </m:r>
                                    </m:e>
                                    <m:sub>
                                      <m:r>
                                        <a:rPr lang="it-IT" sz="1200" i="1">
                                          <a:latin typeface="Cambria Math" panose="02040503050406030204" pitchFamily="18" charset="0"/>
                                        </a:rPr>
                                        <m:t>𝑖</m:t>
                                      </m:r>
                                    </m:sub>
                                  </m:sSub>
                                </m:e>
                                <m:sup>
                                  <m:r>
                                    <a:rPr lang="it-IT" sz="1200" i="1">
                                      <a:latin typeface="Cambria Math" panose="02040503050406030204" pitchFamily="18" charset="0"/>
                                    </a:rPr>
                                    <m:t>2</m:t>
                                  </m:r>
                                </m:sup>
                              </m:sSup>
                            </m:oMath>
                          </a14:m>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07000"/>
                            </a:lnSpc>
                            <a:spcAft>
                              <a:spcPts val="0"/>
                            </a:spcAft>
                          </a:pPr>
                          <a14:m>
                            <m:oMath xmlns:m="http://schemas.openxmlformats.org/officeDocument/2006/math">
                              <m:sSup>
                                <m:sSupPr>
                                  <m:ctrlPr>
                                    <a:rPr lang="it-IT" sz="1200" i="1" smtClean="0">
                                      <a:latin typeface="Cambria Math" panose="02040503050406030204" pitchFamily="18" charset="0"/>
                                    </a:rPr>
                                  </m:ctrlPr>
                                </m:sSupPr>
                                <m:e>
                                  <m:sSub>
                                    <m:sSubPr>
                                      <m:ctrlPr>
                                        <a:rPr lang="it-IT" sz="1200" i="1">
                                          <a:latin typeface="Cambria Math" panose="02040503050406030204" pitchFamily="18" charset="0"/>
                                        </a:rPr>
                                      </m:ctrlPr>
                                    </m:sSubPr>
                                    <m:e>
                                      <m:r>
                                        <a:rPr lang="it-IT" sz="1200" b="0" i="1" smtClean="0">
                                          <a:latin typeface="Cambria Math" panose="02040503050406030204" pitchFamily="18" charset="0"/>
                                        </a:rPr>
                                        <m:t>𝑦</m:t>
                                      </m:r>
                                    </m:e>
                                    <m:sub>
                                      <m:r>
                                        <a:rPr lang="it-IT" sz="1200" i="1">
                                          <a:latin typeface="Cambria Math" panose="02040503050406030204" pitchFamily="18" charset="0"/>
                                        </a:rPr>
                                        <m:t>𝑖</m:t>
                                      </m:r>
                                    </m:sub>
                                  </m:sSub>
                                </m:e>
                                <m:sup>
                                  <m:r>
                                    <a:rPr lang="it-IT" sz="1200" i="1">
                                      <a:latin typeface="Cambria Math" panose="02040503050406030204" pitchFamily="18" charset="0"/>
                                    </a:rPr>
                                    <m:t>2</m:t>
                                  </m:r>
                                </m:sup>
                              </m:sSup>
                            </m:oMath>
                          </a14:m>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984663293"/>
                      </a:ext>
                    </a:extLst>
                  </a:tr>
                  <a:tr h="6858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Storia Moderna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784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614939798"/>
                      </a:ext>
                    </a:extLst>
                  </a:tr>
                  <a:tr h="6858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Diritto Privato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638596951"/>
                      </a:ext>
                    </a:extLst>
                  </a:tr>
                  <a:tr h="4572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Inglese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900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218833067"/>
                      </a:ext>
                    </a:extLst>
                  </a:tr>
                  <a:tr h="238125">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3269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3127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713942635"/>
                      </a:ext>
                    </a:extLst>
                  </a:tr>
                  <a:tr h="228600">
                    <a:tc>
                      <a:txBody>
                        <a:bodyPr/>
                        <a:lstStyle/>
                        <a:p>
                          <a:pPr>
                            <a:lnSpc>
                              <a:spcPct val="107000"/>
                            </a:lnSpc>
                            <a:spcAft>
                              <a:spcPts val="0"/>
                            </a:spcAft>
                          </a:pPr>
                          <a:r>
                            <a:rPr lang="it-IT" sz="1200" dirty="0">
                              <a:effectLst/>
                              <a:latin typeface="Symbol" panose="05050102010706020507" pitchFamily="18" charset="2"/>
                              <a:ea typeface="Times New Roman" panose="02020603050405020304" pitchFamily="18" charset="0"/>
                              <a:cs typeface="Times New Roman" panose="02020603050405020304" pitchFamily="18" charset="0"/>
                            </a:rPr>
                            <a:t>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653,8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151702761"/>
                      </a:ext>
                    </a:extLst>
                  </a:tr>
                  <a:tr h="190500">
                    <a:tc>
                      <a:txBody>
                        <a:bodyPr/>
                        <a:lstStyle/>
                        <a:p>
                          <a:pPr>
                            <a:lnSpc>
                              <a:spcPct val="107000"/>
                            </a:lnSpc>
                          </a:pPr>
                          <a14:m>
                            <m:oMathPara xmlns:m="http://schemas.openxmlformats.org/officeDocument/2006/math">
                              <m:oMathParaPr>
                                <m:jc m:val="left"/>
                              </m:oMathParaPr>
                              <m:oMath xmlns:m="http://schemas.openxmlformats.org/officeDocument/2006/math">
                                <m:sSup>
                                  <m:sSupPr>
                                    <m:ctrlPr>
                                      <a:rPr lang="it-IT" sz="1100" i="1" smtClean="0">
                                        <a:latin typeface="Cambria Math" panose="02040503050406030204" pitchFamily="18" charset="0"/>
                                      </a:rPr>
                                    </m:ctrlPr>
                                  </m:sSupPr>
                                  <m:e>
                                    <m:r>
                                      <m:rPr>
                                        <m:nor/>
                                      </m:rPr>
                                      <a:rPr lang="it-IT" sz="1100" dirty="0" smtClean="0">
                                        <a:effectLst/>
                                        <a:latin typeface="Symbol" panose="05050102010706020507" pitchFamily="18" charset="2"/>
                                        <a:ea typeface="Times New Roman" panose="02020603050405020304" pitchFamily="18" charset="0"/>
                                        <a:cs typeface="Times New Roman" panose="02020603050405020304" pitchFamily="18" charset="0"/>
                                      </a:rPr>
                                      <m:t>m</m:t>
                                    </m:r>
                                    <m:r>
                                      <m:rPr>
                                        <m:nor/>
                                      </m:rPr>
                                      <a:rPr lang="it-IT" sz="1050" dirty="0" smtClean="0">
                                        <a:effectLst/>
                                        <a:latin typeface="Calibri" panose="020F0502020204030204" pitchFamily="34" charset="0"/>
                                        <a:ea typeface="Calibri" panose="020F0502020204030204" pitchFamily="34" charset="0"/>
                                        <a:cs typeface="Times New Roman" panose="02020603050405020304" pitchFamily="18" charset="0"/>
                                      </a:rPr>
                                      <m:t> </m:t>
                                    </m:r>
                                  </m:e>
                                  <m:sup>
                                    <m:r>
                                      <a:rPr lang="it-IT" sz="1100" i="1">
                                        <a:latin typeface="Cambria Math" panose="02040503050406030204" pitchFamily="18" charset="0"/>
                                      </a:rPr>
                                      <m:t>2</m:t>
                                    </m:r>
                                  </m:sup>
                                </m:sSup>
                              </m:oMath>
                            </m:oMathPara>
                          </a14:m>
                          <a:endParaRPr lang="it-IT" sz="11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837472639"/>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2178571765"/>
                  </p:ext>
                </p:extLst>
              </p:nvPr>
            </p:nvGraphicFramePr>
            <p:xfrm>
              <a:off x="4569841" y="2074480"/>
              <a:ext cx="3033395" cy="3177032"/>
            </p:xfrm>
            <a:graphic>
              <a:graphicData uri="http://schemas.openxmlformats.org/drawingml/2006/table">
                <a:tbl>
                  <a:tblPr firstRow="1" firstCol="1" bandRow="1" bandCol="1"/>
                  <a:tblGrid>
                    <a:gridCol w="1216025">
                      <a:extLst>
                        <a:ext uri="{9D8B030D-6E8A-4147-A177-3AD203B41FA5}">
                          <a16:colId xmlns:a16="http://schemas.microsoft.com/office/drawing/2014/main" val="2349655373"/>
                        </a:ext>
                      </a:extLst>
                    </a:gridCol>
                    <a:gridCol w="396875">
                      <a:extLst>
                        <a:ext uri="{9D8B030D-6E8A-4147-A177-3AD203B41FA5}">
                          <a16:colId xmlns:a16="http://schemas.microsoft.com/office/drawing/2014/main" val="3548735076"/>
                        </a:ext>
                      </a:extLst>
                    </a:gridCol>
                    <a:gridCol w="396875">
                      <a:extLst>
                        <a:ext uri="{9D8B030D-6E8A-4147-A177-3AD203B41FA5}">
                          <a16:colId xmlns:a16="http://schemas.microsoft.com/office/drawing/2014/main" val="4018182943"/>
                        </a:ext>
                      </a:extLst>
                    </a:gridCol>
                    <a:gridCol w="511810">
                      <a:extLst>
                        <a:ext uri="{9D8B030D-6E8A-4147-A177-3AD203B41FA5}">
                          <a16:colId xmlns:a16="http://schemas.microsoft.com/office/drawing/2014/main" val="555836871"/>
                        </a:ext>
                      </a:extLst>
                    </a:gridCol>
                    <a:gridCol w="511810">
                      <a:extLst>
                        <a:ext uri="{9D8B030D-6E8A-4147-A177-3AD203B41FA5}">
                          <a16:colId xmlns:a16="http://schemas.microsoft.com/office/drawing/2014/main" val="2455069282"/>
                        </a:ext>
                      </a:extLst>
                    </a:gridCol>
                  </a:tblGrid>
                  <a:tr h="685800">
                    <a:tc>
                      <a:txBody>
                        <a:bodyPr/>
                        <a:lstStyle/>
                        <a:p>
                          <a:pPr>
                            <a:lnSpc>
                              <a:spcPct val="107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200" dirty="0" smtClean="0">
                              <a:effectLst/>
                              <a:latin typeface="Arial" panose="020B0604020202020204" pitchFamily="34" charset="0"/>
                              <a:ea typeface="Times New Roman" panose="02020603050405020304" pitchFamily="18" charset="0"/>
                              <a:cs typeface="Times New Roman" panose="02020603050405020304" pitchFamily="18" charset="0"/>
                            </a:rPr>
                            <a:t>Esami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307692" t="-1770" r="-361538" b="-37433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401515" t="-1770" r="-256061" b="-37433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394048" t="-1770" r="-101190" b="-37433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494048" t="-1770" r="-1190" b="-374336"/>
                          </a:stretch>
                        </a:blipFill>
                      </a:tcPr>
                    </a:tc>
                    <a:extLst>
                      <a:ext uri="{0D108BD9-81ED-4DB2-BD59-A6C34878D82A}">
                        <a16:rowId xmlns:a16="http://schemas.microsoft.com/office/drawing/2014/main" val="984663293"/>
                      </a:ext>
                    </a:extLst>
                  </a:tr>
                  <a:tr h="6858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Storia Moderna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784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614939798"/>
                      </a:ext>
                    </a:extLst>
                  </a:tr>
                  <a:tr h="6858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Diritto Privato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638596951"/>
                      </a:ext>
                    </a:extLst>
                  </a:tr>
                  <a:tr h="4572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Inglese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900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218833067"/>
                      </a:ext>
                    </a:extLst>
                  </a:tr>
                  <a:tr h="238125">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3269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3127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713942635"/>
                      </a:ext>
                    </a:extLst>
                  </a:tr>
                  <a:tr h="228600">
                    <a:tc>
                      <a:txBody>
                        <a:bodyPr/>
                        <a:lstStyle/>
                        <a:p>
                          <a:pPr>
                            <a:lnSpc>
                              <a:spcPct val="107000"/>
                            </a:lnSpc>
                            <a:spcAft>
                              <a:spcPts val="0"/>
                            </a:spcAft>
                          </a:pPr>
                          <a:r>
                            <a:rPr lang="it-IT" sz="1200" dirty="0">
                              <a:effectLst/>
                              <a:latin typeface="Symbol" panose="05050102010706020507" pitchFamily="18" charset="2"/>
                              <a:ea typeface="Times New Roman" panose="02020603050405020304" pitchFamily="18" charset="0"/>
                              <a:cs typeface="Times New Roman" panose="02020603050405020304" pitchFamily="18" charset="0"/>
                            </a:rPr>
                            <a:t>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653,8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151702761"/>
                      </a:ext>
                    </a:extLst>
                  </a:tr>
                  <a:tr h="195707">
                    <a:tc>
                      <a:txBody>
                        <a:bodyPr/>
                        <a:lstStyle/>
                        <a:p>
                          <a:endParaRPr lang="it-IT"/>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blipFill>
                          <a:blip r:embed="rId6"/>
                          <a:stretch>
                            <a:fillRect t="-1537500" r="-150000" b="-43750"/>
                          </a:stretch>
                        </a:blipFill>
                      </a:tcPr>
                    </a:tc>
                    <a:tc>
                      <a:txBody>
                        <a:bodyPr/>
                        <a:lstStyle/>
                        <a:p>
                          <a:pPr algn="r">
                            <a:lnSpc>
                              <a:spcPct val="107000"/>
                            </a:lnSpc>
                            <a:spcAft>
                              <a:spcPts val="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837472639"/>
                      </a:ext>
                    </a:extLst>
                  </a:tr>
                </a:tbl>
              </a:graphicData>
            </a:graphic>
          </p:graphicFrame>
        </mc:Fallback>
      </mc:AlternateContent>
      <p:cxnSp>
        <p:nvCxnSpPr>
          <p:cNvPr id="20" name="Connettore diritto 19"/>
          <p:cNvCxnSpPr/>
          <p:nvPr/>
        </p:nvCxnSpPr>
        <p:spPr>
          <a:xfrm>
            <a:off x="4569841" y="4498104"/>
            <a:ext cx="30333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94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Calcolo della varianza con metodo alternativo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372140" y="1447569"/>
                <a:ext cx="7931888" cy="2091726"/>
              </a:xfrm>
              <a:prstGeom prst="rect">
                <a:avLst/>
              </a:prstGeom>
            </p:spPr>
            <p:txBody>
              <a:bodyPr wrap="square">
                <a:spAutoFit/>
              </a:bodyPr>
              <a:lstStyle/>
              <a:p>
                <a:pPr algn="just">
                  <a:lnSpc>
                    <a:spcPct val="150000"/>
                  </a:lnSpc>
                  <a:spcAft>
                    <a:spcPts val="0"/>
                  </a:spcAft>
                </a:pP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Nel caso si abbia a disposizione la distribuzione di frequenze, la formula corrispondente è</a:t>
                </a: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𝐾</m:t>
                          </m:r>
                        </m:sup>
                        <m:e>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𝐾</m:t>
                          </m:r>
                        </m:sup>
                        <m:e>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372140" y="1447569"/>
                <a:ext cx="7931888" cy="2091726"/>
              </a:xfrm>
              <a:prstGeom prst="rect">
                <a:avLst/>
              </a:prstGeom>
              <a:blipFill>
                <a:blip r:embed="rId4"/>
                <a:stretch>
                  <a:fillRect l="-615" r="-692"/>
                </a:stretch>
              </a:blipFill>
            </p:spPr>
            <p:txBody>
              <a:bodyPr/>
              <a:lstStyle/>
              <a:p>
                <a:r>
                  <a:rPr lang="it-IT">
                    <a:noFill/>
                  </a:rPr>
                  <a:t> </a:t>
                </a:r>
              </a:p>
            </p:txBody>
          </p:sp>
        </mc:Fallback>
      </mc:AlternateContent>
    </p:spTree>
    <p:extLst>
      <p:ext uri="{BB962C8B-B14F-4D97-AF65-F5344CB8AC3E}">
        <p14:creationId xmlns:p14="http://schemas.microsoft.com/office/powerpoint/2010/main" val="3169794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340242" y="1236724"/>
            <a:ext cx="4572000" cy="738664"/>
          </a:xfrm>
          <a:prstGeom prst="rect">
            <a:avLst/>
          </a:prstGeom>
        </p:spPr>
        <p:txBody>
          <a:bodyPr>
            <a:spAutoFit/>
          </a:bodyPr>
          <a:lstStyle/>
          <a:p>
            <a:pPr algn="just">
              <a:spcAft>
                <a:spcPts val="0"/>
              </a:spcAft>
            </a:pPr>
            <a:r>
              <a:rPr lang="it-IT" sz="1400" b="1" i="1" dirty="0">
                <a:latin typeface="Arial" panose="020B0604020202020204" pitchFamily="34" charset="0"/>
                <a:ea typeface="Times New Roman" panose="02020603050405020304" pitchFamily="18" charset="0"/>
                <a:cs typeface="Times New Roman" panose="02020603050405020304" pitchFamily="18" charset="0"/>
              </a:rPr>
              <a:t>Esempio: </a:t>
            </a:r>
            <a:r>
              <a:rPr lang="it-IT" sz="1400" i="1" dirty="0" smtClean="0">
                <a:latin typeface="Arial" panose="020B0604020202020204" pitchFamily="34" charset="0"/>
                <a:ea typeface="Times New Roman" panose="02020603050405020304" pitchFamily="18" charset="0"/>
                <a:cs typeface="Arial" panose="020B0604020202020204" pitchFamily="34" charset="0"/>
              </a:rPr>
              <a:t>37 </a:t>
            </a:r>
            <a:r>
              <a:rPr lang="it-IT" sz="1400" i="1" dirty="0">
                <a:latin typeface="Arial" panose="020B0604020202020204" pitchFamily="34" charset="0"/>
                <a:ea typeface="Times New Roman" panose="02020603050405020304" pitchFamily="18" charset="0"/>
                <a:cs typeface="Arial" panose="020B0604020202020204" pitchFamily="34" charset="0"/>
              </a:rPr>
              <a:t>negozianti sono distinti secondo il numero di addetti. Calcolare la varianza della </a:t>
            </a:r>
            <a:r>
              <a:rPr lang="it-IT" sz="1400" i="1" dirty="0" smtClean="0">
                <a:latin typeface="Arial" panose="020B0604020202020204" pitchFamily="34" charset="0"/>
                <a:ea typeface="Times New Roman" panose="02020603050405020304" pitchFamily="18" charset="0"/>
                <a:cs typeface="Arial" panose="020B0604020202020204" pitchFamily="34" charset="0"/>
              </a:rPr>
              <a:t>distribuzione con il metodo alternativo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5" name="Tabella 14"/>
          <p:cNvGraphicFramePr>
            <a:graphicFrameLocks noGrp="1"/>
          </p:cNvGraphicFramePr>
          <p:nvPr>
            <p:extLst>
              <p:ext uri="{D42A27DB-BD31-4B8C-83A1-F6EECF244321}">
                <p14:modId xmlns:p14="http://schemas.microsoft.com/office/powerpoint/2010/main" val="310030676"/>
              </p:ext>
            </p:extLst>
          </p:nvPr>
        </p:nvGraphicFramePr>
        <p:xfrm>
          <a:off x="5617586" y="1328324"/>
          <a:ext cx="2970530" cy="471734"/>
        </p:xfrm>
        <a:graphic>
          <a:graphicData uri="http://schemas.openxmlformats.org/drawingml/2006/table">
            <a:tbl>
              <a:tblPr firstRow="1" firstCol="1" bandRow="1" bandCol="1"/>
              <a:tblGrid>
                <a:gridCol w="264160">
                  <a:extLst>
                    <a:ext uri="{9D8B030D-6E8A-4147-A177-3AD203B41FA5}">
                      <a16:colId xmlns:a16="http://schemas.microsoft.com/office/drawing/2014/main" val="20000"/>
                    </a:ext>
                  </a:extLst>
                </a:gridCol>
                <a:gridCol w="450850">
                  <a:extLst>
                    <a:ext uri="{9D8B030D-6E8A-4147-A177-3AD203B41FA5}">
                      <a16:colId xmlns:a16="http://schemas.microsoft.com/office/drawing/2014/main" val="20001"/>
                    </a:ext>
                  </a:extLst>
                </a:gridCol>
                <a:gridCol w="450850">
                  <a:extLst>
                    <a:ext uri="{9D8B030D-6E8A-4147-A177-3AD203B41FA5}">
                      <a16:colId xmlns:a16="http://schemas.microsoft.com/office/drawing/2014/main" val="20002"/>
                    </a:ext>
                  </a:extLst>
                </a:gridCol>
                <a:gridCol w="451485">
                  <a:extLst>
                    <a:ext uri="{9D8B030D-6E8A-4147-A177-3AD203B41FA5}">
                      <a16:colId xmlns:a16="http://schemas.microsoft.com/office/drawing/2014/main" val="20003"/>
                    </a:ext>
                  </a:extLst>
                </a:gridCol>
                <a:gridCol w="450850">
                  <a:extLst>
                    <a:ext uri="{9D8B030D-6E8A-4147-A177-3AD203B41FA5}">
                      <a16:colId xmlns:a16="http://schemas.microsoft.com/office/drawing/2014/main" val="20004"/>
                    </a:ext>
                  </a:extLst>
                </a:gridCol>
                <a:gridCol w="450850">
                  <a:extLst>
                    <a:ext uri="{9D8B030D-6E8A-4147-A177-3AD203B41FA5}">
                      <a16:colId xmlns:a16="http://schemas.microsoft.com/office/drawing/2014/main" val="20005"/>
                    </a:ext>
                  </a:extLst>
                </a:gridCol>
                <a:gridCol w="451485">
                  <a:extLst>
                    <a:ext uri="{9D8B030D-6E8A-4147-A177-3AD203B41FA5}">
                      <a16:colId xmlns:a16="http://schemas.microsoft.com/office/drawing/2014/main" val="20006"/>
                    </a:ext>
                  </a:extLst>
                </a:gridCol>
              </a:tblGrid>
              <a:tr h="281234">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x</a:t>
                      </a:r>
                      <a:r>
                        <a:rPr lang="it-IT" sz="1200" baseline="-25000" dirty="0">
                          <a:effectLst/>
                          <a:latin typeface="Arial" panose="020B0604020202020204" pitchFamily="34" charset="0"/>
                          <a:ea typeface="Times New Roman" panose="02020603050405020304" pitchFamily="18" charset="0"/>
                          <a:cs typeface="Times New Roman" panose="02020603050405020304" pitchFamily="18" charset="0"/>
                        </a:rPr>
                        <a: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n</a:t>
                      </a:r>
                      <a:r>
                        <a:rPr lang="it-IT" sz="1200" baseline="-25000" dirty="0">
                          <a:effectLst/>
                          <a:latin typeface="Arial" panose="020B0604020202020204" pitchFamily="34" charset="0"/>
                          <a:ea typeface="Times New Roman" panose="02020603050405020304" pitchFamily="18" charset="0"/>
                          <a:cs typeface="Times New Roman" panose="02020603050405020304" pitchFamily="18" charset="0"/>
                        </a:rPr>
                        <a: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ext uri="{D42A27DB-BD31-4B8C-83A1-F6EECF244321}">
                    <p14:modId xmlns:p14="http://schemas.microsoft.com/office/powerpoint/2010/main" val="1602360863"/>
                  </p:ext>
                </p:extLst>
              </p:nvPr>
            </p:nvGraphicFramePr>
            <p:xfrm>
              <a:off x="475459" y="2415089"/>
              <a:ext cx="3599815" cy="2736914"/>
            </p:xfrm>
            <a:graphic>
              <a:graphicData uri="http://schemas.openxmlformats.org/drawingml/2006/table">
                <a:tbl>
                  <a:tblPr firstRow="1" firstCol="1" lastRow="1" bandRow="1" bandCol="1"/>
                  <a:tblGrid>
                    <a:gridCol w="900430">
                      <a:extLst>
                        <a:ext uri="{9D8B030D-6E8A-4147-A177-3AD203B41FA5}">
                          <a16:colId xmlns:a16="http://schemas.microsoft.com/office/drawing/2014/main" val="20000"/>
                        </a:ext>
                      </a:extLst>
                    </a:gridCol>
                    <a:gridCol w="586740">
                      <a:extLst>
                        <a:ext uri="{9D8B030D-6E8A-4147-A177-3AD203B41FA5}">
                          <a16:colId xmlns:a16="http://schemas.microsoft.com/office/drawing/2014/main" val="20001"/>
                        </a:ext>
                      </a:extLst>
                    </a:gridCol>
                    <a:gridCol w="648335">
                      <a:extLst>
                        <a:ext uri="{9D8B030D-6E8A-4147-A177-3AD203B41FA5}">
                          <a16:colId xmlns:a16="http://schemas.microsoft.com/office/drawing/2014/main" val="20002"/>
                        </a:ext>
                      </a:extLst>
                    </a:gridCol>
                    <a:gridCol w="703580">
                      <a:extLst>
                        <a:ext uri="{9D8B030D-6E8A-4147-A177-3AD203B41FA5}">
                          <a16:colId xmlns:a16="http://schemas.microsoft.com/office/drawing/2014/main" val="20003"/>
                        </a:ext>
                      </a:extLst>
                    </a:gridCol>
                    <a:gridCol w="760730">
                      <a:extLst>
                        <a:ext uri="{9D8B030D-6E8A-4147-A177-3AD203B41FA5}">
                          <a16:colId xmlns:a16="http://schemas.microsoft.com/office/drawing/2014/main" val="20004"/>
                        </a:ext>
                      </a:extLst>
                    </a:gridCol>
                  </a:tblGrid>
                  <a:tr h="19050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2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GB" sz="1200" i="1">
                                        <a:effectLst/>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2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GB" sz="1200" i="1">
                                        <a:effectLst/>
                                        <a:latin typeface="Cambria Math" panose="02040503050406030204" pitchFamily="18" charset="0"/>
                                        <a:ea typeface="Times New Roman" panose="02020603050405020304" pitchFamily="18" charset="0"/>
                                        <a:cs typeface="Arial" panose="020B0604020202020204" pitchFamily="34" charset="0"/>
                                      </a:rPr>
                                      <m:t>2</m:t>
                                    </m:r>
                                  </m:sup>
                                </m:sSup>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176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175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405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ct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Totale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200">
                                    <a:effectLst/>
                                    <a:latin typeface="Cambria Math" panose="02040503050406030204" pitchFamily="18" charset="0"/>
                                    <a:ea typeface="Calibri" panose="020F0502020204030204" pitchFamily="34" charset="0"/>
                                    <a:cs typeface="Arial" panose="020B0604020202020204" pitchFamily="34" charset="0"/>
                                  </a:rPr>
                                  <m:t>Σ</m:t>
                                </m:r>
                                <m:r>
                                  <a:rPr lang="it-IT" sz="1200" i="1">
                                    <a:effectLst/>
                                    <a:latin typeface="Cambria Math" panose="02040503050406030204" pitchFamily="18" charset="0"/>
                                    <a:ea typeface="Times New Roman" panose="02020603050405020304" pitchFamily="18" charset="0"/>
                                    <a:cs typeface="Arial" panose="020B0604020202020204" pitchFamily="34" charset="0"/>
                                  </a:rPr>
                                  <m:t>=37</m:t>
                                </m:r>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Σ</m:t>
                                </m:r>
                                <m:r>
                                  <a:rPr lang="it-IT" sz="1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=150</m:t>
                                </m:r>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Σ</m:t>
                                </m:r>
                                <m:r>
                                  <a:rPr lang="it-IT" sz="1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=816</m:t>
                                </m:r>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it-IT" sz="1200" i="1">
                                    <a:effectLst/>
                                    <a:latin typeface="Cambria Math" panose="02040503050406030204" pitchFamily="18" charset="0"/>
                                    <a:ea typeface="Calibri" panose="020F0502020204030204" pitchFamily="34" charset="0"/>
                                    <a:cs typeface="Arial" panose="020B0604020202020204" pitchFamily="34" charset="0"/>
                                  </a:rPr>
                                  <m:t>𝜇</m:t>
                                </m:r>
                                <m:r>
                                  <a:rPr lang="it-IT" sz="1200" i="1">
                                    <a:effectLst/>
                                    <a:latin typeface="Cambria Math" panose="02040503050406030204" pitchFamily="18" charset="0"/>
                                    <a:ea typeface="Times New Roman" panose="02020603050405020304" pitchFamily="18" charset="0"/>
                                    <a:cs typeface="Arial" panose="020B0604020202020204" pitchFamily="34" charset="0"/>
                                  </a:rPr>
                                  <m:t>=4,05</m:t>
                                </m:r>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1602360863"/>
                  </p:ext>
                </p:extLst>
              </p:nvPr>
            </p:nvGraphicFramePr>
            <p:xfrm>
              <a:off x="475459" y="2415089"/>
              <a:ext cx="3599815" cy="2533844"/>
            </p:xfrm>
            <a:graphic>
              <a:graphicData uri="http://schemas.openxmlformats.org/drawingml/2006/table">
                <a:tbl>
                  <a:tblPr firstRow="1" firstCol="1" lastRow="1" bandRow="1" bandCol="1"/>
                  <a:tblGrid>
                    <a:gridCol w="900430"/>
                    <a:gridCol w="586740"/>
                    <a:gridCol w="648335"/>
                    <a:gridCol w="703580"/>
                    <a:gridCol w="760730"/>
                  </a:tblGrid>
                  <a:tr h="274320">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t="-4444" r="-301351" b="-831111"/>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52577" t="-4444" r="-359794" b="-831111"/>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31132" t="-4444" r="-229245" b="-831111"/>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02586" t="-4444" r="-109483" b="-831111"/>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73600" t="-4444" r="-1600" b="-831111"/>
                          </a:stretch>
                        </a:blipFill>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176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175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405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542354">
                    <a:tc>
                      <a:txBody>
                        <a:bodyPr/>
                        <a:lstStyle/>
                        <a:p>
                          <a:pPr algn="ct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Totale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152577" t="-319101" r="-359794" b="-53933"/>
                          </a:stretch>
                        </a:blipFill>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231132" t="-319101" r="-229245" b="-53933"/>
                          </a:stretch>
                        </a:blipFill>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373600" t="-319101" r="-1600" b="-53933"/>
                          </a:stretch>
                        </a:blipFill>
                      </a:tcPr>
                    </a:tc>
                  </a:tr>
                  <a:tr h="274320">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t="-828889" r="-301351" b="-6667"/>
                          </a:stretch>
                        </a:blipFill>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7" name="Rettangolo 6"/>
              <p:cNvSpPr/>
              <p:nvPr/>
            </p:nvSpPr>
            <p:spPr>
              <a:xfrm>
                <a:off x="4802001" y="2415089"/>
                <a:ext cx="4572000" cy="2841675"/>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Times New Roman" panose="02020603050405020304" pitchFamily="18" charset="0"/>
                          <a:cs typeface="Arial" panose="020B0604020202020204" pitchFamily="34" charset="0"/>
                        </a:rPr>
                        <m:t>µ=</m:t>
                      </m:r>
                      <m:f>
                        <m:f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it-IT" sz="1400" i="1">
                              <a:effectLst/>
                              <a:latin typeface="Cambria Math" panose="02040503050406030204" pitchFamily="18" charset="0"/>
                              <a:ea typeface="Times New Roman" panose="02020603050405020304" pitchFamily="18" charset="0"/>
                              <a:cs typeface="Arial" panose="020B0604020202020204" pitchFamily="34" charset="0"/>
                            </a:rPr>
                            <m:t>150</m:t>
                          </m:r>
                        </m:num>
                        <m:den>
                          <m:r>
                            <a:rPr lang="it-IT" sz="1400" i="1">
                              <a:effectLst/>
                              <a:latin typeface="Cambria Math" panose="02040503050406030204" pitchFamily="18" charset="0"/>
                              <a:ea typeface="Times New Roman" panose="02020603050405020304" pitchFamily="18" charset="0"/>
                              <a:cs typeface="Arial" panose="020B0604020202020204" pitchFamily="34" charset="0"/>
                            </a:rPr>
                            <m:t>37</m:t>
                          </m:r>
                        </m:den>
                      </m:f>
                      <m:r>
                        <a:rPr lang="it-IT" sz="1400" i="1">
                          <a:effectLst/>
                          <a:latin typeface="Cambria Math" panose="02040503050406030204" pitchFamily="18" charset="0"/>
                          <a:ea typeface="Times New Roman" panose="02020603050405020304" pitchFamily="18" charset="0"/>
                          <a:cs typeface="Arial" panose="020B0604020202020204" pitchFamily="34" charset="0"/>
                        </a:rPr>
                        <m:t>=4,054</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400" i="1">
                              <a:effectLst/>
                              <a:latin typeface="Cambria Math" panose="02040503050406030204" pitchFamily="18" charset="0"/>
                              <a:ea typeface="Times New Roman" panose="02020603050405020304" pitchFamily="18" charset="0"/>
                              <a:cs typeface="Arial" panose="020B0604020202020204" pitchFamily="34" charset="0"/>
                            </a:rPr>
                            <m:t>µ</m:t>
                          </m:r>
                        </m:e>
                        <m:sup>
                          <m:r>
                            <a:rPr lang="it-IT"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400" i="1">
                          <a:effectLst/>
                          <a:latin typeface="Cambria Math" panose="02040503050406030204" pitchFamily="18" charset="0"/>
                          <a:ea typeface="Times New Roman" panose="02020603050405020304" pitchFamily="18" charset="0"/>
                          <a:cs typeface="Arial" panose="020B0604020202020204" pitchFamily="34" charset="0"/>
                        </a:rPr>
                        <m:t>=16,435</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400" i="1">
                              <a:effectLst/>
                              <a:latin typeface="Cambria Math" panose="02040503050406030204" pitchFamily="18" charset="0"/>
                              <a:ea typeface="Times New Roman" panose="02020603050405020304" pitchFamily="18" charset="0"/>
                              <a:cs typeface="Arial" panose="020B0604020202020204" pitchFamily="34" charset="0"/>
                            </a:rPr>
                            <m:t>𝜎</m:t>
                          </m:r>
                        </m:e>
                        <m:sup>
                          <m:r>
                            <a:rPr lang="en-GB"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GB" sz="14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400" i="1">
                              <a:effectLst/>
                              <a:latin typeface="Cambria Math" panose="02040503050406030204" pitchFamily="18" charset="0"/>
                              <a:ea typeface="Times New Roman" panose="02020603050405020304" pitchFamily="18" charset="0"/>
                              <a:cs typeface="Arial" panose="020B0604020202020204" pitchFamily="34" charset="0"/>
                            </a:rPr>
                            <m:t>1</m:t>
                          </m:r>
                        </m:num>
                        <m:den>
                          <m:r>
                            <a:rPr lang="en-GB" sz="1400" i="1">
                              <a:effectLst/>
                              <a:latin typeface="Cambria Math" panose="02040503050406030204" pitchFamily="18" charset="0"/>
                              <a:ea typeface="Times New Roman" panose="02020603050405020304" pitchFamily="18" charset="0"/>
                              <a:cs typeface="Arial" panose="020B0604020202020204" pitchFamily="34" charset="0"/>
                            </a:rPr>
                            <m:t>𝑛</m:t>
                          </m:r>
                        </m:den>
                      </m:f>
                      <m:nary>
                        <m:naryPr>
                          <m:chr m:val="∑"/>
                          <m:limLoc m:val="undOv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naryPr>
                        <m:sub>
                          <m:r>
                            <a:rPr lang="en-GB" sz="1400" i="1">
                              <a:effectLst/>
                              <a:latin typeface="Cambria Math" panose="02040503050406030204" pitchFamily="18" charset="0"/>
                              <a:ea typeface="Times New Roman" panose="02020603050405020304" pitchFamily="18" charset="0"/>
                              <a:cs typeface="Arial" panose="020B0604020202020204" pitchFamily="34" charset="0"/>
                            </a:rPr>
                            <m:t>𝑖</m:t>
                          </m:r>
                          <m:r>
                            <a:rPr lang="en-GB" sz="1400" i="1">
                              <a:effectLst/>
                              <a:latin typeface="Cambria Math" panose="02040503050406030204" pitchFamily="18" charset="0"/>
                              <a:ea typeface="Times New Roman" panose="02020603050405020304" pitchFamily="18" charset="0"/>
                              <a:cs typeface="Arial" panose="020B0604020202020204" pitchFamily="34" charset="0"/>
                            </a:rPr>
                            <m:t>=1</m:t>
                          </m:r>
                        </m:sub>
                        <m:sup>
                          <m:r>
                            <a:rPr lang="en-GB" sz="1400" i="1">
                              <a:effectLst/>
                              <a:latin typeface="Cambria Math" panose="02040503050406030204" pitchFamily="18" charset="0"/>
                              <a:ea typeface="Times New Roman" panose="02020603050405020304" pitchFamily="18" charset="0"/>
                              <a:cs typeface="Arial" panose="020B0604020202020204" pitchFamily="34" charset="0"/>
                            </a:rPr>
                            <m:t>𝑛</m:t>
                          </m:r>
                        </m:sup>
                        <m:e>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4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400" i="1">
                                      <a:effectLst/>
                                      <a:latin typeface="Cambria Math" panose="02040503050406030204" pitchFamily="18" charset="0"/>
                                      <a:ea typeface="Times New Roman" panose="02020603050405020304" pitchFamily="18" charset="0"/>
                                      <a:cs typeface="Arial" panose="020B0604020202020204" pitchFamily="34" charset="0"/>
                                    </a:rPr>
                                    <m:t>𝑖</m:t>
                                  </m:r>
                                </m:sub>
                              </m:sSub>
                            </m:e>
                            <m:sup>
                              <m:r>
                                <a:rPr lang="en-GB" sz="1400" i="1">
                                  <a:effectLst/>
                                  <a:latin typeface="Cambria Math" panose="02040503050406030204" pitchFamily="18" charset="0"/>
                                  <a:ea typeface="Times New Roman" panose="02020603050405020304" pitchFamily="18" charset="0"/>
                                  <a:cs typeface="Arial" panose="020B0604020202020204" pitchFamily="34" charset="0"/>
                                </a:rPr>
                                <m:t>2</m:t>
                              </m:r>
                            </m:sup>
                          </m:sSup>
                        </m:e>
                      </m:nary>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400" i="1">
                              <a:effectLst/>
                              <a:latin typeface="Cambria Math" panose="02040503050406030204" pitchFamily="18" charset="0"/>
                              <a:ea typeface="Times New Roman" panose="02020603050405020304" pitchFamily="18" charset="0"/>
                              <a:cs typeface="Arial" panose="020B0604020202020204" pitchFamily="34" charset="0"/>
                            </a:rPr>
                            <m:t>𝑛</m:t>
                          </m:r>
                        </m:e>
                        <m:sub>
                          <m:r>
                            <a:rPr lang="en-GB" sz="14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en-GB" sz="1400"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n-GB" sz="1400" i="1">
                              <a:effectLst/>
                              <a:latin typeface="Cambria Math" panose="02040503050406030204" pitchFamily="18" charset="0"/>
                              <a:ea typeface="Times New Roman" panose="02020603050405020304" pitchFamily="18" charset="0"/>
                              <a:cs typeface="Arial" panose="020B0604020202020204" pitchFamily="34" charset="0"/>
                            </a:rPr>
                            <m:t>𝜇</m:t>
                          </m:r>
                        </m:e>
                        <m:sub>
                          <m:r>
                            <a:rPr lang="en-GB" sz="1400" i="1">
                              <a:effectLst/>
                              <a:latin typeface="Cambria Math" panose="02040503050406030204" pitchFamily="18" charset="0"/>
                              <a:ea typeface="Times New Roman" panose="02020603050405020304" pitchFamily="18" charset="0"/>
                              <a:cs typeface="Arial" panose="020B0604020202020204" pitchFamily="34" charset="0"/>
                            </a:rPr>
                            <m:t>𝑥</m:t>
                          </m:r>
                        </m:sub>
                        <m:sup>
                          <m:r>
                            <a:rPr lang="en-GB" sz="1400" i="1">
                              <a:effectLst/>
                              <a:latin typeface="Cambria Math" panose="02040503050406030204" pitchFamily="18" charset="0"/>
                              <a:ea typeface="Times New Roman" panose="02020603050405020304" pitchFamily="18" charset="0"/>
                              <a:cs typeface="Arial" panose="020B0604020202020204" pitchFamily="34" charset="0"/>
                            </a:rPr>
                            <m:t>2</m:t>
                          </m:r>
                        </m:sup>
                      </m:sSubSup>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400" i="1">
                              <a:effectLst/>
                              <a:latin typeface="Cambria Math" panose="02040503050406030204" pitchFamily="18" charset="0"/>
                              <a:ea typeface="Times New Roman" panose="02020603050405020304" pitchFamily="18" charset="0"/>
                              <a:cs typeface="Arial" panose="020B0604020202020204" pitchFamily="34" charset="0"/>
                            </a:rPr>
                            <m:t>𝜎</m:t>
                          </m:r>
                        </m:e>
                        <m:sup>
                          <m:r>
                            <a:rPr lang="en-GB"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GB" sz="14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400" i="1">
                              <a:effectLst/>
                              <a:latin typeface="Cambria Math" panose="02040503050406030204" pitchFamily="18" charset="0"/>
                              <a:ea typeface="Times New Roman" panose="02020603050405020304" pitchFamily="18" charset="0"/>
                              <a:cs typeface="Arial" panose="020B0604020202020204" pitchFamily="34" charset="0"/>
                            </a:rPr>
                            <m:t>816</m:t>
                          </m:r>
                        </m:num>
                        <m:den>
                          <m:r>
                            <a:rPr lang="en-GB" sz="1400" i="1">
                              <a:effectLst/>
                              <a:latin typeface="Cambria Math" panose="02040503050406030204" pitchFamily="18" charset="0"/>
                              <a:ea typeface="Times New Roman" panose="02020603050405020304" pitchFamily="18" charset="0"/>
                              <a:cs typeface="Arial" panose="020B0604020202020204" pitchFamily="34" charset="0"/>
                            </a:rPr>
                            <m:t>37</m:t>
                          </m:r>
                        </m:den>
                      </m:f>
                      <m:r>
                        <a:rPr lang="en-GB" sz="1400" i="1">
                          <a:effectLst/>
                          <a:latin typeface="Cambria Math" panose="02040503050406030204" pitchFamily="18" charset="0"/>
                          <a:ea typeface="Times New Roman" panose="02020603050405020304" pitchFamily="18" charset="0"/>
                          <a:cs typeface="Arial" panose="020B0604020202020204" pitchFamily="34" charset="0"/>
                        </a:rPr>
                        <m:t>−16,435=5,619</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 name="Rettangolo 6"/>
              <p:cNvSpPr>
                <a:spLocks noRot="1" noChangeAspect="1" noMove="1" noResize="1" noEditPoints="1" noAdjustHandles="1" noChangeArrowheads="1" noChangeShapeType="1" noTextEdit="1"/>
              </p:cNvSpPr>
              <p:nvPr/>
            </p:nvSpPr>
            <p:spPr>
              <a:xfrm>
                <a:off x="4802001" y="2415089"/>
                <a:ext cx="4572000" cy="2841675"/>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982881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 metodi a confronto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340241" y="1119513"/>
            <a:ext cx="8282764" cy="923330"/>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La tabella seguente riporta i dati sul numero di volte che 138 studenti hanno sostenuto l’esame di statistica. Calcolare la varianza del fenomeno </a:t>
            </a:r>
            <a:r>
              <a:rPr lang="it-IT" dirty="0" smtClean="0">
                <a:latin typeface="Arial" panose="020B0604020202020204" pitchFamily="34" charset="0"/>
                <a:ea typeface="Times New Roman" panose="02020603050405020304" pitchFamily="18" charset="0"/>
                <a:cs typeface="Arial" panose="020B0604020202020204" pitchFamily="34" charset="0"/>
              </a:rPr>
              <a:t>osservato in entrambi i modi possibili.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Immagine 13"/>
          <p:cNvPicPr>
            <a:picLocks noChangeAspect="1"/>
          </p:cNvPicPr>
          <p:nvPr/>
        </p:nvPicPr>
        <p:blipFill>
          <a:blip r:embed="rId4"/>
          <a:stretch>
            <a:fillRect/>
          </a:stretch>
        </p:blipFill>
        <p:spPr>
          <a:xfrm>
            <a:off x="340241" y="2248064"/>
            <a:ext cx="2191381" cy="3495114"/>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303533" y="2322751"/>
                <a:ext cx="2532616"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𝜎</m:t>
                          </m:r>
                        </m:e>
                        <m:sup>
                          <m:r>
                            <a:rPr lang="it-IT" i="0">
                              <a:latin typeface="Cambria Math" panose="02040503050406030204" pitchFamily="18" charset="0"/>
                            </a:rPr>
                            <m:t>2</m:t>
                          </m:r>
                        </m:sup>
                      </m:sSup>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p>
                            <m:sSupPr>
                              <m:ctrlPr>
                                <a:rPr lang="it-IT" i="1">
                                  <a:latin typeface="Cambria Math" panose="02040503050406030204" pitchFamily="18" charset="0"/>
                                </a:rPr>
                              </m:ctrlPr>
                            </m:sSupPr>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e>
                              </m:d>
                            </m:e>
                            <m:sup>
                              <m:r>
                                <a:rPr lang="it-IT" i="0">
                                  <a:latin typeface="Cambria Math" panose="02040503050406030204" pitchFamily="18" charset="0"/>
                                </a:rPr>
                                <m:t>2</m:t>
                              </m:r>
                            </m:sup>
                          </m:sSup>
                        </m:e>
                      </m:nary>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3303533" y="2322751"/>
                <a:ext cx="2532616" cy="848566"/>
              </a:xfrm>
              <a:prstGeom prst="rect">
                <a:avLst/>
              </a:prstGeom>
              <a:blipFill rotWithShape="0">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280873" y="3943166"/>
                <a:ext cx="2463623"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𝜎</m:t>
                          </m:r>
                        </m:e>
                        <m:sup>
                          <m:r>
                            <a:rPr lang="it-IT" i="0">
                              <a:latin typeface="Cambria Math" panose="02040503050406030204" pitchFamily="18" charset="0"/>
                            </a:rPr>
                            <m:t>2</m:t>
                          </m:r>
                        </m:sup>
                      </m:sSup>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𝐾</m:t>
                          </m:r>
                        </m:sup>
                        <m:e>
                          <m:sSup>
                            <m:sSupPr>
                              <m:ctrlPr>
                                <a:rPr lang="it-IT" i="1">
                                  <a:latin typeface="Cambria Math" panose="02040503050406030204" pitchFamily="18" charset="0"/>
                                </a:rPr>
                              </m:ctrlPr>
                            </m:sSup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e>
                            <m:sup>
                              <m:r>
                                <a:rPr lang="it-IT" i="0">
                                  <a:latin typeface="Cambria Math" panose="02040503050406030204" pitchFamily="18" charset="0"/>
                                </a:rPr>
                                <m:t>2</m:t>
                              </m:r>
                            </m:sup>
                          </m:sSup>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r>
                            <a:rPr lang="it-IT" i="0">
                              <a:latin typeface="Cambria Math" panose="02040503050406030204" pitchFamily="18" charset="0"/>
                            </a:rPr>
                            <m:t>−</m:t>
                          </m:r>
                          <m:sSup>
                            <m:sSupPr>
                              <m:ctrlPr>
                                <a:rPr lang="it-IT" i="1">
                                  <a:latin typeface="Cambria Math" panose="02040503050406030204" pitchFamily="18" charset="0"/>
                                </a:rPr>
                              </m:ctrlPr>
                            </m:sSupPr>
                            <m:e>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𝑋</m:t>
                                  </m:r>
                                </m:sub>
                              </m:sSub>
                            </m:e>
                            <m:sup>
                              <m:r>
                                <a:rPr lang="it-IT" i="0">
                                  <a:latin typeface="Cambria Math" panose="02040503050406030204" pitchFamily="18" charset="0"/>
                                </a:rPr>
                                <m:t>2</m:t>
                              </m:r>
                            </m:sup>
                          </m:sSup>
                        </m:e>
                      </m:nary>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280873" y="3943166"/>
                <a:ext cx="2463623" cy="871264"/>
              </a:xfrm>
              <a:prstGeom prst="rect">
                <a:avLst/>
              </a:prstGeom>
              <a:blipFill rotWithShape="0">
                <a:blip r:embed="rId6"/>
                <a:stretch>
                  <a:fillRect/>
                </a:stretch>
              </a:blipFill>
            </p:spPr>
            <p:txBody>
              <a:bodyPr/>
              <a:lstStyle/>
              <a:p>
                <a:r>
                  <a:rPr lang="it-IT">
                    <a:noFill/>
                  </a:rPr>
                  <a:t> </a:t>
                </a:r>
              </a:p>
            </p:txBody>
          </p:sp>
        </mc:Fallback>
      </mc:AlternateContent>
      <p:pic>
        <p:nvPicPr>
          <p:cNvPr id="7" name="Immagine 6"/>
          <p:cNvPicPr>
            <a:picLocks noChangeAspect="1"/>
          </p:cNvPicPr>
          <p:nvPr/>
        </p:nvPicPr>
        <p:blipFill>
          <a:blip r:embed="rId7"/>
          <a:stretch>
            <a:fillRect/>
          </a:stretch>
        </p:blipFill>
        <p:spPr>
          <a:xfrm>
            <a:off x="2858412" y="3373830"/>
            <a:ext cx="3495675" cy="381000"/>
          </a:xfrm>
          <a:prstGeom prst="rect">
            <a:avLst/>
          </a:prstGeom>
        </p:spPr>
      </p:pic>
      <p:pic>
        <p:nvPicPr>
          <p:cNvPr id="8" name="Immagine 7"/>
          <p:cNvPicPr>
            <a:picLocks noChangeAspect="1"/>
          </p:cNvPicPr>
          <p:nvPr/>
        </p:nvPicPr>
        <p:blipFill>
          <a:blip r:embed="rId8"/>
          <a:stretch>
            <a:fillRect/>
          </a:stretch>
        </p:blipFill>
        <p:spPr>
          <a:xfrm>
            <a:off x="2858412" y="4897184"/>
            <a:ext cx="2245216" cy="452665"/>
          </a:xfrm>
          <a:prstGeom prst="rect">
            <a:avLst/>
          </a:prstGeom>
        </p:spPr>
      </p:pic>
      <p:pic>
        <p:nvPicPr>
          <p:cNvPr id="9" name="Immagine 8"/>
          <p:cNvPicPr>
            <a:picLocks noChangeAspect="1"/>
          </p:cNvPicPr>
          <p:nvPr/>
        </p:nvPicPr>
        <p:blipFill>
          <a:blip r:embed="rId9"/>
          <a:stretch>
            <a:fillRect/>
          </a:stretch>
        </p:blipFill>
        <p:spPr>
          <a:xfrm>
            <a:off x="3412718" y="4814414"/>
            <a:ext cx="88806" cy="483500"/>
          </a:xfrm>
          <a:prstGeom prst="rect">
            <a:avLst/>
          </a:prstGeom>
        </p:spPr>
      </p:pic>
    </p:spTree>
    <p:extLst>
      <p:ext uri="{BB962C8B-B14F-4D97-AF65-F5344CB8AC3E}">
        <p14:creationId xmlns:p14="http://schemas.microsoft.com/office/powerpoint/2010/main" val="686195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 metodi a confronto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6" name="Immagine 15"/>
          <p:cNvPicPr>
            <a:picLocks noChangeAspect="1"/>
          </p:cNvPicPr>
          <p:nvPr/>
        </p:nvPicPr>
        <p:blipFill>
          <a:blip r:embed="rId4"/>
          <a:stretch>
            <a:fillRect/>
          </a:stretch>
        </p:blipFill>
        <p:spPr>
          <a:xfrm>
            <a:off x="155864" y="1340769"/>
            <a:ext cx="4830806" cy="2846206"/>
          </a:xfrm>
          <a:prstGeom prst="rect">
            <a:avLst/>
          </a:prstGeom>
        </p:spPr>
      </p:pic>
      <p:pic>
        <p:nvPicPr>
          <p:cNvPr id="20" name="Immagine 19"/>
          <p:cNvPicPr>
            <a:picLocks noChangeAspect="1"/>
          </p:cNvPicPr>
          <p:nvPr/>
        </p:nvPicPr>
        <p:blipFill>
          <a:blip r:embed="rId5"/>
          <a:stretch>
            <a:fillRect/>
          </a:stretch>
        </p:blipFill>
        <p:spPr>
          <a:xfrm>
            <a:off x="519391" y="4535336"/>
            <a:ext cx="4050450" cy="648072"/>
          </a:xfrm>
          <a:prstGeom prst="rect">
            <a:avLst/>
          </a:prstGeom>
        </p:spPr>
      </p:pic>
      <p:pic>
        <p:nvPicPr>
          <p:cNvPr id="3" name="Immagine 2"/>
          <p:cNvPicPr>
            <a:picLocks noChangeAspect="1"/>
          </p:cNvPicPr>
          <p:nvPr/>
        </p:nvPicPr>
        <p:blipFill>
          <a:blip r:embed="rId6"/>
          <a:stretch>
            <a:fillRect/>
          </a:stretch>
        </p:blipFill>
        <p:spPr>
          <a:xfrm>
            <a:off x="5423534" y="1255710"/>
            <a:ext cx="3422568" cy="3709696"/>
          </a:xfrm>
          <a:prstGeom prst="rect">
            <a:avLst/>
          </a:prstGeom>
        </p:spPr>
      </p:pic>
      <mc:AlternateContent xmlns:mc="http://schemas.openxmlformats.org/markup-compatibility/2006" xmlns:a14="http://schemas.microsoft.com/office/drawing/2010/main">
        <mc:Choice Requires="a14">
          <p:sp>
            <p:nvSpPr>
              <p:cNvPr id="23" name="Rettangolo 22"/>
              <p:cNvSpPr/>
              <p:nvPr/>
            </p:nvSpPr>
            <p:spPr>
              <a:xfrm>
                <a:off x="438049" y="5188261"/>
                <a:ext cx="2532616"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𝜎</m:t>
                          </m:r>
                        </m:e>
                        <m:sup>
                          <m:r>
                            <a:rPr lang="it-IT" i="0">
                              <a:latin typeface="Cambria Math" panose="02040503050406030204" pitchFamily="18" charset="0"/>
                            </a:rPr>
                            <m:t>2</m:t>
                          </m:r>
                        </m:sup>
                      </m:sSup>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p>
                            <m:sSupPr>
                              <m:ctrlPr>
                                <a:rPr lang="it-IT" i="1">
                                  <a:latin typeface="Cambria Math" panose="02040503050406030204" pitchFamily="18" charset="0"/>
                                </a:rPr>
                              </m:ctrlPr>
                            </m:sSupPr>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e>
                              </m:d>
                            </m:e>
                            <m:sup>
                              <m:r>
                                <a:rPr lang="it-IT" i="0">
                                  <a:latin typeface="Cambria Math" panose="02040503050406030204" pitchFamily="18" charset="0"/>
                                </a:rPr>
                                <m:t>2</m:t>
                              </m:r>
                            </m:sup>
                          </m:sSup>
                        </m:e>
                      </m:nary>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oMath>
                  </m:oMathPara>
                </a14:m>
                <a:endParaRPr lang="it-IT" dirty="0"/>
              </a:p>
            </p:txBody>
          </p:sp>
        </mc:Choice>
        <mc:Fallback xmlns="">
          <p:sp>
            <p:nvSpPr>
              <p:cNvPr id="23" name="Rettangolo 22"/>
              <p:cNvSpPr>
                <a:spLocks noRot="1" noChangeAspect="1" noMove="1" noResize="1" noEditPoints="1" noAdjustHandles="1" noChangeArrowheads="1" noChangeShapeType="1" noTextEdit="1"/>
              </p:cNvSpPr>
              <p:nvPr/>
            </p:nvSpPr>
            <p:spPr>
              <a:xfrm>
                <a:off x="438049" y="5188261"/>
                <a:ext cx="2532616" cy="848566"/>
              </a:xfrm>
              <a:prstGeom prst="rect">
                <a:avLst/>
              </a:prstGeom>
              <a:blipFill rotWithShape="0">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5898188" y="5108097"/>
                <a:ext cx="2379626"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a:latin typeface="Cambria Math" panose="02040503050406030204" pitchFamily="18" charset="0"/>
                              <a:ea typeface="Times New Roman" panose="02020603050405020304" pitchFamily="18" charset="0"/>
                              <a:cs typeface="Arial" panose="020B0604020202020204" pitchFamily="34" charset="0"/>
                            </a:rPr>
                          </m:ctrlPr>
                        </m:sSupPr>
                        <m:e>
                          <m:r>
                            <a:rPr lang="en-GB" i="1">
                              <a:latin typeface="Cambria Math" panose="02040503050406030204" pitchFamily="18" charset="0"/>
                              <a:ea typeface="Times New Roman" panose="02020603050405020304" pitchFamily="18" charset="0"/>
                              <a:cs typeface="Arial" panose="020B0604020202020204" pitchFamily="34" charset="0"/>
                            </a:rPr>
                            <m:t>𝜎</m:t>
                          </m:r>
                        </m:e>
                        <m:sup>
                          <m:r>
                            <a:rPr lang="en-GB" i="1">
                              <a:latin typeface="Cambria Math" panose="02040503050406030204" pitchFamily="18" charset="0"/>
                              <a:ea typeface="Times New Roman" panose="02020603050405020304" pitchFamily="18" charset="0"/>
                              <a:cs typeface="Arial" panose="020B0604020202020204" pitchFamily="34" charset="0"/>
                            </a:rPr>
                            <m:t>2</m:t>
                          </m:r>
                        </m:sup>
                      </m:sSup>
                      <m:r>
                        <a:rPr lang="en-GB"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en-GB" i="1">
                              <a:latin typeface="Cambria Math" panose="02040503050406030204" pitchFamily="18" charset="0"/>
                              <a:ea typeface="Times New Roman" panose="02020603050405020304" pitchFamily="18" charset="0"/>
                              <a:cs typeface="Arial" panose="020B0604020202020204" pitchFamily="34" charset="0"/>
                            </a:rPr>
                            <m:t>1</m:t>
                          </m:r>
                        </m:num>
                        <m:den>
                          <m:r>
                            <a:rPr lang="en-GB" i="1">
                              <a:latin typeface="Cambria Math" panose="02040503050406030204" pitchFamily="18" charset="0"/>
                              <a:ea typeface="Times New Roman" panose="02020603050405020304" pitchFamily="18" charset="0"/>
                              <a:cs typeface="Arial" panose="020B0604020202020204" pitchFamily="34" charset="0"/>
                            </a:rPr>
                            <m:t>𝑛</m:t>
                          </m:r>
                        </m:den>
                      </m:f>
                      <m:nary>
                        <m:naryPr>
                          <m:chr m:val="∑"/>
                          <m:limLoc m:val="undOvr"/>
                          <m:ctrlPr>
                            <a:rPr lang="it-IT" i="1">
                              <a:latin typeface="Cambria Math" panose="02040503050406030204" pitchFamily="18" charset="0"/>
                              <a:ea typeface="Times New Roman" panose="02020603050405020304" pitchFamily="18" charset="0"/>
                              <a:cs typeface="Arial" panose="020B0604020202020204" pitchFamily="34" charset="0"/>
                            </a:rPr>
                          </m:ctrlPr>
                        </m:naryPr>
                        <m:sub>
                          <m:r>
                            <a:rPr lang="en-GB" i="1">
                              <a:latin typeface="Cambria Math" panose="02040503050406030204" pitchFamily="18" charset="0"/>
                              <a:ea typeface="Times New Roman" panose="02020603050405020304" pitchFamily="18" charset="0"/>
                              <a:cs typeface="Arial" panose="020B0604020202020204" pitchFamily="34" charset="0"/>
                            </a:rPr>
                            <m:t>𝑖</m:t>
                          </m:r>
                          <m:r>
                            <a:rPr lang="en-GB" i="1">
                              <a:latin typeface="Cambria Math" panose="02040503050406030204" pitchFamily="18" charset="0"/>
                              <a:ea typeface="Times New Roman" panose="02020603050405020304" pitchFamily="18" charset="0"/>
                              <a:cs typeface="Arial" panose="020B0604020202020204" pitchFamily="34" charset="0"/>
                            </a:rPr>
                            <m:t>=1</m:t>
                          </m:r>
                        </m:sub>
                        <m:sup>
                          <m:r>
                            <a:rPr lang="en-GB" i="1">
                              <a:latin typeface="Cambria Math" panose="02040503050406030204" pitchFamily="18" charset="0"/>
                              <a:ea typeface="Times New Roman" panose="02020603050405020304" pitchFamily="18" charset="0"/>
                              <a:cs typeface="Arial" panose="020B0604020202020204" pitchFamily="34" charset="0"/>
                            </a:rPr>
                            <m:t>𝑛</m:t>
                          </m:r>
                        </m:sup>
                        <m:e>
                          <m:sSup>
                            <m:sSupPr>
                              <m:ctrlPr>
                                <a:rPr lang="it-IT" i="1">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en-GB" i="1">
                                      <a:latin typeface="Cambria Math" panose="02040503050406030204" pitchFamily="18" charset="0"/>
                                      <a:ea typeface="Times New Roman" panose="02020603050405020304" pitchFamily="18" charset="0"/>
                                      <a:cs typeface="Arial" panose="020B0604020202020204" pitchFamily="34" charset="0"/>
                                    </a:rPr>
                                    <m:t>𝑥</m:t>
                                  </m:r>
                                </m:e>
                                <m:sub>
                                  <m:r>
                                    <a:rPr lang="en-GB" i="1">
                                      <a:latin typeface="Cambria Math" panose="02040503050406030204" pitchFamily="18" charset="0"/>
                                      <a:ea typeface="Times New Roman" panose="02020603050405020304" pitchFamily="18" charset="0"/>
                                      <a:cs typeface="Arial" panose="020B0604020202020204" pitchFamily="34" charset="0"/>
                                    </a:rPr>
                                    <m:t>𝑖</m:t>
                                  </m:r>
                                </m:sub>
                              </m:sSub>
                            </m:e>
                            <m:sup>
                              <m:r>
                                <a:rPr lang="en-GB" i="1">
                                  <a:latin typeface="Cambria Math" panose="02040503050406030204" pitchFamily="18" charset="0"/>
                                  <a:ea typeface="Times New Roman" panose="02020603050405020304" pitchFamily="18" charset="0"/>
                                  <a:cs typeface="Arial" panose="020B0604020202020204" pitchFamily="34" charset="0"/>
                                </a:rPr>
                                <m:t>2</m:t>
                              </m:r>
                            </m:sup>
                          </m:sSup>
                        </m:e>
                      </m:nary>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en-GB" i="1">
                              <a:latin typeface="Cambria Math" panose="02040503050406030204" pitchFamily="18" charset="0"/>
                              <a:ea typeface="Times New Roman" panose="02020603050405020304" pitchFamily="18" charset="0"/>
                              <a:cs typeface="Arial" panose="020B0604020202020204" pitchFamily="34" charset="0"/>
                            </a:rPr>
                            <m:t>𝑛</m:t>
                          </m:r>
                        </m:e>
                        <m:sub>
                          <m:r>
                            <a:rPr lang="en-GB" i="1">
                              <a:latin typeface="Cambria Math" panose="02040503050406030204" pitchFamily="18" charset="0"/>
                              <a:ea typeface="Times New Roman" panose="02020603050405020304" pitchFamily="18" charset="0"/>
                              <a:cs typeface="Arial" panose="020B0604020202020204" pitchFamily="34" charset="0"/>
                            </a:rPr>
                            <m:t>𝑖</m:t>
                          </m:r>
                        </m:sub>
                      </m:sSub>
                      <m:r>
                        <a:rPr lang="en-GB" i="1">
                          <a:latin typeface="Cambria Math" panose="02040503050406030204" pitchFamily="18" charset="0"/>
                          <a:ea typeface="Times New Roman" panose="02020603050405020304" pitchFamily="18" charset="0"/>
                          <a:cs typeface="Arial" panose="020B0604020202020204" pitchFamily="34" charset="0"/>
                        </a:rPr>
                        <m:t>−</m:t>
                      </m:r>
                      <m:sSubSup>
                        <m:sSubSupPr>
                          <m:ctrlPr>
                            <a:rPr lang="it-IT" i="1">
                              <a:latin typeface="Cambria Math" panose="02040503050406030204" pitchFamily="18" charset="0"/>
                              <a:ea typeface="Times New Roman" panose="02020603050405020304" pitchFamily="18" charset="0"/>
                              <a:cs typeface="Arial" panose="020B0604020202020204" pitchFamily="34" charset="0"/>
                            </a:rPr>
                          </m:ctrlPr>
                        </m:sSubSupPr>
                        <m:e>
                          <m:r>
                            <a:rPr lang="en-GB" i="1">
                              <a:latin typeface="Cambria Math" panose="02040503050406030204" pitchFamily="18" charset="0"/>
                              <a:ea typeface="Times New Roman" panose="02020603050405020304" pitchFamily="18" charset="0"/>
                              <a:cs typeface="Arial" panose="020B0604020202020204" pitchFamily="34" charset="0"/>
                            </a:rPr>
                            <m:t>𝜇</m:t>
                          </m:r>
                        </m:e>
                        <m:sub>
                          <m:r>
                            <a:rPr lang="en-GB" i="1">
                              <a:latin typeface="Cambria Math" panose="02040503050406030204" pitchFamily="18" charset="0"/>
                              <a:ea typeface="Times New Roman" panose="02020603050405020304" pitchFamily="18" charset="0"/>
                              <a:cs typeface="Arial" panose="020B0604020202020204" pitchFamily="34" charset="0"/>
                            </a:rPr>
                            <m:t>𝑥</m:t>
                          </m:r>
                        </m:sub>
                        <m:sup>
                          <m:r>
                            <a:rPr lang="en-GB" i="1">
                              <a:latin typeface="Cambria Math" panose="02040503050406030204" pitchFamily="18" charset="0"/>
                              <a:ea typeface="Times New Roman" panose="02020603050405020304" pitchFamily="18" charset="0"/>
                              <a:cs typeface="Arial" panose="020B0604020202020204" pitchFamily="34" charset="0"/>
                            </a:rPr>
                            <m:t>2</m:t>
                          </m:r>
                        </m:sup>
                      </m:sSubSup>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5898188" y="5108097"/>
                <a:ext cx="2379626" cy="848566"/>
              </a:xfrm>
              <a:prstGeom prst="rect">
                <a:avLst/>
              </a:prstGeom>
              <a:blipFill rotWithShape="0">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58595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Lo scarto quadratico medio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18836" y="1093695"/>
                <a:ext cx="8102009" cy="1569660"/>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Lo </a:t>
                </a:r>
                <a:r>
                  <a:rPr lang="it-IT" sz="1600" b="1" dirty="0">
                    <a:effectLst/>
                    <a:latin typeface="Arial" panose="020B0604020202020204" pitchFamily="34" charset="0"/>
                    <a:ea typeface="Times New Roman" panose="02020603050405020304" pitchFamily="18" charset="0"/>
                    <a:cs typeface="Times New Roman" panose="02020603050405020304" pitchFamily="18" charset="0"/>
                  </a:rPr>
                  <a:t>scarto quadratico medio</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o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standard </a:t>
                </a:r>
                <a:r>
                  <a:rPr lang="it-IT" sz="1600" i="1" dirty="0" err="1">
                    <a:effectLst/>
                    <a:latin typeface="Arial" panose="020B0604020202020204" pitchFamily="34" charset="0"/>
                    <a:ea typeface="Times New Roman" panose="02020603050405020304" pitchFamily="18" charset="0"/>
                    <a:cs typeface="Times New Roman" panose="02020603050405020304" pitchFamily="18" charset="0"/>
                  </a:rPr>
                  <a:t>deviation</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ha una notazione standard pressoché universalmente impiegata: la lettera greca sigma minuscola </a:t>
                </a:r>
                <a14:m>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e misura la variabilità di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X</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confrontando ciascuna delle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k</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modalità osservate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con la media della distribuzione. In altre parole, è la media degli scarti delle unità dalla loro media. Per eliminare l’influenza del segno, si considerano gli scarti quadratici, cioè elevati al quadrato.</a:t>
                </a:r>
              </a:p>
            </p:txBody>
          </p:sp>
        </mc:Choice>
        <mc:Fallback xmlns="">
          <p:sp>
            <p:nvSpPr>
              <p:cNvPr id="4" name="Rettangolo 3"/>
              <p:cNvSpPr>
                <a:spLocks noRot="1" noChangeAspect="1" noMove="1" noResize="1" noEditPoints="1" noAdjustHandles="1" noChangeArrowheads="1" noChangeShapeType="1" noTextEdit="1"/>
              </p:cNvSpPr>
              <p:nvPr/>
            </p:nvSpPr>
            <p:spPr>
              <a:xfrm>
                <a:off x="518836" y="1093695"/>
                <a:ext cx="8102009" cy="1569660"/>
              </a:xfrm>
              <a:prstGeom prst="rect">
                <a:avLst/>
              </a:prstGeom>
              <a:blipFill rotWithShape="0">
                <a:blip r:embed="rId4"/>
                <a:stretch>
                  <a:fillRect l="-376" t="-1163" r="-451" b="-387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052201" y="3068380"/>
                <a:ext cx="3342582" cy="656013"/>
              </a:xfrm>
              <a:prstGeom prst="rect">
                <a:avLst/>
              </a:prstGeom>
            </p:spPr>
            <p:txBody>
              <a:bodyPr wrap="none">
                <a:spAutoFit/>
              </a:bodyPr>
              <a:lstStyle/>
              <a:p>
                <a:r>
                  <a:rPr lang="it-IT" dirty="0" smtClean="0">
                    <a:sym typeface="Symbol" panose="05050102010706020507" pitchFamily="18" charset="2"/>
                  </a:rPr>
                  <a:t> </a:t>
                </a:r>
                <a14:m>
                  <m:oMath xmlns:m="http://schemas.openxmlformats.org/officeDocument/2006/math">
                    <m:r>
                      <a:rPr lang="it-IT">
                        <a:latin typeface="Cambria Math" panose="02040503050406030204" pitchFamily="18" charset="0"/>
                      </a:rPr>
                      <m:t>=</m:t>
                    </m:r>
                    <m:rad>
                      <m:radPr>
                        <m:degHide m:val="on"/>
                        <m:ctrlPr>
                          <a:rPr lang="it-IT" i="1" smtClean="0">
                            <a:latin typeface="Cambria Math" panose="02040503050406030204" pitchFamily="18" charset="0"/>
                          </a:rPr>
                        </m:ctrlPr>
                      </m:radPr>
                      <m:deg/>
                      <m:e>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p>
                              <m:sSupPr>
                                <m:ctrlPr>
                                  <a:rPr lang="it-IT" i="1">
                                    <a:latin typeface="Cambria Math" panose="02040503050406030204" pitchFamily="18" charset="0"/>
                                  </a:rPr>
                                </m:ctrlPr>
                              </m:sSupPr>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e>
                                </m:d>
                              </m:e>
                              <m:sup>
                                <m:r>
                                  <a:rPr lang="it-IT" i="0">
                                    <a:latin typeface="Cambria Math" panose="02040503050406030204" pitchFamily="18" charset="0"/>
                                  </a:rPr>
                                  <m:t>2</m:t>
                                </m:r>
                              </m:sup>
                            </m:sSup>
                          </m:e>
                        </m:nary>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e>
                    </m:rad>
                    <m:r>
                      <a:rPr lang="it-IT" b="0" i="1" smtClean="0">
                        <a:latin typeface="Cambria Math" panose="02040503050406030204" pitchFamily="18" charset="0"/>
                      </a:rPr>
                      <m:t>=</m:t>
                    </m:r>
                    <m:rad>
                      <m:radPr>
                        <m:degHide m:val="on"/>
                        <m:ctrlPr>
                          <a:rPr lang="it-IT" i="1">
                            <a:latin typeface="Cambria Math" panose="02040503050406030204" pitchFamily="18" charset="0"/>
                          </a:rPr>
                        </m:ctrlPr>
                      </m:radPr>
                      <m:deg/>
                      <m:e>
                        <m:sSup>
                          <m:sSupPr>
                            <m:ctrlPr>
                              <a:rPr lang="it-IT" i="1">
                                <a:latin typeface="Cambria Math" panose="02040503050406030204" pitchFamily="18" charset="0"/>
                              </a:rPr>
                            </m:ctrlPr>
                          </m:sSupPr>
                          <m:e>
                            <m:r>
                              <a:rPr lang="it-IT" i="1">
                                <a:latin typeface="Cambria Math" panose="02040503050406030204" pitchFamily="18" charset="0"/>
                                <a:sym typeface="Symbol" panose="05050102010706020507" pitchFamily="18" charset="2"/>
                              </a:rPr>
                              <m:t></m:t>
                            </m:r>
                          </m:e>
                          <m:sup>
                            <m:r>
                              <a:rPr lang="it-IT" i="1">
                                <a:latin typeface="Cambria Math" panose="02040503050406030204" pitchFamily="18" charset="0"/>
                              </a:rPr>
                              <m:t>2</m:t>
                            </m:r>
                          </m:sup>
                        </m:sSup>
                      </m:e>
                    </m:rad>
                  </m:oMath>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052201" y="3068380"/>
                <a:ext cx="3342582" cy="656013"/>
              </a:xfrm>
              <a:prstGeom prst="rect">
                <a:avLst/>
              </a:prstGeom>
              <a:blipFill rotWithShape="0">
                <a:blip r:embed="rId5"/>
                <a:stretch>
                  <a:fillRect l="-1642"/>
                </a:stretch>
              </a:blipFill>
            </p:spPr>
            <p:txBody>
              <a:bodyPr/>
              <a:lstStyle/>
              <a:p>
                <a:r>
                  <a:rPr lang="it-IT">
                    <a:noFill/>
                  </a:rPr>
                  <a:t> </a:t>
                </a:r>
              </a:p>
            </p:txBody>
          </p:sp>
        </mc:Fallback>
      </mc:AlternateContent>
      <p:sp>
        <p:nvSpPr>
          <p:cNvPr id="6" name="Rettangolo 5"/>
          <p:cNvSpPr/>
          <p:nvPr/>
        </p:nvSpPr>
        <p:spPr>
          <a:xfrm>
            <a:off x="520025" y="4096293"/>
            <a:ext cx="8172450" cy="1569660"/>
          </a:xfrm>
          <a:prstGeom prst="rect">
            <a:avLst/>
          </a:prstGeom>
        </p:spPr>
        <p:txBody>
          <a:bodyPr wrap="square">
            <a:spAutoFit/>
          </a:bodyPr>
          <a:lstStyle/>
          <a:p>
            <a:r>
              <a:rPr lang="it-IT" sz="1600" dirty="0">
                <a:solidFill>
                  <a:srgbClr val="000000"/>
                </a:solidFill>
                <a:latin typeface="Slimbach-Book"/>
              </a:rPr>
              <a:t>Come indice di variabilità, la varianza ha il difetto di non possedere la stessa unità di misura dei valori della distribuzione; per esempio, considerando la distribuzione delle stature degli abitanti di una regione espresse in cm, sappiamo che le differenze dalla media aritmetica sono ancora dei valori espressi in cm, ma che elevandole al quadrato otteniamo dei valori in cm</a:t>
            </a:r>
            <a:r>
              <a:rPr lang="it-IT" sz="1600" baseline="30000" dirty="0">
                <a:solidFill>
                  <a:srgbClr val="000000"/>
                </a:solidFill>
                <a:latin typeface="Slimbach-Book"/>
              </a:rPr>
              <a:t>2</a:t>
            </a:r>
            <a:r>
              <a:rPr lang="it-IT" sz="1600" dirty="0">
                <a:solidFill>
                  <a:srgbClr val="000000"/>
                </a:solidFill>
                <a:latin typeface="Slimbach-Book"/>
              </a:rPr>
              <a:t>, cosicché anche la corrispondente varianza esprimerà un valore in cm</a:t>
            </a:r>
            <a:r>
              <a:rPr lang="it-IT" sz="1600" baseline="30000" dirty="0">
                <a:solidFill>
                  <a:srgbClr val="000000"/>
                </a:solidFill>
                <a:latin typeface="Slimbach-Book"/>
              </a:rPr>
              <a:t>2</a:t>
            </a:r>
            <a:endParaRPr lang="it-IT" sz="1600" dirty="0"/>
          </a:p>
        </p:txBody>
      </p:sp>
    </p:spTree>
    <p:extLst>
      <p:ext uri="{BB962C8B-B14F-4D97-AF65-F5344CB8AC3E}">
        <p14:creationId xmlns:p14="http://schemas.microsoft.com/office/powerpoint/2010/main" val="325481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118674" y="1094403"/>
            <a:ext cx="7959174" cy="584775"/>
          </a:xfrm>
          <a:prstGeom prst="rect">
            <a:avLst/>
          </a:prstGeom>
        </p:spPr>
        <p:txBody>
          <a:bodyPr wrap="square">
            <a:spAutoFit/>
          </a:bodyPr>
          <a:lstStyle/>
          <a:p>
            <a:r>
              <a:rPr lang="it-IT" sz="1600" b="1" dirty="0" smtClean="0">
                <a:latin typeface="Slimbach-Book"/>
              </a:rPr>
              <a:t>Esempio</a:t>
            </a:r>
            <a:r>
              <a:rPr lang="it-IT" sz="1600" dirty="0" smtClean="0">
                <a:latin typeface="Slimbach-Book"/>
              </a:rPr>
              <a:t>: Si consideri i seguenti dati relativi al consumo </a:t>
            </a:r>
            <a:r>
              <a:rPr lang="it-IT" sz="1600" dirty="0">
                <a:latin typeface="Slimbach-Book"/>
              </a:rPr>
              <a:t>mensile (in migliaia di tonnellate) di benzina </a:t>
            </a:r>
            <a:r>
              <a:rPr lang="it-IT" sz="1600" dirty="0" smtClean="0">
                <a:latin typeface="Slimbach-Book"/>
              </a:rPr>
              <a:t>senza piombo </a:t>
            </a:r>
            <a:r>
              <a:rPr lang="it-IT" sz="1600" dirty="0">
                <a:latin typeface="Slimbach-Book"/>
              </a:rPr>
              <a:t>in Italia nel 2011.</a:t>
            </a:r>
            <a:endParaRPr lang="it-IT" sz="1600" dirty="0"/>
          </a:p>
        </p:txBody>
      </p:sp>
      <p:pic>
        <p:nvPicPr>
          <p:cNvPr id="15" name="Immagine 14"/>
          <p:cNvPicPr>
            <a:picLocks noChangeAspect="1"/>
          </p:cNvPicPr>
          <p:nvPr/>
        </p:nvPicPr>
        <p:blipFill>
          <a:blip r:embed="rId4"/>
          <a:stretch>
            <a:fillRect/>
          </a:stretch>
        </p:blipFill>
        <p:spPr>
          <a:xfrm>
            <a:off x="118674" y="1663438"/>
            <a:ext cx="5963935" cy="604815"/>
          </a:xfrm>
          <a:prstGeom prst="rect">
            <a:avLst/>
          </a:prstGeom>
        </p:spPr>
      </p:pic>
      <p:sp>
        <p:nvSpPr>
          <p:cNvPr id="16" name="Rettangolo 15"/>
          <p:cNvSpPr/>
          <p:nvPr/>
        </p:nvSpPr>
        <p:spPr>
          <a:xfrm>
            <a:off x="155864" y="2202151"/>
            <a:ext cx="7959174" cy="307777"/>
          </a:xfrm>
          <a:prstGeom prst="rect">
            <a:avLst/>
          </a:prstGeom>
        </p:spPr>
        <p:txBody>
          <a:bodyPr wrap="square">
            <a:spAutoFit/>
          </a:bodyPr>
          <a:lstStyle/>
          <a:p>
            <a:r>
              <a:rPr lang="it-IT" sz="1400" dirty="0" smtClean="0">
                <a:latin typeface="Slimbach-Book"/>
              </a:rPr>
              <a:t>Calcolare la varianza e lo scarto quadratico medio della distribuzione</a:t>
            </a:r>
            <a:endParaRPr lang="it-IT" sz="1400" dirty="0"/>
          </a:p>
        </p:txBody>
      </p:sp>
      <mc:AlternateContent xmlns:mc="http://schemas.openxmlformats.org/markup-compatibility/2006" xmlns:a14="http://schemas.microsoft.com/office/drawing/2010/main">
        <mc:Choice Requires="a14">
          <p:sp>
            <p:nvSpPr>
              <p:cNvPr id="4" name="Rettangolo 3"/>
              <p:cNvSpPr/>
              <p:nvPr/>
            </p:nvSpPr>
            <p:spPr>
              <a:xfrm>
                <a:off x="330288" y="3032901"/>
                <a:ext cx="5174365"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sz="1600" i="1" smtClean="0">
                              <a:latin typeface="Cambria Math" panose="02040503050406030204" pitchFamily="18" charset="0"/>
                            </a:rPr>
                          </m:ctrlPr>
                        </m:sSupPr>
                        <m:e>
                          <m:r>
                            <a:rPr lang="it-IT" sz="1600" i="1">
                              <a:latin typeface="Cambria Math" panose="02040503050406030204" pitchFamily="18" charset="0"/>
                            </a:rPr>
                            <m:t>𝜎</m:t>
                          </m:r>
                        </m:e>
                        <m:sup>
                          <m:r>
                            <a:rPr lang="it-IT" sz="1600">
                              <a:latin typeface="Cambria Math" panose="02040503050406030204" pitchFamily="18" charset="0"/>
                            </a:rPr>
                            <m:t>2</m:t>
                          </m:r>
                        </m:sup>
                      </m:sSup>
                      <m:r>
                        <a:rPr lang="it-IT" sz="1600">
                          <a:latin typeface="Cambria Math" panose="02040503050406030204" pitchFamily="18" charset="0"/>
                        </a:rPr>
                        <m:t>=</m:t>
                      </m:r>
                      <m:f>
                        <m:fPr>
                          <m:ctrlPr>
                            <a:rPr lang="it-IT" sz="1600" i="1">
                              <a:latin typeface="Cambria Math" panose="02040503050406030204" pitchFamily="18" charset="0"/>
                            </a:rPr>
                          </m:ctrlPr>
                        </m:fPr>
                        <m:num>
                          <m:r>
                            <a:rPr lang="it-IT" sz="1600">
                              <a:latin typeface="Cambria Math" panose="02040503050406030204" pitchFamily="18" charset="0"/>
                            </a:rPr>
                            <m:t>1</m:t>
                          </m:r>
                        </m:num>
                        <m:den>
                          <m:r>
                            <a:rPr lang="it-IT" sz="1600" i="1">
                              <a:latin typeface="Cambria Math" panose="02040503050406030204" pitchFamily="18" charset="0"/>
                            </a:rPr>
                            <m:t>𝑛</m:t>
                          </m:r>
                        </m:den>
                      </m:f>
                      <m:nary>
                        <m:naryPr>
                          <m:chr m:val="∑"/>
                          <m:limLoc m:val="undOvr"/>
                          <m:ctrlPr>
                            <a:rPr lang="it-IT" sz="1600" i="1" smtClean="0">
                              <a:latin typeface="Cambria Math" panose="02040503050406030204" pitchFamily="18" charset="0"/>
                            </a:rPr>
                          </m:ctrlPr>
                        </m:naryPr>
                        <m:sub>
                          <m:r>
                            <a:rPr lang="it-IT" sz="1600" i="1">
                              <a:latin typeface="Cambria Math" panose="02040503050406030204" pitchFamily="18" charset="0"/>
                            </a:rPr>
                            <m:t>𝑖</m:t>
                          </m:r>
                          <m:r>
                            <a:rPr lang="it-IT" sz="1600">
                              <a:latin typeface="Cambria Math" panose="02040503050406030204" pitchFamily="18" charset="0"/>
                            </a:rPr>
                            <m:t>=1</m:t>
                          </m:r>
                        </m:sub>
                        <m:sup>
                          <m:r>
                            <a:rPr lang="it-IT" sz="1600" i="1">
                              <a:latin typeface="Cambria Math" panose="02040503050406030204" pitchFamily="18" charset="0"/>
                            </a:rPr>
                            <m:t>𝐾</m:t>
                          </m:r>
                        </m:sup>
                        <m:e>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a:rPr lang="it-IT" sz="1600" i="1">
                                      <a:latin typeface="Cambria Math" panose="02040503050406030204" pitchFamily="18" charset="0"/>
                                    </a:rPr>
                                    <m:t>𝑥</m:t>
                                  </m:r>
                                </m:e>
                                <m:sub>
                                  <m:r>
                                    <a:rPr lang="it-IT" sz="1600" i="1">
                                      <a:latin typeface="Cambria Math" panose="02040503050406030204" pitchFamily="18" charset="0"/>
                                    </a:rPr>
                                    <m:t>𝑖</m:t>
                                  </m:r>
                                </m:sub>
                              </m:sSub>
                            </m:e>
                            <m:sup>
                              <m:r>
                                <a:rPr lang="it-IT" sz="1600">
                                  <a:latin typeface="Cambria Math" panose="02040503050406030204" pitchFamily="18" charset="0"/>
                                </a:rPr>
                                <m:t>2</m:t>
                              </m:r>
                            </m:sup>
                          </m:sSup>
                          <m:r>
                            <a:rPr lang="it-IT" sz="1600">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a:rPr lang="it-IT" sz="1600" i="1">
                                      <a:latin typeface="Cambria Math" panose="02040503050406030204" pitchFamily="18" charset="0"/>
                                    </a:rPr>
                                    <m:t>𝜇</m:t>
                                  </m:r>
                                </m:e>
                                <m:sub>
                                  <m:r>
                                    <a:rPr lang="it-IT" sz="1600" i="1">
                                      <a:latin typeface="Cambria Math" panose="02040503050406030204" pitchFamily="18" charset="0"/>
                                    </a:rPr>
                                    <m:t>𝑋</m:t>
                                  </m:r>
                                </m:sub>
                              </m:sSub>
                            </m:e>
                            <m:sup>
                              <m:r>
                                <a:rPr lang="it-IT" sz="1600">
                                  <a:latin typeface="Cambria Math" panose="02040503050406030204" pitchFamily="18" charset="0"/>
                                </a:rPr>
                                <m:t>2</m:t>
                              </m:r>
                            </m:sup>
                          </m:sSup>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b="0" i="0" smtClean="0">
                                  <a:latin typeface="Cambria Math" panose="02040503050406030204" pitchFamily="18" charset="0"/>
                                </a:rPr>
                                <m:t>7.352.628</m:t>
                              </m:r>
                            </m:num>
                            <m:den>
                              <m:r>
                                <a:rPr lang="it-IT" sz="1600" b="0" i="1" smtClean="0">
                                  <a:latin typeface="Cambria Math" panose="02040503050406030204" pitchFamily="18" charset="0"/>
                                </a:rPr>
                                <m:t>12</m:t>
                              </m:r>
                            </m:den>
                          </m:f>
                        </m:e>
                      </m:nary>
                      <m:r>
                        <a:rPr lang="it-IT" sz="1600" b="0" i="1" smtClean="0">
                          <a:latin typeface="Cambria Math" panose="02040503050406030204" pitchFamily="18" charset="0"/>
                        </a:rPr>
                        <m:t>−610.481,8=2.237,2</m:t>
                      </m:r>
                    </m:oMath>
                  </m:oMathPara>
                </a14:m>
                <a:endParaRPr lang="it-IT" sz="1600" dirty="0"/>
              </a:p>
            </p:txBody>
          </p:sp>
        </mc:Choice>
        <mc:Fallback xmlns="">
          <p:sp>
            <p:nvSpPr>
              <p:cNvPr id="4" name="Rettangolo 3"/>
              <p:cNvSpPr>
                <a:spLocks noRot="1" noChangeAspect="1" noMove="1" noResize="1" noEditPoints="1" noAdjustHandles="1" noChangeArrowheads="1" noChangeShapeType="1" noTextEdit="1"/>
              </p:cNvSpPr>
              <p:nvPr/>
            </p:nvSpPr>
            <p:spPr>
              <a:xfrm>
                <a:off x="330288" y="3032901"/>
                <a:ext cx="5174365" cy="784638"/>
              </a:xfrm>
              <a:prstGeom prst="rect">
                <a:avLst/>
              </a:prstGeom>
              <a:blipFill rotWithShape="0">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30288" y="4361644"/>
                <a:ext cx="2937151" cy="404663"/>
              </a:xfrm>
              <a:prstGeom prst="rect">
                <a:avLst/>
              </a:prstGeom>
            </p:spPr>
            <p:txBody>
              <a:bodyPr wrap="none">
                <a:spAutoFit/>
              </a:bodyPr>
              <a:lstStyle/>
              <a:p>
                <a:r>
                  <a:rPr lang="it-IT" dirty="0" smtClean="0">
                    <a:sym typeface="Symbol" panose="05050102010706020507" pitchFamily="18" charset="2"/>
                  </a:rPr>
                  <a:t> </a:t>
                </a:r>
                <a14:m>
                  <m:oMath xmlns:m="http://schemas.openxmlformats.org/officeDocument/2006/math">
                    <m:r>
                      <a:rPr lang="it-IT">
                        <a:latin typeface="Cambria Math" panose="02040503050406030204" pitchFamily="18" charset="0"/>
                      </a:rPr>
                      <m:t>=</m:t>
                    </m:r>
                    <m:rad>
                      <m:radPr>
                        <m:degHide m:val="on"/>
                        <m:ctrlPr>
                          <a:rPr lang="it-IT" i="1">
                            <a:latin typeface="Cambria Math" panose="02040503050406030204" pitchFamily="18" charset="0"/>
                          </a:rPr>
                        </m:ctrlPr>
                      </m:radPr>
                      <m:deg/>
                      <m:e>
                        <m:sSup>
                          <m:sSupPr>
                            <m:ctrlPr>
                              <a:rPr lang="it-IT" i="1">
                                <a:latin typeface="Cambria Math" panose="02040503050406030204" pitchFamily="18" charset="0"/>
                              </a:rPr>
                            </m:ctrlPr>
                          </m:sSupPr>
                          <m:e>
                            <m:r>
                              <a:rPr lang="it-IT" i="1">
                                <a:latin typeface="Cambria Math" panose="02040503050406030204" pitchFamily="18" charset="0"/>
                                <a:sym typeface="Symbol" panose="05050102010706020507" pitchFamily="18" charset="2"/>
                              </a:rPr>
                              <m:t></m:t>
                            </m:r>
                          </m:e>
                          <m:sup>
                            <m:r>
                              <a:rPr lang="it-IT" i="1">
                                <a:latin typeface="Cambria Math" panose="02040503050406030204" pitchFamily="18" charset="0"/>
                              </a:rPr>
                              <m:t>2</m:t>
                            </m:r>
                          </m:sup>
                        </m:sSup>
                      </m:e>
                    </m:rad>
                    <m:r>
                      <a:rPr lang="it-IT" b="0" i="1" smtClean="0">
                        <a:latin typeface="Cambria Math" panose="02040503050406030204" pitchFamily="18" charset="0"/>
                      </a:rPr>
                      <m:t>=</m:t>
                    </m:r>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2.237,2</m:t>
                        </m:r>
                      </m:e>
                    </m:rad>
                    <m:r>
                      <a:rPr lang="it-IT" b="0" i="1" smtClean="0">
                        <a:latin typeface="Cambria Math" panose="02040503050406030204" pitchFamily="18" charset="0"/>
                      </a:rPr>
                      <m:t>=47,3</m:t>
                    </m:r>
                  </m:oMath>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30288" y="4361644"/>
                <a:ext cx="2937151" cy="404663"/>
              </a:xfrm>
              <a:prstGeom prst="rect">
                <a:avLst/>
              </a:prstGeom>
              <a:blipFill rotWithShape="0">
                <a:blip r:embed="rId6"/>
                <a:stretch>
                  <a:fillRect l="-1660" t="-1493" b="-19403"/>
                </a:stretch>
              </a:blipFill>
            </p:spPr>
            <p:txBody>
              <a:bodyPr/>
              <a:lstStyle/>
              <a:p>
                <a:r>
                  <a:rPr lang="it-IT">
                    <a:noFill/>
                  </a:rPr>
                  <a:t> </a:t>
                </a:r>
              </a:p>
            </p:txBody>
          </p:sp>
        </mc:Fallback>
      </mc:AlternateContent>
      <p:graphicFrame>
        <p:nvGraphicFramePr>
          <p:cNvPr id="7" name="Tabella 6"/>
          <p:cNvGraphicFramePr>
            <a:graphicFrameLocks noGrp="1"/>
          </p:cNvGraphicFramePr>
          <p:nvPr>
            <p:extLst>
              <p:ext uri="{D42A27DB-BD31-4B8C-83A1-F6EECF244321}">
                <p14:modId xmlns:p14="http://schemas.microsoft.com/office/powerpoint/2010/main" val="1293093148"/>
              </p:ext>
            </p:extLst>
          </p:nvPr>
        </p:nvGraphicFramePr>
        <p:xfrm>
          <a:off x="6071339" y="1588013"/>
          <a:ext cx="2984096" cy="4648689"/>
        </p:xfrm>
        <a:graphic>
          <a:graphicData uri="http://schemas.openxmlformats.org/drawingml/2006/table">
            <a:tbl>
              <a:tblPr firstRow="1" firstCol="1" bandRow="1" bandCol="1"/>
              <a:tblGrid>
                <a:gridCol w="978189">
                  <a:extLst>
                    <a:ext uri="{9D8B030D-6E8A-4147-A177-3AD203B41FA5}">
                      <a16:colId xmlns:a16="http://schemas.microsoft.com/office/drawing/2014/main" val="2996071609"/>
                    </a:ext>
                  </a:extLst>
                </a:gridCol>
                <a:gridCol w="1027718">
                  <a:extLst>
                    <a:ext uri="{9D8B030D-6E8A-4147-A177-3AD203B41FA5}">
                      <a16:colId xmlns:a16="http://schemas.microsoft.com/office/drawing/2014/main" val="1885374448"/>
                    </a:ext>
                  </a:extLst>
                </a:gridCol>
                <a:gridCol w="978189">
                  <a:extLst>
                    <a:ext uri="{9D8B030D-6E8A-4147-A177-3AD203B41FA5}">
                      <a16:colId xmlns:a16="http://schemas.microsoft.com/office/drawing/2014/main" val="48748409"/>
                    </a:ext>
                  </a:extLst>
                </a:gridCol>
              </a:tblGrid>
              <a:tr h="199269">
                <a:tc>
                  <a:txBody>
                    <a:bodyPr/>
                    <a:lstStyle/>
                    <a:p>
                      <a:pPr>
                        <a:lnSpc>
                          <a:spcPct val="107000"/>
                        </a:lnSpc>
                        <a:spcAft>
                          <a:spcPts val="800"/>
                        </a:spcAft>
                      </a:pPr>
                      <a:r>
                        <a:rPr lang="it-IT" sz="1200" i="1">
                          <a:effectLst/>
                          <a:latin typeface="Calibri" panose="020F0502020204030204" pitchFamily="34" charset="0"/>
                          <a:ea typeface="Calibri" panose="020F0502020204030204" pitchFamily="34" charset="0"/>
                          <a:cs typeface="Times New Roman" panose="02020603050405020304" pitchFamily="18" charset="0"/>
                        </a:rPr>
                        <a:t>Mesi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nSpc>
                          <a:spcPct val="107000"/>
                        </a:lnSpc>
                        <a:spcAft>
                          <a:spcPts val="800"/>
                        </a:spcAft>
                      </a:pPr>
                      <a:r>
                        <a:rPr lang="it-IT" sz="1200" i="1">
                          <a:effectLst/>
                          <a:latin typeface="Calibri" panose="020F0502020204030204" pitchFamily="34" charset="0"/>
                          <a:ea typeface="Calibri" panose="020F0502020204030204" pitchFamily="34" charset="0"/>
                          <a:cs typeface="Times New Roman" panose="02020603050405020304" pitchFamily="18" charset="0"/>
                        </a:rPr>
                        <a:t>x</a:t>
                      </a:r>
                      <a:r>
                        <a:rPr lang="it-IT" sz="1200" i="1" baseline="-25000">
                          <a:effectLst/>
                          <a:latin typeface="Calibri" panose="020F0502020204030204" pitchFamily="34" charset="0"/>
                          <a:ea typeface="Calibri" panose="020F0502020204030204" pitchFamily="34" charset="0"/>
                          <a:cs typeface="Times New Roman" panose="02020603050405020304" pitchFamily="18" charset="0"/>
                        </a:rPr>
                        <a: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nSpc>
                          <a:spcPct val="107000"/>
                        </a:lnSpc>
                        <a:spcAft>
                          <a:spcPts val="800"/>
                        </a:spcAft>
                      </a:pPr>
                      <a:r>
                        <a:rPr lang="it-IT" sz="1200" i="1">
                          <a:effectLst/>
                          <a:latin typeface="Calibri" panose="020F0502020204030204" pitchFamily="34" charset="0"/>
                          <a:ea typeface="Calibri" panose="020F0502020204030204" pitchFamily="34" charset="0"/>
                          <a:cs typeface="Times New Roman" panose="02020603050405020304" pitchFamily="18" charset="0"/>
                        </a:rPr>
                        <a:t>x</a:t>
                      </a:r>
                      <a:r>
                        <a:rPr lang="it-IT" sz="1200" i="1" baseline="-25000">
                          <a:effectLst/>
                          <a:latin typeface="Calibri" panose="020F0502020204030204" pitchFamily="34" charset="0"/>
                          <a:ea typeface="Calibri" panose="020F0502020204030204" pitchFamily="34" charset="0"/>
                          <a:cs typeface="Times New Roman" panose="02020603050405020304" pitchFamily="18" charset="0"/>
                        </a:rPr>
                        <a:t>i</a:t>
                      </a:r>
                      <a:r>
                        <a:rPr lang="it-IT" sz="1200" i="1" baseline="30000">
                          <a:effectLst/>
                          <a:latin typeface="Calibri" panose="020F0502020204030204" pitchFamily="34" charset="0"/>
                          <a:ea typeface="Calibri" panose="020F0502020204030204" pitchFamily="34"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884240566"/>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gen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483025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16288601"/>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feb</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499849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2298145795"/>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mar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613089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1131904812"/>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apr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648025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3297136980"/>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mag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651249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1797595698"/>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giu</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680625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1246408398"/>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lug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703921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1661252018"/>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ago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703921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883085055"/>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set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648025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1613715315"/>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ott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603729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4241292214"/>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nov</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522729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2642710884"/>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dic</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594441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1151516897"/>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7352628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val="1252665786"/>
                  </a:ext>
                </a:extLst>
              </a:tr>
              <a:tr h="184965">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val="1262649322"/>
                  </a:ext>
                </a:extLst>
              </a:tr>
              <a:tr h="199269">
                <a:tc>
                  <a:txBody>
                    <a:bodyPr/>
                    <a:lstStyle/>
                    <a:p>
                      <a:pPr>
                        <a:lnSpc>
                          <a:spcPct val="107000"/>
                        </a:lnSpc>
                        <a:spcAft>
                          <a:spcPts val="800"/>
                        </a:spcAft>
                      </a:pPr>
                      <a:r>
                        <a:rPr lang="it-IT" sz="1200" baseline="30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781,3333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val="3689639062"/>
                  </a:ext>
                </a:extLst>
              </a:tr>
              <a:tr h="199269">
                <a:tc>
                  <a:txBody>
                    <a:bodyPr/>
                    <a:lstStyle/>
                    <a:p>
                      <a:pPr>
                        <a:lnSpc>
                          <a:spcPct val="107000"/>
                        </a:lnSpc>
                        <a:spcAft>
                          <a:spcPts val="800"/>
                        </a:spcAft>
                      </a:pPr>
                      <a:r>
                        <a:rPr lang="it-IT" sz="1200" baseline="30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it-IT" sz="1200" baseline="30000">
                          <a:effectLst/>
                          <a:latin typeface="Calibri" panose="020F0502020204030204" pitchFamily="34" charset="0"/>
                          <a:ea typeface="Calibri" panose="020F0502020204030204" pitchFamily="34"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610481,8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val="1130808173"/>
                  </a:ext>
                </a:extLst>
              </a:tr>
              <a:tr h="184965">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val="593279415"/>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s</a:t>
                      </a:r>
                      <a:r>
                        <a:rPr lang="it-IT" sz="1200" baseline="30000">
                          <a:effectLst/>
                          <a:latin typeface="Calibri" panose="020F0502020204030204" pitchFamily="34" charset="0"/>
                          <a:ea typeface="Calibri" panose="020F0502020204030204" pitchFamily="34"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gridSpan="2">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7352628/12-610481,8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3639837134"/>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s</a:t>
                      </a:r>
                      <a:r>
                        <a:rPr lang="it-IT" sz="1200" baseline="30000">
                          <a:effectLst/>
                          <a:latin typeface="Calibri" panose="020F0502020204030204" pitchFamily="34" charset="0"/>
                          <a:ea typeface="Calibri" panose="020F0502020204030204" pitchFamily="34"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2237,2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val="9050455"/>
                  </a:ext>
                </a:extLst>
              </a:tr>
              <a:tr h="184965">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val="51271326"/>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s</a:t>
                      </a:r>
                      <a:r>
                        <a:rPr lang="it-IT" sz="1200" baseline="30000">
                          <a:effectLst/>
                          <a:latin typeface="Calibri" panose="020F0502020204030204" pitchFamily="34" charset="0"/>
                          <a:ea typeface="Calibri" panose="020F050202020403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47,3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val="3309360109"/>
                  </a:ext>
                </a:extLst>
              </a:tr>
              <a:tr h="184965">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dirty="0">
                        <a:effectLst/>
                        <a:latin typeface="Calibri" panose="020F0502020204030204" pitchFamily="34" charset="0"/>
                      </a:endParaRPr>
                    </a:p>
                  </a:txBody>
                  <a:tcPr marL="9248" marR="9248" marT="9248"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47251762"/>
                  </a:ext>
                </a:extLst>
              </a:tr>
            </a:tbl>
          </a:graphicData>
        </a:graphic>
      </p:graphicFrame>
    </p:spTree>
    <p:extLst>
      <p:ext uri="{BB962C8B-B14F-4D97-AF65-F5344CB8AC3E}">
        <p14:creationId xmlns:p14="http://schemas.microsoft.com/office/powerpoint/2010/main" val="3156091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Limiti delle misure di variabilità assolute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240200" y="1523643"/>
            <a:ext cx="8420100" cy="2862322"/>
          </a:xfrm>
          <a:prstGeom prst="rect">
            <a:avLst/>
          </a:prstGeom>
        </p:spPr>
        <p:txBody>
          <a:bodyPr wrap="square">
            <a:spAutoFit/>
          </a:bodyPr>
          <a:lstStyle/>
          <a:p>
            <a:pPr algn="just"/>
            <a:r>
              <a:rPr lang="it-IT" dirty="0">
                <a:latin typeface="Slimbach-Book"/>
              </a:rPr>
              <a:t>Lo scarto quadratico medio e la varianza sono indici di variabilità assoluta che risente dell’unità di misura e dell’ordine di grandezza dei dati</a:t>
            </a:r>
            <a:r>
              <a:rPr lang="it-IT" dirty="0" smtClean="0">
                <a:latin typeface="Slimbach-Book"/>
              </a:rPr>
              <a:t>.</a:t>
            </a:r>
          </a:p>
          <a:p>
            <a:pPr algn="just"/>
            <a:endParaRPr lang="it-IT" dirty="0">
              <a:latin typeface="Slimbach-Book"/>
            </a:endParaRPr>
          </a:p>
          <a:p>
            <a:pPr marL="742950" lvl="1" indent="-285750">
              <a:buFont typeface="Wingdings" panose="05000000000000000000" pitchFamily="2" charset="2"/>
              <a:buChar char="ü"/>
            </a:pPr>
            <a:r>
              <a:rPr lang="it-IT" dirty="0">
                <a:latin typeface="Slimbach-Book"/>
              </a:rPr>
              <a:t>Non consentono di eseguire confronti tra la variabilità di fenomeni che presentano unità di misura diverse, come per esempio centimetri e grammi. </a:t>
            </a:r>
          </a:p>
          <a:p>
            <a:pPr marL="742950" lvl="1" indent="-285750">
              <a:buFont typeface="Wingdings" panose="05000000000000000000" pitchFamily="2" charset="2"/>
              <a:buChar char="ü"/>
            </a:pPr>
            <a:r>
              <a:rPr lang="it-IT" dirty="0">
                <a:latin typeface="Slimbach-Book"/>
              </a:rPr>
              <a:t>Non consentono di confrontare la variabilità di caratteri che, pur essendo misurati con la stessa unità di misura, possiedono valori medi molto diversi, come la distribuzione del peso (in kg) di un collettivo di bambini con quella di un collettivo di adulti.</a:t>
            </a:r>
            <a:endParaRPr lang="it-IT" dirty="0"/>
          </a:p>
        </p:txBody>
      </p:sp>
    </p:spTree>
    <p:extLst>
      <p:ext uri="{BB962C8B-B14F-4D97-AF65-F5344CB8AC3E}">
        <p14:creationId xmlns:p14="http://schemas.microsoft.com/office/powerpoint/2010/main" val="699616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Il coefficiente di variazione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96521" y="1650265"/>
                <a:ext cx="7286625" cy="2996141"/>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Il coefficiente di variazione CV è un indice di variabilità relativa percentuale, che non dipende dall’unità di misura e dall’ordine di grandezza della variabile. È dato dal rapporto tra lo scarto quadratico medio e la media moltiplicato per 100:</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228600" algn="just">
                  <a:spcAft>
                    <a:spcPts val="0"/>
                  </a:spcAft>
                </a:pPr>
                <a14:m>
                  <m:oMathPara xmlns:m="http://schemas.openxmlformats.org/officeDocument/2006/math">
                    <m:oMathParaPr>
                      <m:jc m:val="centerGroup"/>
                    </m:oMathParaPr>
                    <m:oMath xmlns:m="http://schemas.openxmlformats.org/officeDocument/2006/math">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𝐶𝑉</m:t>
                      </m:r>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𝜎</m:t>
                          </m:r>
                        </m:num>
                        <m:den>
                          <m:r>
                            <a:rPr lang="en-GB" sz="2400" i="1">
                              <a:effectLst/>
                              <a:latin typeface="Cambria Math" panose="02040503050406030204" pitchFamily="18" charset="0"/>
                              <a:ea typeface="Times New Roman" panose="02020603050405020304" pitchFamily="18" charset="0"/>
                              <a:cs typeface="Arial" panose="020B0604020202020204" pitchFamily="34" charset="0"/>
                            </a:rPr>
                            <m:t>𝜇</m:t>
                          </m:r>
                        </m:den>
                      </m:f>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it-IT" sz="1600" dirty="0">
                    <a:effectLst/>
                    <a:latin typeface="Arial" panose="020B0604020202020204" pitchFamily="34" charset="0"/>
                    <a:ea typeface="Times New Roman" panose="02020603050405020304" pitchFamily="18" charset="0"/>
                    <a:cs typeface="Times New Roman" panose="02020603050405020304" pitchFamily="18" charset="0"/>
                  </a:rPr>
                  <a:t>In tal modo la variabilità è relativa alla media aritmetica e non è più espressa nell’unità di misura del carattere ma da un numero puro. Il coefficiente di variazione ha il minimo uguale a zero e il massimo non definito. </a:t>
                </a:r>
                <a:endParaRPr lang="it-IT" sz="1600" dirty="0"/>
              </a:p>
            </p:txBody>
          </p:sp>
        </mc:Choice>
        <mc:Fallback xmlns="">
          <p:sp>
            <p:nvSpPr>
              <p:cNvPr id="4" name="Rettangolo 3"/>
              <p:cNvSpPr>
                <a:spLocks noRot="1" noChangeAspect="1" noMove="1" noResize="1" noEditPoints="1" noAdjustHandles="1" noChangeArrowheads="1" noChangeShapeType="1" noTextEdit="1"/>
              </p:cNvSpPr>
              <p:nvPr/>
            </p:nvSpPr>
            <p:spPr>
              <a:xfrm>
                <a:off x="596521" y="1650265"/>
                <a:ext cx="7286625" cy="2996141"/>
              </a:xfrm>
              <a:prstGeom prst="rect">
                <a:avLst/>
              </a:prstGeom>
              <a:blipFill rotWithShape="0">
                <a:blip r:embed="rId4"/>
                <a:stretch>
                  <a:fillRect l="-502" t="-611" r="-418" b="-1629"/>
                </a:stretch>
              </a:blipFill>
            </p:spPr>
            <p:txBody>
              <a:bodyPr/>
              <a:lstStyle/>
              <a:p>
                <a:r>
                  <a:rPr lang="it-IT">
                    <a:noFill/>
                  </a:rPr>
                  <a:t> </a:t>
                </a:r>
              </a:p>
            </p:txBody>
          </p:sp>
        </mc:Fallback>
      </mc:AlternateContent>
    </p:spTree>
    <p:extLst>
      <p:ext uri="{BB962C8B-B14F-4D97-AF65-F5344CB8AC3E}">
        <p14:creationId xmlns:p14="http://schemas.microsoft.com/office/powerpoint/2010/main" val="783357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variabilità</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213646941"/>
              </p:ext>
            </p:extLst>
          </p:nvPr>
        </p:nvGraphicFramePr>
        <p:xfrm>
          <a:off x="308340" y="2892900"/>
          <a:ext cx="2891790" cy="1706880"/>
        </p:xfrm>
        <a:graphic>
          <a:graphicData uri="http://schemas.openxmlformats.org/drawingml/2006/table">
            <a:tbl>
              <a:tblPr firstRow="1" firstCol="1" lastRow="1" bandRow="1" bandCol="1"/>
              <a:tblGrid>
                <a:gridCol w="1349375">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765175">
                  <a:extLst>
                    <a:ext uri="{9D8B030D-6E8A-4147-A177-3AD203B41FA5}">
                      <a16:colId xmlns:a16="http://schemas.microsoft.com/office/drawing/2014/main" val="20002"/>
                    </a:ext>
                  </a:extLst>
                </a:gridCol>
              </a:tblGrid>
              <a:tr h="190500">
                <a:tc>
                  <a:txBody>
                    <a:bodyPr/>
                    <a:lstStyle/>
                    <a:p>
                      <a:pPr algn="l">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rPr>
                        <a:t>Voti Pietro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rPr>
                        <a:t>Inglese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ttangolo 4"/>
          <p:cNvSpPr/>
          <p:nvPr/>
        </p:nvSpPr>
        <p:spPr>
          <a:xfrm>
            <a:off x="247880" y="1199127"/>
            <a:ext cx="8290192" cy="1477328"/>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sintesi mediante una media è rappresentativa soltanto se le unità statistiche presentano modalità prossime a questa. Inoltre se si è a conoscenza della media di una distribuzione è possibile determinare se il dato punteggio è superiore o inferiore alla stessa, ma non è possibile determinare di quanto lo sia.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ttangolo 5"/>
          <p:cNvSpPr/>
          <p:nvPr/>
        </p:nvSpPr>
        <p:spPr>
          <a:xfrm>
            <a:off x="3663108" y="2892900"/>
            <a:ext cx="4797845" cy="2862322"/>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Enrico e Pietro hanno media aritmetica degli esami sostenuti pari a 25, ma nella seconda distribuzione le unità appaiono più concentrate intorno al valore medio.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È </a:t>
            </a:r>
            <a:r>
              <a:rPr lang="it-IT" dirty="0">
                <a:latin typeface="Arial" panose="020B0604020202020204" pitchFamily="34" charset="0"/>
                <a:ea typeface="Times New Roman" panose="02020603050405020304" pitchFamily="18" charset="0"/>
                <a:cs typeface="Times New Roman" panose="02020603050405020304" pitchFamily="18" charset="0"/>
              </a:rPr>
              <a:t>evidente che, mentre nella seconda distribuzione la media aritmetica assume effettivamente il ruolo di sintesi, al contrario, nella prima distribuzione la media aritmetica non corrisponde addirittura a nessuno dei valori.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324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498801" y="1189876"/>
            <a:ext cx="7902897" cy="1477328"/>
          </a:xfrm>
          <a:prstGeom prst="rect">
            <a:avLst/>
          </a:prstGeom>
        </p:spPr>
        <p:txBody>
          <a:bodyPr wrap="square">
            <a:spAutoFit/>
          </a:bodyPr>
          <a:lstStyle/>
          <a:p>
            <a:r>
              <a:rPr lang="it-IT" dirty="0">
                <a:latin typeface="Slimbach-Book"/>
              </a:rPr>
              <a:t>Consideriamo la variabile “quantità di cenere inquinante” che fuoriesce dalla ciminiera </a:t>
            </a:r>
            <a:r>
              <a:rPr lang="it-IT" dirty="0" smtClean="0">
                <a:latin typeface="Slimbach-Book"/>
              </a:rPr>
              <a:t>di un </a:t>
            </a:r>
            <a:r>
              <a:rPr lang="it-IT" dirty="0">
                <a:latin typeface="Slimbach-Book"/>
              </a:rPr>
              <a:t>certo tipo di industria. In una regione si hanno nove industrie che hanno installato </a:t>
            </a:r>
            <a:r>
              <a:rPr lang="it-IT" dirty="0" smtClean="0">
                <a:latin typeface="Slimbach-Book"/>
              </a:rPr>
              <a:t>un dispositivo </a:t>
            </a:r>
            <a:r>
              <a:rPr lang="it-IT" dirty="0">
                <a:latin typeface="Slimbach-Book"/>
              </a:rPr>
              <a:t>anti-inquinante di tipo A e altre nove che hanno installato un dispositivo </a:t>
            </a:r>
            <a:r>
              <a:rPr lang="it-IT" dirty="0" smtClean="0">
                <a:latin typeface="Slimbach-Book"/>
              </a:rPr>
              <a:t>di tipo </a:t>
            </a:r>
            <a:r>
              <a:rPr lang="it-IT" dirty="0">
                <a:latin typeface="Slimbach-Book"/>
              </a:rPr>
              <a:t>B</a:t>
            </a:r>
            <a:r>
              <a:rPr lang="it-IT" dirty="0" smtClean="0">
                <a:latin typeface="Slimbach-Book"/>
              </a:rPr>
              <a:t>. Quale dei due dispostivi presenta maggiore variabilità?</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093542744"/>
              </p:ext>
            </p:extLst>
          </p:nvPr>
        </p:nvGraphicFramePr>
        <p:xfrm>
          <a:off x="646747" y="2999486"/>
          <a:ext cx="1509395" cy="2257171"/>
        </p:xfrm>
        <a:graphic>
          <a:graphicData uri="http://schemas.openxmlformats.org/drawingml/2006/table">
            <a:tbl>
              <a:tblPr firstRow="1" firstCol="1" bandRow="1" bandCol="1"/>
              <a:tblGrid>
                <a:gridCol w="715645">
                  <a:extLst>
                    <a:ext uri="{9D8B030D-6E8A-4147-A177-3AD203B41FA5}">
                      <a16:colId xmlns:a16="http://schemas.microsoft.com/office/drawing/2014/main" val="20000"/>
                    </a:ext>
                  </a:extLst>
                </a:gridCol>
                <a:gridCol w="396875">
                  <a:extLst>
                    <a:ext uri="{9D8B030D-6E8A-4147-A177-3AD203B41FA5}">
                      <a16:colId xmlns:a16="http://schemas.microsoft.com/office/drawing/2014/main" val="20001"/>
                    </a:ext>
                  </a:extLst>
                </a:gridCol>
                <a:gridCol w="396875">
                  <a:extLst>
                    <a:ext uri="{9D8B030D-6E8A-4147-A177-3AD203B41FA5}">
                      <a16:colId xmlns:a16="http://schemas.microsoft.com/office/drawing/2014/main" val="20002"/>
                    </a:ext>
                  </a:extLst>
                </a:gridCol>
              </a:tblGrid>
              <a:tr h="0">
                <a:tc>
                  <a:txBody>
                    <a:bodyPr/>
                    <a:lstStyle/>
                    <a:p>
                      <a:pP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Industria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B</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80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4"/>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5"/>
                  </a:ext>
                </a:extLst>
              </a:tr>
              <a:tr h="209550">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6"/>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7"/>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8"/>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9"/>
                  </a:ext>
                </a:extLst>
              </a:tr>
              <a:tr h="200025">
                <a:tc>
                  <a:txBody>
                    <a:bodyPr/>
                    <a:lstStyle/>
                    <a:p>
                      <a:pP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TOT</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582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308</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5890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ext uri="{D42A27DB-BD31-4B8C-83A1-F6EECF244321}">
                <p14:modId xmlns:p14="http://schemas.microsoft.com/office/powerpoint/2010/main" val="1888691149"/>
              </p:ext>
            </p:extLst>
          </p:nvPr>
        </p:nvGraphicFramePr>
        <p:xfrm>
          <a:off x="467439" y="1275710"/>
          <a:ext cx="3221355" cy="2295525"/>
        </p:xfrm>
        <a:graphic>
          <a:graphicData uri="http://schemas.openxmlformats.org/drawingml/2006/table">
            <a:tbl>
              <a:tblPr firstRow="1" firstCol="1" bandRow="1" bandCol="1"/>
              <a:tblGrid>
                <a:gridCol w="715645">
                  <a:extLst>
                    <a:ext uri="{9D8B030D-6E8A-4147-A177-3AD203B41FA5}">
                      <a16:colId xmlns:a16="http://schemas.microsoft.com/office/drawing/2014/main" val="20000"/>
                    </a:ext>
                  </a:extLst>
                </a:gridCol>
                <a:gridCol w="396875">
                  <a:extLst>
                    <a:ext uri="{9D8B030D-6E8A-4147-A177-3AD203B41FA5}">
                      <a16:colId xmlns:a16="http://schemas.microsoft.com/office/drawing/2014/main" val="20001"/>
                    </a:ext>
                  </a:extLst>
                </a:gridCol>
                <a:gridCol w="55118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396875">
                  <a:extLst>
                    <a:ext uri="{9D8B030D-6E8A-4147-A177-3AD203B41FA5}">
                      <a16:colId xmlns:a16="http://schemas.microsoft.com/office/drawing/2014/main" val="20004"/>
                    </a:ext>
                  </a:extLst>
                </a:gridCol>
                <a:gridCol w="551180">
                  <a:extLst>
                    <a:ext uri="{9D8B030D-6E8A-4147-A177-3AD203B41FA5}">
                      <a16:colId xmlns:a16="http://schemas.microsoft.com/office/drawing/2014/main" val="20005"/>
                    </a:ext>
                  </a:extLst>
                </a:gridCol>
              </a:tblGrid>
              <a:tr h="209550">
                <a:tc>
                  <a:txBody>
                    <a:bodyPr/>
                    <a:lstStyle/>
                    <a:p>
                      <a:pP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Industria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050" baseline="30000" dirty="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B</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B</a:t>
                      </a:r>
                      <a:r>
                        <a:rPr lang="it-IT" sz="1050" baseline="3000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4761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nSpc>
                          <a:spcPct val="107000"/>
                        </a:lnSpc>
                      </a:pPr>
                      <a:endParaRPr lang="it-IT" sz="1200">
                        <a:effectLst/>
                        <a:latin typeface="Calibri" panose="020F0502020204030204" pitchFamily="34"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1225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80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6400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3844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1936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1849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2704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529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4"/>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2916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5"/>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2916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784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6"/>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7396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484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7"/>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5929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1600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8"/>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4356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625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9"/>
                  </a:ext>
                </a:extLst>
              </a:tr>
              <a:tr h="200025">
                <a:tc>
                  <a:txBody>
                    <a:bodyPr/>
                    <a:lstStyle/>
                    <a:p>
                      <a:pP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TOT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582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39314</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308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11840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mc:AlternateContent xmlns:mc="http://schemas.openxmlformats.org/markup-compatibility/2006" xmlns:a14="http://schemas.microsoft.com/office/drawing/2010/main">
        <mc:Choice Requires="a14">
          <p:sp>
            <p:nvSpPr>
              <p:cNvPr id="15" name="Rettangolo 14"/>
              <p:cNvSpPr/>
              <p:nvPr/>
            </p:nvSpPr>
            <p:spPr>
              <a:xfrm>
                <a:off x="3882350" y="1778082"/>
                <a:ext cx="4959468" cy="6981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rPr>
                          </m:ctrlPr>
                        </m:sSubSupPr>
                        <m:e>
                          <m:r>
                            <a:rPr lang="it-IT" sz="1400" i="1" smtClean="0">
                              <a:latin typeface="Cambria Math" panose="02040503050406030204" pitchFamily="18" charset="0"/>
                              <a:sym typeface="Symbol" panose="05050102010706020507" pitchFamily="18" charset="2"/>
                            </a:rPr>
                            <m:t></m:t>
                          </m:r>
                        </m:e>
                        <m:sub>
                          <m:r>
                            <a:rPr lang="it-IT" sz="1400" b="0" i="1" smtClean="0">
                              <a:latin typeface="Cambria Math" panose="02040503050406030204" pitchFamily="18" charset="0"/>
                            </a:rPr>
                            <m:t>𝐴</m:t>
                          </m:r>
                        </m:sub>
                        <m:sup>
                          <m:r>
                            <a:rPr lang="it-IT" sz="1400" b="0" i="1" smtClean="0">
                              <a:latin typeface="Cambria Math" panose="02040503050406030204" pitchFamily="18" charset="0"/>
                            </a:rPr>
                            <m:t>2</m:t>
                          </m:r>
                        </m:sup>
                      </m:sSubSup>
                      <m:r>
                        <a:rPr lang="it-IT" sz="1400">
                          <a:latin typeface="Cambria Math" panose="02040503050406030204" pitchFamily="18" charset="0"/>
                        </a:rPr>
                        <m:t>=</m:t>
                      </m:r>
                      <m:f>
                        <m:fPr>
                          <m:ctrlPr>
                            <a:rPr lang="it-IT" sz="1400" i="1">
                              <a:latin typeface="Cambria Math" panose="02040503050406030204" pitchFamily="18" charset="0"/>
                            </a:rPr>
                          </m:ctrlPr>
                        </m:fPr>
                        <m:num>
                          <m:r>
                            <a:rPr lang="it-IT" sz="1400">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a:latin typeface="Cambria Math" panose="02040503050406030204" pitchFamily="18" charset="0"/>
                            </a:rPr>
                            <m:t>=1</m:t>
                          </m:r>
                        </m:sub>
                        <m:sup>
                          <m:r>
                            <a:rPr lang="it-IT" sz="1400" i="1">
                              <a:latin typeface="Cambria Math" panose="02040503050406030204" pitchFamily="18" charset="0"/>
                            </a:rPr>
                            <m:t>𝐾</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b="0" i="1" smtClean="0">
                                      <a:latin typeface="Cambria Math" panose="02040503050406030204" pitchFamily="18" charset="0"/>
                                    </a:rPr>
                                    <m:t>𝐴</m:t>
                                  </m:r>
                                </m:e>
                                <m:sub>
                                  <m:r>
                                    <a:rPr lang="it-IT" sz="1400" i="1">
                                      <a:latin typeface="Cambria Math" panose="02040503050406030204" pitchFamily="18" charset="0"/>
                                    </a:rPr>
                                    <m:t>𝑖</m:t>
                                  </m:r>
                                </m:sub>
                              </m:sSub>
                            </m:e>
                            <m:sup>
                              <m:r>
                                <a:rPr lang="it-IT" sz="1400">
                                  <a:latin typeface="Cambria Math" panose="02040503050406030204" pitchFamily="18" charset="0"/>
                                </a:rPr>
                                <m:t>2</m:t>
                              </m:r>
                            </m:sup>
                          </m:sSup>
                          <m:r>
                            <a:rPr lang="it-IT" sz="1400">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𝐴</m:t>
                                  </m:r>
                                </m:sub>
                              </m:sSub>
                            </m:e>
                            <m:sup>
                              <m:r>
                                <a:rPr lang="it-IT" sz="1400">
                                  <a:latin typeface="Cambria Math" panose="02040503050406030204" pitchFamily="18" charset="0"/>
                                </a:rPr>
                                <m:t>2</m:t>
                              </m:r>
                            </m:sup>
                          </m:sSup>
                          <m:r>
                            <a:rPr lang="it-IT" sz="1400" i="1">
                              <a:latin typeface="Cambria Math" panose="02040503050406030204" pitchFamily="18" charset="0"/>
                            </a:rPr>
                            <m:t>=</m:t>
                          </m:r>
                        </m:e>
                      </m:nary>
                      <m:f>
                        <m:fPr>
                          <m:ctrlPr>
                            <a:rPr lang="it-IT" sz="1400" i="1" smtClean="0">
                              <a:latin typeface="Cambria Math" panose="02040503050406030204" pitchFamily="18" charset="0"/>
                            </a:rPr>
                          </m:ctrlPr>
                        </m:fPr>
                        <m:num>
                          <m:r>
                            <a:rPr lang="it-IT" sz="1400" i="1">
                              <a:latin typeface="Cambria Math" panose="02040503050406030204" pitchFamily="18" charset="0"/>
                            </a:rPr>
                            <m:t>39314</m:t>
                          </m:r>
                        </m:num>
                        <m:den>
                          <m:r>
                            <a:rPr lang="it-IT" sz="1400" b="0" i="1" smtClean="0">
                              <a:latin typeface="Cambria Math" panose="02040503050406030204" pitchFamily="18" charset="0"/>
                            </a:rPr>
                            <m:t>9</m:t>
                          </m:r>
                        </m:den>
                      </m:f>
                      <m:r>
                        <a:rPr lang="it-IT" sz="1400" i="1">
                          <a:latin typeface="Cambria Math" panose="02040503050406030204" pitchFamily="18" charset="0"/>
                        </a:rPr>
                        <m:t>−</m:t>
                      </m:r>
                      <m:sSup>
                        <m:sSupPr>
                          <m:ctrlPr>
                            <a:rPr lang="it-IT" sz="1400" i="1" smtClean="0">
                              <a:latin typeface="Cambria Math" panose="02040503050406030204" pitchFamily="18" charset="0"/>
                            </a:rPr>
                          </m:ctrlPr>
                        </m:sSupPr>
                        <m:e>
                          <m:r>
                            <a:rPr lang="it-IT" sz="1400" b="0" i="1" smtClean="0">
                              <a:latin typeface="Cambria Math" panose="02040503050406030204" pitchFamily="18" charset="0"/>
                            </a:rPr>
                            <m:t>64,667</m:t>
                          </m:r>
                        </m:e>
                        <m:sup>
                          <m:r>
                            <a:rPr lang="it-IT" sz="1400" b="0" i="1" smtClean="0">
                              <a:latin typeface="Cambria Math" panose="02040503050406030204" pitchFamily="18" charset="0"/>
                            </a:rPr>
                            <m:t>2</m:t>
                          </m:r>
                        </m:sup>
                      </m:sSup>
                      <m:r>
                        <a:rPr lang="it-IT" sz="1400" i="1">
                          <a:latin typeface="Cambria Math" panose="02040503050406030204" pitchFamily="18" charset="0"/>
                        </a:rPr>
                        <m:t>=</m:t>
                      </m:r>
                      <m:r>
                        <a:rPr lang="it-IT" sz="1400" b="0" i="1" smtClean="0">
                          <a:latin typeface="Cambria Math" panose="02040503050406030204" pitchFamily="18" charset="0"/>
                        </a:rPr>
                        <m:t>186,4</m:t>
                      </m:r>
                    </m:oMath>
                  </m:oMathPara>
                </a14:m>
                <a:endParaRPr lang="it-IT" sz="1400" dirty="0"/>
              </a:p>
            </p:txBody>
          </p:sp>
        </mc:Choice>
        <mc:Fallback xmlns="">
          <p:sp>
            <p:nvSpPr>
              <p:cNvPr id="15" name="Rettangolo 14"/>
              <p:cNvSpPr>
                <a:spLocks noRot="1" noChangeAspect="1" noMove="1" noResize="1" noEditPoints="1" noAdjustHandles="1" noChangeArrowheads="1" noChangeShapeType="1" noTextEdit="1"/>
              </p:cNvSpPr>
              <p:nvPr/>
            </p:nvSpPr>
            <p:spPr>
              <a:xfrm>
                <a:off x="3882350" y="1778082"/>
                <a:ext cx="4959468" cy="698140"/>
              </a:xfrm>
              <a:prstGeom prst="rect">
                <a:avLst/>
              </a:prstGeom>
              <a:blipFill rotWithShape="0">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4286695" y="1155184"/>
                <a:ext cx="2568908"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𝐴</m:t>
                          </m:r>
                        </m:sub>
                      </m:sSub>
                      <m:r>
                        <a:rPr lang="it-IT" sz="1400" i="0">
                          <a:latin typeface="Cambria Math" panose="02040503050406030204" pitchFamily="18" charset="0"/>
                        </a:rPr>
                        <m:t>=</m:t>
                      </m:r>
                      <m:f>
                        <m:fPr>
                          <m:ctrlPr>
                            <a:rPr lang="it-IT" sz="1400" i="1">
                              <a:latin typeface="Cambria Math" panose="02040503050406030204" pitchFamily="18" charset="0"/>
                            </a:rPr>
                          </m:ctrlPr>
                        </m:fPr>
                        <m:num>
                          <m:r>
                            <a:rPr lang="it-IT" sz="1400" i="0">
                              <a:latin typeface="Cambria Math" panose="02040503050406030204" pitchFamily="18" charset="0"/>
                            </a:rPr>
                            <m:t>1</m:t>
                          </m:r>
                        </m:num>
                        <m:den>
                          <m:r>
                            <a:rPr lang="it-IT" sz="1400" i="1">
                              <a:latin typeface="Cambria Math" panose="02040503050406030204" pitchFamily="18" charset="0"/>
                            </a:rPr>
                            <m:t>𝑛</m:t>
                          </m:r>
                        </m:den>
                      </m:f>
                      <m:r>
                        <a:rPr lang="it-IT" sz="1400" i="0">
                          <a:latin typeface="Cambria Math" panose="02040503050406030204" pitchFamily="18" charset="0"/>
                        </a:rPr>
                        <m:t> </m:t>
                      </m:r>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0">
                              <a:latin typeface="Cambria Math" panose="02040503050406030204" pitchFamily="18" charset="0"/>
                            </a:rPr>
                            <m:t>=1</m:t>
                          </m:r>
                        </m:sub>
                        <m:sup>
                          <m:r>
                            <a:rPr lang="it-IT" sz="1400" i="1">
                              <a:latin typeface="Cambria Math" panose="02040503050406030204" pitchFamily="18" charset="0"/>
                            </a:rPr>
                            <m:t>𝑛</m:t>
                          </m:r>
                        </m:sup>
                        <m:e>
                          <m:sSub>
                            <m:sSubPr>
                              <m:ctrlPr>
                                <a:rPr lang="it-IT" sz="1400" i="1">
                                  <a:latin typeface="Cambria Math" panose="02040503050406030204" pitchFamily="18" charset="0"/>
                                </a:rPr>
                              </m:ctrlPr>
                            </m:sSubPr>
                            <m:e>
                              <m:r>
                                <a:rPr lang="it-IT" sz="1400" b="0" i="1" smtClean="0">
                                  <a:latin typeface="Cambria Math" panose="02040503050406030204" pitchFamily="18" charset="0"/>
                                </a:rPr>
                                <m:t>𝐴</m:t>
                              </m:r>
                            </m:e>
                            <m:sub>
                              <m:r>
                                <a:rPr lang="it-IT" sz="1400" i="1">
                                  <a:latin typeface="Cambria Math" panose="02040503050406030204" pitchFamily="18" charset="0"/>
                                </a:rPr>
                                <m:t>𝑖</m:t>
                              </m:r>
                            </m:sub>
                          </m:sSub>
                          <m:r>
                            <a:rPr lang="it-IT" sz="1400" b="0" i="1" smtClean="0">
                              <a:latin typeface="Cambria Math" panose="02040503050406030204" pitchFamily="18" charset="0"/>
                            </a:rPr>
                            <m:t>=</m:t>
                          </m:r>
                          <m:f>
                            <m:fPr>
                              <m:ctrlPr>
                                <a:rPr lang="it-IT" sz="1400" i="1">
                                  <a:latin typeface="Cambria Math" panose="02040503050406030204" pitchFamily="18" charset="0"/>
                                </a:rPr>
                              </m:ctrlPr>
                            </m:fPr>
                            <m:num>
                              <m:r>
                                <a:rPr lang="it-IT" sz="1400" b="0" i="0" smtClean="0">
                                  <a:latin typeface="Cambria Math" panose="02040503050406030204" pitchFamily="18" charset="0"/>
                                </a:rPr>
                                <m:t>582</m:t>
                              </m:r>
                            </m:num>
                            <m:den>
                              <m:r>
                                <a:rPr lang="it-IT" sz="1400" b="0" i="1" smtClean="0">
                                  <a:latin typeface="Cambria Math" panose="02040503050406030204" pitchFamily="18" charset="0"/>
                                </a:rPr>
                                <m:t>9</m:t>
                              </m:r>
                            </m:den>
                          </m:f>
                          <m:r>
                            <a:rPr lang="it-IT" sz="1400" b="0" i="1" smtClean="0">
                              <a:latin typeface="Cambria Math" panose="02040503050406030204" pitchFamily="18" charset="0"/>
                            </a:rPr>
                            <m:t>=64,667</m:t>
                          </m:r>
                        </m:e>
                      </m:nary>
                    </m:oMath>
                  </m:oMathPara>
                </a14:m>
                <a:endParaRPr lang="it-IT" dirty="0"/>
              </a:p>
            </p:txBody>
          </p:sp>
        </mc:Choice>
        <mc:Fallback xmlns="">
          <p:sp>
            <p:nvSpPr>
              <p:cNvPr id="3" name="Rettangolo 2"/>
              <p:cNvSpPr>
                <a:spLocks noRot="1" noChangeAspect="1" noMove="1" noResize="1" noEditPoints="1" noAdjustHandles="1" noChangeArrowheads="1" noChangeShapeType="1" noTextEdit="1"/>
              </p:cNvSpPr>
              <p:nvPr/>
            </p:nvSpPr>
            <p:spPr>
              <a:xfrm>
                <a:off x="4286695" y="1155184"/>
                <a:ext cx="2568908" cy="680507"/>
              </a:xfrm>
              <a:prstGeom prst="rect">
                <a:avLst/>
              </a:prstGeom>
              <a:blipFill rotWithShape="0">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155864" y="4417432"/>
                <a:ext cx="2165529" cy="491481"/>
              </a:xfrm>
              <a:prstGeom prst="rect">
                <a:avLst/>
              </a:prstGeom>
            </p:spPr>
            <p:txBody>
              <a:bodyPr wrap="none">
                <a:spAutoFit/>
              </a:bodyPr>
              <a:lstStyle/>
              <a:p>
                <a:pPr marL="228600" algn="just">
                  <a:spcAft>
                    <a:spcPts val="0"/>
                  </a:spcAft>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cs typeface="Times New Roman" panose="02020603050405020304" pitchFamily="18" charset="0"/>
                            </a:rPr>
                          </m:ctrlPr>
                        </m:sSubPr>
                        <m:e>
                          <m:r>
                            <a:rPr lang="it-IT" sz="1400" b="0" i="1" smtClean="0">
                              <a:latin typeface="Cambria Math" panose="02040503050406030204" pitchFamily="18" charset="0"/>
                              <a:cs typeface="Times New Roman" panose="02020603050405020304" pitchFamily="18" charset="0"/>
                            </a:rPr>
                            <m:t>𝐶𝑉</m:t>
                          </m:r>
                        </m:e>
                        <m:sub>
                          <m:r>
                            <a:rPr lang="it-IT" sz="1400" b="0" i="1" smtClean="0">
                              <a:latin typeface="Cambria Math" panose="02040503050406030204" pitchFamily="18" charset="0"/>
                              <a:cs typeface="Times New Roman" panose="02020603050405020304" pitchFamily="18" charset="0"/>
                            </a:rPr>
                            <m:t>𝐴</m:t>
                          </m:r>
                        </m:sub>
                      </m:sSub>
                      <m:r>
                        <a:rPr lang="it-IT" sz="1400" b="0" i="1" smtClean="0">
                          <a:latin typeface="Cambria Math" panose="020405030504060302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400" i="1">
                                  <a:latin typeface="Cambria Math" panose="02040503050406030204" pitchFamily="18" charset="0"/>
                                </a:rPr>
                              </m:ctrlPr>
                            </m:sSubPr>
                            <m:e>
                              <m:r>
                                <a:rPr lang="it-IT" sz="1400" i="1">
                                  <a:latin typeface="Cambria Math" panose="02040503050406030204" pitchFamily="18" charset="0"/>
                                  <a:sym typeface="Symbol" panose="05050102010706020507" pitchFamily="18" charset="2"/>
                                </a:rPr>
                                <m:t></m:t>
                              </m:r>
                            </m:e>
                            <m:sub>
                              <m:r>
                                <a:rPr lang="it-IT" sz="1400" i="1">
                                  <a:latin typeface="Cambria Math" panose="02040503050406030204" pitchFamily="18" charset="0"/>
                                </a:rPr>
                                <m:t>𝐴</m:t>
                              </m:r>
                            </m:sub>
                          </m:sSub>
                        </m:num>
                        <m:den>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i="1">
                                  <a:latin typeface="Cambria Math" panose="02040503050406030204" pitchFamily="18" charset="0"/>
                                </a:rPr>
                                <m:t>𝐴</m:t>
                              </m:r>
                            </m:sub>
                          </m:sSub>
                        </m:den>
                      </m:f>
                      <m:r>
                        <a:rPr lang="it-IT" sz="1400" i="1">
                          <a:latin typeface="Cambria Math" panose="02040503050406030204" pitchFamily="18" charset="0"/>
                          <a:ea typeface="Times New Roman" panose="02020603050405020304" pitchFamily="18" charset="0"/>
                          <a:cs typeface="Times New Roman" panose="02020603050405020304" pitchFamily="18" charset="0"/>
                        </a:rPr>
                        <m:t>100</m:t>
                      </m:r>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=21 %</m:t>
                      </m:r>
                    </m:oMath>
                  </m:oMathPara>
                </a14:m>
                <a:endParaRPr lang="it-IT" sz="105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55864" y="4417432"/>
                <a:ext cx="2165529" cy="491481"/>
              </a:xfrm>
              <a:prstGeom prst="rect">
                <a:avLst/>
              </a:prstGeom>
              <a:blipFill rotWithShape="0">
                <a:blip r:embed="rId6"/>
                <a:stretch>
                  <a:fillRect b="-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4286695" y="2587517"/>
                <a:ext cx="1729191" cy="390492"/>
              </a:xfrm>
              <a:prstGeom prst="rect">
                <a:avLst/>
              </a:prstGeom>
            </p:spPr>
            <p:txBody>
              <a:bodyPr wrap="none">
                <a:spAutoFit/>
              </a:bodyPr>
              <a:lstStyle/>
              <a:p>
                <a14:m>
                  <m:oMath xmlns:m="http://schemas.openxmlformats.org/officeDocument/2006/math">
                    <m:sSub>
                      <m:sSubPr>
                        <m:ctrlPr>
                          <a:rPr lang="it-IT" sz="1600" i="1" smtClean="0">
                            <a:latin typeface="Cambria Math" panose="02040503050406030204" pitchFamily="18" charset="0"/>
                          </a:rPr>
                        </m:ctrlPr>
                      </m:sSubPr>
                      <m:e>
                        <m:r>
                          <a:rPr lang="it-IT" sz="1600" i="1" smtClean="0">
                            <a:latin typeface="Cambria Math" panose="02040503050406030204" pitchFamily="18" charset="0"/>
                            <a:sym typeface="Symbol" panose="05050102010706020507" pitchFamily="18" charset="2"/>
                          </a:rPr>
                          <m:t></m:t>
                        </m:r>
                      </m:e>
                      <m:sub>
                        <m:r>
                          <a:rPr lang="it-IT" sz="1600" b="0" i="1" smtClean="0">
                            <a:latin typeface="Cambria Math" panose="02040503050406030204" pitchFamily="18" charset="0"/>
                          </a:rPr>
                          <m:t>𝐴</m:t>
                        </m:r>
                      </m:sub>
                    </m:sSub>
                    <m:r>
                      <a:rPr lang="it-IT" sz="1600" i="1">
                        <a:latin typeface="Cambria Math" panose="02040503050406030204" pitchFamily="18" charset="0"/>
                      </a:rPr>
                      <m:t>=</m:t>
                    </m:r>
                    <m:rad>
                      <m:radPr>
                        <m:degHide m:val="on"/>
                        <m:ctrlPr>
                          <a:rPr lang="it-IT" sz="1600" i="1">
                            <a:latin typeface="Cambria Math" panose="02040503050406030204" pitchFamily="18" charset="0"/>
                          </a:rPr>
                        </m:ctrlPr>
                      </m:radPr>
                      <m:deg/>
                      <m:e>
                        <m:sSubSup>
                          <m:sSubSupPr>
                            <m:ctrlPr>
                              <a:rPr lang="it-IT" sz="1600" i="1">
                                <a:latin typeface="Cambria Math" panose="02040503050406030204" pitchFamily="18" charset="0"/>
                              </a:rPr>
                            </m:ctrlPr>
                          </m:sSubSupPr>
                          <m:e>
                            <m:r>
                              <a:rPr lang="it-IT" sz="1600" i="1">
                                <a:latin typeface="Cambria Math" panose="02040503050406030204" pitchFamily="18" charset="0"/>
                                <a:sym typeface="Symbol" panose="05050102010706020507" pitchFamily="18" charset="2"/>
                              </a:rPr>
                              <m:t></m:t>
                            </m:r>
                          </m:e>
                          <m:sub>
                            <m:r>
                              <a:rPr lang="it-IT" sz="1600" i="1">
                                <a:latin typeface="Cambria Math" panose="02040503050406030204" pitchFamily="18" charset="0"/>
                              </a:rPr>
                              <m:t>𝐴</m:t>
                            </m:r>
                          </m:sub>
                          <m:sup>
                            <m:r>
                              <a:rPr lang="it-IT" sz="1600" i="1">
                                <a:latin typeface="Cambria Math" panose="02040503050406030204" pitchFamily="18" charset="0"/>
                              </a:rPr>
                              <m:t>2</m:t>
                            </m:r>
                          </m:sup>
                        </m:sSubSup>
                      </m:e>
                    </m:rad>
                    <m:r>
                      <a:rPr lang="it-IT" sz="1600" b="0" i="1" smtClean="0">
                        <a:latin typeface="Cambria Math" panose="02040503050406030204" pitchFamily="18" charset="0"/>
                      </a:rPr>
                      <m:t>=</m:t>
                    </m:r>
                  </m:oMath>
                </a14:m>
                <a:r>
                  <a:rPr lang="it-IT" sz="1600" dirty="0" smtClean="0"/>
                  <a:t>13,65</a:t>
                </a:r>
                <a:endParaRPr lang="it-IT" sz="1600" dirty="0"/>
              </a:p>
            </p:txBody>
          </p:sp>
        </mc:Choice>
        <mc:Fallback xmlns="">
          <p:sp>
            <p:nvSpPr>
              <p:cNvPr id="5" name="Rettangolo 4"/>
              <p:cNvSpPr>
                <a:spLocks noRot="1" noChangeAspect="1" noMove="1" noResize="1" noEditPoints="1" noAdjustHandles="1" noChangeArrowheads="1" noChangeShapeType="1" noTextEdit="1"/>
              </p:cNvSpPr>
              <p:nvPr/>
            </p:nvSpPr>
            <p:spPr>
              <a:xfrm>
                <a:off x="4286695" y="2587517"/>
                <a:ext cx="1729191" cy="390492"/>
              </a:xfrm>
              <a:prstGeom prst="rect">
                <a:avLst/>
              </a:prstGeom>
              <a:blipFill rotWithShape="0">
                <a:blip r:embed="rId7"/>
                <a:stretch>
                  <a:fillRect r="-1056" b="-1846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286695" y="3192909"/>
                <a:ext cx="2569678"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𝐵</m:t>
                          </m:r>
                        </m:sub>
                      </m:sSub>
                      <m:r>
                        <a:rPr lang="it-IT" sz="1400">
                          <a:latin typeface="Cambria Math" panose="02040503050406030204" pitchFamily="18" charset="0"/>
                        </a:rPr>
                        <m:t>=</m:t>
                      </m:r>
                      <m:f>
                        <m:fPr>
                          <m:ctrlPr>
                            <a:rPr lang="it-IT" sz="1400" i="1">
                              <a:latin typeface="Cambria Math" panose="02040503050406030204" pitchFamily="18" charset="0"/>
                            </a:rPr>
                          </m:ctrlPr>
                        </m:fPr>
                        <m:num>
                          <m:r>
                            <a:rPr lang="it-IT" sz="1400">
                              <a:latin typeface="Cambria Math" panose="02040503050406030204" pitchFamily="18" charset="0"/>
                            </a:rPr>
                            <m:t>1</m:t>
                          </m:r>
                        </m:num>
                        <m:den>
                          <m:r>
                            <a:rPr lang="it-IT" sz="1400" i="1">
                              <a:latin typeface="Cambria Math" panose="02040503050406030204" pitchFamily="18" charset="0"/>
                            </a:rPr>
                            <m:t>𝑛</m:t>
                          </m:r>
                        </m:den>
                      </m:f>
                      <m:r>
                        <a:rPr lang="it-IT" sz="1400">
                          <a:latin typeface="Cambria Math" panose="02040503050406030204" pitchFamily="18" charset="0"/>
                        </a:rPr>
                        <m:t> </m:t>
                      </m:r>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a:latin typeface="Cambria Math" panose="02040503050406030204" pitchFamily="18" charset="0"/>
                            </a:rPr>
                            <m:t>=1</m:t>
                          </m:r>
                        </m:sub>
                        <m:sup>
                          <m:r>
                            <a:rPr lang="it-IT" sz="1400" i="1">
                              <a:latin typeface="Cambria Math" panose="02040503050406030204" pitchFamily="18" charset="0"/>
                            </a:rPr>
                            <m:t>𝑛</m:t>
                          </m:r>
                        </m:sup>
                        <m:e>
                          <m:sSub>
                            <m:sSubPr>
                              <m:ctrlPr>
                                <a:rPr lang="it-IT" sz="1400" i="1">
                                  <a:latin typeface="Cambria Math" panose="02040503050406030204" pitchFamily="18" charset="0"/>
                                </a:rPr>
                              </m:ctrlPr>
                            </m:sSubPr>
                            <m:e>
                              <m:r>
                                <a:rPr lang="it-IT" sz="1400" b="0" i="1" smtClean="0">
                                  <a:latin typeface="Cambria Math" panose="02040503050406030204" pitchFamily="18" charset="0"/>
                                </a:rPr>
                                <m:t>𝐵</m:t>
                              </m:r>
                            </m:e>
                            <m:sub>
                              <m:r>
                                <a:rPr lang="it-IT" sz="1400" i="1">
                                  <a:latin typeface="Cambria Math" panose="02040503050406030204" pitchFamily="18" charset="0"/>
                                </a:rPr>
                                <m:t>𝑖</m:t>
                              </m:r>
                            </m:sub>
                          </m:sSub>
                          <m:r>
                            <a:rPr lang="it-IT" sz="1400" i="1">
                              <a:latin typeface="Cambria Math" panose="02040503050406030204" pitchFamily="18" charset="0"/>
                            </a:rPr>
                            <m:t>=</m:t>
                          </m:r>
                          <m:f>
                            <m:fPr>
                              <m:ctrlPr>
                                <a:rPr lang="it-IT" sz="1400" i="1">
                                  <a:latin typeface="Cambria Math" panose="02040503050406030204" pitchFamily="18" charset="0"/>
                                </a:rPr>
                              </m:ctrlPr>
                            </m:fPr>
                            <m:num>
                              <m:r>
                                <a:rPr lang="it-IT" sz="1400" b="0" i="0" smtClean="0">
                                  <a:latin typeface="Cambria Math" panose="02040503050406030204" pitchFamily="18" charset="0"/>
                                </a:rPr>
                                <m:t>308</m:t>
                              </m:r>
                            </m:num>
                            <m:den>
                              <m:r>
                                <a:rPr lang="it-IT" sz="1400" i="1">
                                  <a:latin typeface="Cambria Math" panose="02040503050406030204" pitchFamily="18" charset="0"/>
                                </a:rPr>
                                <m:t>9</m:t>
                              </m:r>
                            </m:den>
                          </m:f>
                          <m:r>
                            <a:rPr lang="it-IT" sz="1400" i="1">
                              <a:latin typeface="Cambria Math" panose="02040503050406030204" pitchFamily="18" charset="0"/>
                            </a:rPr>
                            <m:t>=</m:t>
                          </m:r>
                          <m:r>
                            <a:rPr lang="it-IT" sz="1400" b="0" i="1" smtClean="0">
                              <a:latin typeface="Cambria Math" panose="02040503050406030204" pitchFamily="18" charset="0"/>
                            </a:rPr>
                            <m:t>34,222</m:t>
                          </m:r>
                        </m:e>
                      </m:nary>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4286695" y="3192909"/>
                <a:ext cx="2569678" cy="680507"/>
              </a:xfrm>
              <a:prstGeom prst="rect">
                <a:avLst/>
              </a:prstGeom>
              <a:blipFill rotWithShape="0">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4076084" y="3845526"/>
                <a:ext cx="4572000" cy="69814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rPr>
                          </m:ctrlPr>
                        </m:sSubSupPr>
                        <m:e>
                          <m:r>
                            <a:rPr lang="it-IT" sz="1400" i="1">
                              <a:latin typeface="Cambria Math" panose="02040503050406030204" pitchFamily="18" charset="0"/>
                              <a:sym typeface="Symbol" panose="05050102010706020507" pitchFamily="18" charset="2"/>
                            </a:rPr>
                            <m:t></m:t>
                          </m:r>
                        </m:e>
                        <m:sub>
                          <m:r>
                            <a:rPr lang="it-IT" sz="1400" b="0" i="1" smtClean="0">
                              <a:latin typeface="Cambria Math" panose="02040503050406030204" pitchFamily="18" charset="0"/>
                              <a:sym typeface="Symbol" panose="05050102010706020507" pitchFamily="18" charset="2"/>
                            </a:rPr>
                            <m:t>𝐵</m:t>
                          </m:r>
                        </m:sub>
                        <m:sup>
                          <m:r>
                            <a:rPr lang="it-IT" sz="1400" i="1">
                              <a:latin typeface="Cambria Math" panose="02040503050406030204" pitchFamily="18" charset="0"/>
                            </a:rPr>
                            <m:t>2</m:t>
                          </m:r>
                        </m:sup>
                      </m:sSubSup>
                      <m:r>
                        <a:rPr lang="it-IT" sz="1400">
                          <a:latin typeface="Cambria Math" panose="02040503050406030204" pitchFamily="18" charset="0"/>
                        </a:rPr>
                        <m:t>=</m:t>
                      </m:r>
                      <m:f>
                        <m:fPr>
                          <m:ctrlPr>
                            <a:rPr lang="it-IT" sz="1400" i="1">
                              <a:latin typeface="Cambria Math" panose="02040503050406030204" pitchFamily="18" charset="0"/>
                            </a:rPr>
                          </m:ctrlPr>
                        </m:fPr>
                        <m:num>
                          <m:r>
                            <a:rPr lang="it-IT" sz="1400">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a:latin typeface="Cambria Math" panose="02040503050406030204" pitchFamily="18" charset="0"/>
                            </a:rPr>
                            <m:t>=1</m:t>
                          </m:r>
                        </m:sub>
                        <m:sup>
                          <m:r>
                            <a:rPr lang="it-IT" sz="1400" i="1">
                              <a:latin typeface="Cambria Math" panose="02040503050406030204" pitchFamily="18" charset="0"/>
                            </a:rPr>
                            <m:t>𝐾</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b="0" i="1" smtClean="0">
                                      <a:latin typeface="Cambria Math" panose="02040503050406030204" pitchFamily="18" charset="0"/>
                                    </a:rPr>
                                    <m:t>𝐵</m:t>
                                  </m:r>
                                </m:e>
                                <m:sub>
                                  <m:r>
                                    <a:rPr lang="it-IT" sz="1400" i="1">
                                      <a:latin typeface="Cambria Math" panose="02040503050406030204" pitchFamily="18" charset="0"/>
                                    </a:rPr>
                                    <m:t>𝑖</m:t>
                                  </m:r>
                                </m:sub>
                              </m:sSub>
                            </m:e>
                            <m:sup>
                              <m:r>
                                <a:rPr lang="it-IT" sz="1400">
                                  <a:latin typeface="Cambria Math" panose="02040503050406030204" pitchFamily="18" charset="0"/>
                                </a:rPr>
                                <m:t>2</m:t>
                              </m:r>
                            </m:sup>
                          </m:sSup>
                          <m:r>
                            <a:rPr lang="it-IT" sz="1400">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𝐵</m:t>
                                  </m:r>
                                </m:sub>
                              </m:sSub>
                            </m:e>
                            <m:sup>
                              <m:r>
                                <a:rPr lang="it-IT" sz="1400">
                                  <a:latin typeface="Cambria Math" panose="02040503050406030204" pitchFamily="18" charset="0"/>
                                </a:rPr>
                                <m:t>2</m:t>
                              </m:r>
                            </m:sup>
                          </m:sSup>
                          <m:r>
                            <a:rPr lang="it-IT" sz="1400" i="1">
                              <a:latin typeface="Cambria Math" panose="02040503050406030204" pitchFamily="18" charset="0"/>
                            </a:rPr>
                            <m:t>=</m:t>
                          </m:r>
                        </m:e>
                      </m:nary>
                      <m:f>
                        <m:fPr>
                          <m:ctrlPr>
                            <a:rPr lang="it-IT" sz="1400" i="1">
                              <a:latin typeface="Cambria Math" panose="02040503050406030204" pitchFamily="18" charset="0"/>
                            </a:rPr>
                          </m:ctrlPr>
                        </m:fPr>
                        <m:num>
                          <m:r>
                            <a:rPr lang="it-IT" sz="1400" b="0" i="1" smtClean="0">
                              <a:latin typeface="Cambria Math" panose="02040503050406030204" pitchFamily="18" charset="0"/>
                            </a:rPr>
                            <m:t>11840</m:t>
                          </m:r>
                        </m:num>
                        <m:den>
                          <m:r>
                            <a:rPr lang="it-IT" sz="1400" i="1">
                              <a:latin typeface="Cambria Math" panose="02040503050406030204" pitchFamily="18" charset="0"/>
                            </a:rPr>
                            <m:t>9</m:t>
                          </m:r>
                        </m:den>
                      </m:f>
                      <m:r>
                        <a:rPr lang="it-IT" sz="1400" i="1">
                          <a:latin typeface="Cambria Math" panose="02040503050406030204" pitchFamily="18" charset="0"/>
                        </a:rPr>
                        <m:t>−</m:t>
                      </m:r>
                      <m:sSup>
                        <m:sSupPr>
                          <m:ctrlPr>
                            <a:rPr lang="it-IT" sz="1400" i="1">
                              <a:latin typeface="Cambria Math" panose="02040503050406030204" pitchFamily="18" charset="0"/>
                            </a:rPr>
                          </m:ctrlPr>
                        </m:sSupPr>
                        <m:e>
                          <m:r>
                            <a:rPr lang="it-IT" sz="1400" b="0" i="1" smtClean="0">
                              <a:latin typeface="Cambria Math" panose="02040503050406030204" pitchFamily="18" charset="0"/>
                            </a:rPr>
                            <m:t>34,222</m:t>
                          </m:r>
                        </m:e>
                        <m:sup>
                          <m:r>
                            <a:rPr lang="it-IT" sz="1400" i="1">
                              <a:latin typeface="Cambria Math" panose="02040503050406030204" pitchFamily="18" charset="0"/>
                            </a:rPr>
                            <m:t>2</m:t>
                          </m:r>
                        </m:sup>
                      </m:sSup>
                      <m:r>
                        <a:rPr lang="it-IT" sz="1400" i="1">
                          <a:latin typeface="Cambria Math" panose="02040503050406030204" pitchFamily="18" charset="0"/>
                        </a:rPr>
                        <m:t>=</m:t>
                      </m:r>
                      <m:r>
                        <a:rPr lang="it-IT" sz="1400" b="0" i="1" smtClean="0">
                          <a:latin typeface="Cambria Math" panose="02040503050406030204" pitchFamily="18" charset="0"/>
                        </a:rPr>
                        <m:t>144,4</m:t>
                      </m:r>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4076084" y="3845526"/>
                <a:ext cx="4572000" cy="698140"/>
              </a:xfrm>
              <a:prstGeom prst="rect">
                <a:avLst/>
              </a:prstGeom>
              <a:blipFill rotWithShape="0">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ttangolo 7"/>
              <p:cNvSpPr/>
              <p:nvPr/>
            </p:nvSpPr>
            <p:spPr>
              <a:xfrm>
                <a:off x="4353370" y="4656064"/>
                <a:ext cx="1757917" cy="390492"/>
              </a:xfrm>
              <a:prstGeom prst="rect">
                <a:avLst/>
              </a:prstGeom>
            </p:spPr>
            <p:txBody>
              <a:bodyPr wrap="none">
                <a:spAutoFit/>
              </a:bodyPr>
              <a:lstStyle/>
              <a:p>
                <a14:m>
                  <m:oMath xmlns:m="http://schemas.openxmlformats.org/officeDocument/2006/math">
                    <m:sSub>
                      <m:sSubPr>
                        <m:ctrlPr>
                          <a:rPr lang="it-IT" sz="1600" i="1" smtClean="0">
                            <a:latin typeface="Cambria Math" panose="02040503050406030204" pitchFamily="18" charset="0"/>
                          </a:rPr>
                        </m:ctrlPr>
                      </m:sSubPr>
                      <m:e>
                        <m:r>
                          <a:rPr lang="it-IT" sz="1600" i="1">
                            <a:latin typeface="Cambria Math" panose="02040503050406030204" pitchFamily="18" charset="0"/>
                            <a:sym typeface="Symbol" panose="05050102010706020507" pitchFamily="18" charset="2"/>
                          </a:rPr>
                          <m:t></m:t>
                        </m:r>
                      </m:e>
                      <m:sub>
                        <m:r>
                          <a:rPr lang="it-IT" sz="1600" b="0" i="1" smtClean="0">
                            <a:latin typeface="Cambria Math" panose="02040503050406030204" pitchFamily="18" charset="0"/>
                            <a:sym typeface="Symbol" panose="05050102010706020507" pitchFamily="18" charset="2"/>
                          </a:rPr>
                          <m:t>𝐵</m:t>
                        </m:r>
                      </m:sub>
                    </m:sSub>
                    <m:r>
                      <a:rPr lang="it-IT" sz="1600" i="1">
                        <a:latin typeface="Cambria Math" panose="02040503050406030204" pitchFamily="18" charset="0"/>
                      </a:rPr>
                      <m:t>=</m:t>
                    </m:r>
                    <m:rad>
                      <m:radPr>
                        <m:degHide m:val="on"/>
                        <m:ctrlPr>
                          <a:rPr lang="it-IT" sz="1600" i="1">
                            <a:latin typeface="Cambria Math" panose="02040503050406030204" pitchFamily="18" charset="0"/>
                          </a:rPr>
                        </m:ctrlPr>
                      </m:radPr>
                      <m:deg/>
                      <m:e>
                        <m:sSubSup>
                          <m:sSubSupPr>
                            <m:ctrlPr>
                              <a:rPr lang="it-IT" sz="1600" i="1">
                                <a:latin typeface="Cambria Math" panose="02040503050406030204" pitchFamily="18" charset="0"/>
                              </a:rPr>
                            </m:ctrlPr>
                          </m:sSubSupPr>
                          <m:e>
                            <m:r>
                              <a:rPr lang="it-IT" sz="1600" i="1">
                                <a:latin typeface="Cambria Math" panose="02040503050406030204" pitchFamily="18" charset="0"/>
                                <a:sym typeface="Symbol" panose="05050102010706020507" pitchFamily="18" charset="2"/>
                              </a:rPr>
                              <m:t></m:t>
                            </m:r>
                          </m:e>
                          <m:sub>
                            <m:r>
                              <a:rPr lang="it-IT" sz="1600" b="0" i="1" smtClean="0">
                                <a:latin typeface="Cambria Math" panose="02040503050406030204" pitchFamily="18" charset="0"/>
                                <a:sym typeface="Symbol" panose="05050102010706020507" pitchFamily="18" charset="2"/>
                              </a:rPr>
                              <m:t>𝐵</m:t>
                            </m:r>
                          </m:sub>
                          <m:sup>
                            <m:r>
                              <a:rPr lang="it-IT" sz="1600" i="1">
                                <a:latin typeface="Cambria Math" panose="02040503050406030204" pitchFamily="18" charset="0"/>
                              </a:rPr>
                              <m:t>2</m:t>
                            </m:r>
                          </m:sup>
                        </m:sSubSup>
                      </m:e>
                    </m:rad>
                    <m:r>
                      <a:rPr lang="it-IT" sz="1600" i="1">
                        <a:latin typeface="Cambria Math" panose="02040503050406030204" pitchFamily="18" charset="0"/>
                      </a:rPr>
                      <m:t>=</m:t>
                    </m:r>
                  </m:oMath>
                </a14:m>
                <a:r>
                  <a:rPr lang="it-IT" sz="1600" dirty="0" smtClean="0"/>
                  <a:t>12,02</a:t>
                </a:r>
                <a:endParaRPr lang="it-IT" sz="1600" dirty="0"/>
              </a:p>
            </p:txBody>
          </p:sp>
        </mc:Choice>
        <mc:Fallback xmlns="">
          <p:sp>
            <p:nvSpPr>
              <p:cNvPr id="8" name="Rettangolo 7"/>
              <p:cNvSpPr>
                <a:spLocks noRot="1" noChangeAspect="1" noMove="1" noResize="1" noEditPoints="1" noAdjustHandles="1" noChangeArrowheads="1" noChangeShapeType="1" noTextEdit="1"/>
              </p:cNvSpPr>
              <p:nvPr/>
            </p:nvSpPr>
            <p:spPr>
              <a:xfrm>
                <a:off x="4353370" y="4656064"/>
                <a:ext cx="1757917" cy="390492"/>
              </a:xfrm>
              <a:prstGeom prst="rect">
                <a:avLst/>
              </a:prstGeom>
              <a:blipFill rotWithShape="0">
                <a:blip r:embed="rId10"/>
                <a:stretch>
                  <a:fillRect r="-1038" b="-20313"/>
                </a:stretch>
              </a:blipFill>
            </p:spPr>
            <p:txBody>
              <a:bodyPr/>
              <a:lstStyle/>
              <a:p>
                <a:r>
                  <a:rPr lang="it-IT">
                    <a:noFill/>
                  </a:rPr>
                  <a:t> </a:t>
                </a:r>
              </a:p>
            </p:txBody>
          </p:sp>
        </mc:Fallback>
      </mc:AlternateContent>
      <p:sp>
        <p:nvSpPr>
          <p:cNvPr id="9" name="CasellaDiTesto 8"/>
          <p:cNvSpPr txBox="1"/>
          <p:nvPr/>
        </p:nvSpPr>
        <p:spPr>
          <a:xfrm>
            <a:off x="4129087" y="2976562"/>
            <a:ext cx="65" cy="276999"/>
          </a:xfrm>
          <a:prstGeom prst="rect">
            <a:avLst/>
          </a:prstGeom>
          <a:noFill/>
        </p:spPr>
        <p:txBody>
          <a:bodyPr wrap="none" lIns="0" tIns="0" rIns="0" bIns="0" rtlCol="0">
            <a:spAutoFit/>
          </a:bodyPr>
          <a:lstStyle/>
          <a:p>
            <a:endParaRPr lang="it-IT" dirty="0"/>
          </a:p>
        </p:txBody>
      </p:sp>
      <mc:AlternateContent xmlns:mc="http://schemas.openxmlformats.org/markup-compatibility/2006" xmlns:a14="http://schemas.microsoft.com/office/drawing/2010/main">
        <mc:Choice Requires="a14">
          <p:sp>
            <p:nvSpPr>
              <p:cNvPr id="10" name="Rettangolo 9"/>
              <p:cNvSpPr/>
              <p:nvPr/>
            </p:nvSpPr>
            <p:spPr>
              <a:xfrm>
                <a:off x="155864" y="5133649"/>
                <a:ext cx="2359877" cy="491481"/>
              </a:xfrm>
              <a:prstGeom prst="rect">
                <a:avLst/>
              </a:prstGeom>
            </p:spPr>
            <p:txBody>
              <a:bodyPr wrap="none">
                <a:spAutoFit/>
              </a:bodyPr>
              <a:lstStyle/>
              <a:p>
                <a:pPr marL="228600" algn="just">
                  <a:spcAft>
                    <a:spcPts val="0"/>
                  </a:spcAft>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cs typeface="Times New Roman" panose="02020603050405020304" pitchFamily="18" charset="0"/>
                            </a:rPr>
                          </m:ctrlPr>
                        </m:sSubPr>
                        <m:e>
                          <m:r>
                            <a:rPr lang="it-IT" sz="1400" i="1">
                              <a:latin typeface="Cambria Math" panose="02040503050406030204" pitchFamily="18" charset="0"/>
                              <a:cs typeface="Times New Roman" panose="02020603050405020304" pitchFamily="18" charset="0"/>
                            </a:rPr>
                            <m:t>𝐶𝑉</m:t>
                          </m:r>
                        </m:e>
                        <m:sub>
                          <m:r>
                            <a:rPr lang="it-IT" sz="1400" b="0" i="1" smtClean="0">
                              <a:latin typeface="Cambria Math" panose="02040503050406030204" pitchFamily="18" charset="0"/>
                              <a:cs typeface="Times New Roman" panose="02020603050405020304" pitchFamily="18" charset="0"/>
                            </a:rPr>
                            <m:t>𝐵</m:t>
                          </m:r>
                        </m:sub>
                      </m:sSub>
                      <m:r>
                        <a:rPr lang="it-IT" sz="1400" i="1">
                          <a:latin typeface="Cambria Math" panose="020405030504060302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400" i="1">
                                  <a:latin typeface="Cambria Math" panose="02040503050406030204" pitchFamily="18" charset="0"/>
                                </a:rPr>
                              </m:ctrlPr>
                            </m:sSubPr>
                            <m:e>
                              <m:r>
                                <a:rPr lang="it-IT" sz="1400" i="1">
                                  <a:latin typeface="Cambria Math" panose="02040503050406030204" pitchFamily="18" charset="0"/>
                                  <a:sym typeface="Symbol" panose="05050102010706020507" pitchFamily="18" charset="2"/>
                                </a:rPr>
                                <m:t></m:t>
                              </m:r>
                            </m:e>
                            <m:sub>
                              <m:r>
                                <a:rPr lang="it-IT" sz="1400" b="0" i="1" smtClean="0">
                                  <a:latin typeface="Cambria Math" panose="02040503050406030204" pitchFamily="18" charset="0"/>
                                  <a:sym typeface="Symbol" panose="05050102010706020507" pitchFamily="18" charset="2"/>
                                </a:rPr>
                                <m:t>𝐵</m:t>
                              </m:r>
                            </m:sub>
                          </m:sSub>
                        </m:num>
                        <m:den>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𝐵</m:t>
                              </m:r>
                            </m:sub>
                          </m:sSub>
                        </m:den>
                      </m:f>
                      <m:r>
                        <a:rPr lang="it-IT" sz="1400" i="1">
                          <a:latin typeface="Cambria Math" panose="02040503050406030204" pitchFamily="18" charset="0"/>
                          <a:ea typeface="Times New Roman" panose="02020603050405020304" pitchFamily="18" charset="0"/>
                          <a:cs typeface="Times New Roman" panose="02020603050405020304" pitchFamily="18" charset="0"/>
                        </a:rPr>
                        <m:t>100</m:t>
                      </m:r>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=35,12%</m:t>
                      </m:r>
                    </m:oMath>
                  </m:oMathPara>
                </a14:m>
                <a:endParaRPr lang="it-IT" sz="11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155864" y="5133649"/>
                <a:ext cx="2359877" cy="491481"/>
              </a:xfrm>
              <a:prstGeom prst="rect">
                <a:avLst/>
              </a:prstGeom>
              <a:blipFill rotWithShape="0">
                <a:blip r:embed="rId11"/>
                <a:stretch>
                  <a:fillRect b="-1235"/>
                </a:stretch>
              </a:blipFill>
            </p:spPr>
            <p:txBody>
              <a:bodyPr/>
              <a:lstStyle/>
              <a:p>
                <a:r>
                  <a:rPr lang="it-IT">
                    <a:noFill/>
                  </a:rPr>
                  <a:t> </a:t>
                </a:r>
              </a:p>
            </p:txBody>
          </p:sp>
        </mc:Fallback>
      </mc:AlternateContent>
    </p:spTree>
    <p:extLst>
      <p:ext uri="{BB962C8B-B14F-4D97-AF65-F5344CB8AC3E}">
        <p14:creationId xmlns:p14="http://schemas.microsoft.com/office/powerpoint/2010/main" val="552285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573485" y="1050659"/>
            <a:ext cx="7762875" cy="3371850"/>
          </a:xfrm>
          <a:prstGeom prst="rect">
            <a:avLst/>
          </a:prstGeom>
        </p:spPr>
      </p:pic>
      <p:sp>
        <p:nvSpPr>
          <p:cNvPr id="15" name="CasellaDiTesto 14"/>
          <p:cNvSpPr txBox="1"/>
          <p:nvPr/>
        </p:nvSpPr>
        <p:spPr>
          <a:xfrm>
            <a:off x="1008931" y="4736669"/>
            <a:ext cx="6408712" cy="646331"/>
          </a:xfrm>
          <a:prstGeom prst="rect">
            <a:avLst/>
          </a:prstGeom>
          <a:noFill/>
        </p:spPr>
        <p:txBody>
          <a:bodyPr wrap="square" rtlCol="0">
            <a:spAutoFit/>
          </a:bodyPr>
          <a:lstStyle/>
          <a:p>
            <a:r>
              <a:rPr lang="it-IT" dirty="0" smtClean="0"/>
              <a:t>Individuare quale delle due distribuzioni presenta maggiore variabilità</a:t>
            </a:r>
            <a:endParaRPr lang="it-IT" dirty="0"/>
          </a:p>
        </p:txBody>
      </p:sp>
    </p:spTree>
    <p:extLst>
      <p:ext uri="{BB962C8B-B14F-4D97-AF65-F5344CB8AC3E}">
        <p14:creationId xmlns:p14="http://schemas.microsoft.com/office/powerpoint/2010/main" val="1370959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err="1" smtClean="0">
                <a:solidFill>
                  <a:schemeClr val="bg1"/>
                </a:solidFill>
                <a:latin typeface="+mj-lt"/>
                <a:cs typeface="Cali"/>
              </a:rPr>
              <a:t>Eseercizi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1547812" y="1095375"/>
            <a:ext cx="6048375" cy="4667250"/>
          </a:xfrm>
          <a:prstGeom prst="rect">
            <a:avLst/>
          </a:prstGeom>
        </p:spPr>
      </p:pic>
    </p:spTree>
    <p:extLst>
      <p:ext uri="{BB962C8B-B14F-4D97-AF65-F5344CB8AC3E}">
        <p14:creationId xmlns:p14="http://schemas.microsoft.com/office/powerpoint/2010/main" val="3288104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304800" y="1245201"/>
            <a:ext cx="7772400" cy="2600325"/>
          </a:xfrm>
          <a:prstGeom prst="rect">
            <a:avLst/>
          </a:prstGeom>
        </p:spPr>
      </p:pic>
    </p:spTree>
    <p:extLst>
      <p:ext uri="{BB962C8B-B14F-4D97-AF65-F5344CB8AC3E}">
        <p14:creationId xmlns:p14="http://schemas.microsoft.com/office/powerpoint/2010/main" val="2694779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448097" y="1637567"/>
            <a:ext cx="6111766" cy="2618241"/>
          </a:xfrm>
          <a:prstGeom prst="rect">
            <a:avLst/>
          </a:prstGeom>
        </p:spPr>
      </p:pic>
      <p:pic>
        <p:nvPicPr>
          <p:cNvPr id="3" name="Immagine 2"/>
          <p:cNvPicPr>
            <a:picLocks noChangeAspect="1"/>
          </p:cNvPicPr>
          <p:nvPr/>
        </p:nvPicPr>
        <p:blipFill>
          <a:blip r:embed="rId5"/>
          <a:stretch>
            <a:fillRect/>
          </a:stretch>
        </p:blipFill>
        <p:spPr>
          <a:xfrm>
            <a:off x="394243" y="4623063"/>
            <a:ext cx="1781175" cy="581025"/>
          </a:xfrm>
          <a:prstGeom prst="rect">
            <a:avLst/>
          </a:prstGeom>
        </p:spPr>
      </p:pic>
      <p:pic>
        <p:nvPicPr>
          <p:cNvPr id="5" name="Immagine 4"/>
          <p:cNvPicPr>
            <a:picLocks noChangeAspect="1"/>
          </p:cNvPicPr>
          <p:nvPr/>
        </p:nvPicPr>
        <p:blipFill>
          <a:blip r:embed="rId6"/>
          <a:stretch>
            <a:fillRect/>
          </a:stretch>
        </p:blipFill>
        <p:spPr>
          <a:xfrm>
            <a:off x="448097" y="5280422"/>
            <a:ext cx="1352550" cy="466725"/>
          </a:xfrm>
          <a:prstGeom prst="rect">
            <a:avLst/>
          </a:prstGeom>
        </p:spPr>
      </p:pic>
      <p:pic>
        <p:nvPicPr>
          <p:cNvPr id="6" name="Immagine 5"/>
          <p:cNvPicPr>
            <a:picLocks noChangeAspect="1"/>
          </p:cNvPicPr>
          <p:nvPr/>
        </p:nvPicPr>
        <p:blipFill>
          <a:blip r:embed="rId7"/>
          <a:stretch>
            <a:fillRect/>
          </a:stretch>
        </p:blipFill>
        <p:spPr>
          <a:xfrm>
            <a:off x="2338394" y="4806360"/>
            <a:ext cx="4857750" cy="933450"/>
          </a:xfrm>
          <a:prstGeom prst="rect">
            <a:avLst/>
          </a:prstGeom>
        </p:spPr>
      </p:pic>
      <p:sp>
        <p:nvSpPr>
          <p:cNvPr id="7" name="CasellaDiTesto 6"/>
          <p:cNvSpPr txBox="1"/>
          <p:nvPr/>
        </p:nvSpPr>
        <p:spPr>
          <a:xfrm>
            <a:off x="373550" y="993839"/>
            <a:ext cx="8153400" cy="584775"/>
          </a:xfrm>
          <a:prstGeom prst="rect">
            <a:avLst/>
          </a:prstGeom>
          <a:noFill/>
        </p:spPr>
        <p:txBody>
          <a:bodyPr wrap="square" rtlCol="0">
            <a:spAutoFit/>
          </a:bodyPr>
          <a:lstStyle/>
          <a:p>
            <a:r>
              <a:rPr lang="it-IT" sz="1600" dirty="0" smtClean="0"/>
              <a:t>Il foglio di calcolo riporta le elaborazioni utili ad individuare la varianza con entrambi i metodi per le due distribuzioni</a:t>
            </a:r>
            <a:endParaRPr lang="it-IT" sz="1600" dirty="0"/>
          </a:p>
        </p:txBody>
      </p:sp>
      <p:sp>
        <p:nvSpPr>
          <p:cNvPr id="8" name="CasellaDiTesto 7"/>
          <p:cNvSpPr txBox="1"/>
          <p:nvPr/>
        </p:nvSpPr>
        <p:spPr>
          <a:xfrm>
            <a:off x="5171763" y="5190618"/>
            <a:ext cx="1619250" cy="646331"/>
          </a:xfrm>
          <a:prstGeom prst="rect">
            <a:avLst/>
          </a:prstGeom>
          <a:noFill/>
        </p:spPr>
        <p:txBody>
          <a:bodyPr wrap="square" rtlCol="0">
            <a:spAutoFit/>
          </a:bodyPr>
          <a:lstStyle/>
          <a:p>
            <a:r>
              <a:rPr lang="it-IT" dirty="0" smtClean="0"/>
              <a:t>CV1=2-(-2)=4</a:t>
            </a:r>
          </a:p>
          <a:p>
            <a:r>
              <a:rPr lang="it-IT" dirty="0" smtClean="0"/>
              <a:t>CV2=2-</a:t>
            </a:r>
            <a:r>
              <a:rPr lang="it-IT" dirty="0"/>
              <a:t>(-2)=</a:t>
            </a:r>
            <a:r>
              <a:rPr lang="it-IT" dirty="0" smtClean="0"/>
              <a:t>4</a:t>
            </a:r>
            <a:endParaRPr lang="it-IT" dirty="0"/>
          </a:p>
        </p:txBody>
      </p:sp>
    </p:spTree>
    <p:extLst>
      <p:ext uri="{BB962C8B-B14F-4D97-AF65-F5344CB8AC3E}">
        <p14:creationId xmlns:p14="http://schemas.microsoft.com/office/powerpoint/2010/main" val="2726393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57737" y="952024"/>
            <a:ext cx="7492819" cy="2290638"/>
          </a:xfrm>
          <a:prstGeom prst="rect">
            <a:avLst/>
          </a:prstGeom>
        </p:spPr>
      </p:pic>
      <p:pic>
        <p:nvPicPr>
          <p:cNvPr id="14" name="Immagine 13"/>
          <p:cNvPicPr>
            <a:picLocks noChangeAspect="1"/>
          </p:cNvPicPr>
          <p:nvPr/>
        </p:nvPicPr>
        <p:blipFill>
          <a:blip r:embed="rId5"/>
          <a:stretch>
            <a:fillRect/>
          </a:stretch>
        </p:blipFill>
        <p:spPr>
          <a:xfrm>
            <a:off x="1606271" y="3901671"/>
            <a:ext cx="7205219" cy="2251631"/>
          </a:xfrm>
          <a:prstGeom prst="rect">
            <a:avLst/>
          </a:prstGeom>
        </p:spPr>
      </p:pic>
    </p:spTree>
    <p:extLst>
      <p:ext uri="{BB962C8B-B14F-4D97-AF65-F5344CB8AC3E}">
        <p14:creationId xmlns:p14="http://schemas.microsoft.com/office/powerpoint/2010/main" val="3504415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CasellaDiTesto 11"/>
          <p:cNvSpPr txBox="1"/>
          <p:nvPr/>
        </p:nvSpPr>
        <p:spPr>
          <a:xfrm>
            <a:off x="1419479" y="5260438"/>
            <a:ext cx="3096344" cy="646331"/>
          </a:xfrm>
          <a:prstGeom prst="rect">
            <a:avLst/>
          </a:prstGeom>
          <a:noFill/>
        </p:spPr>
        <p:txBody>
          <a:bodyPr wrap="square" rtlCol="0">
            <a:spAutoFit/>
          </a:bodyPr>
          <a:lstStyle/>
          <a:p>
            <a:r>
              <a:rPr lang="it-IT" dirty="0" smtClean="0"/>
              <a:t>Varianza di un campione</a:t>
            </a:r>
          </a:p>
          <a:p>
            <a:r>
              <a:rPr lang="it-IT" i="1" dirty="0" err="1" smtClean="0"/>
              <a:t>Var.c</a:t>
            </a:r>
            <a:r>
              <a:rPr lang="it-IT" i="1" dirty="0" smtClean="0"/>
              <a:t> o </a:t>
            </a:r>
            <a:r>
              <a:rPr lang="it-IT" i="1" dirty="0" err="1" smtClean="0"/>
              <a:t>var</a:t>
            </a:r>
            <a:r>
              <a:rPr lang="it-IT" i="1" dirty="0" smtClean="0"/>
              <a:t>		</a:t>
            </a:r>
            <a:endParaRPr lang="it-IT" i="1" dirty="0"/>
          </a:p>
        </p:txBody>
      </p:sp>
      <p:sp>
        <p:nvSpPr>
          <p:cNvPr id="14" name="CasellaDiTesto 13"/>
          <p:cNvSpPr txBox="1"/>
          <p:nvPr/>
        </p:nvSpPr>
        <p:spPr>
          <a:xfrm>
            <a:off x="5025993" y="5260438"/>
            <a:ext cx="3096344" cy="646331"/>
          </a:xfrm>
          <a:prstGeom prst="rect">
            <a:avLst/>
          </a:prstGeom>
          <a:solidFill>
            <a:srgbClr val="FFFF00"/>
          </a:solidFill>
        </p:spPr>
        <p:txBody>
          <a:bodyPr wrap="square" rtlCol="0">
            <a:spAutoFit/>
          </a:bodyPr>
          <a:lstStyle/>
          <a:p>
            <a:r>
              <a:rPr lang="it-IT" dirty="0" smtClean="0"/>
              <a:t>Varianza della popolazione</a:t>
            </a:r>
            <a:endParaRPr lang="it-IT" dirty="0"/>
          </a:p>
          <a:p>
            <a:r>
              <a:rPr lang="it-IT" i="1" dirty="0" err="1" smtClean="0"/>
              <a:t>Var.p</a:t>
            </a:r>
            <a:r>
              <a:rPr lang="it-IT" i="1" dirty="0" smtClean="0"/>
              <a:t> o </a:t>
            </a:r>
            <a:r>
              <a:rPr lang="it-IT" i="1" dirty="0" err="1" smtClean="0"/>
              <a:t>var.pop</a:t>
            </a:r>
            <a:endParaRPr lang="it-IT" i="1" dirty="0" smtClean="0"/>
          </a:p>
        </p:txBody>
      </p:sp>
      <p:pic>
        <p:nvPicPr>
          <p:cNvPr id="15" name="Immagine 14"/>
          <p:cNvPicPr>
            <a:picLocks noChangeAspect="1"/>
          </p:cNvPicPr>
          <p:nvPr/>
        </p:nvPicPr>
        <p:blipFill>
          <a:blip r:embed="rId4"/>
          <a:stretch>
            <a:fillRect/>
          </a:stretch>
        </p:blipFill>
        <p:spPr>
          <a:xfrm>
            <a:off x="710706" y="1178631"/>
            <a:ext cx="8226989" cy="2813559"/>
          </a:xfrm>
          <a:prstGeom prst="rect">
            <a:avLst/>
          </a:prstGeom>
        </p:spPr>
      </p:pic>
      <p:pic>
        <p:nvPicPr>
          <p:cNvPr id="16" name="Immagine 15"/>
          <p:cNvPicPr>
            <a:picLocks noChangeAspect="1"/>
          </p:cNvPicPr>
          <p:nvPr/>
        </p:nvPicPr>
        <p:blipFill>
          <a:blip r:embed="rId5"/>
          <a:stretch>
            <a:fillRect/>
          </a:stretch>
        </p:blipFill>
        <p:spPr>
          <a:xfrm>
            <a:off x="1269351" y="4255677"/>
            <a:ext cx="2676525" cy="923925"/>
          </a:xfrm>
          <a:prstGeom prst="rect">
            <a:avLst/>
          </a:prstGeom>
        </p:spPr>
      </p:pic>
      <p:pic>
        <p:nvPicPr>
          <p:cNvPr id="20" name="Immagine 19"/>
          <p:cNvPicPr>
            <a:picLocks noChangeAspect="1"/>
          </p:cNvPicPr>
          <p:nvPr/>
        </p:nvPicPr>
        <p:blipFill>
          <a:blip r:embed="rId5"/>
          <a:stretch>
            <a:fillRect/>
          </a:stretch>
        </p:blipFill>
        <p:spPr>
          <a:xfrm>
            <a:off x="5229791" y="4256763"/>
            <a:ext cx="2676525" cy="923925"/>
          </a:xfrm>
          <a:prstGeom prst="rect">
            <a:avLst/>
          </a:prstGeom>
        </p:spPr>
      </p:pic>
    </p:spTree>
    <p:extLst>
      <p:ext uri="{BB962C8B-B14F-4D97-AF65-F5344CB8AC3E}">
        <p14:creationId xmlns:p14="http://schemas.microsoft.com/office/powerpoint/2010/main" val="131841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35680" y="1301091"/>
            <a:ext cx="8141140" cy="3326113"/>
          </a:xfrm>
          <a:prstGeom prst="rect">
            <a:avLst/>
          </a:prstGeom>
        </p:spPr>
      </p:pic>
    </p:spTree>
    <p:extLst>
      <p:ext uri="{BB962C8B-B14F-4D97-AF65-F5344CB8AC3E}">
        <p14:creationId xmlns:p14="http://schemas.microsoft.com/office/powerpoint/2010/main" val="3596737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55864" y="1050659"/>
            <a:ext cx="3958502" cy="1815364"/>
          </a:xfrm>
          <a:prstGeom prst="rect">
            <a:avLst/>
          </a:prstGeom>
        </p:spPr>
      </p:pic>
      <p:pic>
        <p:nvPicPr>
          <p:cNvPr id="14" name="Immagine 13"/>
          <p:cNvPicPr>
            <a:picLocks noChangeAspect="1"/>
          </p:cNvPicPr>
          <p:nvPr/>
        </p:nvPicPr>
        <p:blipFill>
          <a:blip r:embed="rId5"/>
          <a:stretch>
            <a:fillRect/>
          </a:stretch>
        </p:blipFill>
        <p:spPr>
          <a:xfrm>
            <a:off x="2135115" y="2681127"/>
            <a:ext cx="6962775" cy="3571875"/>
          </a:xfrm>
          <a:prstGeom prst="rect">
            <a:avLst/>
          </a:prstGeom>
        </p:spPr>
      </p:pic>
    </p:spTree>
    <p:extLst>
      <p:ext uri="{BB962C8B-B14F-4D97-AF65-F5344CB8AC3E}">
        <p14:creationId xmlns:p14="http://schemas.microsoft.com/office/powerpoint/2010/main" val="2362655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Il campo di variazione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155864" y="1043573"/>
                <a:ext cx="8690681" cy="1815882"/>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Il più semplice ed immediato indice di variabilità è il </a:t>
                </a:r>
                <a:r>
                  <a:rPr lang="it-IT" sz="1600" b="1" dirty="0">
                    <a:effectLst/>
                    <a:latin typeface="Arial" panose="020B0604020202020204" pitchFamily="34" charset="0"/>
                    <a:ea typeface="Times New Roman" panose="02020603050405020304" pitchFamily="18" charset="0"/>
                    <a:cs typeface="Times New Roman" panose="02020603050405020304" pitchFamily="18" charset="0"/>
                  </a:rPr>
                  <a:t>campo di variazione</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o </a:t>
                </a:r>
                <a:r>
                  <a:rPr lang="it-IT" sz="1600" i="1" dirty="0" err="1">
                    <a:effectLst/>
                    <a:latin typeface="Arial" panose="020B0604020202020204" pitchFamily="34" charset="0"/>
                    <a:ea typeface="Times New Roman" panose="02020603050405020304" pitchFamily="18" charset="0"/>
                    <a:cs typeface="Times New Roman" panose="02020603050405020304" pitchFamily="18" charset="0"/>
                  </a:rPr>
                  <a:t>range</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Esso si calcola sottraendo dal punteggio più elevato della distribuzione quello più basso</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𝑅𝑎𝑛𝑔𝑒</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baseline="-25000">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baseline="-25000">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Quando il carattere è suddiviso in classi, il campo di variazione viene calcolato come differenza tra l’estremo superiore dell’ultima classe e l’estremo inferiore della prima classe.</a:t>
                </a:r>
              </a:p>
            </p:txBody>
          </p:sp>
        </mc:Choice>
        <mc:Fallback xmlns="">
          <p:sp>
            <p:nvSpPr>
              <p:cNvPr id="3" name="Rettangolo 2"/>
              <p:cNvSpPr>
                <a:spLocks noRot="1" noChangeAspect="1" noMove="1" noResize="1" noEditPoints="1" noAdjustHandles="1" noChangeArrowheads="1" noChangeShapeType="1" noTextEdit="1"/>
              </p:cNvSpPr>
              <p:nvPr/>
            </p:nvSpPr>
            <p:spPr>
              <a:xfrm>
                <a:off x="155864" y="1043573"/>
                <a:ext cx="8690681" cy="1815882"/>
              </a:xfrm>
              <a:prstGeom prst="rect">
                <a:avLst/>
              </a:prstGeom>
              <a:blipFill rotWithShape="0">
                <a:blip r:embed="rId4"/>
                <a:stretch>
                  <a:fillRect l="-421" t="-1007" r="-421" b="-3356"/>
                </a:stretch>
              </a:blipFill>
            </p:spPr>
            <p:txBody>
              <a:bodyPr/>
              <a:lstStyle/>
              <a:p>
                <a:r>
                  <a:rPr lang="it-IT">
                    <a:noFill/>
                  </a:rPr>
                  <a:t> </a:t>
                </a:r>
              </a:p>
            </p:txBody>
          </p:sp>
        </mc:Fallback>
      </mc:AlternateContent>
      <p:pic>
        <p:nvPicPr>
          <p:cNvPr id="20" name="Immagine 19"/>
          <p:cNvPicPr>
            <a:picLocks noChangeAspect="1"/>
          </p:cNvPicPr>
          <p:nvPr/>
        </p:nvPicPr>
        <p:blipFill>
          <a:blip r:embed="rId5"/>
          <a:stretch>
            <a:fillRect/>
          </a:stretch>
        </p:blipFill>
        <p:spPr>
          <a:xfrm>
            <a:off x="175943" y="2906556"/>
            <a:ext cx="3362325" cy="3390900"/>
          </a:xfrm>
          <a:prstGeom prst="rect">
            <a:avLst/>
          </a:prstGeom>
        </p:spPr>
      </p:pic>
      <p:sp>
        <p:nvSpPr>
          <p:cNvPr id="23" name="Rettangolo 22"/>
          <p:cNvSpPr/>
          <p:nvPr/>
        </p:nvSpPr>
        <p:spPr>
          <a:xfrm>
            <a:off x="3999124" y="3305092"/>
            <a:ext cx="4572000" cy="923330"/>
          </a:xfrm>
          <a:prstGeom prst="rect">
            <a:avLst/>
          </a:prstGeom>
        </p:spPr>
        <p:txBody>
          <a:bodyPr>
            <a:spAutoFit/>
          </a:bodyPr>
          <a:lstStyle/>
          <a:p>
            <a:r>
              <a:rPr lang="it-IT" dirty="0" smtClean="0">
                <a:latin typeface="Slimbach-Book"/>
              </a:rPr>
              <a:t>Il </a:t>
            </a:r>
            <a:r>
              <a:rPr lang="it-IT" dirty="0">
                <a:latin typeface="Slimbach-Book"/>
              </a:rPr>
              <a:t>campo di variazione </a:t>
            </a:r>
            <a:r>
              <a:rPr lang="it-IT" dirty="0" smtClean="0">
                <a:latin typeface="Slimbach-Book"/>
              </a:rPr>
              <a:t>risulta </a:t>
            </a:r>
            <a:r>
              <a:rPr lang="it-IT" dirty="0">
                <a:latin typeface="Slimbach-Book"/>
              </a:rPr>
              <a:t>essere pari </a:t>
            </a:r>
            <a:r>
              <a:rPr lang="it-IT" dirty="0" smtClean="0">
                <a:latin typeface="Slimbach-Book"/>
              </a:rPr>
              <a:t>a</a:t>
            </a:r>
          </a:p>
          <a:p>
            <a:endParaRPr lang="it-IT" dirty="0">
              <a:latin typeface="Slimbach-Book"/>
            </a:endParaRPr>
          </a:p>
          <a:p>
            <a:r>
              <a:rPr lang="it-IT" dirty="0" smtClean="0">
                <a:latin typeface="Slimbach-Book"/>
              </a:rPr>
              <a:t>R = 72 - 4 = 68</a:t>
            </a:r>
            <a:endParaRPr lang="it-IT" dirty="0"/>
          </a:p>
        </p:txBody>
      </p:sp>
      <p:sp>
        <p:nvSpPr>
          <p:cNvPr id="6" name="Rettangolo 5"/>
          <p:cNvSpPr/>
          <p:nvPr/>
        </p:nvSpPr>
        <p:spPr>
          <a:xfrm>
            <a:off x="3999124" y="4476509"/>
            <a:ext cx="5018183" cy="646331"/>
          </a:xfrm>
          <a:prstGeom prst="rect">
            <a:avLst/>
          </a:prstGeom>
        </p:spPr>
        <p:txBody>
          <a:bodyPr wrap="square">
            <a:spAutoFit/>
          </a:bodyPr>
          <a:lstStyle/>
          <a:p>
            <a:r>
              <a:rPr lang="it-IT" dirty="0">
                <a:latin typeface="Times New Roman" pitchFamily="18" charset="0"/>
                <a:cs typeface="Arial" charset="0"/>
              </a:rPr>
              <a:t>Il minimo del campo di variazione è 0 e si verifica solo se tutte le unità presentano lo stesso valore. </a:t>
            </a:r>
            <a:endParaRPr lang="en-US" altLang="it-IT" dirty="0"/>
          </a:p>
        </p:txBody>
      </p:sp>
    </p:spTree>
    <p:extLst>
      <p:ext uri="{BB962C8B-B14F-4D97-AF65-F5344CB8AC3E}">
        <p14:creationId xmlns:p14="http://schemas.microsoft.com/office/powerpoint/2010/main" val="2614464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varianza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93405" y="1141376"/>
                <a:ext cx="8552674" cy="2734275"/>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La misura più nota di variabilità rispetto ad una media è la varianza (</a:t>
                </a:r>
                <a14:m>
                  <m:oMath xmlns:m="http://schemas.openxmlformats.org/officeDocument/2006/math">
                    <m:sSup>
                      <m:sSup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che rappresenta il valore medio degli scarti al quadrato dalla media.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La </a:t>
                </a:r>
                <a:r>
                  <a:rPr lang="it-IT" sz="1600" b="1" dirty="0">
                    <a:effectLst/>
                    <a:latin typeface="Arial" panose="020B0604020202020204" pitchFamily="34" charset="0"/>
                    <a:ea typeface="Times New Roman" panose="02020603050405020304" pitchFamily="18" charset="0"/>
                    <a:cs typeface="Times New Roman" panose="02020603050405020304" pitchFamily="18" charset="0"/>
                  </a:rPr>
                  <a:t>varianza</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di un insieme di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valori osservati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di una variabile X con media aritmetica x è data da:</a:t>
                </a:r>
              </a:p>
              <a:p>
                <a:pPr algn="just">
                  <a:spcAft>
                    <a:spcPts val="0"/>
                  </a:spcAft>
                </a:pPr>
                <a14:m>
                  <m:oMathPara xmlns:m="http://schemas.openxmlformats.org/officeDocument/2006/math">
                    <m:oMathParaPr>
                      <m:jc m:val="centerGroup"/>
                    </m:oMathParaPr>
                    <m:oMath xmlns:m="http://schemas.openxmlformats.org/officeDocument/2006/math">
                      <m:sSup>
                        <m:sSup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it-IT" sz="1600" dirty="0">
                    <a:effectLst/>
                    <a:latin typeface="Arial" panose="020B0604020202020204" pitchFamily="34" charset="0"/>
                    <a:ea typeface="Times New Roman" panose="02020603050405020304" pitchFamily="18" charset="0"/>
                    <a:cs typeface="Times New Roman" panose="02020603050405020304" pitchFamily="18" charset="0"/>
                  </a:rPr>
                  <a:t>La varianza assume valore minimo (zero) solo quando tutte le differenze sono nulle e, quindi, quando tutte le modalità sono uguali al valore medio, ossia sono uguali tra loro. Inoltre, cresce all’aumentare della differenza tra i valori osservati.</a:t>
                </a:r>
                <a:endParaRPr lang="it-IT" sz="1600" dirty="0"/>
              </a:p>
            </p:txBody>
          </p:sp>
        </mc:Choice>
        <mc:Fallback xmlns="">
          <p:sp>
            <p:nvSpPr>
              <p:cNvPr id="4" name="Rettangolo 3"/>
              <p:cNvSpPr>
                <a:spLocks noRot="1" noChangeAspect="1" noMove="1" noResize="1" noEditPoints="1" noAdjustHandles="1" noChangeArrowheads="1" noChangeShapeType="1" noTextEdit="1"/>
              </p:cNvSpPr>
              <p:nvPr/>
            </p:nvSpPr>
            <p:spPr>
              <a:xfrm>
                <a:off x="393405" y="1141376"/>
                <a:ext cx="8552674" cy="2734275"/>
              </a:xfrm>
              <a:prstGeom prst="rect">
                <a:avLst/>
              </a:prstGeom>
              <a:blipFill rotWithShape="0">
                <a:blip r:embed="rId4"/>
                <a:stretch>
                  <a:fillRect l="-428" t="-668" r="-998" b="-1782"/>
                </a:stretch>
              </a:blipFill>
            </p:spPr>
            <p:txBody>
              <a:bodyPr/>
              <a:lstStyle/>
              <a:p>
                <a:r>
                  <a:rPr lang="it-IT">
                    <a:noFill/>
                  </a:rPr>
                  <a:t> </a:t>
                </a:r>
              </a:p>
            </p:txBody>
          </p:sp>
        </mc:Fallback>
      </mc:AlternateContent>
    </p:spTree>
    <p:extLst>
      <p:ext uri="{BB962C8B-B14F-4D97-AF65-F5344CB8AC3E}">
        <p14:creationId xmlns:p14="http://schemas.microsoft.com/office/powerpoint/2010/main" val="4082083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ext uri="{D42A27DB-BD31-4B8C-83A1-F6EECF244321}">
                <p14:modId xmlns:p14="http://schemas.microsoft.com/office/powerpoint/2010/main" val="3485843748"/>
              </p:ext>
            </p:extLst>
          </p:nvPr>
        </p:nvGraphicFramePr>
        <p:xfrm>
          <a:off x="526869" y="1887344"/>
          <a:ext cx="2146661" cy="1828800"/>
        </p:xfrm>
        <a:graphic>
          <a:graphicData uri="http://schemas.openxmlformats.org/drawingml/2006/table">
            <a:tbl>
              <a:tblPr firstRow="1" firstCol="1" lastRow="1" bandRow="1" bandCol="1"/>
              <a:tblGrid>
                <a:gridCol w="1001681">
                  <a:extLst>
                    <a:ext uri="{9D8B030D-6E8A-4147-A177-3AD203B41FA5}">
                      <a16:colId xmlns:a16="http://schemas.microsoft.com/office/drawing/2014/main" val="20000"/>
                    </a:ext>
                  </a:extLst>
                </a:gridCol>
                <a:gridCol w="576968">
                  <a:extLst>
                    <a:ext uri="{9D8B030D-6E8A-4147-A177-3AD203B41FA5}">
                      <a16:colId xmlns:a16="http://schemas.microsoft.com/office/drawing/2014/main" val="20001"/>
                    </a:ext>
                  </a:extLst>
                </a:gridCol>
                <a:gridCol w="568012">
                  <a:extLst>
                    <a:ext uri="{9D8B030D-6E8A-4147-A177-3AD203B41FA5}">
                      <a16:colId xmlns:a16="http://schemas.microsoft.com/office/drawing/2014/main" val="20002"/>
                    </a:ext>
                  </a:extLst>
                </a:gridCol>
              </a:tblGrid>
              <a:tr h="324277">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Voti Pietro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4"/>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Inglese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5"/>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ttangolo 2"/>
          <p:cNvSpPr/>
          <p:nvPr/>
        </p:nvSpPr>
        <p:spPr>
          <a:xfrm>
            <a:off x="526869" y="1131163"/>
            <a:ext cx="8294914" cy="646331"/>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Esercizio: Enrico e Pietro hanno sostenuto 5 esami ottenendo punteggi diversi. Calcolare la varianza dei voti di Enrico e di Pietro</a:t>
            </a:r>
            <a:endParaRPr lang="it-IT" dirty="0"/>
          </a:p>
        </p:txBody>
      </p:sp>
      <mc:AlternateContent xmlns:mc="http://schemas.openxmlformats.org/markup-compatibility/2006" xmlns:a14="http://schemas.microsoft.com/office/drawing/2010/main">
        <mc:Choice Requires="a14">
          <p:sp>
            <p:nvSpPr>
              <p:cNvPr id="6" name="Rettangolo 5"/>
              <p:cNvSpPr/>
              <p:nvPr/>
            </p:nvSpPr>
            <p:spPr>
              <a:xfrm>
                <a:off x="3535833" y="2085278"/>
                <a:ext cx="1828834"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cs typeface="Times New Roman" panose="02020603050405020304" pitchFamily="18" charset="0"/>
                            </a:rPr>
                            <m:t>𝑥</m:t>
                          </m:r>
                        </m:sub>
                        <m:sup>
                          <m:r>
                            <a:rPr lang="it-IT" sz="1400" b="0" i="1" smtClean="0">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400" i="1">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3535833" y="2085278"/>
                <a:ext cx="1828834" cy="6805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528523" y="2946116"/>
                <a:ext cx="1836144"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400" i="1">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Sub>
                                </m:e>
                              </m:d>
                            </m:e>
                            <m:sup>
                              <m:r>
                                <a:rPr lang="it-IT" sz="1400" i="1">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3528523" y="2946116"/>
                <a:ext cx="1836144" cy="680507"/>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579572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ext uri="{D42A27DB-BD31-4B8C-83A1-F6EECF244321}">
                <p14:modId xmlns:p14="http://schemas.microsoft.com/office/powerpoint/2010/main" val="2800609301"/>
              </p:ext>
            </p:extLst>
          </p:nvPr>
        </p:nvGraphicFramePr>
        <p:xfrm>
          <a:off x="526869" y="1887344"/>
          <a:ext cx="2146661" cy="1828800"/>
        </p:xfrm>
        <a:graphic>
          <a:graphicData uri="http://schemas.openxmlformats.org/drawingml/2006/table">
            <a:tbl>
              <a:tblPr firstRow="1" firstCol="1" lastRow="1" bandRow="1" bandCol="1"/>
              <a:tblGrid>
                <a:gridCol w="1001681">
                  <a:extLst>
                    <a:ext uri="{9D8B030D-6E8A-4147-A177-3AD203B41FA5}">
                      <a16:colId xmlns:a16="http://schemas.microsoft.com/office/drawing/2014/main" val="20000"/>
                    </a:ext>
                  </a:extLst>
                </a:gridCol>
                <a:gridCol w="576968">
                  <a:extLst>
                    <a:ext uri="{9D8B030D-6E8A-4147-A177-3AD203B41FA5}">
                      <a16:colId xmlns:a16="http://schemas.microsoft.com/office/drawing/2014/main" val="20001"/>
                    </a:ext>
                  </a:extLst>
                </a:gridCol>
                <a:gridCol w="568012">
                  <a:extLst>
                    <a:ext uri="{9D8B030D-6E8A-4147-A177-3AD203B41FA5}">
                      <a16:colId xmlns:a16="http://schemas.microsoft.com/office/drawing/2014/main" val="20002"/>
                    </a:ext>
                  </a:extLst>
                </a:gridCol>
              </a:tblGrid>
              <a:tr h="324277">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Voti Pietro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4"/>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Inglese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5"/>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ttangolo 2"/>
          <p:cNvSpPr/>
          <p:nvPr/>
        </p:nvSpPr>
        <p:spPr>
          <a:xfrm>
            <a:off x="526869" y="1131163"/>
            <a:ext cx="8294914" cy="646331"/>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Esercizio: Enrico e Pietro hanno sostenuto 5 esami ottenendo punteggi diversi. Calcolare la varianza dei voti di Enrico e di Pietro</a:t>
            </a:r>
            <a:endParaRPr lang="it-IT" dirty="0"/>
          </a:p>
        </p:txBody>
      </p:sp>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571056938"/>
                  </p:ext>
                </p:extLst>
              </p:nvPr>
            </p:nvGraphicFramePr>
            <p:xfrm>
              <a:off x="3021911" y="1829424"/>
              <a:ext cx="5924168" cy="3686175"/>
            </p:xfrm>
            <a:graphic>
              <a:graphicData uri="http://schemas.openxmlformats.org/drawingml/2006/table">
                <a:tbl>
                  <a:tblPr firstRow="1" firstCol="1" bandRow="1" bandCol="1"/>
                  <a:tblGrid>
                    <a:gridCol w="1382346">
                      <a:extLst>
                        <a:ext uri="{9D8B030D-6E8A-4147-A177-3AD203B41FA5}">
                          <a16:colId xmlns:a16="http://schemas.microsoft.com/office/drawing/2014/main" val="1240267920"/>
                        </a:ext>
                      </a:extLst>
                    </a:gridCol>
                    <a:gridCol w="633667">
                      <a:extLst>
                        <a:ext uri="{9D8B030D-6E8A-4147-A177-3AD203B41FA5}">
                          <a16:colId xmlns:a16="http://schemas.microsoft.com/office/drawing/2014/main" val="4025544679"/>
                        </a:ext>
                      </a:extLst>
                    </a:gridCol>
                    <a:gridCol w="547748">
                      <a:extLst>
                        <a:ext uri="{9D8B030D-6E8A-4147-A177-3AD203B41FA5}">
                          <a16:colId xmlns:a16="http://schemas.microsoft.com/office/drawing/2014/main" val="2373712242"/>
                        </a:ext>
                      </a:extLst>
                    </a:gridCol>
                    <a:gridCol w="773292">
                      <a:extLst>
                        <a:ext uri="{9D8B030D-6E8A-4147-A177-3AD203B41FA5}">
                          <a16:colId xmlns:a16="http://schemas.microsoft.com/office/drawing/2014/main" val="2358850794"/>
                        </a:ext>
                      </a:extLst>
                    </a:gridCol>
                    <a:gridCol w="902173">
                      <a:extLst>
                        <a:ext uri="{9D8B030D-6E8A-4147-A177-3AD203B41FA5}">
                          <a16:colId xmlns:a16="http://schemas.microsoft.com/office/drawing/2014/main" val="234871998"/>
                        </a:ext>
                      </a:extLst>
                    </a:gridCol>
                    <a:gridCol w="933132">
                      <a:extLst>
                        <a:ext uri="{9D8B030D-6E8A-4147-A177-3AD203B41FA5}">
                          <a16:colId xmlns:a16="http://schemas.microsoft.com/office/drawing/2014/main" val="2077514490"/>
                        </a:ext>
                      </a:extLst>
                    </a:gridCol>
                    <a:gridCol w="751810">
                      <a:extLst>
                        <a:ext uri="{9D8B030D-6E8A-4147-A177-3AD203B41FA5}">
                          <a16:colId xmlns:a16="http://schemas.microsoft.com/office/drawing/2014/main" val="2599648177"/>
                        </a:ext>
                      </a:extLst>
                    </a:gridCol>
                  </a:tblGrid>
                  <a:tr h="457200">
                    <a:tc>
                      <a:txBody>
                        <a:bodyPr/>
                        <a:lstStyle/>
                        <a:p>
                          <a:pPr>
                            <a:lnSpc>
                              <a:spcPct val="107000"/>
                            </a:lnSpc>
                            <a:spcAft>
                              <a:spcPts val="0"/>
                            </a:spcAft>
                          </a:pPr>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Esami</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oMath>
                          </a14:m>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oMath>
                          </a14:m>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it-IT" sz="105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𝑿</m:t>
                                  </m:r>
                                </m:sub>
                              </m:sSub>
                            </m:oMath>
                          </a14:m>
                          <a:r>
                            <a:rPr lang="it-IT"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it-IT" sz="105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sub>
                              </m:sSub>
                            </m:oMath>
                          </a14:m>
                          <a:r>
                            <a:rPr lang="it-IT"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p>
                                <m:sSup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it-IT" sz="105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𝑿</m:t>
                                          </m:r>
                                        </m:sub>
                                      </m:sSub>
                                    </m:e>
                                  </m:d>
                                </m:e>
                                <m:sup>
                                  <m:r>
                                    <a:rPr lang="it-IT" sz="1050" b="1" i="1">
                                      <a:latin typeface="Cambria Math" panose="02040503050406030204" pitchFamily="18" charset="0"/>
                                      <a:ea typeface="Times New Roman" panose="02020603050405020304" pitchFamily="18" charset="0"/>
                                      <a:cs typeface="Times New Roman" panose="02020603050405020304" pitchFamily="18" charset="0"/>
                                    </a:rPr>
                                    <m:t>𝟐</m:t>
                                  </m:r>
                                </m:sup>
                              </m:sSup>
                            </m:oMath>
                          </a14:m>
                          <a:r>
                            <a:rPr lang="it-IT"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p>
                                <m:sSup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it-IT" sz="105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sub>
                                      </m:sSub>
                                    </m:e>
                                  </m:d>
                                </m:e>
                                <m:sup>
                                  <m:r>
                                    <a:rPr lang="it-IT" sz="1050" b="1" i="1">
                                      <a:latin typeface="Cambria Math" panose="02040503050406030204" pitchFamily="18" charset="0"/>
                                      <a:ea typeface="Times New Roman" panose="02020603050405020304" pitchFamily="18" charset="0"/>
                                      <a:cs typeface="Times New Roman" panose="02020603050405020304" pitchFamily="18" charset="0"/>
                                    </a:rPr>
                                    <m:t>𝟐</m:t>
                                  </m:r>
                                </m:sup>
                              </m:sSup>
                            </m:oMath>
                          </a14:m>
                          <a:r>
                            <a:rPr lang="it-IT"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545316580"/>
                      </a:ext>
                    </a:extLst>
                  </a:tr>
                  <a:tr h="4572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Economia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49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164727082"/>
                      </a:ext>
                    </a:extLst>
                  </a:tr>
                  <a:tr h="4572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Statistica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623004092"/>
                      </a:ext>
                    </a:extLst>
                  </a:tr>
                  <a:tr h="6858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Storia Moderna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422446686"/>
                      </a:ext>
                    </a:extLst>
                  </a:tr>
                  <a:tr h="6858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Diritto Privato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19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36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183298220"/>
                      </a:ext>
                    </a:extLst>
                  </a:tr>
                  <a:tr h="466725">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Inglese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983728012"/>
                      </a:ext>
                    </a:extLst>
                  </a:tr>
                  <a:tr h="238125">
                    <a:tc>
                      <a:txBody>
                        <a:bodyPr/>
                        <a:lstStyle/>
                        <a:p>
                          <a:pPr>
                            <a:lnSpc>
                              <a:spcPct val="107000"/>
                            </a:lnSpc>
                            <a:spcAft>
                              <a:spcPts val="0"/>
                            </a:spcAft>
                          </a:pPr>
                          <a:r>
                            <a:rPr lang="it-IT" sz="1400" dirty="0" smtClean="0">
                              <a:effectLst/>
                              <a:latin typeface="Arial" panose="020B0604020202020204" pitchFamily="34" charset="0"/>
                              <a:ea typeface="Calibri" panose="020F0502020204030204" pitchFamily="34" charset="0"/>
                              <a:cs typeface="Times New Roman" panose="02020603050405020304" pitchFamily="18" charset="0"/>
                            </a:rPr>
                            <a:t>Totale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144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943137065"/>
                      </a:ext>
                    </a:extLst>
                  </a:tr>
                  <a:tr h="238125">
                    <a:tc>
                      <a:txBody>
                        <a:bodyPr/>
                        <a:lstStyle/>
                        <a:p>
                          <a:pPr>
                            <a:lnSpc>
                              <a:spcPct val="107000"/>
                            </a:lnSpc>
                            <a:spcAft>
                              <a:spcPts val="0"/>
                            </a:spcAft>
                          </a:pPr>
                          <a:r>
                            <a:rPr lang="it-IT" sz="1400">
                              <a:effectLst/>
                              <a:latin typeface="Symbol" panose="05050102010706020507" pitchFamily="18" charset="2"/>
                              <a:ea typeface="Times New Roman" panose="02020603050405020304" pitchFamily="18" charset="0"/>
                              <a:cs typeface="Times New Roman" panose="02020603050405020304" pitchFamily="18" charset="0"/>
                            </a:rPr>
                            <a:t>m</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28,8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525842418"/>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571056938"/>
                  </p:ext>
                </p:extLst>
              </p:nvPr>
            </p:nvGraphicFramePr>
            <p:xfrm>
              <a:off x="3021911" y="1829424"/>
              <a:ext cx="5924168" cy="3686175"/>
            </p:xfrm>
            <a:graphic>
              <a:graphicData uri="http://schemas.openxmlformats.org/drawingml/2006/table">
                <a:tbl>
                  <a:tblPr firstRow="1" firstCol="1" bandRow="1" bandCol="1"/>
                  <a:tblGrid>
                    <a:gridCol w="1382346">
                      <a:extLst>
                        <a:ext uri="{9D8B030D-6E8A-4147-A177-3AD203B41FA5}">
                          <a16:colId xmlns:a16="http://schemas.microsoft.com/office/drawing/2014/main" val="1240267920"/>
                        </a:ext>
                      </a:extLst>
                    </a:gridCol>
                    <a:gridCol w="633667">
                      <a:extLst>
                        <a:ext uri="{9D8B030D-6E8A-4147-A177-3AD203B41FA5}">
                          <a16:colId xmlns:a16="http://schemas.microsoft.com/office/drawing/2014/main" val="4025544679"/>
                        </a:ext>
                      </a:extLst>
                    </a:gridCol>
                    <a:gridCol w="547748">
                      <a:extLst>
                        <a:ext uri="{9D8B030D-6E8A-4147-A177-3AD203B41FA5}">
                          <a16:colId xmlns:a16="http://schemas.microsoft.com/office/drawing/2014/main" val="2373712242"/>
                        </a:ext>
                      </a:extLst>
                    </a:gridCol>
                    <a:gridCol w="773292">
                      <a:extLst>
                        <a:ext uri="{9D8B030D-6E8A-4147-A177-3AD203B41FA5}">
                          <a16:colId xmlns:a16="http://schemas.microsoft.com/office/drawing/2014/main" val="2358850794"/>
                        </a:ext>
                      </a:extLst>
                    </a:gridCol>
                    <a:gridCol w="902173">
                      <a:extLst>
                        <a:ext uri="{9D8B030D-6E8A-4147-A177-3AD203B41FA5}">
                          <a16:colId xmlns:a16="http://schemas.microsoft.com/office/drawing/2014/main" val="234871998"/>
                        </a:ext>
                      </a:extLst>
                    </a:gridCol>
                    <a:gridCol w="933132">
                      <a:extLst>
                        <a:ext uri="{9D8B030D-6E8A-4147-A177-3AD203B41FA5}">
                          <a16:colId xmlns:a16="http://schemas.microsoft.com/office/drawing/2014/main" val="2077514490"/>
                        </a:ext>
                      </a:extLst>
                    </a:gridCol>
                    <a:gridCol w="751810">
                      <a:extLst>
                        <a:ext uri="{9D8B030D-6E8A-4147-A177-3AD203B41FA5}">
                          <a16:colId xmlns:a16="http://schemas.microsoft.com/office/drawing/2014/main" val="2599648177"/>
                        </a:ext>
                      </a:extLst>
                    </a:gridCol>
                  </a:tblGrid>
                  <a:tr h="457200">
                    <a:tc>
                      <a:txBody>
                        <a:bodyPr/>
                        <a:lstStyle/>
                        <a:p>
                          <a:pPr>
                            <a:lnSpc>
                              <a:spcPct val="107000"/>
                            </a:lnSpc>
                            <a:spcAft>
                              <a:spcPts val="0"/>
                            </a:spcAft>
                          </a:pPr>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Esami</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218269" t="-1333" r="-618269"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367778" t="-1333" r="-614444"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331496" t="-1333" r="-335433"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370270" t="-1333" r="-187838"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451948" t="-1333" r="-80519"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691057" t="-1333" r="-813" b="-728000"/>
                          </a:stretch>
                        </a:blipFill>
                      </a:tcPr>
                    </a:tc>
                    <a:extLst>
                      <a:ext uri="{0D108BD9-81ED-4DB2-BD59-A6C34878D82A}">
                        <a16:rowId xmlns:a16="http://schemas.microsoft.com/office/drawing/2014/main" val="1545316580"/>
                      </a:ext>
                    </a:extLst>
                  </a:tr>
                  <a:tr h="4572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Economia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49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164727082"/>
                      </a:ext>
                    </a:extLst>
                  </a:tr>
                  <a:tr h="4572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Statistica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623004092"/>
                      </a:ext>
                    </a:extLst>
                  </a:tr>
                  <a:tr h="6858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Storia Moderna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422446686"/>
                      </a:ext>
                    </a:extLst>
                  </a:tr>
                  <a:tr h="6858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Diritto Privato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19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36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183298220"/>
                      </a:ext>
                    </a:extLst>
                  </a:tr>
                  <a:tr h="466725">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Inglese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983728012"/>
                      </a:ext>
                    </a:extLst>
                  </a:tr>
                  <a:tr h="238125">
                    <a:tc>
                      <a:txBody>
                        <a:bodyPr/>
                        <a:lstStyle/>
                        <a:p>
                          <a:pPr>
                            <a:lnSpc>
                              <a:spcPct val="107000"/>
                            </a:lnSpc>
                            <a:spcAft>
                              <a:spcPts val="0"/>
                            </a:spcAft>
                          </a:pPr>
                          <a:r>
                            <a:rPr lang="it-IT" sz="1400" dirty="0" smtClean="0">
                              <a:effectLst/>
                              <a:latin typeface="Arial" panose="020B0604020202020204" pitchFamily="34" charset="0"/>
                              <a:ea typeface="Calibri" panose="020F0502020204030204" pitchFamily="34" charset="0"/>
                              <a:cs typeface="Times New Roman" panose="02020603050405020304" pitchFamily="18" charset="0"/>
                            </a:rPr>
                            <a:t>Totale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144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943137065"/>
                      </a:ext>
                    </a:extLst>
                  </a:tr>
                  <a:tr h="238125">
                    <a:tc>
                      <a:txBody>
                        <a:bodyPr/>
                        <a:lstStyle/>
                        <a:p>
                          <a:pPr>
                            <a:lnSpc>
                              <a:spcPct val="107000"/>
                            </a:lnSpc>
                            <a:spcAft>
                              <a:spcPts val="0"/>
                            </a:spcAft>
                          </a:pPr>
                          <a:r>
                            <a:rPr lang="it-IT" sz="1400">
                              <a:effectLst/>
                              <a:latin typeface="Symbol" panose="05050102010706020507" pitchFamily="18" charset="2"/>
                              <a:ea typeface="Times New Roman" panose="02020603050405020304" pitchFamily="18" charset="0"/>
                              <a:cs typeface="Times New Roman" panose="02020603050405020304" pitchFamily="18" charset="0"/>
                            </a:rPr>
                            <a:t>m</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28,8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525842418"/>
                      </a:ext>
                    </a:extLst>
                  </a:tr>
                </a:tbl>
              </a:graphicData>
            </a:graphic>
          </p:graphicFrame>
        </mc:Fallback>
      </mc:AlternateContent>
      <mc:AlternateContent xmlns:mc="http://schemas.openxmlformats.org/markup-compatibility/2006" xmlns:a14="http://schemas.microsoft.com/office/drawing/2010/main">
        <mc:Choice Requires="a14">
          <p:sp>
            <p:nvSpPr>
              <p:cNvPr id="6" name="Rettangolo 5"/>
              <p:cNvSpPr/>
              <p:nvPr/>
            </p:nvSpPr>
            <p:spPr>
              <a:xfrm>
                <a:off x="274321" y="4383654"/>
                <a:ext cx="2398285"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cs typeface="Times New Roman" panose="02020603050405020304" pitchFamily="18" charset="0"/>
                            </a:rPr>
                            <m:t>𝑥</m:t>
                          </m:r>
                        </m:sub>
                        <m:sup>
                          <m:r>
                            <a:rPr lang="it-IT" sz="1400" b="0" i="1" smtClean="0">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400" i="1">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=28,8</m:t>
                      </m:r>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274321" y="4383654"/>
                <a:ext cx="2398285" cy="68050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270666" y="5080458"/>
                <a:ext cx="2306209"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400" i="1">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Sub>
                                </m:e>
                              </m:d>
                            </m:e>
                            <m:sup>
                              <m:r>
                                <a:rPr lang="it-IT" sz="1400" i="1">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=0,4</m:t>
                      </m:r>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270666" y="5080458"/>
                <a:ext cx="2306209" cy="680507"/>
              </a:xfrm>
              <a:prstGeom prst="rect">
                <a:avLst/>
              </a:prstGeom>
              <a:blipFill>
                <a:blip r:embed="rId6"/>
                <a:stretch>
                  <a:fillRect/>
                </a:stretch>
              </a:blipFill>
            </p:spPr>
            <p:txBody>
              <a:bodyPr/>
              <a:lstStyle/>
              <a:p>
                <a:r>
                  <a:rPr lang="it-IT">
                    <a:noFill/>
                  </a:rPr>
                  <a:t> </a:t>
                </a:r>
              </a:p>
            </p:txBody>
          </p:sp>
        </mc:Fallback>
      </mc:AlternateContent>
      <p:cxnSp>
        <p:nvCxnSpPr>
          <p:cNvPr id="9" name="Connettore diritto 8"/>
          <p:cNvCxnSpPr/>
          <p:nvPr/>
        </p:nvCxnSpPr>
        <p:spPr>
          <a:xfrm>
            <a:off x="3021911" y="4968367"/>
            <a:ext cx="59241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470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varianza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5" name="Rettangolo 4"/>
              <p:cNvSpPr/>
              <p:nvPr/>
            </p:nvSpPr>
            <p:spPr>
              <a:xfrm>
                <a:off x="487009" y="1517775"/>
                <a:ext cx="8198273" cy="1133387"/>
              </a:xfrm>
              <a:prstGeom prst="rect">
                <a:avLst/>
              </a:prstGeom>
            </p:spPr>
            <p:txBody>
              <a:bodyPr wrap="square">
                <a:spAutoFit/>
              </a:bodyPr>
              <a:lstStyle/>
              <a:p>
                <a:pPr algn="just">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Se abbiamo la distribuzione di frequenze di una variabile X con K modalità, la varianza si calcola nella seguente maniera:</a:t>
                </a:r>
              </a:p>
              <a:p>
                <a:pPr algn="just">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𝑘</m:t>
                          </m:r>
                        </m:sup>
                        <m:e>
                          <m:sSup>
                            <m:sSup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nary>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𝐾</m:t>
                          </m:r>
                        </m:sup>
                        <m:e>
                          <m:sSup>
                            <m:sSup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487009" y="1517775"/>
                <a:ext cx="8198273" cy="1133387"/>
              </a:xfrm>
              <a:prstGeom prst="rect">
                <a:avLst/>
              </a:prstGeom>
              <a:blipFill>
                <a:blip r:embed="rId4"/>
                <a:stretch>
                  <a:fillRect l="-223" t="-1075" r="-223"/>
                </a:stretch>
              </a:blipFill>
            </p:spPr>
            <p:txBody>
              <a:bodyPr/>
              <a:lstStyle/>
              <a:p>
                <a:r>
                  <a:rPr lang="it-IT">
                    <a:noFill/>
                  </a:rPr>
                  <a:t> </a:t>
                </a:r>
              </a:p>
            </p:txBody>
          </p:sp>
        </mc:Fallback>
      </mc:AlternateContent>
    </p:spTree>
    <p:extLst>
      <p:ext uri="{BB962C8B-B14F-4D97-AF65-F5344CB8AC3E}">
        <p14:creationId xmlns:p14="http://schemas.microsoft.com/office/powerpoint/2010/main" val="124758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340242" y="1194859"/>
            <a:ext cx="4572000" cy="523220"/>
          </a:xfrm>
          <a:prstGeom prst="rect">
            <a:avLst/>
          </a:prstGeom>
        </p:spPr>
        <p:txBody>
          <a:bodyPr>
            <a:spAutoFit/>
          </a:bodyPr>
          <a:lstStyle/>
          <a:p>
            <a:pPr algn="just">
              <a:spcAft>
                <a:spcPts val="0"/>
              </a:spcAft>
            </a:pPr>
            <a:r>
              <a:rPr lang="it-IT" sz="1400" b="1" i="1" dirty="0">
                <a:latin typeface="Arial" panose="020B0604020202020204" pitchFamily="34" charset="0"/>
                <a:ea typeface="Times New Roman" panose="02020603050405020304" pitchFamily="18" charset="0"/>
                <a:cs typeface="Times New Roman" panose="02020603050405020304" pitchFamily="18" charset="0"/>
              </a:rPr>
              <a:t>Esempio: </a:t>
            </a:r>
            <a:r>
              <a:rPr lang="it-IT" sz="1400" i="1" dirty="0" smtClean="0">
                <a:latin typeface="Arial" panose="020B0604020202020204" pitchFamily="34" charset="0"/>
                <a:ea typeface="Times New Roman" panose="02020603050405020304" pitchFamily="18" charset="0"/>
                <a:cs typeface="Arial" panose="020B0604020202020204" pitchFamily="34" charset="0"/>
              </a:rPr>
              <a:t>37 </a:t>
            </a:r>
            <a:r>
              <a:rPr lang="it-IT" sz="1400" i="1" dirty="0">
                <a:latin typeface="Arial" panose="020B0604020202020204" pitchFamily="34" charset="0"/>
                <a:ea typeface="Times New Roman" panose="02020603050405020304" pitchFamily="18" charset="0"/>
                <a:cs typeface="Arial" panose="020B0604020202020204" pitchFamily="34" charset="0"/>
              </a:rPr>
              <a:t>negozianti sono distinti secondo il numero di addetti. Calcolare la varianza della distribuzione.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2453736726"/>
              </p:ext>
            </p:extLst>
          </p:nvPr>
        </p:nvGraphicFramePr>
        <p:xfrm>
          <a:off x="5617586" y="1328324"/>
          <a:ext cx="2970530" cy="471734"/>
        </p:xfrm>
        <a:graphic>
          <a:graphicData uri="http://schemas.openxmlformats.org/drawingml/2006/table">
            <a:tbl>
              <a:tblPr firstRow="1" firstCol="1" bandRow="1" bandCol="1"/>
              <a:tblGrid>
                <a:gridCol w="264160">
                  <a:extLst>
                    <a:ext uri="{9D8B030D-6E8A-4147-A177-3AD203B41FA5}">
                      <a16:colId xmlns:a16="http://schemas.microsoft.com/office/drawing/2014/main" val="20000"/>
                    </a:ext>
                  </a:extLst>
                </a:gridCol>
                <a:gridCol w="450850">
                  <a:extLst>
                    <a:ext uri="{9D8B030D-6E8A-4147-A177-3AD203B41FA5}">
                      <a16:colId xmlns:a16="http://schemas.microsoft.com/office/drawing/2014/main" val="20001"/>
                    </a:ext>
                  </a:extLst>
                </a:gridCol>
                <a:gridCol w="450850">
                  <a:extLst>
                    <a:ext uri="{9D8B030D-6E8A-4147-A177-3AD203B41FA5}">
                      <a16:colId xmlns:a16="http://schemas.microsoft.com/office/drawing/2014/main" val="20002"/>
                    </a:ext>
                  </a:extLst>
                </a:gridCol>
                <a:gridCol w="451485">
                  <a:extLst>
                    <a:ext uri="{9D8B030D-6E8A-4147-A177-3AD203B41FA5}">
                      <a16:colId xmlns:a16="http://schemas.microsoft.com/office/drawing/2014/main" val="20003"/>
                    </a:ext>
                  </a:extLst>
                </a:gridCol>
                <a:gridCol w="450850">
                  <a:extLst>
                    <a:ext uri="{9D8B030D-6E8A-4147-A177-3AD203B41FA5}">
                      <a16:colId xmlns:a16="http://schemas.microsoft.com/office/drawing/2014/main" val="20004"/>
                    </a:ext>
                  </a:extLst>
                </a:gridCol>
                <a:gridCol w="450850">
                  <a:extLst>
                    <a:ext uri="{9D8B030D-6E8A-4147-A177-3AD203B41FA5}">
                      <a16:colId xmlns:a16="http://schemas.microsoft.com/office/drawing/2014/main" val="20005"/>
                    </a:ext>
                  </a:extLst>
                </a:gridCol>
                <a:gridCol w="451485">
                  <a:extLst>
                    <a:ext uri="{9D8B030D-6E8A-4147-A177-3AD203B41FA5}">
                      <a16:colId xmlns:a16="http://schemas.microsoft.com/office/drawing/2014/main" val="20006"/>
                    </a:ext>
                  </a:extLst>
                </a:gridCol>
              </a:tblGrid>
              <a:tr h="281234">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x</a:t>
                      </a:r>
                      <a:r>
                        <a:rPr lang="it-IT" sz="1200" baseline="-25000" dirty="0">
                          <a:effectLst/>
                          <a:latin typeface="Arial" panose="020B0604020202020204" pitchFamily="34" charset="0"/>
                          <a:ea typeface="Times New Roman" panose="02020603050405020304" pitchFamily="18" charset="0"/>
                          <a:cs typeface="Times New Roman" panose="02020603050405020304" pitchFamily="18" charset="0"/>
                        </a:rPr>
                        <a: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n</a:t>
                      </a:r>
                      <a:r>
                        <a:rPr lang="it-IT" sz="1200" baseline="-25000" dirty="0">
                          <a:effectLst/>
                          <a:latin typeface="Arial" panose="020B0604020202020204" pitchFamily="34" charset="0"/>
                          <a:ea typeface="Times New Roman" panose="02020603050405020304" pitchFamily="18" charset="0"/>
                          <a:cs typeface="Times New Roman" panose="02020603050405020304" pitchFamily="18" charset="0"/>
                        </a:rPr>
                        <a: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ttangolo 8"/>
          <p:cNvSpPr/>
          <p:nvPr/>
        </p:nvSpPr>
        <p:spPr>
          <a:xfrm>
            <a:off x="340241" y="2198823"/>
            <a:ext cx="7368363" cy="307777"/>
          </a:xfrm>
          <a:prstGeom prst="rect">
            <a:avLst/>
          </a:prstGeom>
        </p:spPr>
        <p:txBody>
          <a:bodyPr wrap="square">
            <a:spAutoFit/>
          </a:bodyPr>
          <a:lstStyle/>
          <a:p>
            <a:r>
              <a:rPr lang="it-IT" sz="1400" dirty="0">
                <a:latin typeface="Arial" panose="020B0604020202020204" pitchFamily="34" charset="0"/>
                <a:ea typeface="Times New Roman" panose="02020603050405020304" pitchFamily="18" charset="0"/>
              </a:rPr>
              <a:t>Lo schema di calcolo utile alla risoluzione dell’esercizio è il seguente:</a:t>
            </a:r>
            <a:endParaRPr lang="it-IT" sz="1400" dirty="0"/>
          </a:p>
        </p:txBody>
      </p:sp>
      <mc:AlternateContent xmlns:mc="http://schemas.openxmlformats.org/markup-compatibility/2006" xmlns:a14="http://schemas.microsoft.com/office/drawing/2010/main">
        <mc:Choice Requires="a14">
          <p:graphicFrame>
            <p:nvGraphicFramePr>
              <p:cNvPr id="11" name="Tabella 10"/>
              <p:cNvGraphicFramePr>
                <a:graphicFrameLocks noGrp="1"/>
              </p:cNvGraphicFramePr>
              <p:nvPr>
                <p:extLst>
                  <p:ext uri="{D42A27DB-BD31-4B8C-83A1-F6EECF244321}">
                    <p14:modId xmlns:p14="http://schemas.microsoft.com/office/powerpoint/2010/main" val="2683558086"/>
                  </p:ext>
                </p:extLst>
              </p:nvPr>
            </p:nvGraphicFramePr>
            <p:xfrm>
              <a:off x="456940" y="2621425"/>
              <a:ext cx="4617017" cy="2160270"/>
            </p:xfrm>
            <a:graphic>
              <a:graphicData uri="http://schemas.openxmlformats.org/drawingml/2006/table">
                <a:tbl>
                  <a:tblPr firstRow="1" firstCol="1" lastRow="1" bandRow="1" bandCol="1"/>
                  <a:tblGrid>
                    <a:gridCol w="723298">
                      <a:extLst>
                        <a:ext uri="{9D8B030D-6E8A-4147-A177-3AD203B41FA5}">
                          <a16:colId xmlns:a16="http://schemas.microsoft.com/office/drawing/2014/main" val="20000"/>
                        </a:ext>
                      </a:extLst>
                    </a:gridCol>
                    <a:gridCol w="630030">
                      <a:extLst>
                        <a:ext uri="{9D8B030D-6E8A-4147-A177-3AD203B41FA5}">
                          <a16:colId xmlns:a16="http://schemas.microsoft.com/office/drawing/2014/main" val="20001"/>
                        </a:ext>
                      </a:extLst>
                    </a:gridCol>
                    <a:gridCol w="644589">
                      <a:extLst>
                        <a:ext uri="{9D8B030D-6E8A-4147-A177-3AD203B41FA5}">
                          <a16:colId xmlns:a16="http://schemas.microsoft.com/office/drawing/2014/main" val="20002"/>
                        </a:ext>
                      </a:extLst>
                    </a:gridCol>
                    <a:gridCol w="702995">
                      <a:extLst>
                        <a:ext uri="{9D8B030D-6E8A-4147-A177-3AD203B41FA5}">
                          <a16:colId xmlns:a16="http://schemas.microsoft.com/office/drawing/2014/main" val="20003"/>
                        </a:ext>
                      </a:extLst>
                    </a:gridCol>
                    <a:gridCol w="760097">
                      <a:extLst>
                        <a:ext uri="{9D8B030D-6E8A-4147-A177-3AD203B41FA5}">
                          <a16:colId xmlns:a16="http://schemas.microsoft.com/office/drawing/2014/main" val="20004"/>
                        </a:ext>
                      </a:extLst>
                    </a:gridCol>
                    <a:gridCol w="1156008">
                      <a:extLst>
                        <a:ext uri="{9D8B030D-6E8A-4147-A177-3AD203B41FA5}">
                          <a16:colId xmlns:a16="http://schemas.microsoft.com/office/drawing/2014/main" val="20005"/>
                        </a:ext>
                      </a:extLst>
                    </a:gridCol>
                  </a:tblGrid>
                  <a:tr h="19050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d>
                                  <m:d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r>
                                      <a:rPr lang="en-GB" sz="1050" i="1">
                                        <a:effectLst/>
                                        <a:latin typeface="Cambria Math" panose="02040503050406030204" pitchFamily="18" charset="0"/>
                                        <a:ea typeface="Calibri" panose="020F0502020204030204" pitchFamily="34" charset="0"/>
                                        <a:cs typeface="Arial" panose="020B0604020202020204" pitchFamily="34" charset="0"/>
                                      </a:rPr>
                                      <m:t>−</m:t>
                                    </m:r>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μ</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sub>
                                    </m:sSub>
                                  </m:e>
                                </m:d>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r>
                                          <a:rPr lang="en-GB" sz="1050" i="1">
                                            <a:effectLst/>
                                            <a:latin typeface="Cambria Math" panose="02040503050406030204" pitchFamily="18" charset="0"/>
                                            <a:ea typeface="Calibri" panose="020F0502020204030204" pitchFamily="34" charset="0"/>
                                            <a:cs typeface="Arial" panose="020B0604020202020204" pitchFamily="34" charset="0"/>
                                          </a:rPr>
                                          <m:t>−</m:t>
                                        </m:r>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μ</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sub>
                                        </m:sSub>
                                      </m:e>
                                    </m:d>
                                  </m:e>
                                  <m:sup>
                                    <m:r>
                                      <a:rPr lang="en-GB" sz="1050">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sSup>
                                      <m:sSup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r>
                                              <a:rPr lang="en-GB" sz="1050" i="1">
                                                <a:effectLst/>
                                                <a:latin typeface="Cambria Math" panose="02040503050406030204" pitchFamily="18" charset="0"/>
                                                <a:ea typeface="Calibri" panose="020F0502020204030204" pitchFamily="34" charset="0"/>
                                                <a:cs typeface="Arial" panose="020B0604020202020204" pitchFamily="34" charset="0"/>
                                              </a:rPr>
                                              <m:t>−</m:t>
                                            </m:r>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μ</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sub>
                                            </m:sSub>
                                          </m:e>
                                        </m:d>
                                      </m:e>
                                      <m:sup>
                                        <m:r>
                                          <a:rPr lang="en-GB" sz="1050">
                                            <a:effectLst/>
                                            <a:latin typeface="Cambria Math" panose="02040503050406030204" pitchFamily="18" charset="0"/>
                                            <a:ea typeface="Calibri" panose="020F0502020204030204" pitchFamily="34" charset="0"/>
                                            <a:cs typeface="Arial" panose="020B0604020202020204" pitchFamily="34" charset="0"/>
                                          </a:rPr>
                                          <m:t>2</m:t>
                                        </m:r>
                                      </m:sup>
                                    </m:sSup>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7</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9,33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65,29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4</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4,22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8,44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5,56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-0,05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0,03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0,95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0,89</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6,26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24,46</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122,31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190500">
                    <a:tc>
                      <a:txBody>
                        <a:bodyPr/>
                        <a:lstStyle/>
                        <a:p>
                          <a:pPr algn="ct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Totale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050">
                                    <a:effectLst/>
                                    <a:latin typeface="Cambria Math" panose="02040503050406030204" pitchFamily="18" charset="0"/>
                                    <a:ea typeface="Calibri" panose="020F0502020204030204" pitchFamily="34" charset="0"/>
                                    <a:cs typeface="Times New Roman" panose="02020603050405020304" pitchFamily="18" charset="0"/>
                                  </a:rPr>
                                  <m:t>Σ</m:t>
                                </m:r>
                                <m:r>
                                  <a:rPr lang="it-IT" sz="1050" i="1">
                                    <a:effectLst/>
                                    <a:latin typeface="Cambria Math" panose="02040503050406030204" pitchFamily="18" charset="0"/>
                                    <a:ea typeface="Times New Roman" panose="02020603050405020304" pitchFamily="18" charset="0"/>
                                    <a:cs typeface="Arial" panose="020B0604020202020204" pitchFamily="34" charset="0"/>
                                  </a:rPr>
                                  <m:t>=37</m:t>
                                </m:r>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05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Σ</m:t>
                                </m:r>
                                <m:r>
                                  <a:rPr lang="it-IT" sz="105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=150</m:t>
                                </m:r>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050">
                                    <a:effectLst/>
                                    <a:latin typeface="Cambria Math" panose="02040503050406030204" pitchFamily="18" charset="0"/>
                                    <a:ea typeface="Calibri" panose="020F0502020204030204" pitchFamily="34" charset="0"/>
                                    <a:cs typeface="Times New Roman" panose="02020603050405020304" pitchFamily="18" charset="0"/>
                                  </a:rPr>
                                  <m:t>Σ</m:t>
                                </m:r>
                                <m:r>
                                  <a:rPr lang="it-IT" sz="1050" i="1">
                                    <a:effectLst/>
                                    <a:latin typeface="Cambria Math" panose="02040503050406030204" pitchFamily="18" charset="0"/>
                                    <a:ea typeface="Times New Roman" panose="02020603050405020304" pitchFamily="18" charset="0"/>
                                    <a:cs typeface="Arial" panose="020B0604020202020204" pitchFamily="34" charset="0"/>
                                  </a:rPr>
                                  <m:t>=</m:t>
                                </m:r>
                                <m:r>
                                  <a:rPr lang="it-IT" sz="1050">
                                    <a:effectLst/>
                                    <a:latin typeface="Cambria Math" panose="02040503050406030204" pitchFamily="18" charset="0"/>
                                    <a:ea typeface="Times New Roman" panose="02020603050405020304" pitchFamily="18" charset="0"/>
                                    <a:cs typeface="Arial" panose="020B0604020202020204" pitchFamily="34" charset="0"/>
                                  </a:rPr>
                                  <m:t>207,89</m:t>
                                </m:r>
                              </m:oMath>
                            </m:oMathPara>
                          </a14:m>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it-IT" sz="1050" i="1">
                                    <a:effectLst/>
                                    <a:latin typeface="Cambria Math" panose="02040503050406030204" pitchFamily="18" charset="0"/>
                                    <a:ea typeface="Calibri" panose="020F0502020204030204" pitchFamily="34" charset="0"/>
                                    <a:cs typeface="Times New Roman" panose="02020603050405020304" pitchFamily="18" charset="0"/>
                                  </a:rPr>
                                  <m:t>𝜇</m:t>
                                </m:r>
                                <m:r>
                                  <a:rPr lang="it-IT" sz="1050" i="1">
                                    <a:effectLst/>
                                    <a:latin typeface="Cambria Math" panose="02040503050406030204" pitchFamily="18" charset="0"/>
                                    <a:ea typeface="Times New Roman" panose="02020603050405020304" pitchFamily="18" charset="0"/>
                                    <a:cs typeface="Arial" panose="020B0604020202020204" pitchFamily="34" charset="0"/>
                                  </a:rPr>
                                  <m:t>=4,05</m:t>
                                </m:r>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mc:Choice>
        <mc:Fallback xmlns="">
          <p:graphicFrame>
            <p:nvGraphicFramePr>
              <p:cNvPr id="11" name="Tabella 10"/>
              <p:cNvGraphicFramePr>
                <a:graphicFrameLocks noGrp="1"/>
              </p:cNvGraphicFramePr>
              <p:nvPr>
                <p:extLst>
                  <p:ext uri="{D42A27DB-BD31-4B8C-83A1-F6EECF244321}">
                    <p14:modId xmlns:p14="http://schemas.microsoft.com/office/powerpoint/2010/main" val="2683558086"/>
                  </p:ext>
                </p:extLst>
              </p:nvPr>
            </p:nvGraphicFramePr>
            <p:xfrm>
              <a:off x="456940" y="2621425"/>
              <a:ext cx="4617017" cy="2160270"/>
            </p:xfrm>
            <a:graphic>
              <a:graphicData uri="http://schemas.openxmlformats.org/drawingml/2006/table">
                <a:tbl>
                  <a:tblPr firstRow="1" firstCol="1" lastRow="1" bandRow="1" bandCol="1"/>
                  <a:tblGrid>
                    <a:gridCol w="723298"/>
                    <a:gridCol w="630030"/>
                    <a:gridCol w="644589"/>
                    <a:gridCol w="702995"/>
                    <a:gridCol w="760097"/>
                    <a:gridCol w="1156008"/>
                  </a:tblGrid>
                  <a:tr h="240030">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t="-5128" r="-538655"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15534" t="-5128" r="-522330"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09434" t="-5128" r="-407547"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82759" t="-5128" r="-272414"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55200" t="-5128" r="-152800"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99474" t="-5128" r="-526" b="-815385"/>
                          </a:stretch>
                        </a:blipFill>
                      </a:tcPr>
                    </a:tc>
                  </a:tr>
                  <a:tr h="240030">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7</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9,33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65,29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4</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4,22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8,44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5,56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-0,05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0,03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0,95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0,89</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6,26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24,46</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122,31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algn="ct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Totale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115534" t="-695000" r="-522330" b="-102500"/>
                          </a:stretch>
                        </a:blipFill>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209434" t="-695000" r="-407547" b="-102500"/>
                          </a:stretch>
                        </a:blipFill>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299474" t="-695000" r="-526" b="-102500"/>
                          </a:stretch>
                        </a:blipFill>
                      </a:tcPr>
                    </a:tc>
                  </a:tr>
                  <a:tr h="240030">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t="-815385" r="-538655" b="-5128"/>
                          </a:stretch>
                        </a:blipFill>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4" name="Rettangolo 13"/>
              <p:cNvSpPr/>
              <p:nvPr/>
            </p:nvSpPr>
            <p:spPr>
              <a:xfrm>
                <a:off x="4802001" y="3734751"/>
                <a:ext cx="4572000" cy="2226122"/>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smtClean="0">
                              <a:latin typeface="Cambria Math" panose="02040503050406030204" pitchFamily="18" charset="0"/>
                              <a:ea typeface="Times New Roman" panose="02020603050405020304" pitchFamily="18" charset="0"/>
                              <a:cs typeface="Arial" panose="020B0604020202020204" pitchFamily="34" charset="0"/>
                            </a:rPr>
                          </m:ctrlPr>
                        </m:sSubPr>
                        <m:e>
                          <m:r>
                            <a:rPr lang="it-IT" sz="1200" i="1">
                              <a:latin typeface="Cambria Math" panose="02040503050406030204" pitchFamily="18" charset="0"/>
                              <a:ea typeface="Times New Roman" panose="02020603050405020304" pitchFamily="18" charset="0"/>
                              <a:cs typeface="Arial" panose="020B0604020202020204" pitchFamily="34" charset="0"/>
                            </a:rPr>
                            <m:t>µ</m:t>
                          </m:r>
                        </m:e>
                        <m:sub>
                          <m:r>
                            <a:rPr lang="it-IT" sz="1200" i="1">
                              <a:latin typeface="Cambria Math" panose="02040503050406030204" pitchFamily="18" charset="0"/>
                              <a:ea typeface="Times New Roman" panose="02020603050405020304" pitchFamily="18" charset="0"/>
                              <a:cs typeface="Arial" panose="020B0604020202020204" pitchFamily="34" charset="0"/>
                            </a:rPr>
                            <m:t>𝑥</m:t>
                          </m:r>
                        </m:sub>
                      </m:sSub>
                      <m:r>
                        <a:rPr lang="it-IT" sz="1200" i="1">
                          <a:latin typeface="Cambria Math" panose="02040503050406030204" pitchFamily="18" charset="0"/>
                          <a:ea typeface="Times New Roman" panose="02020603050405020304" pitchFamily="18" charset="0"/>
                          <a:cs typeface="Arial" panose="020B0604020202020204" pitchFamily="34" charset="0"/>
                        </a:rPr>
                        <m:t>=</m:t>
                      </m:r>
                      <m:f>
                        <m:fPr>
                          <m:ctrlPr>
                            <a:rPr lang="it-IT" sz="1200" i="1">
                              <a:latin typeface="Cambria Math" panose="02040503050406030204" pitchFamily="18" charset="0"/>
                              <a:ea typeface="Times New Roman" panose="02020603050405020304" pitchFamily="18" charset="0"/>
                              <a:cs typeface="Arial" panose="020B0604020202020204" pitchFamily="34" charset="0"/>
                            </a:rPr>
                          </m:ctrlPr>
                        </m:fPr>
                        <m:num>
                          <m:r>
                            <a:rPr lang="it-IT" sz="1200" i="1">
                              <a:latin typeface="Cambria Math" panose="02040503050406030204" pitchFamily="18" charset="0"/>
                              <a:ea typeface="Times New Roman" panose="02020603050405020304" pitchFamily="18" charset="0"/>
                              <a:cs typeface="Arial" panose="020B0604020202020204" pitchFamily="34" charset="0"/>
                            </a:rPr>
                            <m:t>1</m:t>
                          </m:r>
                        </m:num>
                        <m:den>
                          <m:r>
                            <a:rPr lang="it-IT" sz="1200" i="1">
                              <a:latin typeface="Cambria Math" panose="02040503050406030204" pitchFamily="18" charset="0"/>
                              <a:ea typeface="Times New Roman" panose="02020603050405020304" pitchFamily="18" charset="0"/>
                              <a:cs typeface="Arial" panose="020B0604020202020204" pitchFamily="34" charset="0"/>
                            </a:rPr>
                            <m:t>𝑛</m:t>
                          </m:r>
                        </m:den>
                      </m:f>
                      <m:nary>
                        <m:naryPr>
                          <m:chr m:val="∑"/>
                          <m:limLoc m:val="undOvr"/>
                          <m:ctrlPr>
                            <a:rPr lang="it-IT" sz="1200" i="1">
                              <a:latin typeface="Cambria Math" panose="02040503050406030204" pitchFamily="18" charset="0"/>
                              <a:ea typeface="Times New Roman" panose="02020603050405020304" pitchFamily="18" charset="0"/>
                              <a:cs typeface="Arial" panose="020B0604020202020204" pitchFamily="34" charset="0"/>
                            </a:rPr>
                          </m:ctrlPr>
                        </m:naryPr>
                        <m:sub>
                          <m:r>
                            <a:rPr lang="it-IT" sz="1200" i="1">
                              <a:latin typeface="Cambria Math" panose="02040503050406030204" pitchFamily="18" charset="0"/>
                              <a:ea typeface="Times New Roman" panose="02020603050405020304" pitchFamily="18" charset="0"/>
                              <a:cs typeface="Arial" panose="020B0604020202020204" pitchFamily="34" charset="0"/>
                            </a:rPr>
                            <m:t>𝑖</m:t>
                          </m:r>
                          <m:r>
                            <a:rPr lang="it-IT" sz="1200" i="1">
                              <a:latin typeface="Cambria Math" panose="02040503050406030204" pitchFamily="18" charset="0"/>
                              <a:ea typeface="Times New Roman" panose="02020603050405020304" pitchFamily="18" charset="0"/>
                              <a:cs typeface="Arial" panose="020B0604020202020204" pitchFamily="34" charset="0"/>
                            </a:rPr>
                            <m:t>=1</m:t>
                          </m:r>
                        </m:sub>
                        <m:sup>
                          <m:r>
                            <a:rPr lang="it-IT" sz="1200" i="1">
                              <a:latin typeface="Cambria Math" panose="02040503050406030204" pitchFamily="18" charset="0"/>
                              <a:ea typeface="Times New Roman" panose="02020603050405020304" pitchFamily="18" charset="0"/>
                              <a:cs typeface="Arial" panose="020B0604020202020204" pitchFamily="34" charset="0"/>
                            </a:rPr>
                            <m:t>𝑛</m:t>
                          </m:r>
                        </m:sup>
                        <m:e>
                          <m:sSub>
                            <m:sSubPr>
                              <m:ctrlPr>
                                <a:rPr lang="it-IT" sz="1200" i="1">
                                  <a:latin typeface="Cambria Math" panose="02040503050406030204" pitchFamily="18" charset="0"/>
                                  <a:ea typeface="Times New Roman" panose="02020603050405020304" pitchFamily="18" charset="0"/>
                                  <a:cs typeface="Arial" panose="020B0604020202020204" pitchFamily="34" charset="0"/>
                                </a:rPr>
                              </m:ctrlPr>
                            </m:sSubPr>
                            <m:e>
                              <m:r>
                                <a:rPr lang="it-IT" sz="1200" i="1">
                                  <a:latin typeface="Cambria Math" panose="02040503050406030204" pitchFamily="18" charset="0"/>
                                  <a:ea typeface="Times New Roman" panose="02020603050405020304" pitchFamily="18" charset="0"/>
                                  <a:cs typeface="Arial" panose="020B0604020202020204" pitchFamily="34" charset="0"/>
                                </a:rPr>
                                <m:t>𝑥</m:t>
                              </m:r>
                            </m:e>
                            <m:sub>
                              <m:r>
                                <a:rPr lang="it-IT" sz="1200" i="1">
                                  <a:latin typeface="Cambria Math" panose="02040503050406030204" pitchFamily="18" charset="0"/>
                                  <a:ea typeface="Times New Roman" panose="02020603050405020304" pitchFamily="18" charset="0"/>
                                  <a:cs typeface="Arial" panose="020B0604020202020204" pitchFamily="34" charset="0"/>
                                </a:rPr>
                                <m:t>𝑖</m:t>
                              </m:r>
                            </m:sub>
                          </m:sSub>
                          <m:sSub>
                            <m:sSubPr>
                              <m:ctrlPr>
                                <a:rPr lang="it-IT" sz="1200" i="1">
                                  <a:latin typeface="Cambria Math" panose="02040503050406030204" pitchFamily="18" charset="0"/>
                                  <a:ea typeface="Times New Roman" panose="02020603050405020304" pitchFamily="18" charset="0"/>
                                  <a:cs typeface="Arial" panose="020B0604020202020204" pitchFamily="34" charset="0"/>
                                </a:rPr>
                              </m:ctrlPr>
                            </m:sSubPr>
                            <m:e>
                              <m:r>
                                <a:rPr lang="it-IT" sz="1200" i="1">
                                  <a:latin typeface="Cambria Math" panose="02040503050406030204" pitchFamily="18" charset="0"/>
                                  <a:ea typeface="Times New Roman" panose="02020603050405020304" pitchFamily="18" charset="0"/>
                                  <a:cs typeface="Arial" panose="020B0604020202020204" pitchFamily="34" charset="0"/>
                                </a:rPr>
                                <m:t>𝑛</m:t>
                              </m:r>
                            </m:e>
                            <m:sub>
                              <m:r>
                                <a:rPr lang="it-IT" sz="1200" i="1">
                                  <a:latin typeface="Cambria Math" panose="02040503050406030204" pitchFamily="18" charset="0"/>
                                  <a:ea typeface="Times New Roman" panose="02020603050405020304" pitchFamily="18" charset="0"/>
                                  <a:cs typeface="Arial" panose="020B0604020202020204" pitchFamily="34" charset="0"/>
                                </a:rPr>
                                <m:t>𝑖</m:t>
                              </m:r>
                            </m:sub>
                          </m:sSub>
                        </m:e>
                      </m:nary>
                      <m:r>
                        <a:rPr lang="it-IT" sz="1600" i="1">
                          <a:latin typeface="Cambria Math" panose="02040503050406030204" pitchFamily="18" charset="0"/>
                          <a:ea typeface="Times New Roman" panose="02020603050405020304" pitchFamily="18" charset="0"/>
                          <a:cs typeface="Arial" panose="020B0604020202020204" pitchFamily="34" charset="0"/>
                        </a:rPr>
                        <m:t>=</m:t>
                      </m:r>
                      <m:f>
                        <m:f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it-IT" sz="1600" i="1">
                              <a:effectLst/>
                              <a:latin typeface="Cambria Math" panose="02040503050406030204" pitchFamily="18" charset="0"/>
                              <a:ea typeface="Times New Roman" panose="02020603050405020304" pitchFamily="18" charset="0"/>
                              <a:cs typeface="Arial" panose="020B0604020202020204" pitchFamily="34" charset="0"/>
                            </a:rPr>
                            <m:t>150</m:t>
                          </m:r>
                        </m:num>
                        <m:den>
                          <m:r>
                            <a:rPr lang="it-IT" sz="1600" i="1">
                              <a:effectLst/>
                              <a:latin typeface="Cambria Math" panose="02040503050406030204" pitchFamily="18" charset="0"/>
                              <a:ea typeface="Times New Roman" panose="02020603050405020304" pitchFamily="18" charset="0"/>
                              <a:cs typeface="Arial" panose="020B0604020202020204" pitchFamily="34" charset="0"/>
                            </a:rPr>
                            <m:t>37</m:t>
                          </m:r>
                        </m:den>
                      </m:f>
                      <m:r>
                        <a:rPr lang="it-IT" sz="1600" i="1">
                          <a:effectLst/>
                          <a:latin typeface="Cambria Math" panose="02040503050406030204" pitchFamily="18" charset="0"/>
                          <a:ea typeface="Times New Roman" panose="02020603050405020304" pitchFamily="18" charset="0"/>
                          <a:cs typeface="Arial" panose="020B0604020202020204" pitchFamily="34" charset="0"/>
                        </a:rPr>
                        <m:t>=4,05</m:t>
                      </m:r>
                    </m:oMath>
                  </m:oMathPara>
                </a14:m>
                <a:endParaRPr lang="it-IT" sz="1600" dirty="0">
                  <a:effectLst/>
                  <a:latin typeface="+mj-lt"/>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600" i="1">
                              <a:effectLst/>
                              <a:latin typeface="Cambria Math" panose="02040503050406030204" pitchFamily="18" charset="0"/>
                              <a:ea typeface="Times New Roman" panose="02020603050405020304" pitchFamily="18" charset="0"/>
                              <a:cs typeface="Arial" panose="020B0604020202020204" pitchFamily="34" charset="0"/>
                            </a:rPr>
                            <m:t>𝜎</m:t>
                          </m:r>
                        </m:e>
                        <m:sup>
                          <m:r>
                            <a:rPr lang="en-GB"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GB" sz="1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600" i="1">
                              <a:effectLst/>
                              <a:latin typeface="Cambria Math" panose="02040503050406030204" pitchFamily="18" charset="0"/>
                              <a:ea typeface="Times New Roman" panose="02020603050405020304" pitchFamily="18" charset="0"/>
                              <a:cs typeface="Arial" panose="020B0604020202020204" pitchFamily="34" charset="0"/>
                            </a:rPr>
                            <m:t>1</m:t>
                          </m:r>
                        </m:num>
                        <m:den>
                          <m:r>
                            <a:rPr lang="en-GB" sz="1600" i="1">
                              <a:effectLst/>
                              <a:latin typeface="Cambria Math" panose="02040503050406030204" pitchFamily="18" charset="0"/>
                              <a:ea typeface="Times New Roman" panose="02020603050405020304" pitchFamily="18" charset="0"/>
                              <a:cs typeface="Arial" panose="020B0604020202020204" pitchFamily="34" charset="0"/>
                            </a:rPr>
                            <m:t>𝑛</m:t>
                          </m:r>
                        </m:den>
                      </m:f>
                      <m:nary>
                        <m:naryPr>
                          <m:chr m:val="∑"/>
                          <m:limLoc m:val="undOv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naryPr>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r>
                            <a:rPr lang="en-GB" sz="1600" i="1">
                              <a:effectLst/>
                              <a:latin typeface="Cambria Math" panose="02040503050406030204" pitchFamily="18" charset="0"/>
                              <a:ea typeface="Times New Roman" panose="02020603050405020304" pitchFamily="18" charset="0"/>
                              <a:cs typeface="Arial" panose="020B0604020202020204" pitchFamily="34" charset="0"/>
                            </a:rPr>
                            <m:t>=1</m:t>
                          </m:r>
                        </m:sub>
                        <m:sup>
                          <m:r>
                            <a:rPr lang="en-GB" sz="1600" i="1">
                              <a:effectLst/>
                              <a:latin typeface="Cambria Math" panose="02040503050406030204" pitchFamily="18" charset="0"/>
                              <a:ea typeface="Times New Roman" panose="02020603050405020304" pitchFamily="18" charset="0"/>
                              <a:cs typeface="Arial" panose="020B0604020202020204" pitchFamily="34" charset="0"/>
                            </a:rPr>
                            <m:t>𝑛</m:t>
                          </m:r>
                        </m:sup>
                        <m:e>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en-GB" sz="16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𝜇</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sub>
                                  </m:sSub>
                                </m:e>
                              </m:d>
                            </m:e>
                            <m:sup>
                              <m:r>
                                <a:rPr lang="en-GB" sz="1600" i="1">
                                  <a:effectLst/>
                                  <a:latin typeface="Cambria Math" panose="02040503050406030204" pitchFamily="18" charset="0"/>
                                  <a:ea typeface="Times New Roman" panose="02020603050405020304" pitchFamily="18" charset="0"/>
                                  <a:cs typeface="Arial" panose="020B0604020202020204" pitchFamily="34" charset="0"/>
                                </a:rPr>
                                <m:t>2</m:t>
                              </m:r>
                            </m:sup>
                          </m:sSup>
                        </m:e>
                      </m:nary>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𝑛</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b="0" i="1" smtClean="0">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600" i="1">
                              <a:latin typeface="Cambria Math" panose="02040503050406030204" pitchFamily="18" charset="0"/>
                              <a:ea typeface="Times New Roman" panose="02020603050405020304" pitchFamily="18" charset="0"/>
                              <a:cs typeface="Arial" panose="020B0604020202020204" pitchFamily="34" charset="0"/>
                            </a:rPr>
                          </m:ctrlPr>
                        </m:fPr>
                        <m:num>
                          <m:r>
                            <a:rPr lang="en-GB" sz="1600" i="1">
                              <a:latin typeface="Cambria Math" panose="02040503050406030204" pitchFamily="18" charset="0"/>
                              <a:ea typeface="Times New Roman" panose="02020603050405020304" pitchFamily="18" charset="0"/>
                              <a:cs typeface="Arial" panose="020B0604020202020204" pitchFamily="34" charset="0"/>
                            </a:rPr>
                            <m:t>207,89</m:t>
                          </m:r>
                        </m:num>
                        <m:den>
                          <m:r>
                            <a:rPr lang="en-GB" sz="1600" i="1">
                              <a:latin typeface="Cambria Math" panose="02040503050406030204" pitchFamily="18" charset="0"/>
                              <a:ea typeface="Times New Roman" panose="02020603050405020304" pitchFamily="18" charset="0"/>
                              <a:cs typeface="Arial" panose="020B0604020202020204" pitchFamily="34" charset="0"/>
                            </a:rPr>
                            <m:t>37</m:t>
                          </m:r>
                        </m:den>
                      </m:f>
                      <m:r>
                        <a:rPr lang="en-GB" sz="1600" i="1">
                          <a:latin typeface="Cambria Math" panose="02040503050406030204" pitchFamily="18" charset="0"/>
                          <a:ea typeface="Times New Roman" panose="02020603050405020304" pitchFamily="18" charset="0"/>
                          <a:cs typeface="Arial" panose="020B0604020202020204" pitchFamily="34" charset="0"/>
                        </a:rPr>
                        <m:t>=5,619</m:t>
                      </m:r>
                    </m:oMath>
                  </m:oMathPara>
                </a14:m>
                <a:endParaRPr lang="it-IT" sz="1600" dirty="0">
                  <a:latin typeface="+mj-lt"/>
                  <a:ea typeface="Times New Roman" panose="02020603050405020304" pitchFamily="18" charset="0"/>
                  <a:cs typeface="Times New Roman" panose="02020603050405020304" pitchFamily="18" charset="0"/>
                </a:endParaRPr>
              </a:p>
              <a:p>
                <a:pPr algn="just">
                  <a:lnSpc>
                    <a:spcPct val="150000"/>
                  </a:lnSpc>
                  <a:spcAft>
                    <a:spcPts val="0"/>
                  </a:spcAft>
                </a:pP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4" name="Rettangolo 13"/>
              <p:cNvSpPr>
                <a:spLocks noRot="1" noChangeAspect="1" noMove="1" noResize="1" noEditPoints="1" noAdjustHandles="1" noChangeArrowheads="1" noChangeShapeType="1" noTextEdit="1"/>
              </p:cNvSpPr>
              <p:nvPr/>
            </p:nvSpPr>
            <p:spPr>
              <a:xfrm>
                <a:off x="4802001" y="3734751"/>
                <a:ext cx="4572000" cy="2226122"/>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674684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Calcolo della varianza con metodo alternativo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372140" y="1447569"/>
                <a:ext cx="7931888" cy="247317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Una formula equivalente per calcolare la varianza è data da:</a:t>
                </a: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274320" indent="-274320" algn="just">
                  <a:lnSpc>
                    <a:spcPct val="150000"/>
                  </a:lnSpc>
                  <a:spcAft>
                    <a:spcPts val="0"/>
                  </a:spcAft>
                </a:pPr>
                <a:r>
                  <a:rPr lang="it-IT" b="0" i="0" kern="0" dirty="0">
                    <a:effectLst/>
                    <a:latin typeface="Arial" panose="020B0604020202020204" pitchFamily="34" charset="0"/>
                    <a:cs typeface="Times New Roman" panose="02020603050405020304" pitchFamily="18" charset="0"/>
                  </a:rPr>
                  <a:t> </a:t>
                </a:r>
                <a:endParaRPr lang="it-IT" b="1" i="1" kern="0" dirty="0">
                  <a:effectLst/>
                  <a:latin typeface="Arial" panose="020B0604020202020204" pitchFamily="34" charset="0"/>
                </a:endParaRPr>
              </a:p>
              <a:p>
                <a:pPr algn="just">
                  <a:lnSpc>
                    <a:spcPct val="150000"/>
                  </a:lnSpc>
                  <a:spcAft>
                    <a:spcPts val="0"/>
                  </a:spcAft>
                </a:pP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372140" y="1447569"/>
                <a:ext cx="7931888" cy="2473178"/>
              </a:xfrm>
              <a:prstGeom prst="rect">
                <a:avLst/>
              </a:prstGeom>
              <a:blipFill>
                <a:blip r:embed="rId4"/>
                <a:stretch>
                  <a:fillRect l="-615"/>
                </a:stretch>
              </a:blipFill>
            </p:spPr>
            <p:txBody>
              <a:bodyPr/>
              <a:lstStyle/>
              <a:p>
                <a:r>
                  <a:rPr lang="it-IT">
                    <a:noFill/>
                  </a:rPr>
                  <a:t> </a:t>
                </a:r>
              </a:p>
            </p:txBody>
          </p:sp>
        </mc:Fallback>
      </mc:AlternateContent>
    </p:spTree>
    <p:extLst>
      <p:ext uri="{BB962C8B-B14F-4D97-AF65-F5344CB8AC3E}">
        <p14:creationId xmlns:p14="http://schemas.microsoft.com/office/powerpoint/2010/main" val="1937272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1520</TotalTime>
  <Words>1482</Words>
  <Application>Microsoft Office PowerPoint</Application>
  <PresentationFormat>Presentazione su schermo (4:3)</PresentationFormat>
  <Paragraphs>603</Paragraphs>
  <Slides>29</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29</vt:i4>
      </vt:variant>
    </vt:vector>
  </HeadingPairs>
  <TitlesOfParts>
    <vt:vector size="39" baseType="lpstr">
      <vt:lpstr>Arial</vt:lpstr>
      <vt:lpstr>Cali</vt:lpstr>
      <vt:lpstr>Calibri</vt:lpstr>
      <vt:lpstr>Cambria Math</vt:lpstr>
      <vt:lpstr>Helvetica</vt:lpstr>
      <vt:lpstr>Slimbach-Book</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Genova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 R</dc:creator>
  <cp:lastModifiedBy>enrico.ivaldi@unige.it</cp:lastModifiedBy>
  <cp:revision>78</cp:revision>
  <dcterms:created xsi:type="dcterms:W3CDTF">2017-09-19T14:10:46Z</dcterms:created>
  <dcterms:modified xsi:type="dcterms:W3CDTF">2019-10-30T07:52:43Z</dcterms:modified>
</cp:coreProperties>
</file>