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1" r:id="rId14"/>
    <p:sldId id="272" r:id="rId15"/>
    <p:sldId id="273" r:id="rId16"/>
    <p:sldId id="274" r:id="rId17"/>
    <p:sldId id="275" r:id="rId18"/>
    <p:sldId id="276" r:id="rId19"/>
    <p:sldId id="278" r:id="rId20"/>
    <p:sldId id="279" r:id="rId21"/>
    <p:sldId id="281" r:id="rId22"/>
    <p:sldId id="282" r:id="rId23"/>
    <p:sldId id="283" r:id="rId24"/>
    <p:sldId id="286" r:id="rId25"/>
    <p:sldId id="287" r:id="rId26"/>
    <p:sldId id="288" r:id="rId27"/>
    <p:sldId id="289" r:id="rId28"/>
    <p:sldId id="290" r:id="rId29"/>
    <p:sldId id="291" r:id="rId30"/>
    <p:sldId id="292" r:id="rId3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3"/>
    <p:restoredTop sz="94690"/>
  </p:normalViewPr>
  <p:slideViewPr>
    <p:cSldViewPr snapToGrid="0" snapToObjects="1" showGuides="1">
      <p:cViewPr varScale="1">
        <p:scale>
          <a:sx n="69" d="100"/>
          <a:sy n="69" d="100"/>
        </p:scale>
        <p:origin x="792" y="72"/>
      </p:cViewPr>
      <p:guideLst>
        <p:guide orient="horz" pos="2159"/>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9AD7C-7090-714D-97D0-459441F30915}" type="datetimeFigureOut">
              <a:rPr lang="it-IT" smtClean="0"/>
              <a:t>30/10/2019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C76E2-5BF2-7B4B-9DE7-E38959A806E9}" type="slidenum">
              <a:rPr lang="it-IT" smtClean="0"/>
              <a:t>‹N›</a:t>
            </a:fld>
            <a:endParaRPr lang="it-IT"/>
          </a:p>
        </p:txBody>
      </p:sp>
    </p:spTree>
    <p:extLst>
      <p:ext uri="{BB962C8B-B14F-4D97-AF65-F5344CB8AC3E}">
        <p14:creationId xmlns:p14="http://schemas.microsoft.com/office/powerpoint/2010/main" val="1534843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F2C76E2-5BF2-7B4B-9DE7-E38959A806E9}" type="slidenum">
              <a:rPr lang="it-IT" smtClean="0"/>
              <a:t>1</a:t>
            </a:fld>
            <a:endParaRPr lang="it-IT"/>
          </a:p>
        </p:txBody>
      </p:sp>
    </p:spTree>
    <p:extLst>
      <p:ext uri="{BB962C8B-B14F-4D97-AF65-F5344CB8AC3E}">
        <p14:creationId xmlns:p14="http://schemas.microsoft.com/office/powerpoint/2010/main" val="38207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59419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74147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753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3305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932A30B-5EF6-0F4C-BCDE-F7A18F9D324C}" type="datetimeFigureOut">
              <a:rPr lang="it-IT" smtClean="0"/>
              <a:t>30/10/2019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5065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32A30B-5EF6-0F4C-BCDE-F7A18F9D324C}"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57098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32A30B-5EF6-0F4C-BCDE-F7A18F9D324C}" type="datetimeFigureOut">
              <a:rPr lang="it-IT" smtClean="0"/>
              <a:t>30/10/2019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9369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932A30B-5EF6-0F4C-BCDE-F7A18F9D324C}" type="datetimeFigureOut">
              <a:rPr lang="it-IT" smtClean="0"/>
              <a:t>30/10/2019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78317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32A30B-5EF6-0F4C-BCDE-F7A18F9D324C}" type="datetimeFigureOut">
              <a:rPr lang="it-IT" smtClean="0"/>
              <a:t>30/10/2019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243224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119478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932A30B-5EF6-0F4C-BCDE-F7A18F9D324C}" type="datetimeFigureOut">
              <a:rPr lang="it-IT" smtClean="0"/>
              <a:t>30/10/2019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F426F7-4E86-CB4A-B11E-787A40C7FBC8}" type="slidenum">
              <a:rPr lang="it-IT" smtClean="0"/>
              <a:t>‹N›</a:t>
            </a:fld>
            <a:endParaRPr lang="it-IT"/>
          </a:p>
        </p:txBody>
      </p:sp>
    </p:spTree>
    <p:extLst>
      <p:ext uri="{BB962C8B-B14F-4D97-AF65-F5344CB8AC3E}">
        <p14:creationId xmlns:p14="http://schemas.microsoft.com/office/powerpoint/2010/main" val="366991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A30B-5EF6-0F4C-BCDE-F7A18F9D324C}" type="datetimeFigureOut">
              <a:rPr lang="it-IT" smtClean="0"/>
              <a:t>30/10/2019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26F7-4E86-CB4A-B11E-787A40C7FBC8}" type="slidenum">
              <a:rPr lang="it-IT" smtClean="0"/>
              <a:t>‹N›</a:t>
            </a:fld>
            <a:endParaRPr lang="it-IT"/>
          </a:p>
        </p:txBody>
      </p:sp>
    </p:spTree>
    <p:extLst>
      <p:ext uri="{BB962C8B-B14F-4D97-AF65-F5344CB8AC3E}">
        <p14:creationId xmlns:p14="http://schemas.microsoft.com/office/powerpoint/2010/main" val="294055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em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19.png"/><Relationship Id="rId5" Type="http://schemas.openxmlformats.org/officeDocument/2006/relationships/oleObject" Target="../embeddings/oleObject1.bin"/><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885950"/>
            <a:ext cx="9157744" cy="49720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1461015" y="2922263"/>
            <a:ext cx="6215813" cy="461665"/>
          </a:xfrm>
          <a:prstGeom prst="rect">
            <a:avLst/>
          </a:prstGeom>
          <a:noFill/>
        </p:spPr>
        <p:txBody>
          <a:bodyPr wrap="square" rtlCol="0">
            <a:spAutoFit/>
          </a:bodyPr>
          <a:lstStyle/>
          <a:p>
            <a:pPr algn="ctr"/>
            <a:r>
              <a:rPr lang="it-IT" sz="2400" b="1" dirty="0" smtClean="0">
                <a:solidFill>
                  <a:schemeClr val="bg1"/>
                </a:solidFill>
              </a:rPr>
              <a:t>Le medie</a:t>
            </a:r>
            <a:endParaRPr lang="it-IT" sz="2400" b="1" dirty="0">
              <a:solidFill>
                <a:schemeClr val="bg1"/>
              </a:solidFill>
            </a:endParaRPr>
          </a:p>
        </p:txBody>
      </p:sp>
      <p:sp>
        <p:nvSpPr>
          <p:cNvPr id="4" name="Rettangolo 3"/>
          <p:cNvSpPr/>
          <p:nvPr/>
        </p:nvSpPr>
        <p:spPr>
          <a:xfrm>
            <a:off x="-1" y="0"/>
            <a:ext cx="9157745" cy="188595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ttangolo 19"/>
          <p:cNvSpPr/>
          <p:nvPr/>
        </p:nvSpPr>
        <p:spPr>
          <a:xfrm>
            <a:off x="0" y="6497674"/>
            <a:ext cx="9265735" cy="360326"/>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102316" y="6497674"/>
            <a:ext cx="2929843" cy="307777"/>
          </a:xfrm>
          <a:prstGeom prst="rect">
            <a:avLst/>
          </a:prstGeom>
          <a:noFill/>
        </p:spPr>
        <p:txBody>
          <a:bodyPr wrap="square" rtlCol="0">
            <a:spAutoFit/>
          </a:bodyPr>
          <a:lstStyle/>
          <a:p>
            <a:pPr algn="ctr"/>
            <a:r>
              <a:rPr lang="it-IT" sz="1400" dirty="0" smtClean="0">
                <a:solidFill>
                  <a:schemeClr val="bg1"/>
                </a:solidFill>
              </a:rPr>
              <a:t>Prof. Enrico Ivaldi</a:t>
            </a:r>
            <a:endParaRPr lang="it-IT" sz="1400" dirty="0">
              <a:solidFill>
                <a:schemeClr val="bg1"/>
              </a:solidFill>
            </a:endParaRPr>
          </a:p>
        </p:txBody>
      </p:sp>
      <p:pic>
        <p:nvPicPr>
          <p:cNvPr id="7" name="Immagine 6"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
            <a:ext cx="2432050" cy="1282601"/>
          </a:xfrm>
          <a:prstGeom prst="rect">
            <a:avLst/>
          </a:prstGeom>
        </p:spPr>
      </p:pic>
    </p:spTree>
    <p:extLst>
      <p:ext uri="{BB962C8B-B14F-4D97-AF65-F5344CB8AC3E}">
        <p14:creationId xmlns:p14="http://schemas.microsoft.com/office/powerpoint/2010/main" val="137667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Media aritmetica ponderata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ttangolo 13"/>
          <p:cNvSpPr/>
          <p:nvPr/>
        </p:nvSpPr>
        <p:spPr>
          <a:xfrm>
            <a:off x="228035" y="1052253"/>
            <a:ext cx="8444429" cy="1338828"/>
          </a:xfrm>
          <a:prstGeom prst="rect">
            <a:avLst/>
          </a:prstGeom>
        </p:spPr>
        <p:txBody>
          <a:bodyPr wrap="square">
            <a:spAutoFit/>
          </a:bodyPr>
          <a:lstStyle/>
          <a:p>
            <a:pPr algn="just">
              <a:lnSpc>
                <a:spcPct val="150000"/>
              </a:lnSpc>
              <a:spcAft>
                <a:spcPts val="0"/>
              </a:spcAft>
            </a:pPr>
            <a:r>
              <a:rPr lang="it-IT" b="1" dirty="0" smtClean="0">
                <a:latin typeface="Arial" panose="020B0604020202020204" pitchFamily="34" charset="0"/>
                <a:ea typeface="Times New Roman" panose="02020603050405020304" pitchFamily="18" charset="0"/>
                <a:cs typeface="Times New Roman" panose="02020603050405020304" pitchFamily="18" charset="0"/>
              </a:rPr>
              <a:t>Esempio</a:t>
            </a:r>
            <a:r>
              <a:rPr lang="it-IT" dirty="0" smtClean="0">
                <a:latin typeface="Arial" panose="020B0604020202020204" pitchFamily="34" charset="0"/>
                <a:ea typeface="Times New Roman" panose="02020603050405020304" pitchFamily="18" charset="0"/>
                <a:cs typeface="Times New Roman" panose="02020603050405020304" pitchFamily="18" charset="0"/>
              </a:rPr>
              <a:t>: si </a:t>
            </a:r>
            <a:r>
              <a:rPr lang="it-IT" i="1" dirty="0">
                <a:latin typeface="Arial" panose="020B0604020202020204" pitchFamily="34" charset="0"/>
                <a:ea typeface="Times New Roman" panose="02020603050405020304" pitchFamily="18" charset="0"/>
                <a:cs typeface="Times New Roman" panose="02020603050405020304" pitchFamily="18" charset="0"/>
              </a:rPr>
              <a:t>calcoli la media degli esami sostenuti con riferimento ai crediti che essi apportano al piano di studi  Statistica: voto 27 crediti 8, Sociologia: voto 21 crediti 12, Storia Moderna: voto 28 crediti 4.</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ttangolo 2"/>
          <p:cNvSpPr/>
          <p:nvPr/>
        </p:nvSpPr>
        <p:spPr>
          <a:xfrm>
            <a:off x="720347" y="3782308"/>
            <a:ext cx="7729590" cy="1754326"/>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La media dei voti sarà quindi uguale a 24,16.</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Si osservi che se non avessi preso in considerazione il numero dei crediti la media dei voti sarebbe stata 25,33</a:t>
            </a:r>
          </a:p>
        </p:txBody>
      </p:sp>
      <mc:AlternateContent xmlns:mc="http://schemas.openxmlformats.org/markup-compatibility/2006" xmlns:a14="http://schemas.microsoft.com/office/drawing/2010/main">
        <mc:Choice Requires="a14">
          <p:sp>
            <p:nvSpPr>
              <p:cNvPr id="4" name="Rettangolo 3"/>
              <p:cNvSpPr/>
              <p:nvPr/>
            </p:nvSpPr>
            <p:spPr>
              <a:xfrm>
                <a:off x="421039" y="2928944"/>
                <a:ext cx="3567066" cy="6422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num>
                        <m:den>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den>
                      </m:f>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421039" y="2928944"/>
                <a:ext cx="3567066" cy="642292"/>
              </a:xfrm>
              <a:prstGeom prst="rect">
                <a:avLst/>
              </a:prstGeom>
              <a:blipFill rotWithShape="0">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565540" y="2746767"/>
                <a:ext cx="3884397" cy="879856"/>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27∙8+21∙12+28∙4</m:t>
                          </m:r>
                        </m:num>
                        <m:den>
                          <m:r>
                            <a:rPr lang="it-IT" i="1">
                              <a:latin typeface="Cambria Math" panose="02040503050406030204" pitchFamily="18" charset="0"/>
                              <a:ea typeface="Times New Roman" panose="02020603050405020304" pitchFamily="18" charset="0"/>
                              <a:cs typeface="Times New Roman" panose="02020603050405020304" pitchFamily="18" charset="0"/>
                            </a:rPr>
                            <m:t>8+12+4</m:t>
                          </m:r>
                        </m:den>
                      </m:f>
                      <m:r>
                        <a:rPr lang="it-IT" i="1">
                          <a:latin typeface="Cambria Math" panose="02040503050406030204" pitchFamily="18" charset="0"/>
                          <a:ea typeface="Times New Roman" panose="02020603050405020304" pitchFamily="18" charset="0"/>
                          <a:cs typeface="Times New Roman" panose="02020603050405020304" pitchFamily="18" charset="0"/>
                        </a:rPr>
                        <m:t>=24,16</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4565540" y="2746767"/>
                <a:ext cx="3884397" cy="879856"/>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01495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media sfrondata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89841" y="1129611"/>
            <a:ext cx="8025788" cy="1200329"/>
          </a:xfrm>
          <a:prstGeom prst="rect">
            <a:avLst/>
          </a:prstGeom>
        </p:spPr>
        <p:txBody>
          <a:bodyPr wrap="square">
            <a:spAutoFit/>
          </a:bodyPr>
          <a:lstStyle/>
          <a:p>
            <a:pPr algn="just" eaLnBrk="0" hangingPunct="0">
              <a:spcBef>
                <a:spcPct val="0"/>
              </a:spcBef>
              <a:buClr>
                <a:schemeClr val="folHlink"/>
              </a:buClr>
              <a:tabLst>
                <a:tab pos="457200" algn="l"/>
              </a:tabLst>
            </a:pPr>
            <a:r>
              <a:rPr lang="it-IT" altLang="it-IT" dirty="0">
                <a:latin typeface="Tahoma" pitchFamily="34" charset="0"/>
                <a:cs typeface="Times New Roman" pitchFamily="18" charset="0"/>
              </a:rPr>
              <a:t>La </a:t>
            </a:r>
            <a:r>
              <a:rPr lang="it-IT" altLang="it-IT" dirty="0">
                <a:latin typeface="Arial" panose="020B0604020202020204" pitchFamily="34" charset="0"/>
                <a:cs typeface="Arial" panose="020B0604020202020204" pitchFamily="34" charset="0"/>
              </a:rPr>
              <a:t>Media aritmetica dipende da tutti i valori osservati e quindi risente dei valori estremi (valori anomali</a:t>
            </a:r>
            <a:r>
              <a:rPr lang="it-IT" altLang="it-IT" dirty="0" smtClean="0">
                <a:latin typeface="Arial" panose="020B0604020202020204" pitchFamily="34" charset="0"/>
                <a:cs typeface="Arial" panose="020B0604020202020204" pitchFamily="34" charset="0"/>
              </a:rPr>
              <a:t>) per ovviare a questa criticità è possibile utilizzare la </a:t>
            </a:r>
            <a:r>
              <a:rPr lang="it-IT" altLang="it-IT" b="1" i="1" dirty="0" smtClean="0">
                <a:latin typeface="Arial" panose="020B0604020202020204" pitchFamily="34" charset="0"/>
                <a:cs typeface="Arial" panose="020B0604020202020204" pitchFamily="34" charset="0"/>
              </a:rPr>
              <a:t>media sfrondata o </a:t>
            </a:r>
            <a:r>
              <a:rPr lang="it-IT" altLang="it-IT" b="1" i="1" dirty="0" err="1" smtClean="0">
                <a:latin typeface="Arial" panose="020B0604020202020204" pitchFamily="34" charset="0"/>
                <a:cs typeface="Arial" panose="020B0604020202020204" pitchFamily="34" charset="0"/>
              </a:rPr>
              <a:t>trimmed</a:t>
            </a:r>
            <a:r>
              <a:rPr lang="it-IT" altLang="it-IT" b="1" i="1" dirty="0" smtClean="0">
                <a:latin typeface="Arial" panose="020B0604020202020204" pitchFamily="34" charset="0"/>
                <a:cs typeface="Arial" panose="020B0604020202020204" pitchFamily="34" charset="0"/>
              </a:rPr>
              <a:t> </a:t>
            </a:r>
            <a:r>
              <a:rPr lang="it-IT" altLang="it-IT" b="1" i="1" dirty="0" err="1" smtClean="0">
                <a:latin typeface="Arial" panose="020B0604020202020204" pitchFamily="34" charset="0"/>
                <a:cs typeface="Arial" panose="020B0604020202020204" pitchFamily="34" charset="0"/>
              </a:rPr>
              <a:t>mean</a:t>
            </a:r>
            <a:r>
              <a:rPr lang="it-IT" altLang="it-IT" b="1" i="1" dirty="0" smtClean="0">
                <a:latin typeface="Arial" panose="020B0604020202020204" pitchFamily="34" charset="0"/>
                <a:cs typeface="Arial" panose="020B0604020202020204" pitchFamily="34" charset="0"/>
              </a:rPr>
              <a:t> </a:t>
            </a:r>
            <a:r>
              <a:rPr lang="it-IT" altLang="it-IT" dirty="0" smtClean="0">
                <a:latin typeface="Arial" panose="020B0604020202020204" pitchFamily="34" charset="0"/>
                <a:cs typeface="Arial" panose="020B0604020202020204" pitchFamily="34" charset="0"/>
              </a:rPr>
              <a:t>ovvero</a:t>
            </a:r>
            <a:r>
              <a:rPr lang="it-IT" altLang="it-IT" b="1" i="1" dirty="0" smtClean="0">
                <a:latin typeface="Arial" panose="020B0604020202020204" pitchFamily="34" charset="0"/>
                <a:cs typeface="Arial" panose="020B0604020202020204" pitchFamily="34" charset="0"/>
              </a:rPr>
              <a:t> </a:t>
            </a:r>
            <a:r>
              <a:rPr lang="it-IT" altLang="it-IT" dirty="0" smtClean="0">
                <a:latin typeface="Arial" panose="020B0604020202020204" pitchFamily="34" charset="0"/>
                <a:cs typeface="Arial" panose="020B0604020202020204" pitchFamily="34" charset="0"/>
              </a:rPr>
              <a:t>la </a:t>
            </a:r>
            <a:r>
              <a:rPr lang="it-IT" altLang="it-IT" dirty="0">
                <a:latin typeface="Arial" panose="020B0604020202020204" pitchFamily="34" charset="0"/>
                <a:cs typeface="Arial" panose="020B0604020202020204" pitchFamily="34" charset="0"/>
              </a:rPr>
              <a:t>media aritmetica calcolata su una fissata percentuale di valori centrali di un insieme di dati. </a:t>
            </a:r>
            <a:endParaRPr lang="it-IT" altLang="it-IT" dirty="0">
              <a:latin typeface="Tahoma" pitchFamily="34" charset="0"/>
            </a:endParaRPr>
          </a:p>
        </p:txBody>
      </p:sp>
      <p:sp>
        <p:nvSpPr>
          <p:cNvPr id="4" name="Rettangolo 3"/>
          <p:cNvSpPr/>
          <p:nvPr/>
        </p:nvSpPr>
        <p:spPr>
          <a:xfrm>
            <a:off x="431218" y="2486943"/>
            <a:ext cx="8038063" cy="1776384"/>
          </a:xfrm>
          <a:prstGeom prst="rect">
            <a:avLst/>
          </a:prstGeom>
        </p:spPr>
        <p:txBody>
          <a:bodyPr wrap="square">
            <a:spAutoFit/>
          </a:bodyPr>
          <a:lstStyle/>
          <a:p>
            <a:pPr marL="4763" indent="-4763" algn="just" eaLnBrk="0" hangingPunct="0">
              <a:lnSpc>
                <a:spcPct val="140000"/>
              </a:lnSpc>
              <a:spcBef>
                <a:spcPct val="0"/>
              </a:spcBef>
              <a:buFontTx/>
              <a:buNone/>
            </a:pPr>
            <a:r>
              <a:rPr lang="it-IT" altLang="it-IT" sz="1600" dirty="0">
                <a:latin typeface="Arial" panose="020B0604020202020204" pitchFamily="34" charset="0"/>
                <a:cs typeface="Arial" panose="020B0604020202020204" pitchFamily="34" charset="0"/>
              </a:rPr>
              <a:t>Ad esempio nella </a:t>
            </a:r>
            <a:r>
              <a:rPr lang="it-IT" altLang="it-IT" sz="1600" dirty="0" err="1">
                <a:latin typeface="Arial" panose="020B0604020202020204" pitchFamily="34" charset="0"/>
                <a:cs typeface="Arial" panose="020B0604020202020204" pitchFamily="34" charset="0"/>
              </a:rPr>
              <a:t>trimmed</a:t>
            </a:r>
            <a:r>
              <a:rPr lang="it-IT" altLang="it-IT" sz="1600" dirty="0">
                <a:latin typeface="Arial" panose="020B0604020202020204" pitchFamily="34" charset="0"/>
                <a:cs typeface="Arial" panose="020B0604020202020204" pitchFamily="34" charset="0"/>
              </a:rPr>
              <a:t> </a:t>
            </a:r>
            <a:r>
              <a:rPr lang="it-IT" altLang="it-IT" sz="1600" dirty="0" err="1">
                <a:latin typeface="Arial" panose="020B0604020202020204" pitchFamily="34" charset="0"/>
                <a:cs typeface="Arial" panose="020B0604020202020204" pitchFamily="34" charset="0"/>
              </a:rPr>
              <a:t>mean</a:t>
            </a:r>
            <a:r>
              <a:rPr lang="it-IT" altLang="it-IT" sz="1600" dirty="0">
                <a:latin typeface="Arial" panose="020B0604020202020204" pitchFamily="34" charset="0"/>
                <a:cs typeface="Arial" panose="020B0604020202020204" pitchFamily="34" charset="0"/>
              </a:rPr>
              <a:t> al 50% si escludono il 25% dei valori più piccoli e il 25% dei valori più grandi</a:t>
            </a:r>
            <a:r>
              <a:rPr lang="it-IT" altLang="it-IT" sz="1600" dirty="0" smtClean="0">
                <a:latin typeface="Arial" panose="020B0604020202020204" pitchFamily="34" charset="0"/>
                <a:cs typeface="Arial" panose="020B0604020202020204" pitchFamily="34" charset="0"/>
              </a:rPr>
              <a:t>.</a:t>
            </a:r>
          </a:p>
          <a:p>
            <a:pPr marL="4763" indent="-4763" algn="just" eaLnBrk="0" hangingPunct="0">
              <a:lnSpc>
                <a:spcPct val="140000"/>
              </a:lnSpc>
              <a:spcBef>
                <a:spcPct val="0"/>
              </a:spcBef>
              <a:buFontTx/>
              <a:buNone/>
            </a:pPr>
            <a:endParaRPr lang="it-IT" altLang="it-IT" sz="1600" dirty="0">
              <a:latin typeface="Arial" panose="020B0604020202020204" pitchFamily="34" charset="0"/>
              <a:cs typeface="Arial" panose="020B0604020202020204" pitchFamily="34" charset="0"/>
            </a:endParaRPr>
          </a:p>
          <a:p>
            <a:pPr marL="4763" indent="-4763" algn="just" eaLnBrk="0" hangingPunct="0">
              <a:lnSpc>
                <a:spcPct val="140000"/>
              </a:lnSpc>
              <a:spcBef>
                <a:spcPct val="0"/>
              </a:spcBef>
              <a:buFontTx/>
              <a:buNone/>
            </a:pPr>
            <a:r>
              <a:rPr lang="it-IT" altLang="it-IT" sz="1600" b="1" dirty="0" smtClean="0">
                <a:latin typeface="Arial" panose="020B0604020202020204" pitchFamily="34" charset="0"/>
                <a:cs typeface="Arial" panose="020B0604020202020204" pitchFamily="34" charset="0"/>
              </a:rPr>
              <a:t>Esempio</a:t>
            </a:r>
            <a:r>
              <a:rPr lang="it-IT" altLang="it-IT" sz="1600" dirty="0" smtClean="0">
                <a:latin typeface="Arial" panose="020B0604020202020204" pitchFamily="34" charset="0"/>
                <a:cs typeface="Arial" panose="020B0604020202020204" pitchFamily="34" charset="0"/>
              </a:rPr>
              <a:t>: Con </a:t>
            </a:r>
            <a:r>
              <a:rPr lang="it-IT" altLang="it-IT" sz="1600" dirty="0">
                <a:latin typeface="Arial" panose="020B0604020202020204" pitchFamily="34" charset="0"/>
                <a:cs typeface="Arial" panose="020B0604020202020204" pitchFamily="34" charset="0"/>
              </a:rPr>
              <a:t>valori del carattere (</a:t>
            </a:r>
            <a:r>
              <a:rPr lang="it-IT" altLang="it-IT" sz="1600" b="1" dirty="0">
                <a:latin typeface="Arial" panose="020B0604020202020204" pitchFamily="34" charset="0"/>
                <a:cs typeface="Arial" panose="020B0604020202020204" pitchFamily="34" charset="0"/>
              </a:rPr>
              <a:t>3, 5, 5, 6, 8, 8, 9, 150</a:t>
            </a:r>
            <a:r>
              <a:rPr lang="it-IT" altLang="it-IT" sz="1600" dirty="0">
                <a:latin typeface="Arial" panose="020B0604020202020204" pitchFamily="34" charset="0"/>
                <a:cs typeface="Arial" panose="020B0604020202020204" pitchFamily="34" charset="0"/>
              </a:rPr>
              <a:t>) la </a:t>
            </a:r>
            <a:r>
              <a:rPr lang="it-IT" altLang="it-IT" sz="1600" b="1" dirty="0" err="1">
                <a:latin typeface="Arial" panose="020B0604020202020204" pitchFamily="34" charset="0"/>
                <a:cs typeface="Arial" panose="020B0604020202020204" pitchFamily="34" charset="0"/>
              </a:rPr>
              <a:t>trimmed</a:t>
            </a:r>
            <a:r>
              <a:rPr lang="it-IT" altLang="it-IT" sz="1600" b="1" dirty="0">
                <a:latin typeface="Arial" panose="020B0604020202020204" pitchFamily="34" charset="0"/>
                <a:cs typeface="Arial" panose="020B0604020202020204" pitchFamily="34" charset="0"/>
              </a:rPr>
              <a:t> </a:t>
            </a:r>
            <a:r>
              <a:rPr lang="it-IT" altLang="it-IT" sz="1600" b="1" dirty="0" err="1">
                <a:latin typeface="Arial" panose="020B0604020202020204" pitchFamily="34" charset="0"/>
                <a:cs typeface="Arial" panose="020B0604020202020204" pitchFamily="34" charset="0"/>
              </a:rPr>
              <a:t>mean</a:t>
            </a:r>
            <a:r>
              <a:rPr lang="it-IT" altLang="it-IT" sz="1600" dirty="0">
                <a:latin typeface="Arial" panose="020B0604020202020204" pitchFamily="34" charset="0"/>
                <a:cs typeface="Arial" panose="020B0604020202020204" pitchFamily="34" charset="0"/>
              </a:rPr>
              <a:t> al 50% sarà ottenuta escludendo i due valori più </a:t>
            </a:r>
            <a:r>
              <a:rPr lang="it-IT" altLang="it-IT" sz="1600" dirty="0" smtClean="0">
                <a:latin typeface="Arial" panose="020B0604020202020204" pitchFamily="34" charset="0"/>
                <a:cs typeface="Arial" panose="020B0604020202020204" pitchFamily="34" charset="0"/>
              </a:rPr>
              <a:t>piccoli (3 e 5) </a:t>
            </a:r>
            <a:r>
              <a:rPr lang="it-IT" altLang="it-IT" sz="1600" dirty="0">
                <a:latin typeface="Arial" panose="020B0604020202020204" pitchFamily="34" charset="0"/>
                <a:cs typeface="Arial" panose="020B0604020202020204" pitchFamily="34" charset="0"/>
              </a:rPr>
              <a:t>e i due più grandi </a:t>
            </a:r>
            <a:r>
              <a:rPr lang="it-IT" altLang="it-IT" sz="1600" dirty="0" smtClean="0">
                <a:latin typeface="Arial" panose="020B0604020202020204" pitchFamily="34" charset="0"/>
                <a:cs typeface="Arial" panose="020B0604020202020204" pitchFamily="34" charset="0"/>
              </a:rPr>
              <a:t>(9 e 150)</a:t>
            </a:r>
            <a:endParaRPr lang="it-IT" altLang="it-IT"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ttangolo 4"/>
              <p:cNvSpPr/>
              <p:nvPr/>
            </p:nvSpPr>
            <p:spPr>
              <a:xfrm>
                <a:off x="479687" y="4638037"/>
                <a:ext cx="2746265"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it-IT" i="1">
                          <a:sym typeface="Symbol" panose="05050102010706020507" pitchFamily="18" charset="2"/>
                        </a:rPr>
                        <m:t></m:t>
                      </m:r>
                      <m:r>
                        <a:rPr lang="it-IT" b="0" i="1" smtClean="0">
                          <a:latin typeface="Cambria Math" panose="02040503050406030204" pitchFamily="18" charset="0"/>
                          <a:sym typeface="Symbol" panose="05050102010706020507" pitchFamily="18" charset="2"/>
                        </a:rPr>
                        <m:t>=</m:t>
                      </m:r>
                      <m:f>
                        <m:fPr>
                          <m:ctrlPr>
                            <a:rPr lang="it-IT" i="1">
                              <a:latin typeface="Cambria Math" panose="02040503050406030204" pitchFamily="18" charset="0"/>
                            </a:rPr>
                          </m:ctrlPr>
                        </m:fPr>
                        <m:num>
                          <m:r>
                            <a:rPr lang="it-IT" i="0">
                              <a:latin typeface="Cambria Math" panose="02040503050406030204" pitchFamily="18" charset="0"/>
                            </a:rPr>
                            <m:t>5+6+8+8</m:t>
                          </m:r>
                        </m:num>
                        <m:den>
                          <m:r>
                            <a:rPr lang="it-IT" i="0">
                              <a:latin typeface="Cambria Math" panose="02040503050406030204" pitchFamily="18" charset="0"/>
                            </a:rPr>
                            <m:t>4</m:t>
                          </m:r>
                        </m:den>
                      </m:f>
                      <m:r>
                        <a:rPr lang="it-IT" i="0">
                          <a:latin typeface="Cambria Math" panose="02040503050406030204" pitchFamily="18" charset="0"/>
                        </a:rPr>
                        <m:t>=6,75</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479687" y="4638037"/>
                <a:ext cx="2746265" cy="616515"/>
              </a:xfrm>
              <a:prstGeom prst="rect">
                <a:avLst/>
              </a:prstGeom>
              <a:blipFill rotWithShape="0">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86616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Moda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47031" y="1067072"/>
            <a:ext cx="8124940" cy="646331"/>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a:t>
            </a:r>
            <a:r>
              <a:rPr lang="it-IT" b="1" dirty="0">
                <a:latin typeface="Arial" panose="020B0604020202020204" pitchFamily="34" charset="0"/>
                <a:ea typeface="Times New Roman" panose="02020603050405020304" pitchFamily="18" charset="0"/>
                <a:cs typeface="Times New Roman" panose="02020603050405020304" pitchFamily="18" charset="0"/>
              </a:rPr>
              <a:t>moda</a:t>
            </a:r>
            <a:r>
              <a:rPr lang="it-IT" dirty="0">
                <a:latin typeface="Arial" panose="020B0604020202020204" pitchFamily="34" charset="0"/>
                <a:ea typeface="Times New Roman" panose="02020603050405020304" pitchFamily="18" charset="0"/>
                <a:cs typeface="Times New Roman" panose="02020603050405020304" pitchFamily="18" charset="0"/>
              </a:rPr>
              <a:t> è la modalità della distribuzione che si presenta con la massima frequenza (assoluta, relativa o percentuale).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ttangolo 3"/>
          <p:cNvSpPr/>
          <p:nvPr/>
        </p:nvSpPr>
        <p:spPr>
          <a:xfrm>
            <a:off x="704276" y="1897558"/>
            <a:ext cx="7410450" cy="2062103"/>
          </a:xfrm>
          <a:prstGeom prst="rect">
            <a:avLst/>
          </a:prstGeom>
        </p:spPr>
        <p:txBody>
          <a:bodyPr wrap="square">
            <a:spAutoFit/>
          </a:bodyPr>
          <a:lstStyle/>
          <a:p>
            <a:pPr algn="just"/>
            <a:r>
              <a:rPr lang="it-IT" sz="1600" dirty="0">
                <a:latin typeface="Arial" panose="020B0604020202020204" pitchFamily="34" charset="0"/>
                <a:ea typeface="Times New Roman" panose="02020603050405020304" pitchFamily="18" charset="0"/>
                <a:cs typeface="Arial" panose="020B0604020202020204" pitchFamily="34" charset="0"/>
              </a:rPr>
              <a:t>La moda è una media di posizione che può essere calcolata per qualsiasi tipo di carattere, in particolare anche per i caratteri qualitativi sconnessi. </a:t>
            </a:r>
            <a:endParaRPr lang="it-IT" sz="16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it-IT" sz="1600" dirty="0">
              <a:latin typeface="Arial" panose="020B0604020202020204" pitchFamily="34" charset="0"/>
              <a:ea typeface="Times New Roman" panose="02020603050405020304" pitchFamily="18"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Una distribuzione si dice </a:t>
            </a:r>
            <a:r>
              <a:rPr lang="it-IT" sz="1600" i="1" dirty="0">
                <a:latin typeface="Arial" panose="020B0604020202020204" pitchFamily="34" charset="0"/>
                <a:cs typeface="Arial" panose="020B0604020202020204" pitchFamily="34" charset="0"/>
              </a:rPr>
              <a:t>unimodale</a:t>
            </a:r>
            <a:r>
              <a:rPr lang="it-IT" sz="1600" dirty="0">
                <a:latin typeface="Arial" panose="020B0604020202020204" pitchFamily="34" charset="0"/>
                <a:cs typeface="Arial" panose="020B0604020202020204" pitchFamily="34" charset="0"/>
              </a:rPr>
              <a:t> se presenta un solo picco e </a:t>
            </a:r>
            <a:r>
              <a:rPr lang="it-IT" sz="1600" i="1" dirty="0">
                <a:latin typeface="Arial" panose="020B0604020202020204" pitchFamily="34" charset="0"/>
                <a:cs typeface="Arial" panose="020B0604020202020204" pitchFamily="34" charset="0"/>
              </a:rPr>
              <a:t>bimodale</a:t>
            </a:r>
            <a:r>
              <a:rPr lang="it-IT" sz="1600" dirty="0">
                <a:latin typeface="Arial" panose="020B0604020202020204" pitchFamily="34" charset="0"/>
                <a:cs typeface="Arial" panose="020B0604020202020204" pitchFamily="34" charset="0"/>
              </a:rPr>
              <a:t> se presenta due picchi di medesima altezza, ovvero due modalità o valori che presentano eguale frequenza massima. Nel caso si abbiano più di due picchi si parlerà di distribuzioni </a:t>
            </a:r>
            <a:r>
              <a:rPr lang="it-IT" sz="1600" i="1" dirty="0">
                <a:latin typeface="Arial" panose="020B0604020202020204" pitchFamily="34" charset="0"/>
                <a:cs typeface="Arial" panose="020B0604020202020204" pitchFamily="34" charset="0"/>
              </a:rPr>
              <a:t>multimodali</a:t>
            </a:r>
            <a:r>
              <a:rPr lang="it-IT" sz="1600" dirty="0">
                <a:latin typeface="Arial" panose="020B0604020202020204" pitchFamily="34" charset="0"/>
                <a:cs typeface="Arial" panose="020B0604020202020204" pitchFamily="34" charset="0"/>
              </a:rPr>
              <a:t>.</a:t>
            </a:r>
          </a:p>
          <a:p>
            <a:pPr algn="just"/>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5" name="Immagine 14"/>
          <p:cNvPicPr>
            <a:picLocks noChangeAspect="1"/>
          </p:cNvPicPr>
          <p:nvPr/>
        </p:nvPicPr>
        <p:blipFill>
          <a:blip r:embed="rId4"/>
          <a:stretch>
            <a:fillRect/>
          </a:stretch>
        </p:blipFill>
        <p:spPr>
          <a:xfrm>
            <a:off x="704276" y="4086807"/>
            <a:ext cx="7410450" cy="2000250"/>
          </a:xfrm>
          <a:prstGeom prst="rect">
            <a:avLst/>
          </a:prstGeom>
        </p:spPr>
      </p:pic>
    </p:spTree>
    <p:extLst>
      <p:ext uri="{BB962C8B-B14F-4D97-AF65-F5344CB8AC3E}">
        <p14:creationId xmlns:p14="http://schemas.microsoft.com/office/powerpoint/2010/main" val="4082083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415383" y="1147667"/>
            <a:ext cx="8243875" cy="22881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pPr algn="just"/>
            <a:r>
              <a:rPr lang="it-IT" sz="1600" dirty="0">
                <a:latin typeface="Arial" panose="020B0604020202020204" pitchFamily="34" charset="0"/>
                <a:cs typeface="Arial" panose="020B0604020202020204" pitchFamily="34" charset="0"/>
              </a:rPr>
              <a:t>La </a:t>
            </a:r>
            <a:r>
              <a:rPr lang="it-IT" sz="1600" b="1" dirty="0">
                <a:latin typeface="Arial" panose="020B0604020202020204" pitchFamily="34" charset="0"/>
                <a:cs typeface="Arial" panose="020B0604020202020204" pitchFamily="34" charset="0"/>
              </a:rPr>
              <a:t>mediana</a:t>
            </a:r>
            <a:r>
              <a:rPr lang="it-IT" sz="1600" dirty="0">
                <a:latin typeface="Arial" panose="020B0604020202020204" pitchFamily="34" charset="0"/>
                <a:cs typeface="Arial" panose="020B0604020202020204" pitchFamily="34" charset="0"/>
              </a:rPr>
              <a:t> di un insieme di unità ordinate (secondo un carattere ordinabile) è la modalità presentata dall’unità centrale, dove per unità centrale si intende quell’unità che divide il collettivo in due parti di uguale numerosità. </a:t>
            </a:r>
            <a:endParaRPr lang="it-IT" sz="1600" dirty="0" smtClean="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algn="just"/>
            <a:r>
              <a:rPr lang="it-IT" sz="1600" dirty="0">
                <a:latin typeface="Arial" panose="020B0604020202020204" pitchFamily="34" charset="0"/>
                <a:cs typeface="Arial" panose="020B0604020202020204" pitchFamily="34" charset="0"/>
              </a:rPr>
              <a:t>La mediana è pertanto quel valore che, in un collettivo di unità, si posiziona al centro dei valori o delle modalità ordinate per grandezza. La mediana di un carattere quantitativo continuo può essere interpretata quindi come quel valore rispetto al quale, con buona approssimazione, il 50% delle unità presenta valori più piccoli e il 50% presenta valori più grandi.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415383" y="3771992"/>
                <a:ext cx="8133706" cy="2194127"/>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cs typeface="Times New Roman" panose="02020603050405020304" pitchFamily="18" charset="0"/>
                  </a:rPr>
                  <a:t>In primo luogo è necessario quindi ordinare le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unità in senso crescente rispetto alle modalità del carattere; successivamente individuare la posizione dell’unità centrale in graduatoria: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dispari, la posizione è </a:t>
                </a:r>
                <a14:m>
                  <m:oMath xmlns:m="http://schemas.openxmlformats.org/officeDocument/2006/math">
                    <m:f>
                      <m:fPr>
                        <m:ctrlPr>
                          <a:rPr lang="it-IT" i="1">
                            <a:effectLst/>
                            <a:latin typeface="Cambria Math" panose="02040503050406030204" pitchFamily="18" charset="0"/>
                          </a:rPr>
                        </m:ctrlPr>
                      </m:fPr>
                      <m:num>
                        <m:r>
                          <m:rPr>
                            <m:sty m:val="p"/>
                          </m:rPr>
                          <a:rPr lang="it-IT">
                            <a:effectLst/>
                            <a:latin typeface="Cambria Math" panose="02040503050406030204" pitchFamily="18" charset="0"/>
                            <a:ea typeface="Times New Roman" panose="02020603050405020304" pitchFamily="18" charset="0"/>
                            <a:cs typeface="Times New Roman" panose="02020603050405020304" pitchFamily="18" charset="0"/>
                          </a:rPr>
                          <m:t>n</m:t>
                        </m:r>
                        <m:r>
                          <a:rPr lang="it-IT">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pari si hanno due unità centrali con posizione </a:t>
                </a:r>
                <a14:m>
                  <m:oMath xmlns:m="http://schemas.openxmlformats.org/officeDocument/2006/math">
                    <m:f>
                      <m:fPr>
                        <m:ctrlPr>
                          <a:rPr lang="it-IT" i="1">
                            <a:effectLst/>
                            <a:latin typeface="Cambria Math" panose="02040503050406030204" pitchFamily="18" charset="0"/>
                          </a:rPr>
                        </m:ctrlPr>
                      </m:fPr>
                      <m:num>
                        <m:r>
                          <m:rPr>
                            <m:sty m:val="p"/>
                          </m:rPr>
                          <a:rPr lang="it-IT">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f>
                      <m:fPr>
                        <m:ctrlPr>
                          <a:rPr lang="it-IT" i="1">
                            <a:effectLst/>
                            <a:latin typeface="Cambria Math" panose="02040503050406030204" pitchFamily="18" charset="0"/>
                          </a:rPr>
                        </m:ctrlPr>
                      </m:fPr>
                      <m:num>
                        <m:r>
                          <m:rPr>
                            <m:sty m:val="p"/>
                          </m:rPr>
                          <a:rPr lang="it-IT">
                            <a:effectLst/>
                            <a:latin typeface="Cambria Math" panose="02040503050406030204" pitchFamily="18" charset="0"/>
                            <a:ea typeface="Times New Roman" panose="02020603050405020304" pitchFamily="18" charset="0"/>
                            <a:cs typeface="Times New Roman" panose="02020603050405020304" pitchFamily="18" charset="0"/>
                          </a:rPr>
                          <m:t>n</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dispari la mediana è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𝑒</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box>
                          <m:boxPr>
                            <m:ctrlPr>
                              <a:rPr lang="it-IT" i="1">
                                <a:effectLst/>
                                <a:latin typeface="Cambria Math" panose="02040503050406030204" pitchFamily="18" charset="0"/>
                              </a:rPr>
                            </m:ctrlPr>
                          </m:boxPr>
                          <m:e>
                            <m:argPr>
                              <m:argSz m:val="-1"/>
                            </m:argPr>
                            <m:f>
                              <m:fPr>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e>
                        </m:box>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se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è pari abbiamo due modalità corrispondenti alle due unità centrali: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f>
                          <m:fPr>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14:m>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box>
                          <m:boxPr>
                            <m:ctrlPr>
                              <a:rPr lang="it-IT" i="1">
                                <a:effectLst/>
                                <a:latin typeface="Cambria Math" panose="02040503050406030204" pitchFamily="18" charset="0"/>
                              </a:rPr>
                            </m:ctrlPr>
                          </m:boxPr>
                          <m:e>
                            <m:argPr>
                              <m:argSz m:val="-1"/>
                            </m:argPr>
                            <m:f>
                              <m:fPr>
                                <m:ctrlPr>
                                  <a:rPr lang="it-IT" i="1">
                                    <a:effectLst/>
                                    <a:latin typeface="Cambria Math" panose="02040503050406030204" pitchFamily="18" charset="0"/>
                                  </a:rPr>
                                </m:ctrlPr>
                              </m:fPr>
                              <m:num>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den>
                            </m:f>
                          </m:e>
                        </m:box>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415383" y="3771992"/>
                <a:ext cx="8133706" cy="2194127"/>
              </a:xfrm>
              <a:prstGeom prst="rect">
                <a:avLst/>
              </a:prstGeom>
              <a:blipFill rotWithShape="0">
                <a:blip r:embed="rId4"/>
                <a:stretch>
                  <a:fillRect l="-600" t="-1667" r="-1499"/>
                </a:stretch>
              </a:blipFill>
            </p:spPr>
            <p:txBody>
              <a:bodyPr/>
              <a:lstStyle/>
              <a:p>
                <a:r>
                  <a:rPr lang="it-IT">
                    <a:noFill/>
                  </a:rPr>
                  <a:t> </a:t>
                </a:r>
              </a:p>
            </p:txBody>
          </p:sp>
        </mc:Fallback>
      </mc:AlternateContent>
    </p:spTree>
    <p:extLst>
      <p:ext uri="{BB962C8B-B14F-4D97-AF65-F5344CB8AC3E}">
        <p14:creationId xmlns:p14="http://schemas.microsoft.com/office/powerpoint/2010/main" val="1937272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13786" y="181953"/>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54116" y="1205715"/>
            <a:ext cx="7467600" cy="3581400"/>
          </a:xfrm>
          <a:prstGeom prst="rect">
            <a:avLst/>
          </a:prstGeom>
        </p:spPr>
      </p:pic>
      <p:pic>
        <p:nvPicPr>
          <p:cNvPr id="15" name="Immagine 14"/>
          <p:cNvPicPr>
            <a:picLocks noChangeAspect="1"/>
          </p:cNvPicPr>
          <p:nvPr/>
        </p:nvPicPr>
        <p:blipFill>
          <a:blip r:embed="rId5"/>
          <a:stretch>
            <a:fillRect/>
          </a:stretch>
        </p:blipFill>
        <p:spPr>
          <a:xfrm>
            <a:off x="368080" y="4801964"/>
            <a:ext cx="7410450" cy="733425"/>
          </a:xfrm>
          <a:prstGeom prst="rect">
            <a:avLst/>
          </a:prstGeom>
        </p:spPr>
      </p:pic>
      <p:sp>
        <p:nvSpPr>
          <p:cNvPr id="16" name="Rettangolo arrotondato 15"/>
          <p:cNvSpPr/>
          <p:nvPr/>
        </p:nvSpPr>
        <p:spPr>
          <a:xfrm>
            <a:off x="3835992" y="3175599"/>
            <a:ext cx="1440160" cy="21602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arrotondato 19"/>
          <p:cNvSpPr/>
          <p:nvPr/>
        </p:nvSpPr>
        <p:spPr>
          <a:xfrm>
            <a:off x="6481556" y="3175599"/>
            <a:ext cx="1440160" cy="216024"/>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454116" y="5581697"/>
            <a:ext cx="7467600" cy="954107"/>
          </a:xfrm>
          <a:prstGeom prst="rect">
            <a:avLst/>
          </a:prstGeom>
        </p:spPr>
        <p:txBody>
          <a:bodyPr wrap="square">
            <a:spAutoFit/>
          </a:bodyPr>
          <a:lstStyle/>
          <a:p>
            <a:pPr algn="just"/>
            <a:r>
              <a:rPr lang="it-IT" sz="1400" dirty="0" smtClean="0">
                <a:latin typeface="Slimbach-Book"/>
              </a:rPr>
              <a:t>In corrispondenza </a:t>
            </a:r>
            <a:r>
              <a:rPr lang="it-IT" sz="1400" dirty="0">
                <a:latin typeface="Slimbach-Book"/>
              </a:rPr>
              <a:t>all’individuo 5 </a:t>
            </a:r>
            <a:r>
              <a:rPr lang="it-IT" sz="1400" dirty="0" smtClean="0">
                <a:latin typeface="Slimbach-Book"/>
              </a:rPr>
              <a:t>osserviamo la </a:t>
            </a:r>
            <a:r>
              <a:rPr lang="it-IT" sz="1400" dirty="0">
                <a:latin typeface="Slimbach-Book"/>
              </a:rPr>
              <a:t>modalità </a:t>
            </a:r>
            <a:r>
              <a:rPr lang="it-IT" sz="1400" i="1" dirty="0">
                <a:latin typeface="Slimbach-BookItalic"/>
              </a:rPr>
              <a:t>discreto</a:t>
            </a:r>
            <a:r>
              <a:rPr lang="it-IT" sz="1400" dirty="0">
                <a:latin typeface="Slimbach-Book"/>
              </a:rPr>
              <a:t>, che rappresenta quindi la mediana della distribuzione. Si </a:t>
            </a:r>
            <a:r>
              <a:rPr lang="it-IT" sz="1400" dirty="0" smtClean="0">
                <a:latin typeface="Slimbach-Book"/>
              </a:rPr>
              <a:t>noti che </a:t>
            </a:r>
            <a:r>
              <a:rPr lang="it-IT" sz="1400" dirty="0">
                <a:latin typeface="Slimbach-Book"/>
              </a:rPr>
              <a:t>tre individui assumono una modalità di ordine più elevato della mediana, mentre altri </a:t>
            </a:r>
            <a:r>
              <a:rPr lang="it-IT" sz="1400" dirty="0" smtClean="0">
                <a:latin typeface="Slimbach-Book"/>
              </a:rPr>
              <a:t>tre assumono </a:t>
            </a:r>
            <a:r>
              <a:rPr lang="it-IT" sz="1400" dirty="0">
                <a:latin typeface="Slimbach-Book"/>
              </a:rPr>
              <a:t>una modalità di ordine più basso della mediana.</a:t>
            </a:r>
            <a:endParaRPr lang="it-IT" sz="1400" dirty="0"/>
          </a:p>
        </p:txBody>
      </p:sp>
    </p:spTree>
    <p:extLst>
      <p:ext uri="{BB962C8B-B14F-4D97-AF65-F5344CB8AC3E}">
        <p14:creationId xmlns:p14="http://schemas.microsoft.com/office/powerpoint/2010/main" val="298288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 II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201653" y="1302957"/>
            <a:ext cx="4368188" cy="1077218"/>
          </a:xfrm>
          <a:prstGeom prst="rect">
            <a:avLst/>
          </a:prstGeom>
        </p:spPr>
        <p:txBody>
          <a:bodyPr wrap="square">
            <a:spAutoFit/>
          </a:bodyPr>
          <a:lstStyle/>
          <a:p>
            <a:pPr algn="just">
              <a:spcAft>
                <a:spcPts val="0"/>
              </a:spcAft>
            </a:pPr>
            <a:r>
              <a:rPr lang="it-IT" sz="1600" b="1" i="1" dirty="0">
                <a:latin typeface="Arial" panose="020B0604020202020204" pitchFamily="34" charset="0"/>
                <a:ea typeface="Times New Roman" panose="02020603050405020304" pitchFamily="18" charset="0"/>
                <a:cs typeface="Times New Roman" panose="02020603050405020304" pitchFamily="18" charset="0"/>
              </a:rPr>
              <a:t>Esempio</a:t>
            </a:r>
            <a:r>
              <a:rPr lang="it-IT" sz="1600" dirty="0">
                <a:latin typeface="Arial" panose="020B0604020202020204" pitchFamily="34" charset="0"/>
                <a:ea typeface="Times New Roman" panose="02020603050405020304" pitchFamily="18" charset="0"/>
                <a:cs typeface="Times New Roman" panose="02020603050405020304" pitchFamily="18" charset="0"/>
              </a:rPr>
              <a:t>: </a:t>
            </a:r>
            <a:r>
              <a:rPr lang="it-IT" sz="1600" i="1" dirty="0">
                <a:latin typeface="Arial" panose="020B0604020202020204" pitchFamily="34" charset="0"/>
                <a:ea typeface="Times New Roman" panose="02020603050405020304" pitchFamily="18" charset="0"/>
                <a:cs typeface="Times New Roman" panose="02020603050405020304" pitchFamily="18" charset="0"/>
              </a:rPr>
              <a:t>La seguente tabella riporta la distribuzione del carattere X numero di stanze di 120 abitazioni della provincia di Genova; si calcoli la mediana della distribuzione</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1225610202"/>
                  </p:ext>
                </p:extLst>
              </p:nvPr>
            </p:nvGraphicFramePr>
            <p:xfrm>
              <a:off x="5047683" y="1505353"/>
              <a:ext cx="3783648" cy="548640"/>
            </p:xfrm>
            <a:graphic>
              <a:graphicData uri="http://schemas.openxmlformats.org/drawingml/2006/table">
                <a:tbl>
                  <a:tblPr firstRow="1" firstCol="1" bandRow="1" bandCol="1"/>
                  <a:tblGrid>
                    <a:gridCol w="1345248">
                      <a:extLst>
                        <a:ext uri="{9D8B030D-6E8A-4147-A177-3AD203B41FA5}">
                          <a16:colId xmlns:a16="http://schemas.microsoft.com/office/drawing/2014/main" val="20000"/>
                        </a:ext>
                      </a:extLst>
                    </a:gridCol>
                    <a:gridCol w="264795">
                      <a:extLst>
                        <a:ext uri="{9D8B030D-6E8A-4147-A177-3AD203B41FA5}">
                          <a16:colId xmlns:a16="http://schemas.microsoft.com/office/drawing/2014/main" val="20001"/>
                        </a:ext>
                      </a:extLst>
                    </a:gridCol>
                    <a:gridCol w="328295">
                      <a:extLst>
                        <a:ext uri="{9D8B030D-6E8A-4147-A177-3AD203B41FA5}">
                          <a16:colId xmlns:a16="http://schemas.microsoft.com/office/drawing/2014/main" val="20002"/>
                        </a:ext>
                      </a:extLst>
                    </a:gridCol>
                    <a:gridCol w="328295">
                      <a:extLst>
                        <a:ext uri="{9D8B030D-6E8A-4147-A177-3AD203B41FA5}">
                          <a16:colId xmlns:a16="http://schemas.microsoft.com/office/drawing/2014/main" val="20003"/>
                        </a:ext>
                      </a:extLst>
                    </a:gridCol>
                    <a:gridCol w="328295">
                      <a:extLst>
                        <a:ext uri="{9D8B030D-6E8A-4147-A177-3AD203B41FA5}">
                          <a16:colId xmlns:a16="http://schemas.microsoft.com/office/drawing/2014/main" val="20004"/>
                        </a:ext>
                      </a:extLst>
                    </a:gridCol>
                    <a:gridCol w="328295">
                      <a:extLst>
                        <a:ext uri="{9D8B030D-6E8A-4147-A177-3AD203B41FA5}">
                          <a16:colId xmlns:a16="http://schemas.microsoft.com/office/drawing/2014/main" val="20005"/>
                        </a:ext>
                      </a:extLst>
                    </a:gridCol>
                    <a:gridCol w="264795">
                      <a:extLst>
                        <a:ext uri="{9D8B030D-6E8A-4147-A177-3AD203B41FA5}">
                          <a16:colId xmlns:a16="http://schemas.microsoft.com/office/drawing/2014/main" val="20006"/>
                        </a:ext>
                      </a:extLst>
                    </a:gridCol>
                    <a:gridCol w="330835">
                      <a:extLst>
                        <a:ext uri="{9D8B030D-6E8A-4147-A177-3AD203B41FA5}">
                          <a16:colId xmlns:a16="http://schemas.microsoft.com/office/drawing/2014/main" val="20007"/>
                        </a:ext>
                      </a:extLst>
                    </a:gridCol>
                    <a:gridCol w="264795">
                      <a:extLst>
                        <a:ext uri="{9D8B030D-6E8A-4147-A177-3AD203B41FA5}">
                          <a16:colId xmlns:a16="http://schemas.microsoft.com/office/drawing/2014/main" val="20008"/>
                        </a:ext>
                      </a:extLst>
                    </a:gridCol>
                  </a:tblGrid>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numero di 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it-IT" sz="1200">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it-IT" sz="1200">
                                        <a:effectLst/>
                                        <a:latin typeface="Cambria Math" panose="02040503050406030204" pitchFamily="18" charset="0"/>
                                        <a:ea typeface="Calibri" panose="020F0502020204030204" pitchFamily="34" charset="0"/>
                                        <a:cs typeface="Times New Roman" panose="02020603050405020304" pitchFamily="18" charset="0"/>
                                      </a:rPr>
                                      <m:t>i</m:t>
                                    </m:r>
                                  </m:sub>
                                </m:sSub>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1225610202"/>
                  </p:ext>
                </p:extLst>
              </p:nvPr>
            </p:nvGraphicFramePr>
            <p:xfrm>
              <a:off x="5047683" y="1505353"/>
              <a:ext cx="3783648" cy="548640"/>
            </p:xfrm>
            <a:graphic>
              <a:graphicData uri="http://schemas.openxmlformats.org/drawingml/2006/table">
                <a:tbl>
                  <a:tblPr firstRow="1" firstCol="1" bandRow="1" bandCol="1"/>
                  <a:tblGrid>
                    <a:gridCol w="1345248"/>
                    <a:gridCol w="264795"/>
                    <a:gridCol w="328295"/>
                    <a:gridCol w="328295"/>
                    <a:gridCol w="328295"/>
                    <a:gridCol w="328295"/>
                    <a:gridCol w="264795"/>
                    <a:gridCol w="330835"/>
                    <a:gridCol w="264795"/>
                  </a:tblGrid>
                  <a:tr h="27432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numero di 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4</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27432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4"/>
                          <a:stretch>
                            <a:fillRect t="-104444" r="-181900" b="-20000"/>
                          </a:stretch>
                        </a:blipFill>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32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Times New Roman" panose="02020603050405020304" pitchFamily="18" charset="0"/>
                            </a:rPr>
                            <a:t>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Times New Roman" panose="02020603050405020304" pitchFamily="18"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p:sp>
        <p:nvSpPr>
          <p:cNvPr id="6" name="Rettangolo 5"/>
          <p:cNvSpPr/>
          <p:nvPr/>
        </p:nvSpPr>
        <p:spPr>
          <a:xfrm>
            <a:off x="155864" y="2552428"/>
            <a:ext cx="4711871" cy="584775"/>
          </a:xfrm>
          <a:prstGeom prst="rect">
            <a:avLst/>
          </a:prstGeom>
        </p:spPr>
        <p:txBody>
          <a:bodyPr wrap="square">
            <a:spAutoFit/>
          </a:bodyPr>
          <a:lstStyle/>
          <a:p>
            <a:r>
              <a:rPr lang="it-IT" sz="1600" dirty="0" smtClean="0">
                <a:latin typeface="Arial" panose="020B0604020202020204" pitchFamily="34" charset="0"/>
                <a:ea typeface="Times New Roman" panose="02020603050405020304" pitchFamily="18" charset="0"/>
                <a:cs typeface="Times New Roman" panose="02020603050405020304" pitchFamily="18" charset="0"/>
              </a:rPr>
              <a:t>Si </a:t>
            </a:r>
            <a:r>
              <a:rPr lang="it-IT" sz="1600" dirty="0">
                <a:latin typeface="Arial" panose="020B0604020202020204" pitchFamily="34" charset="0"/>
                <a:ea typeface="Times New Roman" panose="02020603050405020304" pitchFamily="18" charset="0"/>
                <a:cs typeface="Times New Roman" panose="02020603050405020304" pitchFamily="18" charset="0"/>
              </a:rPr>
              <a:t>procede all’ordinamento dei dati e al calcolo delle frequenze cumulate</a:t>
            </a:r>
            <a:endParaRPr lang="it-IT" sz="1600" dirty="0"/>
          </a:p>
        </p:txBody>
      </p:sp>
      <mc:AlternateContent xmlns:mc="http://schemas.openxmlformats.org/markup-compatibility/2006" xmlns:a14="http://schemas.microsoft.com/office/drawing/2010/main">
        <mc:Choice Requires="a14">
          <p:graphicFrame>
            <p:nvGraphicFramePr>
              <p:cNvPr id="9" name="Tabella 8"/>
              <p:cNvGraphicFramePr>
                <a:graphicFrameLocks noGrp="1"/>
              </p:cNvGraphicFramePr>
              <p:nvPr>
                <p:extLst>
                  <p:ext uri="{D42A27DB-BD31-4B8C-83A1-F6EECF244321}">
                    <p14:modId xmlns:p14="http://schemas.microsoft.com/office/powerpoint/2010/main" val="3725814234"/>
                  </p:ext>
                </p:extLst>
              </p:nvPr>
            </p:nvGraphicFramePr>
            <p:xfrm>
              <a:off x="342952" y="3576121"/>
              <a:ext cx="2042795" cy="3063240"/>
            </p:xfrm>
            <a:graphic>
              <a:graphicData uri="http://schemas.openxmlformats.org/drawingml/2006/table">
                <a:tbl>
                  <a:tblPr firstRow="1" firstCol="1" lastRow="1" bandRow="1" bandCol="1"/>
                  <a:tblGrid>
                    <a:gridCol w="1203325">
                      <a:extLst>
                        <a:ext uri="{9D8B030D-6E8A-4147-A177-3AD203B41FA5}">
                          <a16:colId xmlns:a16="http://schemas.microsoft.com/office/drawing/2014/main" val="20000"/>
                        </a:ext>
                      </a:extLst>
                    </a:gridCol>
                    <a:gridCol w="419735">
                      <a:extLst>
                        <a:ext uri="{9D8B030D-6E8A-4147-A177-3AD203B41FA5}">
                          <a16:colId xmlns:a16="http://schemas.microsoft.com/office/drawing/2014/main" val="20001"/>
                        </a:ext>
                      </a:extLst>
                    </a:gridCol>
                    <a:gridCol w="419735">
                      <a:extLst>
                        <a:ext uri="{9D8B030D-6E8A-4147-A177-3AD203B41FA5}">
                          <a16:colId xmlns:a16="http://schemas.microsoft.com/office/drawing/2014/main" val="20002"/>
                        </a:ext>
                      </a:extLst>
                    </a:gridCol>
                  </a:tblGrid>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Numero </a:t>
                          </a:r>
                          <a:endParaRPr lang="it-IT" sz="12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it-IT" sz="1200" dirty="0" smtClean="0">
                              <a:effectLst/>
                              <a:latin typeface="Arial" panose="020B0604020202020204" pitchFamily="34" charset="0"/>
                              <a:ea typeface="Calibri" panose="020F0502020204030204" pitchFamily="34" charset="0"/>
                              <a:cs typeface="Arial" panose="020B0604020202020204" pitchFamily="34" charset="0"/>
                            </a:rPr>
                            <a:t>di </a:t>
                          </a:r>
                          <a:r>
                            <a:rPr lang="it-IT" sz="1200" dirty="0">
                              <a:effectLst/>
                              <a:latin typeface="Arial" panose="020B0604020202020204" pitchFamily="34" charset="0"/>
                              <a:ea typeface="Calibri" panose="020F0502020204030204" pitchFamily="34" charset="0"/>
                              <a:cs typeface="Arial" panose="020B0604020202020204" pitchFamily="34" charset="0"/>
                            </a:rPr>
                            <a:t>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𝑛</m:t>
                                    </m:r>
                                  </m:e>
                                  <m:sub>
                                    <m:r>
                                      <a:rPr lang="it-IT" sz="1200" i="1">
                                        <a:effectLst/>
                                        <a:latin typeface="Cambria Math" panose="02040503050406030204" pitchFamily="18" charset="0"/>
                                        <a:ea typeface="Calibri" panose="020F0502020204030204" pitchFamily="34" charset="0"/>
                                        <a:cs typeface="Arial" panose="020B0604020202020204" pitchFamily="34" charset="0"/>
                                      </a:rPr>
                                      <m:t>𝑖</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200" i="1">
                                        <a:effectLst/>
                                        <a:latin typeface="Cambria Math" panose="02040503050406030204" pitchFamily="18" charset="0"/>
                                        <a:ea typeface="Calibri" panose="020F0502020204030204" pitchFamily="34" charset="0"/>
                                        <a:cs typeface="Arial" panose="020B0604020202020204" pitchFamily="34" charset="0"/>
                                      </a:rPr>
                                      <m:t>𝑁</m:t>
                                    </m:r>
                                  </m:e>
                                  <m:sub>
                                    <m:r>
                                      <a:rPr lang="it-IT" sz="1200" i="1">
                                        <a:effectLst/>
                                        <a:latin typeface="Cambria Math" panose="02040503050406030204" pitchFamily="18" charset="0"/>
                                        <a:ea typeface="Calibri" panose="020F0502020204030204" pitchFamily="34" charset="0"/>
                                        <a:cs typeface="Arial" panose="020B0604020202020204" pitchFamily="34" charset="0"/>
                                      </a:rPr>
                                      <m:t>𝑗</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94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Totale </a:t>
                          </a:r>
                          <a14:m>
                            <m:oMath xmlns:m="http://schemas.openxmlformats.org/officeDocument/2006/math">
                              <m:r>
                                <m:rPr>
                                  <m:sty m:val="p"/>
                                </m:rPr>
                                <a:rPr lang="it-IT" sz="1200">
                                  <a:effectLst/>
                                  <a:latin typeface="Cambria Math" panose="02040503050406030204" pitchFamily="18" charset="0"/>
                                  <a:ea typeface="Calibri" panose="020F0502020204030204" pitchFamily="34" charset="0"/>
                                  <a:cs typeface="Arial" panose="020B0604020202020204" pitchFamily="34" charset="0"/>
                                </a:rPr>
                                <m:t>Σ</m:t>
                              </m:r>
                            </m:oMath>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mc:Choice>
        <mc:Fallback xmlns="">
          <p:graphicFrame>
            <p:nvGraphicFramePr>
              <p:cNvPr id="9" name="Tabella 8"/>
              <p:cNvGraphicFramePr>
                <a:graphicFrameLocks noGrp="1"/>
              </p:cNvGraphicFramePr>
              <p:nvPr>
                <p:extLst>
                  <p:ext uri="{D42A27DB-BD31-4B8C-83A1-F6EECF244321}">
                    <p14:modId xmlns:p14="http://schemas.microsoft.com/office/powerpoint/2010/main" val="3725814234"/>
                  </p:ext>
                </p:extLst>
              </p:nvPr>
            </p:nvGraphicFramePr>
            <p:xfrm>
              <a:off x="342952" y="3576121"/>
              <a:ext cx="2042795" cy="2719075"/>
            </p:xfrm>
            <a:graphic>
              <a:graphicData uri="http://schemas.openxmlformats.org/drawingml/2006/table">
                <a:tbl>
                  <a:tblPr firstRow="1" firstCol="1" lastRow="1" bandRow="1" bandCol="1"/>
                  <a:tblGrid>
                    <a:gridCol w="1203325"/>
                    <a:gridCol w="419735"/>
                    <a:gridCol w="419735"/>
                  </a:tblGrid>
                  <a:tr h="51479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Numero </a:t>
                          </a:r>
                          <a:endParaRPr lang="it-IT" sz="12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it-IT" sz="1200" dirty="0" smtClean="0">
                              <a:effectLst/>
                              <a:latin typeface="Arial" panose="020B0604020202020204" pitchFamily="34" charset="0"/>
                              <a:ea typeface="Calibri" panose="020F0502020204030204" pitchFamily="34" charset="0"/>
                              <a:cs typeface="Arial" panose="020B0604020202020204" pitchFamily="34" charset="0"/>
                            </a:rPr>
                            <a:t>di </a:t>
                          </a:r>
                          <a:r>
                            <a:rPr lang="it-IT" sz="1200" dirty="0">
                              <a:effectLst/>
                              <a:latin typeface="Arial" panose="020B0604020202020204" pitchFamily="34" charset="0"/>
                              <a:ea typeface="Calibri" panose="020F0502020204030204" pitchFamily="34" charset="0"/>
                              <a:cs typeface="Arial" panose="020B0604020202020204" pitchFamily="34" charset="0"/>
                            </a:rPr>
                            <a:t>stanze</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286957" t="-1176" r="-101449" b="-435294"/>
                          </a:stretch>
                        </a:blipFill>
                      </a:tcPr>
                    </a:tc>
                    <a:tc>
                      <a:txBody>
                        <a:bodyPr/>
                        <a:lstStyle/>
                        <a:p>
                          <a:endParaRPr lang="it-IT"/>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l="-386957" t="-1176" r="-1449" b="-435294"/>
                          </a:stretch>
                        </a:blipFill>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27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59</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35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94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16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6</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7</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119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r>
                  <a:tr h="240475">
                    <a:tc>
                      <a:txBody>
                        <a:bodyPr/>
                        <a:lstStyle/>
                        <a:p>
                          <a:pPr algn="just">
                            <a:lnSpc>
                              <a:spcPct val="150000"/>
                            </a:lnSpc>
                            <a:spcAft>
                              <a:spcPts val="0"/>
                            </a:spcAft>
                          </a:pPr>
                          <a:r>
                            <a:rPr lang="it-IT" sz="1200">
                              <a:effectLst/>
                              <a:latin typeface="Arial" panose="020B0604020202020204" pitchFamily="34" charset="0"/>
                              <a:ea typeface="Calibri" panose="020F0502020204030204" pitchFamily="34" charset="0"/>
                              <a:cs typeface="Arial" panose="020B0604020202020204" pitchFamily="34" charset="0"/>
                            </a:rPr>
                            <a:t>8</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8000"/>
                          </a:solidFill>
                          <a:prstDash val="solid"/>
                          <a:round/>
                          <a:headEnd type="none" w="med" len="med"/>
                          <a:tailEnd type="none" w="med" len="med"/>
                        </a:lnB>
                      </a:tcPr>
                    </a:tc>
                  </a:tr>
                  <a:tr h="280480">
                    <a:tc>
                      <a:txBody>
                        <a:bodyPr/>
                        <a:lstStyle/>
                        <a:p>
                          <a:endParaRPr lang="it-IT"/>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t="-873913" r="-70202" b="-17391"/>
                          </a:stretch>
                        </a:blipFill>
                      </a:tcPr>
                    </a:tc>
                    <a:tc>
                      <a:txBody>
                        <a:bodyPr/>
                        <a:lstStyle/>
                        <a:p>
                          <a:pPr algn="just">
                            <a:lnSpc>
                              <a:spcPct val="150000"/>
                            </a:lnSpc>
                            <a:spcAft>
                              <a:spcPts val="0"/>
                            </a:spcAft>
                          </a:pPr>
                          <a:r>
                            <a:rPr lang="it-IT" sz="1200" dirty="0">
                              <a:effectLst/>
                              <a:latin typeface="Arial" panose="020B0604020202020204" pitchFamily="34" charset="0"/>
                              <a:ea typeface="Calibri" panose="020F0502020204030204" pitchFamily="34" charset="0"/>
                              <a:cs typeface="Arial" panose="020B0604020202020204" pitchFamily="34" charset="0"/>
                            </a:rPr>
                            <a:t>120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lnSpc>
                              <a:spcPct val="150000"/>
                            </a:lnSpc>
                            <a:spcAft>
                              <a:spcPts val="0"/>
                            </a:spcAft>
                          </a:pP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0" name="Rettangolo 9"/>
              <p:cNvSpPr/>
              <p:nvPr/>
            </p:nvSpPr>
            <p:spPr>
              <a:xfrm>
                <a:off x="4569841" y="2780903"/>
                <a:ext cx="4572000" cy="3434786"/>
              </a:xfrm>
              <a:prstGeom prst="rect">
                <a:avLst/>
              </a:prstGeom>
            </p:spPr>
            <p:txBody>
              <a:bodyPr>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Per quanto riguardo il calcolo della mediana, osserviamo che </a:t>
                </a:r>
                <a:r>
                  <a:rPr lang="it-IT" sz="1600" i="1" dirty="0">
                    <a:latin typeface="Arial" panose="020B0604020202020204" pitchFamily="34" charset="0"/>
                    <a:ea typeface="Times New Roman" panose="02020603050405020304" pitchFamily="18" charset="0"/>
                    <a:cs typeface="Times New Roman" panose="02020603050405020304" pitchFamily="18" charset="0"/>
                  </a:rPr>
                  <a:t>n</a:t>
                </a:r>
                <a:r>
                  <a:rPr lang="it-IT" sz="1600" dirty="0">
                    <a:latin typeface="Arial" panose="020B0604020202020204" pitchFamily="34" charset="0"/>
                    <a:ea typeface="Times New Roman" panose="02020603050405020304" pitchFamily="18" charset="0"/>
                    <a:cs typeface="Times New Roman" panose="02020603050405020304" pitchFamily="18" charset="0"/>
                  </a:rPr>
                  <a:t> è pari e di conseguenza abbiamo due posizioni centrali:</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14:m>
                  <m:oMathPara xmlns:m="http://schemas.openxmlformats.org/officeDocument/2006/math">
                    <m:oMathParaPr>
                      <m:jc m:val="centerGroup"/>
                    </m:oMathParaPr>
                    <m:oMath xmlns:m="http://schemas.openxmlformats.org/officeDocument/2006/math">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=60            </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+1=61</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it-IT" sz="1600" dirty="0">
                    <a:effectLst/>
                    <a:latin typeface="Arial" panose="020B0604020202020204" pitchFamily="34" charset="0"/>
                    <a:ea typeface="Times New Roman" panose="02020603050405020304" pitchFamily="18" charset="0"/>
                    <a:cs typeface="Times New Roman" panose="02020603050405020304" pitchFamily="18" charset="0"/>
                  </a:rPr>
                  <a:t>Osservando le frequenze cumulate, si possono individuare le osservazioni che occupano le posizioni centrali. Sulla base di queste osservazioni la mediana risulta essere la seguente:</a:t>
                </a:r>
              </a:p>
              <a:p>
                <a:pPr algn="just">
                  <a:spcAft>
                    <a:spcPts val="0"/>
                  </a:spcAft>
                </a:pPr>
                <a14:m>
                  <m:oMathPara xmlns:m="http://schemas.openxmlformats.org/officeDocument/2006/math">
                    <m:oMathParaPr>
                      <m:jc m:val="centerGroup"/>
                    </m:oMathParaPr>
                    <m:oMath xmlns:m="http://schemas.openxmlformats.org/officeDocument/2006/math">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60</m:t>
                                  </m:r>
                                </m:e>
                              </m:d>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𝑥</m:t>
                              </m:r>
                            </m:e>
                            <m:sub>
                              <m:d>
                                <m:d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61</m:t>
                                  </m:r>
                                </m:e>
                              </m:d>
                            </m:sub>
                          </m:sSub>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4+4</m:t>
                          </m:r>
                        </m:num>
                        <m:den>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=4</m:t>
                      </m:r>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4569841" y="2780903"/>
                <a:ext cx="4572000" cy="3434786"/>
              </a:xfrm>
              <a:prstGeom prst="rect">
                <a:avLst/>
              </a:prstGeom>
              <a:blipFill rotWithShape="0">
                <a:blip r:embed="rId6"/>
                <a:stretch>
                  <a:fillRect l="-800" t="-532" r="-667"/>
                </a:stretch>
              </a:blipFill>
            </p:spPr>
            <p:txBody>
              <a:bodyPr/>
              <a:lstStyle/>
              <a:p>
                <a:r>
                  <a:rPr lang="it-IT">
                    <a:noFill/>
                  </a:rPr>
                  <a:t> </a:t>
                </a:r>
              </a:p>
            </p:txBody>
          </p:sp>
        </mc:Fallback>
      </mc:AlternateContent>
    </p:spTree>
    <p:extLst>
      <p:ext uri="{BB962C8B-B14F-4D97-AF65-F5344CB8AC3E}">
        <p14:creationId xmlns:p14="http://schemas.microsoft.com/office/powerpoint/2010/main" val="325481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Media aritmetica e mediana: un confronto</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365169" y="1368277"/>
            <a:ext cx="8580909" cy="4524315"/>
          </a:xfrm>
          <a:prstGeom prst="rect">
            <a:avLst/>
          </a:prstGeom>
        </p:spPr>
        <p:txBody>
          <a:bodyPr wrap="square">
            <a:spAutoFit/>
          </a:bodyPr>
          <a:lstStyle/>
          <a:p>
            <a:pPr algn="just"/>
            <a:r>
              <a:rPr lang="it-IT" dirty="0">
                <a:latin typeface="Arial" panose="020B0604020202020204" pitchFamily="34" charset="0"/>
                <a:cs typeface="Arial" panose="020B0604020202020204" pitchFamily="34" charset="0"/>
              </a:rPr>
              <a:t>Nell’indagine campionaria “Reddito e condizioni di vita” condotta dall’ISTAT alla fine del 2010 si è potuto stimare, per le famiglie residenti in Italia nel 2009, un reddito medio mensile di 2.480 euro e un reddito mediano mensile di 2.050 euro. </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Nel primo caso, il reddito medio si può interpretare come quel valore </a:t>
            </a:r>
            <a:r>
              <a:rPr lang="it-IT" dirty="0" smtClean="0">
                <a:latin typeface="Arial" panose="020B0604020202020204" pitchFamily="34" charset="0"/>
                <a:cs typeface="Arial" panose="020B0604020202020204" pitchFamily="34" charset="0"/>
              </a:rPr>
              <a:t>che avrebbe </a:t>
            </a:r>
            <a:r>
              <a:rPr lang="it-IT" dirty="0">
                <a:latin typeface="Arial" panose="020B0604020202020204" pitchFamily="34" charset="0"/>
                <a:cs typeface="Arial" panose="020B0604020202020204" pitchFamily="34" charset="0"/>
              </a:rPr>
              <a:t>dovuto percepire ciascuna famiglia se si fosse diviso in parti uguali l’ammontare complessivo dei redditi. </a:t>
            </a:r>
          </a:p>
          <a:p>
            <a:pPr algn="just"/>
            <a:r>
              <a:rPr lang="it-IT" dirty="0">
                <a:latin typeface="Arial" panose="020B0604020202020204" pitchFamily="34" charset="0"/>
                <a:cs typeface="Arial" panose="020B0604020202020204" pitchFamily="34" charset="0"/>
              </a:rPr>
              <a:t>In alcuni casi la media aritmetica non sintetizza bene i valori della distribuzione e in questo caso ciò avviene perché alcune famiglie presentano dei valori di reddito molto distanti dal resto del collettivo. </a:t>
            </a:r>
          </a:p>
          <a:p>
            <a:pPr algn="just"/>
            <a:r>
              <a:rPr lang="it-IT" dirty="0">
                <a:latin typeface="Arial" panose="020B0604020202020204" pitchFamily="34" charset="0"/>
                <a:cs typeface="Arial" panose="020B0604020202020204" pitchFamily="34" charset="0"/>
              </a:rPr>
              <a:t>Infatti, la maggior parte delle famiglie presenta un valore del reddito inferiore a 2.340 euro, che segnala la scarsa centralità del valore della media aritmetica. </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La mediana, al contrario, indica che almeno il 50% delle famiglie presenta un reddito inferiore o uguale a 2.050 euro e quindi fornisce un valore più interpretabile.</a:t>
            </a:r>
          </a:p>
        </p:txBody>
      </p:sp>
    </p:spTree>
    <p:extLst>
      <p:ext uri="{BB962C8B-B14F-4D97-AF65-F5344CB8AC3E}">
        <p14:creationId xmlns:p14="http://schemas.microsoft.com/office/powerpoint/2010/main" val="68619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Percentili e quartili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155864" y="1028112"/>
                <a:ext cx="8356294" cy="2169825"/>
              </a:xfrm>
              <a:prstGeom prst="rect">
                <a:avLst/>
              </a:prstGeom>
            </p:spPr>
            <p:txBody>
              <a:bodyPr wrap="square">
                <a:spAutoFit/>
              </a:bodyPr>
              <a:lstStyle/>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Si definiscono </a:t>
                </a:r>
                <a:r>
                  <a:rPr lang="it-IT" b="1" dirty="0">
                    <a:effectLst/>
                    <a:latin typeface="Arial" panose="020B0604020202020204" pitchFamily="34" charset="0"/>
                    <a:ea typeface="Times New Roman" panose="02020603050405020304" pitchFamily="18" charset="0"/>
                    <a:cs typeface="Times New Roman" panose="02020603050405020304" pitchFamily="18" charset="0"/>
                  </a:rPr>
                  <a:t>percentili</a:t>
                </a:r>
                <a:r>
                  <a:rPr lang="it-IT" dirty="0">
                    <a:effectLst/>
                    <a:latin typeface="Arial" panose="020B0604020202020204" pitchFamily="34" charset="0"/>
                    <a:ea typeface="Times New Roman" panose="02020603050405020304" pitchFamily="18" charset="0"/>
                    <a:cs typeface="Times New Roman" panose="02020603050405020304" pitchFamily="18" charset="0"/>
                  </a:rPr>
                  <a:t> quei valori che dividono la distribuzione in cento parti di equale numerosità. </a:t>
                </a:r>
                <a:endParaRPr lang="it-IT"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I </a:t>
                </a:r>
                <a:r>
                  <a:rPr lang="it-IT" dirty="0">
                    <a:effectLst/>
                    <a:latin typeface="Arial" panose="020B0604020202020204" pitchFamily="34" charset="0"/>
                    <a:ea typeface="Times New Roman" panose="02020603050405020304" pitchFamily="18" charset="0"/>
                    <a:cs typeface="Times New Roman" panose="02020603050405020304" pitchFamily="18" charset="0"/>
                  </a:rPr>
                  <a:t>percentili di uso più frequente sono il 25-esimo e il 75-esimo percentile, detti anche </a:t>
                </a:r>
                <a:r>
                  <a:rPr lang="it-IT" b="1" dirty="0">
                    <a:effectLst/>
                    <a:latin typeface="Arial" panose="020B0604020202020204" pitchFamily="34" charset="0"/>
                    <a:ea typeface="Times New Roman" panose="02020603050405020304" pitchFamily="18" charset="0"/>
                    <a:cs typeface="Times New Roman" panose="02020603050405020304" pitchFamily="18" charset="0"/>
                  </a:rPr>
                  <a:t>primo </a:t>
                </a:r>
                <a:r>
                  <a:rPr lang="it-IT"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e </a:t>
                </a:r>
                <a:r>
                  <a:rPr lang="it-IT" b="1" dirty="0">
                    <a:effectLst/>
                    <a:latin typeface="Arial" panose="020B0604020202020204" pitchFamily="34" charset="0"/>
                    <a:ea typeface="Times New Roman" panose="02020603050405020304" pitchFamily="18" charset="0"/>
                    <a:cs typeface="Times New Roman" panose="02020603050405020304" pitchFamily="18" charset="0"/>
                  </a:rPr>
                  <a:t>terzo quartile </a:t>
                </a:r>
                <a:r>
                  <a:rPr lang="it-IT" dirty="0">
                    <a:effectLst/>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che insieme alla mediana, che corrisponde al secondo quartile,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smtClean="0">
                    <a:effectLst/>
                    <a:latin typeface="Arial" panose="020B0604020202020204" pitchFamily="34" charset="0"/>
                    <a:ea typeface="Times New Roman" panose="02020603050405020304" pitchFamily="18" charset="0"/>
                    <a:cs typeface="Times New Roman" panose="02020603050405020304" pitchFamily="18" charset="0"/>
                  </a:rPr>
                  <a:t>) e al 50-esimo percentile, </a:t>
                </a:r>
                <a:r>
                  <a:rPr lang="it-IT" dirty="0">
                    <a:effectLst/>
                    <a:latin typeface="Arial" panose="020B0604020202020204" pitchFamily="34" charset="0"/>
                    <a:ea typeface="Times New Roman" panose="02020603050405020304" pitchFamily="18" charset="0"/>
                    <a:cs typeface="Times New Roman" panose="02020603050405020304" pitchFamily="18" charset="0"/>
                  </a:rPr>
                  <a:t>dividono la distribuzione in quattro parti uguali.</a:t>
                </a:r>
              </a:p>
              <a:p>
                <a:pPr algn="just">
                  <a:lnSpc>
                    <a:spcPct val="150000"/>
                  </a:lnSpc>
                  <a:spcAft>
                    <a:spcPts val="0"/>
                  </a:spcAft>
                </a:pPr>
                <a:r>
                  <a:rPr lang="it-IT"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it-IT"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155864" y="1028112"/>
                <a:ext cx="8356294" cy="2169825"/>
              </a:xfrm>
              <a:prstGeom prst="rect">
                <a:avLst/>
              </a:prstGeom>
              <a:blipFill rotWithShape="0">
                <a:blip r:embed="rId4"/>
                <a:stretch>
                  <a:fillRect l="-657" t="-1685" r="-657"/>
                </a:stretch>
              </a:blipFill>
            </p:spPr>
            <p:txBody>
              <a:bodyPr/>
              <a:lstStyle/>
              <a:p>
                <a:r>
                  <a:rPr lang="it-IT">
                    <a:noFill/>
                  </a:rPr>
                  <a:t> </a:t>
                </a:r>
              </a:p>
            </p:txBody>
          </p:sp>
        </mc:Fallback>
      </mc:AlternateContent>
      <p:sp>
        <p:nvSpPr>
          <p:cNvPr id="6" name="Rettangolo 5"/>
          <p:cNvSpPr/>
          <p:nvPr/>
        </p:nvSpPr>
        <p:spPr>
          <a:xfrm>
            <a:off x="155864" y="2906175"/>
            <a:ext cx="4472849" cy="1077218"/>
          </a:xfrm>
          <a:prstGeom prst="rect">
            <a:avLst/>
          </a:prstGeom>
        </p:spPr>
        <p:txBody>
          <a:bodyPr wrap="square">
            <a:spAutoFit/>
          </a:bodyPr>
          <a:lstStyle/>
          <a:p>
            <a:pPr algn="just">
              <a:spcAft>
                <a:spcPts val="0"/>
              </a:spcAft>
            </a:pPr>
            <a:r>
              <a:rPr lang="it-IT" sz="1600" b="1" i="1" dirty="0">
                <a:latin typeface="Arial" panose="020B0604020202020204" pitchFamily="34" charset="0"/>
                <a:ea typeface="Times New Roman" panose="02020603050405020304" pitchFamily="18" charset="0"/>
                <a:cs typeface="Times New Roman" panose="02020603050405020304" pitchFamily="18" charset="0"/>
              </a:rPr>
              <a:t>Esempio: </a:t>
            </a:r>
            <a:r>
              <a:rPr lang="it-IT" sz="1600" i="1" dirty="0">
                <a:latin typeface="Arial" panose="020B0604020202020204" pitchFamily="34" charset="0"/>
                <a:ea typeface="Times New Roman" panose="02020603050405020304" pitchFamily="18" charset="0"/>
                <a:cs typeface="Times New Roman" panose="02020603050405020304" pitchFamily="18" charset="0"/>
              </a:rPr>
              <a:t>Nella tabella di seguito riportata, 33 punti vendita sono distinti secondo il numero di addetti. Si calcolino primo, secondo e terzo quartile della distribuzione.  </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Tabella 6"/>
              <p:cNvGraphicFramePr>
                <a:graphicFrameLocks noGrp="1"/>
              </p:cNvGraphicFramePr>
              <p:nvPr>
                <p:extLst>
                  <p:ext uri="{D42A27DB-BD31-4B8C-83A1-F6EECF244321}">
                    <p14:modId xmlns:p14="http://schemas.microsoft.com/office/powerpoint/2010/main" val="4208599796"/>
                  </p:ext>
                </p:extLst>
              </p:nvPr>
            </p:nvGraphicFramePr>
            <p:xfrm>
              <a:off x="167091" y="4066364"/>
              <a:ext cx="4472846" cy="459725"/>
            </p:xfrm>
            <a:graphic>
              <a:graphicData uri="http://schemas.openxmlformats.org/drawingml/2006/table">
                <a:tbl>
                  <a:tblPr firstRow="1" firstCol="1" bandRow="1"/>
                  <a:tblGrid>
                    <a:gridCol w="638978">
                      <a:extLst>
                        <a:ext uri="{9D8B030D-6E8A-4147-A177-3AD203B41FA5}">
                          <a16:colId xmlns:a16="http://schemas.microsoft.com/office/drawing/2014/main" val="20000"/>
                        </a:ext>
                      </a:extLst>
                    </a:gridCol>
                    <a:gridCol w="638978">
                      <a:extLst>
                        <a:ext uri="{9D8B030D-6E8A-4147-A177-3AD203B41FA5}">
                          <a16:colId xmlns:a16="http://schemas.microsoft.com/office/drawing/2014/main" val="20001"/>
                        </a:ext>
                      </a:extLst>
                    </a:gridCol>
                    <a:gridCol w="638978">
                      <a:extLst>
                        <a:ext uri="{9D8B030D-6E8A-4147-A177-3AD203B41FA5}">
                          <a16:colId xmlns:a16="http://schemas.microsoft.com/office/drawing/2014/main" val="20002"/>
                        </a:ext>
                      </a:extLst>
                    </a:gridCol>
                    <a:gridCol w="638978">
                      <a:extLst>
                        <a:ext uri="{9D8B030D-6E8A-4147-A177-3AD203B41FA5}">
                          <a16:colId xmlns:a16="http://schemas.microsoft.com/office/drawing/2014/main" val="20003"/>
                        </a:ext>
                      </a:extLst>
                    </a:gridCol>
                    <a:gridCol w="638978">
                      <a:extLst>
                        <a:ext uri="{9D8B030D-6E8A-4147-A177-3AD203B41FA5}">
                          <a16:colId xmlns:a16="http://schemas.microsoft.com/office/drawing/2014/main" val="20004"/>
                        </a:ext>
                      </a:extLst>
                    </a:gridCol>
                    <a:gridCol w="638978">
                      <a:extLst>
                        <a:ext uri="{9D8B030D-6E8A-4147-A177-3AD203B41FA5}">
                          <a16:colId xmlns:a16="http://schemas.microsoft.com/office/drawing/2014/main" val="20005"/>
                        </a:ext>
                      </a:extLst>
                    </a:gridCol>
                    <a:gridCol w="638978">
                      <a:extLst>
                        <a:ext uri="{9D8B030D-6E8A-4147-A177-3AD203B41FA5}">
                          <a16:colId xmlns:a16="http://schemas.microsoft.com/office/drawing/2014/main" val="20006"/>
                        </a:ext>
                      </a:extLst>
                    </a:gridCol>
                  </a:tblGrid>
                  <a:tr h="246365">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b>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sub>
                                </m:sSub>
                              </m:oMath>
                            </m:oMathPara>
                          </a14:m>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200025">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e>
                                  <m:sub>
                                    <m:r>
                                      <a:rPr lang="it-IT" sz="1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𝑖</m:t>
                                    </m:r>
                                  </m:sub>
                                </m:sSub>
                              </m:oMath>
                            </m:oMathPara>
                          </a14:m>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7" name="Tabella 6"/>
              <p:cNvGraphicFramePr>
                <a:graphicFrameLocks noGrp="1"/>
              </p:cNvGraphicFramePr>
              <p:nvPr>
                <p:extLst>
                  <p:ext uri="{D42A27DB-BD31-4B8C-83A1-F6EECF244321}">
                    <p14:modId xmlns:p14="http://schemas.microsoft.com/office/powerpoint/2010/main" val="4208599796"/>
                  </p:ext>
                </p:extLst>
              </p:nvPr>
            </p:nvGraphicFramePr>
            <p:xfrm>
              <a:off x="167091" y="4066364"/>
              <a:ext cx="4472846" cy="459725"/>
            </p:xfrm>
            <a:graphic>
              <a:graphicData uri="http://schemas.openxmlformats.org/drawingml/2006/table">
                <a:tbl>
                  <a:tblPr firstRow="1" firstCol="1" bandRow="1"/>
                  <a:tblGrid>
                    <a:gridCol w="638978"/>
                    <a:gridCol w="638978"/>
                    <a:gridCol w="638978"/>
                    <a:gridCol w="638978"/>
                    <a:gridCol w="638978"/>
                    <a:gridCol w="638978"/>
                    <a:gridCol w="638978"/>
                  </a:tblGrid>
                  <a:tr h="246365">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5"/>
                          <a:stretch>
                            <a:fillRect t="-14634" r="-600952" b="-126829"/>
                          </a:stretch>
                        </a:blipFill>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213360">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5"/>
                          <a:stretch>
                            <a:fillRect t="-134286" r="-600952" b="-48571"/>
                          </a:stretch>
                        </a:blipFill>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it-IT"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Tabella 8"/>
              <p:cNvGraphicFramePr>
                <a:graphicFrameLocks noGrp="1"/>
              </p:cNvGraphicFramePr>
              <p:nvPr>
                <p:extLst>
                  <p:ext uri="{D42A27DB-BD31-4B8C-83A1-F6EECF244321}">
                    <p14:modId xmlns:p14="http://schemas.microsoft.com/office/powerpoint/2010/main" val="352754582"/>
                  </p:ext>
                </p:extLst>
              </p:nvPr>
            </p:nvGraphicFramePr>
            <p:xfrm>
              <a:off x="5793653" y="3011890"/>
              <a:ext cx="2588696" cy="1676400"/>
            </p:xfrm>
            <a:graphic>
              <a:graphicData uri="http://schemas.openxmlformats.org/drawingml/2006/table">
                <a:tbl>
                  <a:tblPr firstRow="1" firstCol="1" lastRow="1" bandRow="1" bandCol="1"/>
                  <a:tblGrid>
                    <a:gridCol w="806914">
                      <a:extLst>
                        <a:ext uri="{9D8B030D-6E8A-4147-A177-3AD203B41FA5}">
                          <a16:colId xmlns:a16="http://schemas.microsoft.com/office/drawing/2014/main" val="20000"/>
                        </a:ext>
                      </a:extLst>
                    </a:gridCol>
                    <a:gridCol w="340232">
                      <a:extLst>
                        <a:ext uri="{9D8B030D-6E8A-4147-A177-3AD203B41FA5}">
                          <a16:colId xmlns:a16="http://schemas.microsoft.com/office/drawing/2014/main" val="20001"/>
                        </a:ext>
                      </a:extLst>
                    </a:gridCol>
                    <a:gridCol w="785003">
                      <a:extLst>
                        <a:ext uri="{9D8B030D-6E8A-4147-A177-3AD203B41FA5}">
                          <a16:colId xmlns:a16="http://schemas.microsoft.com/office/drawing/2014/main" val="20002"/>
                        </a:ext>
                      </a:extLst>
                    </a:gridCol>
                    <a:gridCol w="656547">
                      <a:extLst>
                        <a:ext uri="{9D8B030D-6E8A-4147-A177-3AD203B41FA5}">
                          <a16:colId xmlns:a16="http://schemas.microsoft.com/office/drawing/2014/main" val="20003"/>
                        </a:ext>
                      </a:extLst>
                    </a:gridCol>
                  </a:tblGrid>
                  <a:tr h="209550">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x</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n</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P</m:t>
                                    </m:r>
                                  </m:e>
                                  <m:sub>
                                    <m:r>
                                      <m:rPr>
                                        <m:sty m:val="p"/>
                                      </m:rPr>
                                      <a:rPr lang="en-GB" sz="1200">
                                        <a:effectLst/>
                                        <a:latin typeface="Cambria Math" panose="02040503050406030204" pitchFamily="18" charset="0"/>
                                        <a:ea typeface="Times New Roman" panose="02020603050405020304" pitchFamily="18" charset="0"/>
                                        <a:cs typeface="Arial" panose="020B0604020202020204" pitchFamily="34" charset="0"/>
                                      </a:rPr>
                                      <m:t>i</m:t>
                                    </m:r>
                                  </m:sub>
                                </m:sSub>
                              </m:oMath>
                            </m:oMathPara>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0001"/>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9,09%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2"/>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57,6%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3"/>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4"/>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84,8%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005"/>
                      </a:ext>
                    </a:extLst>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100,0%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6"/>
                      </a:ext>
                    </a:extLst>
                  </a:tr>
                  <a:tr h="209550">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2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9" name="Tabella 8"/>
              <p:cNvGraphicFramePr>
                <a:graphicFrameLocks noGrp="1"/>
              </p:cNvGraphicFramePr>
              <p:nvPr>
                <p:extLst>
                  <p:ext uri="{D42A27DB-BD31-4B8C-83A1-F6EECF244321}">
                    <p14:modId xmlns:p14="http://schemas.microsoft.com/office/powerpoint/2010/main" val="352754582"/>
                  </p:ext>
                </p:extLst>
              </p:nvPr>
            </p:nvGraphicFramePr>
            <p:xfrm>
              <a:off x="5793653" y="3011890"/>
              <a:ext cx="2588696" cy="1676400"/>
            </p:xfrm>
            <a:graphic>
              <a:graphicData uri="http://schemas.openxmlformats.org/drawingml/2006/table">
                <a:tbl>
                  <a:tblPr firstRow="1" firstCol="1" lastRow="1" bandRow="1" bandCol="1"/>
                  <a:tblGrid>
                    <a:gridCol w="806914"/>
                    <a:gridCol w="340232"/>
                    <a:gridCol w="785003"/>
                    <a:gridCol w="656547"/>
                  </a:tblGrid>
                  <a:tr h="209550">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t="-5714" r="-221053" b="-72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237500" t="-5714" r="-425000" b="-72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146512" t="-5714" r="-84496" b="-72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rotWithShape="0">
                          <a:blip r:embed="rId6"/>
                          <a:stretch>
                            <a:fillRect l="-294444" t="-5714" r="-926" b="-720000"/>
                          </a:stretch>
                        </a:blipFill>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21,21%</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9,09%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30,3%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3</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27,27%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57,6%</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72,7%</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4</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12,12%</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84,8%</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r>
                  <a:tr h="209550">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9</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ct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5</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15,15%</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100,0%</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8000"/>
                          </a:solidFill>
                          <a:prstDash val="solid"/>
                          <a:round/>
                          <a:headEnd type="none" w="med" len="med"/>
                          <a:tailEnd type="none" w="med" len="med"/>
                        </a:lnB>
                      </a:tcPr>
                    </a:tc>
                  </a:tr>
                  <a:tr h="209550">
                    <a:tc>
                      <a:txBody>
                        <a:bodyPr/>
                        <a:lstStyle/>
                        <a:p>
                          <a:endParaRPr lang="it-IT"/>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rotWithShape="0">
                          <a:blip r:embed="rId6"/>
                          <a:stretch>
                            <a:fillRect t="-717647" r="-221053" b="-32353"/>
                          </a:stretch>
                        </a:blipFill>
                      </a:tcPr>
                    </a:tc>
                    <a:tc>
                      <a:txBody>
                        <a:bodyPr/>
                        <a:lstStyle/>
                        <a:p>
                          <a:pPr algn="r">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33</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just">
                            <a:spcAft>
                              <a:spcPts val="0"/>
                            </a:spcAft>
                          </a:pPr>
                          <a:r>
                            <a:rPr lang="it-IT" sz="1200">
                              <a:effectLst/>
                              <a:latin typeface="Arial" panose="020B0604020202020204" pitchFamily="34" charset="0"/>
                              <a:ea typeface="Times New Roman" panose="02020603050405020304" pitchFamily="18" charset="0"/>
                              <a:cs typeface="Arial" panose="020B0604020202020204" pitchFamily="34" charset="0"/>
                            </a:rPr>
                            <a:t> </a:t>
                          </a:r>
                          <a:endParaRPr lang="it-IT"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 </a:t>
                          </a:r>
                          <a:endParaRPr lang="it-IT"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0" name="Rettangolo 9"/>
              <p:cNvSpPr/>
              <p:nvPr/>
            </p:nvSpPr>
            <p:spPr>
              <a:xfrm>
                <a:off x="155864" y="4889953"/>
                <a:ext cx="8260813" cy="1077218"/>
              </a:xfrm>
              <a:prstGeom prst="rect">
                <a:avLst/>
              </a:prstGeom>
            </p:spPr>
            <p:txBody>
              <a:bodyPr wrap="square">
                <a:spAutoFit/>
              </a:bodyPr>
              <a:lstStyle/>
              <a:p>
                <a:pPr algn="just">
                  <a:spcAft>
                    <a:spcPts val="0"/>
                  </a:spcAft>
                </a:pPr>
                <a:r>
                  <a:rPr lang="it-IT" sz="1600" dirty="0">
                    <a:latin typeface="Arial" panose="020B0604020202020204" pitchFamily="34" charset="0"/>
                    <a:ea typeface="Times New Roman" panose="02020603050405020304" pitchFamily="18" charset="0"/>
                    <a:cs typeface="Times New Roman" panose="02020603050405020304" pitchFamily="18" charset="0"/>
                  </a:rPr>
                  <a:t>Il primo quartile viene individuato quando la distribuzione cumulata supera il 25% delle osservazioni, e questo accadde per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=2</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mentre il terzo quartile si ottiene quando la distribuzione cumulata percentuale supera il 75% delle osservazioni, per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=5</m:t>
                    </m:r>
                  </m:oMath>
                </a14:m>
                <a:r>
                  <a:rPr lang="it-IT" sz="1600" dirty="0">
                    <a:effectLst/>
                    <a:latin typeface="Arial" panose="020B0604020202020204" pitchFamily="34" charset="0"/>
                    <a:ea typeface="Times New Roman" panose="02020603050405020304" pitchFamily="18" charset="0"/>
                    <a:cs typeface="Times New Roman" panose="02020603050405020304" pitchFamily="18" charset="0"/>
                  </a:rPr>
                  <a:t>. In questo caso la mediana corrisponde a </a:t>
                </a:r>
                <a14:m>
                  <m:oMath xmlns:m="http://schemas.openxmlformats.org/officeDocument/2006/math">
                    <m:sSub>
                      <m:sSubPr>
                        <m:ctrlPr>
                          <a:rPr lang="it-IT" sz="1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GB" sz="1600" i="1">
                            <a:effectLst/>
                            <a:latin typeface="Cambria Math" panose="02040503050406030204" pitchFamily="18" charset="0"/>
                            <a:ea typeface="Times New Roman" panose="02020603050405020304" pitchFamily="18" charset="0"/>
                            <a:cs typeface="Arial" panose="020B0604020202020204" pitchFamily="34" charset="0"/>
                          </a:rPr>
                          <m:t>𝑥</m:t>
                        </m:r>
                      </m:e>
                      <m:sub>
                        <m:r>
                          <a:rPr lang="en-GB" sz="1600" i="1">
                            <a:effectLst/>
                            <a:latin typeface="Cambria Math" panose="02040503050406030204" pitchFamily="18" charset="0"/>
                            <a:ea typeface="Times New Roman" panose="02020603050405020304" pitchFamily="18" charset="0"/>
                            <a:cs typeface="Arial" panose="020B0604020202020204" pitchFamily="34" charset="0"/>
                          </a:rPr>
                          <m:t>𝑖</m:t>
                        </m:r>
                      </m:sub>
                    </m:sSub>
                    <m:r>
                      <a:rPr lang="it-IT" sz="1600" i="1">
                        <a:effectLst/>
                        <a:latin typeface="Cambria Math" panose="02040503050406030204" pitchFamily="18" charset="0"/>
                        <a:ea typeface="Times New Roman" panose="02020603050405020304" pitchFamily="18" charset="0"/>
                        <a:cs typeface="Arial" panose="020B0604020202020204" pitchFamily="34" charset="0"/>
                      </a:rPr>
                      <m:t>=3</m:t>
                    </m:r>
                  </m:oMath>
                </a14:m>
                <a:r>
                  <a:rPr lang="it-IT" sz="16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it-IT"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0" name="Rettangolo 9"/>
              <p:cNvSpPr>
                <a:spLocks noRot="1" noChangeAspect="1" noMove="1" noResize="1" noEditPoints="1" noAdjustHandles="1" noChangeArrowheads="1" noChangeShapeType="1" noTextEdit="1"/>
              </p:cNvSpPr>
              <p:nvPr/>
            </p:nvSpPr>
            <p:spPr>
              <a:xfrm>
                <a:off x="155864" y="4889953"/>
                <a:ext cx="8260813" cy="1077218"/>
              </a:xfrm>
              <a:prstGeom prst="rect">
                <a:avLst/>
              </a:prstGeom>
              <a:blipFill rotWithShape="0">
                <a:blip r:embed="rId7"/>
                <a:stretch>
                  <a:fillRect l="-443" t="-1695" r="-369" b="-6215"/>
                </a:stretch>
              </a:blipFill>
            </p:spPr>
            <p:txBody>
              <a:bodyPr/>
              <a:lstStyle/>
              <a:p>
                <a:r>
                  <a:rPr lang="it-IT">
                    <a:noFill/>
                  </a:rPr>
                  <a:t> </a:t>
                </a:r>
              </a:p>
            </p:txBody>
          </p:sp>
        </mc:Fallback>
      </mc:AlternateContent>
    </p:spTree>
    <p:extLst>
      <p:ext uri="{BB962C8B-B14F-4D97-AF65-F5344CB8AC3E}">
        <p14:creationId xmlns:p14="http://schemas.microsoft.com/office/powerpoint/2010/main" val="415859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Esercizi</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845124" y="1146627"/>
            <a:ext cx="7210252" cy="4988817"/>
          </a:xfrm>
          <a:prstGeom prst="rect">
            <a:avLst/>
          </a:prstGeom>
        </p:spPr>
      </p:pic>
    </p:spTree>
    <p:extLst>
      <p:ext uri="{BB962C8B-B14F-4D97-AF65-F5344CB8AC3E}">
        <p14:creationId xmlns:p14="http://schemas.microsoft.com/office/powerpoint/2010/main" val="315609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804231" y="1160000"/>
            <a:ext cx="7130577" cy="5044021"/>
          </a:xfrm>
          <a:prstGeom prst="rect">
            <a:avLst/>
          </a:prstGeom>
        </p:spPr>
      </p:pic>
    </p:spTree>
    <p:extLst>
      <p:ext uri="{BB962C8B-B14F-4D97-AF65-F5344CB8AC3E}">
        <p14:creationId xmlns:p14="http://schemas.microsoft.com/office/powerpoint/2010/main" val="699616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La media aritmetica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631372" y="1357517"/>
                <a:ext cx="8242662" cy="1338828"/>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La </a:t>
                </a:r>
                <a:r>
                  <a:rPr lang="it-IT" b="1" dirty="0">
                    <a:latin typeface="Arial" panose="020B0604020202020204" pitchFamily="34" charset="0"/>
                    <a:ea typeface="Times New Roman" panose="02020603050405020304" pitchFamily="18" charset="0"/>
                    <a:cs typeface="Times New Roman" panose="02020603050405020304" pitchFamily="18" charset="0"/>
                  </a:rPr>
                  <a:t>media aritmetica</a:t>
                </a:r>
                <a:r>
                  <a:rPr lang="it-IT"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b="1" i="1">
                            <a:latin typeface="Cambria Math" panose="02040503050406030204" pitchFamily="18" charset="0"/>
                            <a:ea typeface="Times New Roman" panose="02020603050405020304" pitchFamily="18" charset="0"/>
                            <a:cs typeface="Times New Roman" panose="02020603050405020304" pitchFamily="18" charset="0"/>
                          </a:rPr>
                        </m:ctrlPr>
                      </m:sSubPr>
                      <m:e>
                        <m:r>
                          <a:rPr lang="it-IT" b="1" i="1">
                            <a:latin typeface="Cambria Math" panose="02040503050406030204" pitchFamily="18" charset="0"/>
                            <a:ea typeface="Times New Roman" panose="02020603050405020304" pitchFamily="18" charset="0"/>
                            <a:cs typeface="Times New Roman" panose="02020603050405020304" pitchFamily="18" charset="0"/>
                          </a:rPr>
                          <m:t>𝝁</m:t>
                        </m:r>
                      </m:e>
                      <m:sub>
                        <m:r>
                          <a:rPr lang="it-IT" b="1" i="1">
                            <a:latin typeface="Cambria Math" panose="02040503050406030204" pitchFamily="18" charset="0"/>
                            <a:ea typeface="Times New Roman" panose="02020603050405020304" pitchFamily="18" charset="0"/>
                            <a:cs typeface="Times New Roman" panose="02020603050405020304" pitchFamily="18" charset="0"/>
                          </a:rPr>
                          <m:t>𝑿</m:t>
                        </m:r>
                      </m:sub>
                    </m:sSub>
                    <m:r>
                      <a:rPr lang="it-IT" b="1" i="1">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o</m:t>
                    </m:r>
                    <m:r>
                      <a:rPr lang="it-IT" b="1" i="1">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it-IT" b="1" i="1">
                            <a:latin typeface="Cambria Math" panose="02040503050406030204" pitchFamily="18" charset="0"/>
                            <a:ea typeface="Times New Roman" panose="02020603050405020304" pitchFamily="18" charset="0"/>
                            <a:cs typeface="Times New Roman" panose="02020603050405020304" pitchFamily="18" charset="0"/>
                          </a:rPr>
                        </m:ctrlPr>
                      </m:acc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acc>
                    <m:r>
                      <a:rPr lang="it-IT" i="1">
                        <a:latin typeface="Cambria Math" panose="02040503050406030204" pitchFamily="18" charset="0"/>
                        <a:ea typeface="Times New Roman" panose="02020603050405020304" pitchFamily="18" charset="0"/>
                        <a:cs typeface="Times New Roman" panose="02020603050405020304" pitchFamily="18" charset="0"/>
                      </a:rPr>
                      <m:t> </m:t>
                    </m:r>
                  </m:oMath>
                </a14:m>
                <a:r>
                  <a:rPr lang="it-IT" dirty="0">
                    <a:latin typeface="Arial" panose="020B0604020202020204" pitchFamily="34" charset="0"/>
                    <a:ea typeface="Times New Roman" panose="02020603050405020304" pitchFamily="18" charset="0"/>
                    <a:cs typeface="Times New Roman" panose="02020603050405020304" pitchFamily="18" charset="0"/>
                  </a:rPr>
                  <a:t>) di un insieme di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𝑛</m:t>
                    </m:r>
                  </m:oMath>
                </a14:m>
                <a:r>
                  <a:rPr lang="it-IT" dirty="0">
                    <a:latin typeface="Arial" panose="020B0604020202020204" pitchFamily="34" charset="0"/>
                    <a:ea typeface="Times New Roman" panose="02020603050405020304" pitchFamily="18" charset="0"/>
                    <a:cs typeface="Times New Roman" panose="02020603050405020304" pitchFamily="18" charset="0"/>
                  </a:rPr>
                  <a:t> valori osservati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di un carattere quantitativo </a:t>
                </a:r>
                <a14:m>
                  <m:oMath xmlns:m="http://schemas.openxmlformats.org/officeDocument/2006/math">
                    <m:r>
                      <a:rPr lang="it-IT" i="1">
                        <a:latin typeface="Cambria Math" panose="02040503050406030204" pitchFamily="18" charset="0"/>
                        <a:ea typeface="Times New Roman" panose="02020603050405020304" pitchFamily="18" charset="0"/>
                        <a:cs typeface="Times New Roman" panose="02020603050405020304" pitchFamily="18" charset="0"/>
                      </a:rPr>
                      <m:t>𝑋</m:t>
                    </m:r>
                  </m:oMath>
                </a14:m>
                <a:r>
                  <a:rPr lang="it-IT" dirty="0">
                    <a:latin typeface="Arial" panose="020B0604020202020204" pitchFamily="34" charset="0"/>
                    <a:ea typeface="Times New Roman" panose="02020603050405020304" pitchFamily="18" charset="0"/>
                    <a:cs typeface="Times New Roman" panose="02020603050405020304" pitchFamily="18" charset="0"/>
                  </a:rPr>
                  <a:t> è pari alla somma dei valori osservati divisa per il loro numero:</a:t>
                </a:r>
              </a:p>
            </p:txBody>
          </p:sp>
        </mc:Choice>
        <mc:Fallback xmlns="">
          <p:sp>
            <p:nvSpPr>
              <p:cNvPr id="3" name="Rettangolo 2"/>
              <p:cNvSpPr>
                <a:spLocks noRot="1" noChangeAspect="1" noMove="1" noResize="1" noEditPoints="1" noAdjustHandles="1" noChangeArrowheads="1" noChangeShapeType="1" noTextEdit="1"/>
              </p:cNvSpPr>
              <p:nvPr/>
            </p:nvSpPr>
            <p:spPr>
              <a:xfrm>
                <a:off x="631372" y="1357517"/>
                <a:ext cx="8242662" cy="1338828"/>
              </a:xfrm>
              <a:prstGeom prst="rect">
                <a:avLst/>
              </a:prstGeom>
              <a:blipFill>
                <a:blip r:embed="rId4"/>
                <a:stretch>
                  <a:fillRect l="-666" r="-592" b="-31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2357454" y="2886445"/>
                <a:ext cx="4418710"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r>
                        <a:rPr lang="it-IT" i="0">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𝑥</m:t>
                          </m:r>
                        </m:e>
                      </m:acc>
                      <m:r>
                        <a:rPr lang="it-IT" i="0">
                          <a:latin typeface="Cambria Math" panose="02040503050406030204" pitchFamily="18" charset="0"/>
                        </a:rPr>
                        <m:t> =</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1</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𝑛</m:t>
                              </m:r>
                            </m:sub>
                          </m:sSub>
                        </m:e>
                      </m:d>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nary>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2357454" y="2886445"/>
                <a:ext cx="4418710" cy="84856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015043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313312" y="1444961"/>
            <a:ext cx="8585876" cy="3931970"/>
          </a:xfrm>
          <a:prstGeom prst="rect">
            <a:avLst/>
          </a:prstGeom>
        </p:spPr>
      </p:pic>
    </p:spTree>
    <p:extLst>
      <p:ext uri="{BB962C8B-B14F-4D97-AF65-F5344CB8AC3E}">
        <p14:creationId xmlns:p14="http://schemas.microsoft.com/office/powerpoint/2010/main" val="215890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155864" y="1256629"/>
            <a:ext cx="7870150" cy="2478122"/>
          </a:xfrm>
          <a:prstGeom prst="rect">
            <a:avLst/>
          </a:prstGeom>
        </p:spPr>
      </p:pic>
    </p:spTree>
    <p:extLst>
      <p:ext uri="{BB962C8B-B14F-4D97-AF65-F5344CB8AC3E}">
        <p14:creationId xmlns:p14="http://schemas.microsoft.com/office/powerpoint/2010/main" val="1370959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1053806" y="1192016"/>
            <a:ext cx="6573022" cy="4781427"/>
          </a:xfrm>
          <a:prstGeom prst="rect">
            <a:avLst/>
          </a:prstGeom>
        </p:spPr>
      </p:pic>
    </p:spTree>
    <p:extLst>
      <p:ext uri="{BB962C8B-B14F-4D97-AF65-F5344CB8AC3E}">
        <p14:creationId xmlns:p14="http://schemas.microsoft.com/office/powerpoint/2010/main" val="328810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5" name="Immagine 14"/>
          <p:cNvPicPr>
            <a:picLocks noChangeAspect="1"/>
          </p:cNvPicPr>
          <p:nvPr/>
        </p:nvPicPr>
        <p:blipFill>
          <a:blip r:embed="rId4"/>
          <a:stretch>
            <a:fillRect/>
          </a:stretch>
        </p:blipFill>
        <p:spPr>
          <a:xfrm>
            <a:off x="750298" y="1180914"/>
            <a:ext cx="6635149" cy="4826620"/>
          </a:xfrm>
          <a:prstGeom prst="rect">
            <a:avLst/>
          </a:prstGeom>
        </p:spPr>
      </p:pic>
    </p:spTree>
    <p:extLst>
      <p:ext uri="{BB962C8B-B14F-4D97-AF65-F5344CB8AC3E}">
        <p14:creationId xmlns:p14="http://schemas.microsoft.com/office/powerpoint/2010/main" val="3009998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720347" y="1238666"/>
            <a:ext cx="8062770" cy="1853699"/>
          </a:xfrm>
          <a:prstGeom prst="rect">
            <a:avLst/>
          </a:prstGeom>
        </p:spPr>
      </p:pic>
    </p:spTree>
    <p:extLst>
      <p:ext uri="{BB962C8B-B14F-4D97-AF65-F5344CB8AC3E}">
        <p14:creationId xmlns:p14="http://schemas.microsoft.com/office/powerpoint/2010/main" val="5549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Esercizi</a:t>
            </a: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4" name="Immagine 13"/>
          <p:cNvPicPr>
            <a:picLocks noChangeAspect="1"/>
          </p:cNvPicPr>
          <p:nvPr/>
        </p:nvPicPr>
        <p:blipFill>
          <a:blip r:embed="rId4"/>
          <a:stretch>
            <a:fillRect/>
          </a:stretch>
        </p:blipFill>
        <p:spPr>
          <a:xfrm>
            <a:off x="455351" y="1234117"/>
            <a:ext cx="8228979" cy="558603"/>
          </a:xfrm>
          <a:prstGeom prst="rect">
            <a:avLst/>
          </a:prstGeom>
        </p:spPr>
      </p:pic>
      <p:pic>
        <p:nvPicPr>
          <p:cNvPr id="15" name="Immagine 14"/>
          <p:cNvPicPr>
            <a:picLocks noChangeAspect="1"/>
          </p:cNvPicPr>
          <p:nvPr/>
        </p:nvPicPr>
        <p:blipFill>
          <a:blip r:embed="rId5"/>
          <a:stretch>
            <a:fillRect/>
          </a:stretch>
        </p:blipFill>
        <p:spPr>
          <a:xfrm>
            <a:off x="537392" y="1966754"/>
            <a:ext cx="8064896" cy="4374595"/>
          </a:xfrm>
          <a:prstGeom prst="rect">
            <a:avLst/>
          </a:prstGeom>
        </p:spPr>
      </p:pic>
    </p:spTree>
    <p:extLst>
      <p:ext uri="{BB962C8B-B14F-4D97-AF65-F5344CB8AC3E}">
        <p14:creationId xmlns:p14="http://schemas.microsoft.com/office/powerpoint/2010/main" val="1884867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2"/>
          <p:cNvSpPr txBox="1">
            <a:spLocks noChangeArrowheads="1"/>
          </p:cNvSpPr>
          <p:nvPr/>
        </p:nvSpPr>
        <p:spPr>
          <a:xfrm>
            <a:off x="2332759" y="74852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altLang="it-IT" sz="3200" smtClean="0"/>
              <a:t>Le funzioni statistiche di Excel</a:t>
            </a:r>
            <a:endParaRPr lang="it-IT" altLang="it-IT" sz="3200" dirty="0" smtClean="0"/>
          </a:p>
        </p:txBody>
      </p:sp>
      <p:pic>
        <p:nvPicPr>
          <p:cNvPr id="15" name="Immagine 14"/>
          <p:cNvPicPr>
            <a:picLocks noChangeAspect="1"/>
          </p:cNvPicPr>
          <p:nvPr/>
        </p:nvPicPr>
        <p:blipFill>
          <a:blip r:embed="rId4"/>
          <a:stretch>
            <a:fillRect/>
          </a:stretch>
        </p:blipFill>
        <p:spPr>
          <a:xfrm>
            <a:off x="1704357" y="1694760"/>
            <a:ext cx="3188579" cy="2768462"/>
          </a:xfrm>
          <a:prstGeom prst="rect">
            <a:avLst/>
          </a:prstGeom>
        </p:spPr>
      </p:pic>
      <p:pic>
        <p:nvPicPr>
          <p:cNvPr id="16" name="Immagine 15"/>
          <p:cNvPicPr>
            <a:picLocks noChangeAspect="1"/>
          </p:cNvPicPr>
          <p:nvPr/>
        </p:nvPicPr>
        <p:blipFill>
          <a:blip r:embed="rId5"/>
          <a:stretch>
            <a:fillRect/>
          </a:stretch>
        </p:blipFill>
        <p:spPr>
          <a:xfrm>
            <a:off x="590064" y="4551009"/>
            <a:ext cx="7959554" cy="1803336"/>
          </a:xfrm>
          <a:prstGeom prst="rect">
            <a:avLst/>
          </a:prstGeom>
        </p:spPr>
      </p:pic>
    </p:spTree>
    <p:extLst>
      <p:ext uri="{BB962C8B-B14F-4D97-AF65-F5344CB8AC3E}">
        <p14:creationId xmlns:p14="http://schemas.microsoft.com/office/powerpoint/2010/main" val="349934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3" name="Immagine 2"/>
          <p:cNvPicPr>
            <a:picLocks noChangeAspect="1"/>
          </p:cNvPicPr>
          <p:nvPr/>
        </p:nvPicPr>
        <p:blipFill>
          <a:blip r:embed="rId4"/>
          <a:stretch>
            <a:fillRect/>
          </a:stretch>
        </p:blipFill>
        <p:spPr>
          <a:xfrm>
            <a:off x="938644" y="1360525"/>
            <a:ext cx="7195671" cy="2070183"/>
          </a:xfrm>
          <a:prstGeom prst="rect">
            <a:avLst/>
          </a:prstGeom>
        </p:spPr>
      </p:pic>
    </p:spTree>
    <p:extLst>
      <p:ext uri="{BB962C8B-B14F-4D97-AF65-F5344CB8AC3E}">
        <p14:creationId xmlns:p14="http://schemas.microsoft.com/office/powerpoint/2010/main" val="276844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1284831" y="1079319"/>
            <a:ext cx="6839272" cy="5083034"/>
          </a:xfrm>
          <a:prstGeom prst="rect">
            <a:avLst/>
          </a:prstGeom>
        </p:spPr>
      </p:pic>
    </p:spTree>
    <p:extLst>
      <p:ext uri="{BB962C8B-B14F-4D97-AF65-F5344CB8AC3E}">
        <p14:creationId xmlns:p14="http://schemas.microsoft.com/office/powerpoint/2010/main" val="64642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438461" y="1340768"/>
            <a:ext cx="8023577" cy="3816424"/>
          </a:xfrm>
          <a:prstGeom prst="rect">
            <a:avLst/>
          </a:prstGeom>
        </p:spPr>
      </p:pic>
    </p:spTree>
    <p:extLst>
      <p:ext uri="{BB962C8B-B14F-4D97-AF65-F5344CB8AC3E}">
        <p14:creationId xmlns:p14="http://schemas.microsoft.com/office/powerpoint/2010/main" val="421918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Lezione 1: introduzione alla statistica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404947" y="1243140"/>
            <a:ext cx="8303623" cy="1338828"/>
          </a:xfrm>
          <a:prstGeom prst="rect">
            <a:avLst/>
          </a:prstGeom>
        </p:spPr>
        <p:txBody>
          <a:bodyPr wrap="square">
            <a:spAutoFit/>
          </a:bodyPr>
          <a:lstStyle/>
          <a:p>
            <a:pPr algn="just">
              <a:lnSpc>
                <a:spcPct val="150000"/>
              </a:lnSpc>
              <a:spcAft>
                <a:spcPts val="0"/>
              </a:spcAft>
            </a:pPr>
            <a:r>
              <a:rPr lang="it-IT" b="1" i="1" dirty="0">
                <a:latin typeface="Arial" panose="020B0604020202020204" pitchFamily="34" charset="0"/>
                <a:ea typeface="Times New Roman" panose="02020603050405020304" pitchFamily="18" charset="0"/>
                <a:cs typeface="Times New Roman" panose="02020603050405020304" pitchFamily="18" charset="0"/>
              </a:rPr>
              <a:t>Esempio</a:t>
            </a:r>
            <a:r>
              <a:rPr lang="it-IT" b="1" dirty="0">
                <a:latin typeface="Arial" panose="020B0604020202020204" pitchFamily="34" charset="0"/>
                <a:ea typeface="Times New Roman" panose="02020603050405020304" pitchFamily="18" charset="0"/>
                <a:cs typeface="Times New Roman" panose="02020603050405020304" pitchFamily="18" charset="0"/>
              </a:rPr>
              <a:t>: </a:t>
            </a:r>
            <a:r>
              <a:rPr lang="it-IT" dirty="0">
                <a:latin typeface="Arial" panose="020B0604020202020204" pitchFamily="34" charset="0"/>
                <a:ea typeface="Times New Roman" panose="02020603050405020304" pitchFamily="18" charset="0"/>
                <a:cs typeface="Times New Roman" panose="02020603050405020304" pitchFamily="18" charset="0"/>
              </a:rPr>
              <a:t>si consideri la distribuzione del numero di esami sostenuti da quattro amici al corso di studi in Scienze Politiche e dell’Amministrazione e se ne calcoli la media aritmetica</a:t>
            </a:r>
          </a:p>
        </p:txBody>
      </p:sp>
      <mc:AlternateContent xmlns:mc="http://schemas.openxmlformats.org/markup-compatibility/2006" xmlns:a14="http://schemas.microsoft.com/office/drawing/2010/main">
        <mc:Choice Requires="a14">
          <p:graphicFrame>
            <p:nvGraphicFramePr>
              <p:cNvPr id="5" name="Tabella 4"/>
              <p:cNvGraphicFramePr>
                <a:graphicFrameLocks noGrp="1"/>
              </p:cNvGraphicFramePr>
              <p:nvPr>
                <p:extLst>
                  <p:ext uri="{D42A27DB-BD31-4B8C-83A1-F6EECF244321}">
                    <p14:modId xmlns:p14="http://schemas.microsoft.com/office/powerpoint/2010/main" val="2546737821"/>
                  </p:ext>
                </p:extLst>
              </p:nvPr>
            </p:nvGraphicFramePr>
            <p:xfrm>
              <a:off x="720346" y="2904606"/>
              <a:ext cx="3146259" cy="1143000"/>
            </p:xfrm>
            <a:graphic>
              <a:graphicData uri="http://schemas.openxmlformats.org/drawingml/2006/table">
                <a:tbl>
                  <a:tblPr firstRow="1" firstCol="1" bandRow="1"/>
                  <a:tblGrid>
                    <a:gridCol w="1121161">
                      <a:extLst>
                        <a:ext uri="{9D8B030D-6E8A-4147-A177-3AD203B41FA5}">
                          <a16:colId xmlns:a16="http://schemas.microsoft.com/office/drawing/2014/main" val="3634444084"/>
                        </a:ext>
                      </a:extLst>
                    </a:gridCol>
                    <a:gridCol w="2025098">
                      <a:extLst>
                        <a:ext uri="{9D8B030D-6E8A-4147-A177-3AD203B41FA5}">
                          <a16:colId xmlns:a16="http://schemas.microsoft.com/office/drawing/2014/main" val="3335511828"/>
                        </a:ext>
                      </a:extLst>
                    </a:gridCol>
                  </a:tblGrid>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Persone</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Esami sostenuti</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91424149"/>
                      </a:ext>
                    </a:extLst>
                  </a:tr>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Enrico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298385934"/>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Pietro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7164683"/>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Marta</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22592941"/>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Danilo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586627010"/>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1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08504696"/>
                      </a:ext>
                    </a:extLst>
                  </a:tr>
                </a:tbl>
              </a:graphicData>
            </a:graphic>
          </p:graphicFrame>
        </mc:Choice>
        <mc:Fallback xmlns="">
          <p:graphicFrame>
            <p:nvGraphicFramePr>
              <p:cNvPr id="5" name="Tabella 4"/>
              <p:cNvGraphicFramePr>
                <a:graphicFrameLocks noGrp="1"/>
              </p:cNvGraphicFramePr>
              <p:nvPr>
                <p:extLst>
                  <p:ext uri="{D42A27DB-BD31-4B8C-83A1-F6EECF244321}">
                    <p14:modId xmlns:p14="http://schemas.microsoft.com/office/powerpoint/2010/main" val="2546737821"/>
                  </p:ext>
                </p:extLst>
              </p:nvPr>
            </p:nvGraphicFramePr>
            <p:xfrm>
              <a:off x="720346" y="2904606"/>
              <a:ext cx="3146259" cy="1143000"/>
            </p:xfrm>
            <a:graphic>
              <a:graphicData uri="http://schemas.openxmlformats.org/drawingml/2006/table">
                <a:tbl>
                  <a:tblPr firstRow="1" firstCol="1" bandRow="1"/>
                  <a:tblGrid>
                    <a:gridCol w="1121161">
                      <a:extLst>
                        <a:ext uri="{9D8B030D-6E8A-4147-A177-3AD203B41FA5}">
                          <a16:colId xmlns:a16="http://schemas.microsoft.com/office/drawing/2014/main" val="3634444084"/>
                        </a:ext>
                      </a:extLst>
                    </a:gridCol>
                    <a:gridCol w="2025098">
                      <a:extLst>
                        <a:ext uri="{9D8B030D-6E8A-4147-A177-3AD203B41FA5}">
                          <a16:colId xmlns:a16="http://schemas.microsoft.com/office/drawing/2014/main" val="3335511828"/>
                        </a:ext>
                      </a:extLst>
                    </a:gridCol>
                  </a:tblGrid>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Persone</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Esami sostenuti</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91424149"/>
                      </a:ext>
                    </a:extLst>
                  </a:tr>
                  <a:tr h="190500">
                    <a:tc>
                      <a:txBody>
                        <a:bodyPr/>
                        <a:lstStyle/>
                        <a:p>
                          <a:pPr algn="l">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Enrico</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1298385934"/>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Pietro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7164683"/>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Marta</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22592941"/>
                      </a:ext>
                    </a:extLst>
                  </a:tr>
                  <a:tr h="190500">
                    <a:tc>
                      <a:txBody>
                        <a:bodyPr/>
                        <a:lstStyle/>
                        <a:p>
                          <a:pPr algn="l">
                            <a:spcAft>
                              <a:spcPts val="0"/>
                            </a:spcAft>
                          </a:pPr>
                          <a:r>
                            <a:rPr lang="it-IT"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Danilo</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2586627010"/>
                      </a:ext>
                    </a:extLst>
                  </a:tr>
                  <a:tr h="190500">
                    <a:tc>
                      <a:txBody>
                        <a:bodyPr/>
                        <a:lstStyle/>
                        <a:p>
                          <a:endParaRPr lang="it-IT"/>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a:blip r:embed="rId4"/>
                          <a:stretch>
                            <a:fillRect t="-532258" r="-181522" b="-32258"/>
                          </a:stretch>
                        </a:blipFill>
                      </a:tcPr>
                    </a:tc>
                    <a:tc>
                      <a:txBody>
                        <a:bodyPr/>
                        <a:lstStyle/>
                        <a:p>
                          <a:pPr algn="r">
                            <a:spcAft>
                              <a:spcPts val="0"/>
                            </a:spcAft>
                          </a:pPr>
                          <a:r>
                            <a:rPr lang="it-IT"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B05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08504696"/>
                      </a:ext>
                    </a:extLst>
                  </a:tr>
                </a:tbl>
              </a:graphicData>
            </a:graphic>
          </p:graphicFrame>
        </mc:Fallback>
      </mc:AlternateContent>
      <mc:AlternateContent xmlns:mc="http://schemas.openxmlformats.org/markup-compatibility/2006" xmlns:a14="http://schemas.microsoft.com/office/drawing/2010/main">
        <mc:Choice Requires="a14">
          <p:sp>
            <p:nvSpPr>
              <p:cNvPr id="6" name="Rettangolo 5"/>
              <p:cNvSpPr/>
              <p:nvPr/>
            </p:nvSpPr>
            <p:spPr>
              <a:xfrm>
                <a:off x="5193231" y="3123532"/>
                <a:ext cx="158293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𝑋</m:t>
                          </m:r>
                        </m:sub>
                      </m:sSub>
                      <m:r>
                        <a:rPr lang="it-IT" i="0">
                          <a:latin typeface="Cambria Math" panose="02040503050406030204" pitchFamily="18" charset="0"/>
                        </a:rPr>
                        <m:t>= </m:t>
                      </m:r>
                      <m:f>
                        <m:fPr>
                          <m:ctrlPr>
                            <a:rPr lang="it-IT" i="1">
                              <a:latin typeface="Cambria Math" panose="02040503050406030204" pitchFamily="18" charset="0"/>
                            </a:rPr>
                          </m:ctrlPr>
                        </m:fPr>
                        <m:num>
                          <m:r>
                            <a:rPr lang="it-IT" i="0">
                              <a:latin typeface="Cambria Math" panose="02040503050406030204" pitchFamily="18" charset="0"/>
                            </a:rPr>
                            <m:t>16</m:t>
                          </m:r>
                        </m:num>
                        <m:den>
                          <m:r>
                            <a:rPr lang="it-IT" i="0">
                              <a:latin typeface="Cambria Math" panose="02040503050406030204" pitchFamily="18" charset="0"/>
                            </a:rPr>
                            <m:t>4</m:t>
                          </m:r>
                        </m:den>
                      </m:f>
                      <m:r>
                        <a:rPr lang="it-IT" i="0">
                          <a:latin typeface="Cambria Math" panose="02040503050406030204" pitchFamily="18" charset="0"/>
                        </a:rPr>
                        <m:t> =4</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5193231" y="3123532"/>
                <a:ext cx="1582933" cy="61093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230324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cs typeface="Cali"/>
              </a:rPr>
              <a:t>Statistica con Excel</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pic>
        <p:nvPicPr>
          <p:cNvPr id="12" name="Immagine 11"/>
          <p:cNvPicPr>
            <a:picLocks noChangeAspect="1"/>
          </p:cNvPicPr>
          <p:nvPr/>
        </p:nvPicPr>
        <p:blipFill>
          <a:blip r:embed="rId4"/>
          <a:stretch>
            <a:fillRect/>
          </a:stretch>
        </p:blipFill>
        <p:spPr>
          <a:xfrm>
            <a:off x="532891" y="1811466"/>
            <a:ext cx="8073899" cy="2466050"/>
          </a:xfrm>
          <a:prstGeom prst="rect">
            <a:avLst/>
          </a:prstGeom>
        </p:spPr>
      </p:pic>
    </p:spTree>
    <p:extLst>
      <p:ext uri="{BB962C8B-B14F-4D97-AF65-F5344CB8AC3E}">
        <p14:creationId xmlns:p14="http://schemas.microsoft.com/office/powerpoint/2010/main" val="1896603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Lezione 1: introduzione alla statistica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720347" y="1592499"/>
                <a:ext cx="7831470" cy="1707903"/>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Se il carattere X è quantitativo discreto e conosciamo la sua distribuzione di frequenza:</a:t>
                </a:r>
              </a:p>
              <a:p>
                <a:pPr algn="just">
                  <a:spcAft>
                    <a:spcPts val="0"/>
                  </a:spcAft>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𝑛</m:t>
                          </m:r>
                        </m:den>
                      </m:f>
                      <m:r>
                        <a:rPr lang="it-IT" i="1">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e>
                      </m:nary>
                      <m:r>
                        <a:rPr lang="it-IT" i="1">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e>
                      </m:nary>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720347" y="1592499"/>
                <a:ext cx="7831470" cy="1707903"/>
              </a:xfrm>
              <a:prstGeom prst="rect">
                <a:avLst/>
              </a:prstGeom>
              <a:blipFill>
                <a:blip r:embed="rId4"/>
                <a:stretch>
                  <a:fillRect l="-623" r="-7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918753" y="3993476"/>
                <a:ext cx="7929155" cy="923330"/>
              </a:xfrm>
              <a:prstGeom prst="rect">
                <a:avLst/>
              </a:prstGeom>
            </p:spPr>
            <p:txBody>
              <a:bodyPr wrap="square">
                <a:spAutoFit/>
              </a:bodyPr>
              <a:lstStyle/>
              <a:p>
                <a:pPr>
                  <a:lnSpc>
                    <a:spcPct val="150000"/>
                  </a:lnSpc>
                </a:pPr>
                <a:r>
                  <a:rPr lang="it-IT" dirty="0">
                    <a:latin typeface="Arial" panose="020B0604020202020204" pitchFamily="34" charset="0"/>
                    <a:ea typeface="Times New Roman" panose="02020603050405020304" pitchFamily="18" charset="0"/>
                    <a:cs typeface="Times New Roman" panose="02020603050405020304" pitchFamily="18" charset="0"/>
                  </a:rPr>
                  <a:t>Dove </a:t>
                </a:r>
                <a:r>
                  <a:rPr lang="it-IT" i="1" dirty="0">
                    <a:latin typeface="Arial" panose="020B0604020202020204" pitchFamily="34" charset="0"/>
                    <a:ea typeface="Times New Roman" panose="02020603050405020304" pitchFamily="18" charset="0"/>
                    <a:cs typeface="Times New Roman" panose="02020603050405020304" pitchFamily="18" charset="0"/>
                  </a:rPr>
                  <a:t>K</a:t>
                </a:r>
                <a:r>
                  <a:rPr lang="it-IT" dirty="0">
                    <a:latin typeface="Arial" panose="020B0604020202020204" pitchFamily="34" charset="0"/>
                    <a:ea typeface="Times New Roman" panose="02020603050405020304" pitchFamily="18" charset="0"/>
                    <a:cs typeface="Times New Roman" panose="02020603050405020304" pitchFamily="18" charset="0"/>
                  </a:rPr>
                  <a:t> è il numero di modalità assunte dal carattere,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frequenza assoluta della </a:t>
                </a:r>
                <a:r>
                  <a:rPr lang="it-IT" i="1" dirty="0">
                    <a:latin typeface="Arial" panose="020B0604020202020204" pitchFamily="34" charset="0"/>
                    <a:ea typeface="Times New Roman" panose="02020603050405020304" pitchFamily="18" charset="0"/>
                    <a:cs typeface="Times New Roman" panose="02020603050405020304" pitchFamily="18" charset="0"/>
                  </a:rPr>
                  <a:t>i-esima</a:t>
                </a:r>
                <a:r>
                  <a:rPr lang="it-IT" dirty="0">
                    <a:latin typeface="Arial" panose="020B0604020202020204" pitchFamily="34" charset="0"/>
                    <a:ea typeface="Times New Roman" panose="02020603050405020304" pitchFamily="18" charset="0"/>
                    <a:cs typeface="Times New Roman" panose="02020603050405020304" pitchFamily="18" charset="0"/>
                  </a:rPr>
                  <a:t> modalità 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corrispondente frequenza relativa.</a:t>
                </a:r>
              </a:p>
            </p:txBody>
          </p:sp>
        </mc:Choice>
        <mc:Fallback xmlns="">
          <p:sp>
            <p:nvSpPr>
              <p:cNvPr id="4" name="Rettangolo 3"/>
              <p:cNvSpPr>
                <a:spLocks noRot="1" noChangeAspect="1" noMove="1" noResize="1" noEditPoints="1" noAdjustHandles="1" noChangeArrowheads="1" noChangeShapeType="1" noTextEdit="1"/>
              </p:cNvSpPr>
              <p:nvPr/>
            </p:nvSpPr>
            <p:spPr>
              <a:xfrm>
                <a:off x="918753" y="3993476"/>
                <a:ext cx="7929155" cy="923330"/>
              </a:xfrm>
              <a:prstGeom prst="rect">
                <a:avLst/>
              </a:prstGeom>
              <a:blipFill>
                <a:blip r:embed="rId5"/>
                <a:stretch>
                  <a:fillRect l="-692" b="-3947"/>
                </a:stretch>
              </a:blipFill>
            </p:spPr>
            <p:txBody>
              <a:bodyPr/>
              <a:lstStyle/>
              <a:p>
                <a:r>
                  <a:rPr lang="it-IT">
                    <a:noFill/>
                  </a:rPr>
                  <a:t> </a:t>
                </a:r>
              </a:p>
            </p:txBody>
          </p:sp>
        </mc:Fallback>
      </mc:AlternateContent>
    </p:spTree>
    <p:extLst>
      <p:ext uri="{BB962C8B-B14F-4D97-AF65-F5344CB8AC3E}">
        <p14:creationId xmlns:p14="http://schemas.microsoft.com/office/powerpoint/2010/main" val="2614464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Lezione 1: introduzione alla statistica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3" name="Rettangolo 2"/>
          <p:cNvSpPr/>
          <p:nvPr/>
        </p:nvSpPr>
        <p:spPr>
          <a:xfrm>
            <a:off x="439783" y="1311351"/>
            <a:ext cx="6056812" cy="1200842"/>
          </a:xfrm>
          <a:prstGeom prst="rect">
            <a:avLst/>
          </a:prstGeom>
        </p:spPr>
        <p:txBody>
          <a:bodyPr wrap="square">
            <a:spAutoFit/>
          </a:bodyPr>
          <a:lstStyle/>
          <a:p>
            <a:pPr algn="just">
              <a:lnSpc>
                <a:spcPct val="150000"/>
              </a:lnSpc>
              <a:spcAft>
                <a:spcPts val="0"/>
              </a:spcAft>
            </a:pPr>
            <a:r>
              <a:rPr lang="it-IT" b="1" dirty="0">
                <a:latin typeface="Arial" panose="020B0604020202020204" pitchFamily="34" charset="0"/>
                <a:ea typeface="Times New Roman" panose="02020603050405020304" pitchFamily="18" charset="0"/>
                <a:cs typeface="Times New Roman" panose="02020603050405020304" pitchFamily="18" charset="0"/>
              </a:rPr>
              <a:t>Esempio</a:t>
            </a:r>
            <a:r>
              <a:rPr lang="it-IT" i="1" dirty="0">
                <a:latin typeface="Arial" panose="020B0604020202020204" pitchFamily="34" charset="0"/>
                <a:ea typeface="Times New Roman" panose="02020603050405020304" pitchFamily="18" charset="0"/>
                <a:cs typeface="Times New Roman" panose="02020603050405020304" pitchFamily="18" charset="0"/>
              </a:rPr>
              <a:t>: </a:t>
            </a:r>
            <a:r>
              <a:rPr lang="it-IT" sz="1600" i="1" dirty="0" smtClean="0">
                <a:latin typeface="Arial" panose="020B0604020202020204" pitchFamily="34" charset="0"/>
                <a:ea typeface="Times New Roman" panose="02020603050405020304" pitchFamily="18" charset="0"/>
                <a:cs typeface="Times New Roman" panose="02020603050405020304" pitchFamily="18" charset="0"/>
              </a:rPr>
              <a:t>Si considerino le altezze </a:t>
            </a:r>
            <a:r>
              <a:rPr lang="it-IT" sz="1600" i="1" dirty="0">
                <a:latin typeface="Arial" panose="020B0604020202020204" pitchFamily="34" charset="0"/>
                <a:ea typeface="Times New Roman" panose="02020603050405020304" pitchFamily="18" charset="0"/>
                <a:cs typeface="Times New Roman" panose="02020603050405020304" pitchFamily="18" charset="0"/>
              </a:rPr>
              <a:t>di 30 studenti frequentanti il corso di statistica nel corso di laurea in Scienza dell’Amministrazione. Si calcoli la media aritmetica.</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ella 5"/>
              <p:cNvGraphicFramePr>
                <a:graphicFrameLocks noGrp="1"/>
              </p:cNvGraphicFramePr>
              <p:nvPr>
                <p:extLst>
                  <p:ext uri="{D42A27DB-BD31-4B8C-83A1-F6EECF244321}">
                    <p14:modId xmlns:p14="http://schemas.microsoft.com/office/powerpoint/2010/main" val="3139655163"/>
                  </p:ext>
                </p:extLst>
              </p:nvPr>
            </p:nvGraphicFramePr>
            <p:xfrm>
              <a:off x="7088001" y="1433681"/>
              <a:ext cx="1522728" cy="1356360"/>
            </p:xfrm>
            <a:graphic>
              <a:graphicData uri="http://schemas.openxmlformats.org/drawingml/2006/table">
                <a:tbl>
                  <a:tblPr firstRow="1" firstCol="1" lastRow="1" bandRow="1" bandCol="1"/>
                  <a:tblGrid>
                    <a:gridCol w="741372">
                      <a:extLst>
                        <a:ext uri="{9D8B030D-6E8A-4147-A177-3AD203B41FA5}">
                          <a16:colId xmlns:a16="http://schemas.microsoft.com/office/drawing/2014/main" val="1530591288"/>
                        </a:ext>
                      </a:extLst>
                    </a:gridCol>
                    <a:gridCol w="781356">
                      <a:extLst>
                        <a:ext uri="{9D8B030D-6E8A-4147-A177-3AD203B41FA5}">
                          <a16:colId xmlns:a16="http://schemas.microsoft.com/office/drawing/2014/main" val="3822864746"/>
                        </a:ext>
                      </a:extLst>
                    </a:gridCol>
                  </a:tblGrid>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it-IT"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sz="12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it-IT" sz="12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R="315595" algn="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𝒏</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0887034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987576446"/>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370744234"/>
                      </a:ext>
                    </a:extLst>
                  </a:tr>
                  <a:tr h="165735">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3445781915"/>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16571376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261021325"/>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4694248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1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315595"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722220066"/>
                      </a:ext>
                    </a:extLst>
                  </a:tr>
                </a:tbl>
              </a:graphicData>
            </a:graphic>
          </p:graphicFrame>
        </mc:Choice>
        <mc:Fallback xmlns="">
          <p:graphicFrame>
            <p:nvGraphicFramePr>
              <p:cNvPr id="6" name="Tabella 5"/>
              <p:cNvGraphicFramePr>
                <a:graphicFrameLocks noGrp="1"/>
              </p:cNvGraphicFramePr>
              <p:nvPr>
                <p:extLst>
                  <p:ext uri="{D42A27DB-BD31-4B8C-83A1-F6EECF244321}">
                    <p14:modId xmlns:p14="http://schemas.microsoft.com/office/powerpoint/2010/main" val="3139655163"/>
                  </p:ext>
                </p:extLst>
              </p:nvPr>
            </p:nvGraphicFramePr>
            <p:xfrm>
              <a:off x="7088001" y="1433681"/>
              <a:ext cx="1522728" cy="1356360"/>
            </p:xfrm>
            <a:graphic>
              <a:graphicData uri="http://schemas.openxmlformats.org/drawingml/2006/table">
                <a:tbl>
                  <a:tblPr firstRow="1" firstCol="1" lastRow="1" bandRow="1" bandCol="1"/>
                  <a:tblGrid>
                    <a:gridCol w="741372">
                      <a:extLst>
                        <a:ext uri="{9D8B030D-6E8A-4147-A177-3AD203B41FA5}">
                          <a16:colId xmlns:a16="http://schemas.microsoft.com/office/drawing/2014/main" val="1530591288"/>
                        </a:ext>
                      </a:extLst>
                    </a:gridCol>
                    <a:gridCol w="781356">
                      <a:extLst>
                        <a:ext uri="{9D8B030D-6E8A-4147-A177-3AD203B41FA5}">
                          <a16:colId xmlns:a16="http://schemas.microsoft.com/office/drawing/2014/main" val="3822864746"/>
                        </a:ext>
                      </a:extLst>
                    </a:gridCol>
                  </a:tblGrid>
                  <a:tr h="182880">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4"/>
                          <a:stretch>
                            <a:fillRect t="-6667" r="-107377" b="-690000"/>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4"/>
                          <a:stretch>
                            <a:fillRect l="-94574" t="-6667" r="-1550" b="-690000"/>
                          </a:stretch>
                        </a:blipFill>
                      </a:tcPr>
                    </a:tc>
                    <a:extLst>
                      <a:ext uri="{0D108BD9-81ED-4DB2-BD59-A6C34878D82A}">
                        <a16:rowId xmlns:a16="http://schemas.microsoft.com/office/drawing/2014/main" val="2408870341"/>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987576446"/>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370744234"/>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3445781915"/>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165713761"/>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261021325"/>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315595"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46942481"/>
                      </a:ext>
                    </a:extLst>
                  </a:tr>
                  <a:tr h="167640">
                    <a:tc>
                      <a:txBody>
                        <a:bodyPr/>
                        <a:lstStyle/>
                        <a:p>
                          <a:endParaRPr lang="it-IT"/>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a:blip r:embed="rId4"/>
                          <a:stretch>
                            <a:fillRect t="-703571" r="-107377" b="-50000"/>
                          </a:stretch>
                        </a:blipFill>
                      </a:tcPr>
                    </a:tc>
                    <a:tc>
                      <a:txBody>
                        <a:bodyPr/>
                        <a:lstStyle/>
                        <a:p>
                          <a:pPr marR="315595"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30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722220066"/>
                      </a:ext>
                    </a:extLst>
                  </a:tr>
                </a:tbl>
              </a:graphicData>
            </a:graphic>
          </p:graphicFrame>
        </mc:Fallback>
      </mc:AlternateContent>
      <mc:AlternateContent xmlns:mc="http://schemas.openxmlformats.org/markup-compatibility/2006" xmlns:a14="http://schemas.microsoft.com/office/drawing/2010/main">
        <mc:Choice Requires="a14">
          <p:sp>
            <p:nvSpPr>
              <p:cNvPr id="7" name="Rettangolo 6"/>
              <p:cNvSpPr/>
              <p:nvPr/>
            </p:nvSpPr>
            <p:spPr>
              <a:xfrm>
                <a:off x="266040" y="3275173"/>
                <a:ext cx="4572000" cy="2303195"/>
              </a:xfrm>
              <a:prstGeom prst="rect">
                <a:avLst/>
              </a:prstGeom>
            </p:spPr>
            <p:txBody>
              <a:bodyPr>
                <a:spAutoFit/>
              </a:bodyPr>
              <a:lstStyle/>
              <a:p>
                <a:pPr algn="just">
                  <a:lnSpc>
                    <a:spcPct val="150000"/>
                  </a:lnSpc>
                  <a:spcAft>
                    <a:spcPts val="0"/>
                  </a:spcAft>
                </a:pPr>
                <a:r>
                  <a:rPr lang="it-IT" sz="1600" dirty="0" smtClean="0">
                    <a:latin typeface="Arial" panose="020B0604020202020204" pitchFamily="34" charset="0"/>
                    <a:ea typeface="Times New Roman" panose="02020603050405020304" pitchFamily="18" charset="0"/>
                    <a:cs typeface="Times New Roman" panose="02020603050405020304" pitchFamily="18" charset="0"/>
                  </a:rPr>
                  <a:t>Nel caso di distribuzioni di frequenza è utile costruire la colonna</a:t>
                </a:r>
                <a14:m>
                  <m:oMath xmlns:m="http://schemas.openxmlformats.org/officeDocument/2006/math">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it-IT"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it-IT" sz="1600" b="0" i="1" smtClean="0">
                                <a:latin typeface="Cambria Math" panose="02040503050406030204" pitchFamily="18" charset="0"/>
                                <a:ea typeface="Times New Roman" panose="02020603050405020304" pitchFamily="18" charset="0"/>
                                <a:cs typeface="Times New Roman" panose="02020603050405020304" pitchFamily="18" charset="0"/>
                              </a:rPr>
                              <m:t> </m:t>
                            </m:r>
                            <m:r>
                              <a:rPr lang="it-IT" sz="1600" b="0"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sz="1600" b="0" i="1">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600">
                            <a:latin typeface="Cambria Math" panose="02040503050406030204" pitchFamily="18" charset="0"/>
                            <a:ea typeface="Times New Roman" panose="02020603050405020304" pitchFamily="18" charset="0"/>
                            <a:cs typeface="Times New Roman" panose="02020603050405020304" pitchFamily="18" charset="0"/>
                            <a:sym typeface="Wingdings" panose="05000000000000000000" pitchFamily="2" charset="2"/>
                          </a:rPr>
                          <m:t></m:t>
                        </m:r>
                        <m:r>
                          <a:rPr lang="it-IT" sz="1600" i="1">
                            <a:latin typeface="Cambria Math" panose="02040503050406030204" pitchFamily="18" charset="0"/>
                            <a:ea typeface="Times New Roman" panose="02020603050405020304" pitchFamily="18" charset="0"/>
                            <a:cs typeface="Times New Roman" panose="02020603050405020304" pitchFamily="18" charset="0"/>
                          </a:rPr>
                          <m:t>𝑛</m:t>
                        </m:r>
                      </m:e>
                      <m:sub>
                        <m:r>
                          <m:rPr>
                            <m:sty m:val="p"/>
                          </m:rPr>
                          <a:rPr lang="it-IT" sz="1600">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it-IT" sz="1600" dirty="0">
                    <a:latin typeface="Arial" panose="020B0604020202020204" pitchFamily="34" charset="0"/>
                    <a:ea typeface="Times New Roman" panose="02020603050405020304" pitchFamily="18" charset="0"/>
                    <a:cs typeface="Times New Roman" panose="02020603050405020304" pitchFamily="18" charset="0"/>
                  </a:rPr>
                  <a:t> per ottenere il numeratore della media aritmetica mentre il denominatore è pari alla somma delle frequenze.</a:t>
                </a:r>
              </a:p>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7" name="Rettangolo 6"/>
              <p:cNvSpPr>
                <a:spLocks noRot="1" noChangeAspect="1" noMove="1" noResize="1" noEditPoints="1" noAdjustHandles="1" noChangeArrowheads="1" noChangeShapeType="1" noTextEdit="1"/>
              </p:cNvSpPr>
              <p:nvPr/>
            </p:nvSpPr>
            <p:spPr>
              <a:xfrm>
                <a:off x="266040" y="3275173"/>
                <a:ext cx="4572000" cy="2303195"/>
              </a:xfrm>
              <a:prstGeom prst="rect">
                <a:avLst/>
              </a:prstGeom>
              <a:blipFill>
                <a:blip r:embed="rId5"/>
                <a:stretch>
                  <a:fillRect l="-800" r="-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9" name="Tabella 8"/>
              <p:cNvGraphicFramePr>
                <a:graphicFrameLocks noGrp="1"/>
              </p:cNvGraphicFramePr>
              <p:nvPr>
                <p:extLst>
                  <p:ext uri="{D42A27DB-BD31-4B8C-83A1-F6EECF244321}">
                    <p14:modId xmlns:p14="http://schemas.microsoft.com/office/powerpoint/2010/main" val="3043313247"/>
                  </p:ext>
                </p:extLst>
              </p:nvPr>
            </p:nvGraphicFramePr>
            <p:xfrm>
              <a:off x="5814190" y="3459963"/>
              <a:ext cx="2035175" cy="1341120"/>
            </p:xfrm>
            <a:graphic>
              <a:graphicData uri="http://schemas.openxmlformats.org/drawingml/2006/table">
                <a:tbl>
                  <a:tblPr firstRow="1" firstCol="1" lastRow="1" bandRow="1" bandCol="1"/>
                  <a:tblGrid>
                    <a:gridCol w="617855">
                      <a:extLst>
                        <a:ext uri="{9D8B030D-6E8A-4147-A177-3AD203B41FA5}">
                          <a16:colId xmlns:a16="http://schemas.microsoft.com/office/drawing/2014/main" val="4258155627"/>
                        </a:ext>
                      </a:extLst>
                    </a:gridCol>
                    <a:gridCol w="616585">
                      <a:extLst>
                        <a:ext uri="{9D8B030D-6E8A-4147-A177-3AD203B41FA5}">
                          <a16:colId xmlns:a16="http://schemas.microsoft.com/office/drawing/2014/main" val="1185633754"/>
                        </a:ext>
                      </a:extLst>
                    </a:gridCol>
                    <a:gridCol w="800735">
                      <a:extLst>
                        <a:ext uri="{9D8B030D-6E8A-4147-A177-3AD203B41FA5}">
                          <a16:colId xmlns:a16="http://schemas.microsoft.com/office/drawing/2014/main" val="661203995"/>
                        </a:ext>
                      </a:extLst>
                    </a:gridCol>
                  </a:tblGrid>
                  <a:tr h="0">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marR="315595" algn="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𝒏</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sSub>
                                      <m:sSubPr>
                                        <m:ctrlPr>
                                          <a:rPr lang="it-IT" sz="1100" i="1">
                                            <a:effectLst/>
                                            <a:latin typeface="Cambria Math" panose="02040503050406030204" pitchFamily="18" charset="0"/>
                                            <a:ea typeface="Times New Roman" panose="02020603050405020304" pitchFamily="18" charset="0"/>
                                            <a:cs typeface="Arial" panose="020B0604020202020204" pitchFamily="34" charset="0"/>
                                          </a:rPr>
                                        </m:ctrlPr>
                                      </m:sSubPr>
                                      <m:e>
                                        <m:r>
                                          <a:rPr lang="it-IT" sz="11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r>
                                      <a:rPr lang="it-IT" sz="1100">
                                        <a:effectLst/>
                                        <a:latin typeface="Cambria Math" panose="02040503050406030204" pitchFamily="18" charset="0"/>
                                        <a:ea typeface="Times New Roman" panose="02020603050405020304" pitchFamily="18" charset="0"/>
                                        <a:cs typeface="Arial" panose="020B0604020202020204" pitchFamily="34" charset="0"/>
                                        <a:sym typeface="Wingdings" panose="05000000000000000000" pitchFamily="2" charset="2"/>
                                      </a:rPr>
                                      <m:t></m:t>
                                    </m:r>
                                    <m:r>
                                      <a:rPr lang="it-IT" sz="1100" b="1" i="1">
                                        <a:effectLst/>
                                        <a:latin typeface="Cambria Math" panose="02040503050406030204" pitchFamily="18" charset="0"/>
                                        <a:ea typeface="Times New Roman" panose="02020603050405020304" pitchFamily="18" charset="0"/>
                                        <a:cs typeface="Arial" panose="020B0604020202020204" pitchFamily="34" charset="0"/>
                                      </a:rPr>
                                      <m:t>𝒏</m:t>
                                    </m:r>
                                  </m:e>
                                  <m:sub>
                                    <m:r>
                                      <a:rPr lang="it-IT" sz="1100" b="1" i="1">
                                        <a:effectLst/>
                                        <a:latin typeface="Cambria Math" panose="02040503050406030204" pitchFamily="18" charset="0"/>
                                        <a:ea typeface="Times New Roman" panose="02020603050405020304" pitchFamily="18" charset="0"/>
                                        <a:cs typeface="Arial" panose="020B0604020202020204" pitchFamily="34" charset="0"/>
                                      </a:rPr>
                                      <m:t>𝒊</m:t>
                                    </m:r>
                                  </m:sub>
                                </m:sSub>
                              </m:oMath>
                            </m:oMathPara>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22055200"/>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486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500443891"/>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271770994"/>
                      </a:ext>
                    </a:extLst>
                  </a:tr>
                  <a:tr h="165735">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1190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333486262"/>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1032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91253767"/>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885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777591157"/>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925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661962"/>
                      </a:ext>
                    </a:extLst>
                  </a:tr>
                  <a:tr h="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Totale </a:t>
                          </a:r>
                          <a14:m>
                            <m:oMath xmlns:m="http://schemas.openxmlformats.org/officeDocument/2006/math">
                              <m:r>
                                <m:rPr>
                                  <m:sty m:val="p"/>
                                </m:rPr>
                                <a:rPr lang="it-IT" sz="1100">
                                  <a:effectLst/>
                                  <a:latin typeface="Cambria Math" panose="02040503050406030204" pitchFamily="18" charset="0"/>
                                  <a:ea typeface="Times New Roman" panose="02020603050405020304" pitchFamily="18" charset="0"/>
                                  <a:cs typeface="Arial" panose="020B0604020202020204" pitchFamily="34" charset="0"/>
                                </a:rPr>
                                <m:t>Σ</m:t>
                              </m:r>
                            </m:oMath>
                          </a14:m>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5190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12288485"/>
                      </a:ext>
                    </a:extLst>
                  </a:tr>
                </a:tbl>
              </a:graphicData>
            </a:graphic>
          </p:graphicFrame>
        </mc:Choice>
        <mc:Fallback xmlns="">
          <p:graphicFrame>
            <p:nvGraphicFramePr>
              <p:cNvPr id="9" name="Tabella 8"/>
              <p:cNvGraphicFramePr>
                <a:graphicFrameLocks noGrp="1"/>
              </p:cNvGraphicFramePr>
              <p:nvPr>
                <p:extLst>
                  <p:ext uri="{D42A27DB-BD31-4B8C-83A1-F6EECF244321}">
                    <p14:modId xmlns:p14="http://schemas.microsoft.com/office/powerpoint/2010/main" val="3043313247"/>
                  </p:ext>
                </p:extLst>
              </p:nvPr>
            </p:nvGraphicFramePr>
            <p:xfrm>
              <a:off x="5814190" y="3459963"/>
              <a:ext cx="2035175" cy="1341120"/>
            </p:xfrm>
            <a:graphic>
              <a:graphicData uri="http://schemas.openxmlformats.org/drawingml/2006/table">
                <a:tbl>
                  <a:tblPr firstRow="1" firstCol="1" lastRow="1" bandRow="1" bandCol="1"/>
                  <a:tblGrid>
                    <a:gridCol w="617855">
                      <a:extLst>
                        <a:ext uri="{9D8B030D-6E8A-4147-A177-3AD203B41FA5}">
                          <a16:colId xmlns:a16="http://schemas.microsoft.com/office/drawing/2014/main" val="4258155627"/>
                        </a:ext>
                      </a:extLst>
                    </a:gridCol>
                    <a:gridCol w="616585">
                      <a:extLst>
                        <a:ext uri="{9D8B030D-6E8A-4147-A177-3AD203B41FA5}">
                          <a16:colId xmlns:a16="http://schemas.microsoft.com/office/drawing/2014/main" val="1185633754"/>
                        </a:ext>
                      </a:extLst>
                    </a:gridCol>
                    <a:gridCol w="800735">
                      <a:extLst>
                        <a:ext uri="{9D8B030D-6E8A-4147-A177-3AD203B41FA5}">
                          <a16:colId xmlns:a16="http://schemas.microsoft.com/office/drawing/2014/main" val="661203995"/>
                        </a:ext>
                      </a:extLst>
                    </a:gridCol>
                  </a:tblGrid>
                  <a:tr h="167640">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t="-3571" r="-230392" b="-73928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100990" t="-3571" r="-132673" b="-739286"/>
                          </a:stretch>
                        </a:blipFill>
                      </a:tcPr>
                    </a:tc>
                    <a:tc>
                      <a:txBody>
                        <a:bodyPr/>
                        <a:lstStyle/>
                        <a:p>
                          <a:endParaRPr lang="it-IT"/>
                        </a:p>
                      </a:txBody>
                      <a:tcPr marL="44450" marR="4445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blipFill>
                          <a:blip r:embed="rId6"/>
                          <a:stretch>
                            <a:fillRect l="-153788" t="-3571" r="-1515" b="-739286"/>
                          </a:stretch>
                        </a:blipFill>
                      </a:tcPr>
                    </a:tc>
                    <a:extLst>
                      <a:ext uri="{0D108BD9-81ED-4DB2-BD59-A6C34878D82A}">
                        <a16:rowId xmlns:a16="http://schemas.microsoft.com/office/drawing/2014/main" val="2022055200"/>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486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a:noFill/>
                        </a:lnB>
                      </a:tcPr>
                    </a:tc>
                    <a:extLst>
                      <a:ext uri="{0D108BD9-81ED-4DB2-BD59-A6C34878D82A}">
                        <a16:rowId xmlns:a16="http://schemas.microsoft.com/office/drawing/2014/main" val="2500443891"/>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168</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4</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271770994"/>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1190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333486262"/>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6</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1032</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91253767"/>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177</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885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777591157"/>
                      </a:ext>
                    </a:extLst>
                  </a:tr>
                  <a:tr h="167640">
                    <a:tc>
                      <a:txBody>
                        <a:bodyPr/>
                        <a:lstStyle/>
                        <a:p>
                          <a:pPr algn="ct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185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925</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661962"/>
                      </a:ext>
                    </a:extLst>
                  </a:tr>
                  <a:tr h="167640">
                    <a:tc>
                      <a:txBody>
                        <a:bodyPr/>
                        <a:lstStyle/>
                        <a:p>
                          <a:endParaRPr lang="it-IT"/>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blipFill>
                          <a:blip r:embed="rId6"/>
                          <a:stretch>
                            <a:fillRect t="-692857" r="-230392" b="-50000"/>
                          </a:stretch>
                        </a:blipFill>
                      </a:tcPr>
                    </a:tc>
                    <a:tc>
                      <a:txBody>
                        <a:bodyPr/>
                        <a:lstStyle/>
                        <a:p>
                          <a:pPr marR="243840" algn="r">
                            <a:spcAft>
                              <a:spcPts val="0"/>
                            </a:spcAft>
                          </a:pPr>
                          <a:r>
                            <a:rPr lang="it-IT" sz="1100">
                              <a:effectLst/>
                              <a:latin typeface="Arial" panose="020B0604020202020204" pitchFamily="34" charset="0"/>
                              <a:ea typeface="Times New Roman" panose="02020603050405020304" pitchFamily="18" charset="0"/>
                              <a:cs typeface="Arial" panose="020B0604020202020204" pitchFamily="34" charset="0"/>
                            </a:rPr>
                            <a:t>30</a:t>
                          </a:r>
                          <a:endParaRPr lang="it-IT"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marR="234950" algn="r">
                            <a:spcAft>
                              <a:spcPts val="0"/>
                            </a:spcAft>
                          </a:pPr>
                          <a:r>
                            <a:rPr lang="it-IT" sz="1100" dirty="0">
                              <a:effectLst/>
                              <a:latin typeface="Arial" panose="020B0604020202020204" pitchFamily="34" charset="0"/>
                              <a:ea typeface="Times New Roman" panose="02020603050405020304" pitchFamily="18" charset="0"/>
                              <a:cs typeface="Arial" panose="020B0604020202020204" pitchFamily="34" charset="0"/>
                            </a:rPr>
                            <a:t>5190</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12288485"/>
                      </a:ext>
                    </a:extLst>
                  </a:tr>
                </a:tbl>
              </a:graphicData>
            </a:graphic>
          </p:graphicFrame>
        </mc:Fallback>
      </mc:AlternateContent>
      <mc:AlternateContent xmlns:mc="http://schemas.openxmlformats.org/markup-compatibility/2006" xmlns:a14="http://schemas.microsoft.com/office/drawing/2010/main">
        <mc:Choice Requires="a14">
          <p:sp>
            <p:nvSpPr>
              <p:cNvPr id="10" name="Rettangolo 9"/>
              <p:cNvSpPr/>
              <p:nvPr/>
            </p:nvSpPr>
            <p:spPr>
              <a:xfrm>
                <a:off x="2419928" y="5100408"/>
                <a:ext cx="4572000" cy="1430905"/>
              </a:xfrm>
              <a:prstGeom prst="rect">
                <a:avLst/>
              </a:prstGeom>
            </p:spPr>
            <p:txBody>
              <a:bodyPr>
                <a:spAutoFit/>
              </a:bodyPr>
              <a:lstStyle/>
              <a:p>
                <a:pPr algn="just">
                  <a:spcAft>
                    <a:spcPts val="0"/>
                  </a:spcAft>
                  <a:tabLst>
                    <a:tab pos="2340610" algn="ctr"/>
                  </a:tabLst>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𝑛</m:t>
                          </m:r>
                        </m:den>
                      </m:f>
                      <m:r>
                        <a:rPr lang="it-IT" i="1">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it-IT" i="1">
                              <a:latin typeface="Cambria Math" panose="02040503050406030204" pitchFamily="18" charset="0"/>
                              <a:ea typeface="Times New Roman" panose="02020603050405020304" pitchFamily="18" charset="0"/>
                              <a:cs typeface="Times New Roman" panose="02020603050405020304" pitchFamily="18" charset="0"/>
                            </a:rPr>
                          </m:ctrlPr>
                        </m:naryPr>
                        <m:sub>
                          <m:r>
                            <a:rPr lang="it-IT" i="1">
                              <a:latin typeface="Cambria Math" panose="02040503050406030204" pitchFamily="18" charset="0"/>
                              <a:ea typeface="Times New Roman" panose="02020603050405020304" pitchFamily="18" charset="0"/>
                              <a:cs typeface="Times New Roman" panose="02020603050405020304" pitchFamily="18" charset="0"/>
                            </a:rPr>
                            <m:t>𝑖</m:t>
                          </m:r>
                          <m:r>
                            <a:rPr lang="it-IT" i="1">
                              <a:latin typeface="Cambria Math" panose="02040503050406030204" pitchFamily="18" charset="0"/>
                              <a:ea typeface="Times New Roman" panose="02020603050405020304" pitchFamily="18" charset="0"/>
                              <a:cs typeface="Times New Roman" panose="02020603050405020304" pitchFamily="18" charset="0"/>
                            </a:rPr>
                            <m:t>=1</m:t>
                          </m:r>
                        </m:sub>
                        <m:sup>
                          <m:r>
                            <a:rPr lang="it-IT" i="1">
                              <a:latin typeface="Cambria Math" panose="02040503050406030204" pitchFamily="18" charset="0"/>
                              <a:ea typeface="Times New Roman" panose="02020603050405020304" pitchFamily="18" charset="0"/>
                              <a:cs typeface="Times New Roman" panose="02020603050405020304" pitchFamily="18" charset="0"/>
                            </a:rPr>
                            <m:t>𝑘</m:t>
                          </m:r>
                        </m:sup>
                        <m:e>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e>
                      </m:nary>
                      <m:r>
                        <a:rPr lang="it-IT" i="1">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it-IT" i="1">
                              <a:latin typeface="Cambria Math" panose="02040503050406030204" pitchFamily="18" charset="0"/>
                              <a:ea typeface="Times New Roman" panose="02020603050405020304" pitchFamily="18" charset="0"/>
                              <a:cs typeface="Times New Roman" panose="02020603050405020304" pitchFamily="18" charset="0"/>
                            </a:rPr>
                            <m:t>1</m:t>
                          </m:r>
                        </m:num>
                        <m:den>
                          <m:r>
                            <a:rPr lang="it-IT" i="1">
                              <a:latin typeface="Cambria Math" panose="02040503050406030204" pitchFamily="18" charset="0"/>
                              <a:ea typeface="Times New Roman" panose="02020603050405020304" pitchFamily="18" charset="0"/>
                              <a:cs typeface="Times New Roman" panose="02020603050405020304" pitchFamily="18" charset="0"/>
                            </a:rPr>
                            <m:t>30</m:t>
                          </m:r>
                        </m:den>
                      </m:f>
                      <m:r>
                        <a:rPr lang="it-IT" i="1">
                          <a:latin typeface="Cambria Math" panose="02040503050406030204" pitchFamily="18" charset="0"/>
                          <a:ea typeface="Times New Roman" panose="02020603050405020304" pitchFamily="18" charset="0"/>
                          <a:cs typeface="Times New Roman" panose="02020603050405020304" pitchFamily="18" charset="0"/>
                        </a:rPr>
                        <m:t>5</m:t>
                      </m:r>
                      <m:r>
                        <a:rPr lang="it-IT" b="0" i="1" smtClean="0">
                          <a:latin typeface="Cambria Math" panose="02040503050406030204" pitchFamily="18" charset="0"/>
                          <a:ea typeface="Times New Roman" panose="02020603050405020304" pitchFamily="18" charset="0"/>
                          <a:cs typeface="Times New Roman" panose="02020603050405020304" pitchFamily="18" charset="0"/>
                        </a:rPr>
                        <m:t>.</m:t>
                      </m:r>
                      <m:r>
                        <a:rPr lang="it-IT" i="1">
                          <a:latin typeface="Cambria Math" panose="02040503050406030204" pitchFamily="18" charset="0"/>
                          <a:ea typeface="Times New Roman" panose="02020603050405020304" pitchFamily="18" charset="0"/>
                          <a:cs typeface="Times New Roman" panose="02020603050405020304" pitchFamily="18" charset="0"/>
                        </a:rPr>
                        <m:t>190=173</m:t>
                      </m:r>
                    </m:oMath>
                  </m:oMathPara>
                </a14:m>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2340610" algn="ctr"/>
                  </a:tabLst>
                </a:pPr>
                <a:r>
                  <a:rPr lang="it-IT" dirty="0">
                    <a:highlight>
                      <a:srgbClr val="00FFFF"/>
                    </a:highlight>
                    <a:latin typeface="Arial" panose="020B0604020202020204" pitchFamily="34" charset="0"/>
                    <a:ea typeface="Times New Roman" panose="02020603050405020304" pitchFamily="18" charset="0"/>
                    <a:cs typeface="Times New Roman" panose="02020603050405020304" pitchFamily="18" charset="0"/>
                  </a:rPr>
                  <a:t> </a:t>
                </a:r>
                <a:endParaRPr lang="it-IT"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10" name="Rettangolo 9"/>
              <p:cNvSpPr>
                <a:spLocks noRot="1" noChangeAspect="1" noMove="1" noResize="1" noEditPoints="1" noAdjustHandles="1" noChangeArrowheads="1" noChangeShapeType="1" noTextEdit="1"/>
              </p:cNvSpPr>
              <p:nvPr/>
            </p:nvSpPr>
            <p:spPr>
              <a:xfrm>
                <a:off x="2419928" y="5100408"/>
                <a:ext cx="4572000" cy="143090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93353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 media senza frequenze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3"/>
          <p:cNvSpPr>
            <a:spLocks noChangeArrowheads="1"/>
          </p:cNvSpPr>
          <p:nvPr/>
        </p:nvSpPr>
        <p:spPr bwMode="auto">
          <a:xfrm>
            <a:off x="912823" y="1129416"/>
            <a:ext cx="66974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it-IT" altLang="it-IT" sz="2000" b="1" dirty="0">
                <a:latin typeface="Arial" charset="0"/>
                <a:cs typeface="Times New Roman" pitchFamily="18" charset="0"/>
              </a:rPr>
              <a:t>Tempo impiegato per raggiungere il posto di lavoro</a:t>
            </a:r>
            <a:endParaRPr lang="it-IT" altLang="it-IT" sz="2000" b="1" dirty="0">
              <a:solidFill>
                <a:schemeClr val="folHlink"/>
              </a:solidFill>
              <a:latin typeface="Arial" charset="0"/>
            </a:endParaRPr>
          </a:p>
        </p:txBody>
      </p:sp>
      <p:graphicFrame>
        <p:nvGraphicFramePr>
          <p:cNvPr id="15" name="Object 37"/>
          <p:cNvGraphicFramePr>
            <a:graphicFrameLocks noChangeAspect="1"/>
          </p:cNvGraphicFramePr>
          <p:nvPr>
            <p:extLst>
              <p:ext uri="{D42A27DB-BD31-4B8C-83A1-F6EECF244321}">
                <p14:modId xmlns:p14="http://schemas.microsoft.com/office/powerpoint/2010/main" val="4105854608"/>
              </p:ext>
            </p:extLst>
          </p:nvPr>
        </p:nvGraphicFramePr>
        <p:xfrm>
          <a:off x="912823" y="1613182"/>
          <a:ext cx="7200900" cy="2874963"/>
        </p:xfrm>
        <a:graphic>
          <a:graphicData uri="http://schemas.openxmlformats.org/presentationml/2006/ole">
            <mc:AlternateContent xmlns:mc="http://schemas.openxmlformats.org/markup-compatibility/2006">
              <mc:Choice xmlns:v="urn:schemas-microsoft-com:vml" Requires="v">
                <p:oleObj spid="_x0000_s3098" name="Documento" r:id="rId5" imgW="6215904" imgH="2480881" progId="Word.Document.8">
                  <p:embed/>
                </p:oleObj>
              </mc:Choice>
              <mc:Fallback>
                <p:oleObj name="Documento" r:id="rId5" imgW="6215904" imgH="2480881" progId="Word.Document.8">
                  <p:embed/>
                  <p:pic>
                    <p:nvPicPr>
                      <p:cNvPr id="8229"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823" y="1613182"/>
                        <a:ext cx="7200900"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34"/>
          <p:cNvSpPr>
            <a:spLocks noChangeArrowheads="1"/>
          </p:cNvSpPr>
          <p:nvPr/>
        </p:nvSpPr>
        <p:spPr bwMode="auto">
          <a:xfrm>
            <a:off x="2310782" y="4476752"/>
            <a:ext cx="6443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it-IT" altLang="it-IT" sz="2000" dirty="0">
                <a:latin typeface="Arial" charset="0"/>
              </a:rPr>
              <a:t>(23+32+44+21+36+30+28+33+45+34+29+31)/12 = </a:t>
            </a:r>
          </a:p>
          <a:p>
            <a:r>
              <a:rPr lang="it-IT" altLang="it-IT" sz="2000" dirty="0">
                <a:latin typeface="Arial" charset="0"/>
              </a:rPr>
              <a:t>=386/12  =  32,17</a:t>
            </a:r>
          </a:p>
        </p:txBody>
      </p:sp>
      <p:sp>
        <p:nvSpPr>
          <p:cNvPr id="23" name="Rectangle 41"/>
          <p:cNvSpPr>
            <a:spLocks noChangeArrowheads="1"/>
          </p:cNvSpPr>
          <p:nvPr/>
        </p:nvSpPr>
        <p:spPr bwMode="auto">
          <a:xfrm>
            <a:off x="2742582" y="5353052"/>
            <a:ext cx="5830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000" dirty="0">
                <a:latin typeface="Arial" charset="0"/>
              </a:rPr>
              <a:t>(22+24+22+33+26+31+24+28+32+31+37+24)/12 = 334/12  =  27,83</a:t>
            </a:r>
          </a:p>
        </p:txBody>
      </p:sp>
      <mc:AlternateContent xmlns:mc="http://schemas.openxmlformats.org/markup-compatibility/2006" xmlns:a14="http://schemas.microsoft.com/office/drawing/2010/main">
        <mc:Choice Requires="a14">
          <p:sp>
            <p:nvSpPr>
              <p:cNvPr id="3" name="Rettangolo 2"/>
              <p:cNvSpPr/>
              <p:nvPr/>
            </p:nvSpPr>
            <p:spPr>
              <a:xfrm>
                <a:off x="912823" y="4350484"/>
                <a:ext cx="1546064"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b="0" i="1" smtClean="0">
                              <a:latin typeface="Cambria Math" panose="02040503050406030204" pitchFamily="18" charset="0"/>
                            </a:rPr>
                            <m:t>𝑥</m:t>
                          </m:r>
                        </m:sub>
                      </m:sSub>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1">
                                  <a:latin typeface="Cambria Math" panose="02040503050406030204" pitchFamily="18" charset="0"/>
                                </a:rPr>
                                <m:t>𝑖</m:t>
                              </m:r>
                            </m:sub>
                          </m:sSub>
                        </m:e>
                      </m:nary>
                    </m:oMath>
                  </m:oMathPara>
                </a14:m>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912823" y="4350484"/>
                <a:ext cx="1546064" cy="848566"/>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887010" y="5226784"/>
                <a:ext cx="1555361"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b="0" i="1" smtClean="0">
                              <a:latin typeface="Cambria Math" panose="02040503050406030204" pitchFamily="18" charset="0"/>
                            </a:rPr>
                            <m:t>𝑦</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i="1">
                              <a:latin typeface="Cambria Math" panose="02040503050406030204" pitchFamily="18" charset="0"/>
                            </a:rPr>
                            <m:t>𝑛</m:t>
                          </m:r>
                        </m:den>
                      </m:f>
                      <m:r>
                        <a:rPr lang="it-IT">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a:latin typeface="Cambria Math" panose="02040503050406030204" pitchFamily="18" charset="0"/>
                            </a:rPr>
                            <m:t>=1</m:t>
                          </m:r>
                        </m:sub>
                        <m:sup>
                          <m:r>
                            <a:rPr lang="it-IT" i="1">
                              <a:latin typeface="Cambria Math" panose="02040503050406030204" pitchFamily="18" charset="0"/>
                            </a:rPr>
                            <m:t>𝑛</m:t>
                          </m:r>
                        </m:sup>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e>
                      </m:nary>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887010" y="5226784"/>
                <a:ext cx="1555361" cy="848566"/>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2657134" y="1913142"/>
                <a:ext cx="6257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m:t>
                          </m:r>
                          <m:r>
                            <a:rPr lang="it-IT" i="1">
                              <a:latin typeface="Cambria Math" panose="02040503050406030204" pitchFamily="18" charset="0"/>
                            </a:rPr>
                            <m:t>𝑥</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2657134" y="1913142"/>
                <a:ext cx="625749" cy="369332"/>
              </a:xfrm>
              <a:prstGeom prst="rect">
                <a:avLst/>
              </a:prstGeom>
              <a:blipFill>
                <a:blip r:embed="rId9"/>
                <a:stretch>
                  <a:fillRect b="-1333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6375309" y="1926321"/>
                <a:ext cx="625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m:t>
                          </m:r>
                          <m:r>
                            <a:rPr lang="it-IT" i="1">
                              <a:latin typeface="Cambria Math" panose="02040503050406030204" pitchFamily="18" charset="0"/>
                            </a:rPr>
                            <m:t>𝑥</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6375309" y="1926321"/>
                <a:ext cx="625748" cy="369332"/>
              </a:xfrm>
              <a:prstGeom prst="rect">
                <a:avLst/>
              </a:prstGeom>
              <a:blipFill>
                <a:blip r:embed="rId10"/>
                <a:stretch>
                  <a:fillRect b="-114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3745320" y="1920617"/>
                <a:ext cx="6274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m:t>
                          </m:r>
                          <m:r>
                            <a:rPr lang="it-IT" b="0" i="1" smtClean="0">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3745320" y="1920617"/>
                <a:ext cx="627416" cy="369332"/>
              </a:xfrm>
              <a:prstGeom prst="rect">
                <a:avLst/>
              </a:prstGeom>
              <a:blipFill>
                <a:blip r:embed="rId11"/>
                <a:stretch>
                  <a:fillRect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Rettangolo 7"/>
              <p:cNvSpPr/>
              <p:nvPr/>
            </p:nvSpPr>
            <p:spPr>
              <a:xfrm>
                <a:off x="7531859" y="1926321"/>
                <a:ext cx="6274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m:t>
                          </m:r>
                          <m:r>
                            <a:rPr lang="it-IT" b="0" i="1" smtClean="0">
                              <a:latin typeface="Cambria Math" panose="02040503050406030204" pitchFamily="18" charset="0"/>
                            </a:rPr>
                            <m:t>𝑦</m:t>
                          </m:r>
                        </m:e>
                        <m:sub>
                          <m:r>
                            <a:rPr lang="it-IT" i="1">
                              <a:latin typeface="Cambria Math" panose="02040503050406030204" pitchFamily="18" charset="0"/>
                            </a:rPr>
                            <m:t>𝑖</m:t>
                          </m:r>
                        </m:sub>
                      </m:sSub>
                      <m:r>
                        <a:rPr lang="it-IT" i="1">
                          <a:latin typeface="Cambria Math" panose="02040503050406030204" pitchFamily="18" charset="0"/>
                        </a:rPr>
                        <m:t>)</m:t>
                      </m:r>
                    </m:oMath>
                  </m:oMathPara>
                </a14:m>
                <a:endParaRPr lang="it-IT" dirty="0"/>
              </a:p>
            </p:txBody>
          </p:sp>
        </mc:Choice>
        <mc:Fallback xmlns="">
          <p:sp>
            <p:nvSpPr>
              <p:cNvPr id="8" name="Rettangolo 7"/>
              <p:cNvSpPr>
                <a:spLocks noRot="1" noChangeAspect="1" noMove="1" noResize="1" noEditPoints="1" noAdjustHandles="1" noChangeArrowheads="1" noChangeShapeType="1" noTextEdit="1"/>
              </p:cNvSpPr>
              <p:nvPr/>
            </p:nvSpPr>
            <p:spPr>
              <a:xfrm>
                <a:off x="7531859" y="1926321"/>
                <a:ext cx="627416" cy="369332"/>
              </a:xfrm>
              <a:prstGeom prst="rect">
                <a:avLst/>
              </a:prstGeom>
              <a:blipFill>
                <a:blip r:embed="rId12"/>
                <a:stretch>
                  <a:fillRect b="-11475"/>
                </a:stretch>
              </a:blipFill>
            </p:spPr>
            <p:txBody>
              <a:bodyPr/>
              <a:lstStyle/>
              <a:p>
                <a:r>
                  <a:rPr lang="it-IT">
                    <a:noFill/>
                  </a:rPr>
                  <a:t> </a:t>
                </a:r>
              </a:p>
            </p:txBody>
          </p:sp>
        </mc:Fallback>
      </mc:AlternateContent>
    </p:spTree>
    <p:extLst>
      <p:ext uri="{BB962C8B-B14F-4D97-AF65-F5344CB8AC3E}">
        <p14:creationId xmlns:p14="http://schemas.microsoft.com/office/powerpoint/2010/main" val="105091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Esempio media con frequenze assolute</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sp>
        <p:nvSpPr>
          <p:cNvPr id="14" name="Rectangle 3"/>
          <p:cNvSpPr>
            <a:spLocks noChangeArrowheads="1"/>
          </p:cNvSpPr>
          <p:nvPr/>
        </p:nvSpPr>
        <p:spPr bwMode="auto">
          <a:xfrm>
            <a:off x="1022145" y="1037063"/>
            <a:ext cx="66974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it-IT" altLang="it-IT" sz="2000" b="1" dirty="0">
                <a:latin typeface="Arial" charset="0"/>
                <a:cs typeface="Times New Roman" pitchFamily="18" charset="0"/>
              </a:rPr>
              <a:t>Tempo impiegato per raggiungere il posto di lavoro</a:t>
            </a:r>
            <a:endParaRPr lang="it-IT" altLang="it-IT" sz="2000" b="1" dirty="0">
              <a:solidFill>
                <a:schemeClr val="folHlink"/>
              </a:solidFill>
              <a:latin typeface="Arial"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790152694"/>
              </p:ext>
            </p:extLst>
          </p:nvPr>
        </p:nvGraphicFramePr>
        <p:xfrm>
          <a:off x="1415143" y="1765073"/>
          <a:ext cx="2599386" cy="2541356"/>
        </p:xfrm>
        <a:graphic>
          <a:graphicData uri="http://schemas.openxmlformats.org/drawingml/2006/table">
            <a:tbl>
              <a:tblPr>
                <a:tableStyleId>{5C22544A-7EE6-4342-B048-85BDC9FD1C3A}</a:tableStyleId>
              </a:tblPr>
              <a:tblGrid>
                <a:gridCol w="866462">
                  <a:extLst>
                    <a:ext uri="{9D8B030D-6E8A-4147-A177-3AD203B41FA5}">
                      <a16:colId xmlns:a16="http://schemas.microsoft.com/office/drawing/2014/main" val="287341610"/>
                    </a:ext>
                  </a:extLst>
                </a:gridCol>
                <a:gridCol w="866462">
                  <a:extLst>
                    <a:ext uri="{9D8B030D-6E8A-4147-A177-3AD203B41FA5}">
                      <a16:colId xmlns:a16="http://schemas.microsoft.com/office/drawing/2014/main" val="1539131271"/>
                    </a:ext>
                  </a:extLst>
                </a:gridCol>
                <a:gridCol w="866462">
                  <a:extLst>
                    <a:ext uri="{9D8B030D-6E8A-4147-A177-3AD203B41FA5}">
                      <a16:colId xmlns:a16="http://schemas.microsoft.com/office/drawing/2014/main" val="986515497"/>
                    </a:ext>
                  </a:extLst>
                </a:gridCol>
              </a:tblGrid>
              <a:tr h="244970">
                <a:tc>
                  <a:txBody>
                    <a:bodyPr/>
                    <a:lstStyle/>
                    <a:p>
                      <a:pPr algn="ctr" fontAlgn="b"/>
                      <a:r>
                        <a:rPr lang="it-IT" sz="1600" b="1" u="none" strike="noStrike" dirty="0" smtClean="0">
                          <a:effectLst/>
                        </a:rPr>
                        <a:t>Metro (</a:t>
                      </a:r>
                      <a:r>
                        <a:rPr lang="it-IT" sz="1600" b="1" u="none" strike="noStrike" dirty="0" err="1" smtClean="0">
                          <a:effectLst/>
                        </a:rPr>
                        <a:t>y</a:t>
                      </a:r>
                      <a:r>
                        <a:rPr lang="it-IT" sz="1600" b="1" u="none" strike="noStrike" baseline="-25000" dirty="0" err="1" smtClean="0">
                          <a:effectLst/>
                        </a:rPr>
                        <a:t>i</a:t>
                      </a:r>
                      <a:r>
                        <a:rPr lang="it-IT" sz="1600" b="1" u="none" strike="noStrike" dirty="0" smtClean="0">
                          <a:effectLst/>
                        </a:rPr>
                        <a: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smtClean="0">
                          <a:effectLst/>
                        </a:rPr>
                        <a:t>n</a:t>
                      </a:r>
                      <a:r>
                        <a:rPr lang="it-IT" sz="1600" b="1" u="none" strike="noStrike" baseline="-25000" dirty="0" smtClean="0">
                          <a:effectLst/>
                        </a:rPr>
                        <a:t>i</a:t>
                      </a:r>
                      <a:endParaRPr lang="it-IT" sz="16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err="1" smtClean="0">
                          <a:effectLst/>
                        </a:rPr>
                        <a:t>x</a:t>
                      </a:r>
                      <a:r>
                        <a:rPr lang="it-IT" sz="1600" b="1" u="none" strike="noStrike" baseline="-25000" dirty="0" err="1" smtClean="0">
                          <a:effectLst/>
                        </a:rPr>
                        <a:t>i</a:t>
                      </a:r>
                      <a:r>
                        <a:rPr lang="it-IT" sz="1600" b="1" u="none" strike="noStrike" dirty="0" err="1" smtClean="0">
                          <a:effectLst/>
                        </a:rPr>
                        <a:t>n</a:t>
                      </a:r>
                      <a:r>
                        <a:rPr lang="it-IT" sz="1600" b="1" u="none" strike="noStrike" kern="1200" baseline="-25000" dirty="0" err="1" smtClean="0">
                          <a:solidFill>
                            <a:schemeClr val="dk1"/>
                          </a:solidFill>
                          <a:effectLst/>
                          <a:latin typeface="+mn-lt"/>
                          <a:ea typeface="+mn-ea"/>
                          <a:cs typeface="+mn-cs"/>
                        </a:rPr>
                        <a:t>i</a:t>
                      </a:r>
                      <a:endParaRPr lang="it-IT" sz="1600" b="1" u="none" strike="noStrike" kern="1200" baseline="-250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277263519"/>
                  </a:ext>
                </a:extLst>
              </a:tr>
              <a:tr h="244970">
                <a:tc>
                  <a:txBody>
                    <a:bodyPr/>
                    <a:lstStyle/>
                    <a:p>
                      <a:pPr algn="ctr" fontAlgn="b"/>
                      <a:r>
                        <a:rPr lang="it-IT" sz="1600" u="none" strike="noStrike" dirty="0">
                          <a:effectLst/>
                        </a:rPr>
                        <a:t>22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44</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2616270"/>
                  </a:ext>
                </a:extLst>
              </a:tr>
              <a:tr h="244970">
                <a:tc>
                  <a:txBody>
                    <a:bodyPr/>
                    <a:lstStyle/>
                    <a:p>
                      <a:pPr algn="ctr" fontAlgn="b"/>
                      <a:r>
                        <a:rPr lang="it-IT" sz="1600" u="none" strike="noStrike">
                          <a:effectLst/>
                        </a:rPr>
                        <a:t>24</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72</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6243908"/>
                  </a:ext>
                </a:extLst>
              </a:tr>
              <a:tr h="244970">
                <a:tc>
                  <a:txBody>
                    <a:bodyPr/>
                    <a:lstStyle/>
                    <a:p>
                      <a:pPr algn="ctr" fontAlgn="b"/>
                      <a:r>
                        <a:rPr lang="it-IT" sz="1600" u="none" strike="noStrike">
                          <a:effectLst/>
                        </a:rPr>
                        <a:t>26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26</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7012963"/>
                  </a:ext>
                </a:extLst>
              </a:tr>
              <a:tr h="244970">
                <a:tc>
                  <a:txBody>
                    <a:bodyPr/>
                    <a:lstStyle/>
                    <a:p>
                      <a:pPr algn="ctr" fontAlgn="b"/>
                      <a:r>
                        <a:rPr lang="it-IT" sz="1600" u="none" strike="noStrike">
                          <a:effectLst/>
                        </a:rPr>
                        <a:t>28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28</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6109687"/>
                  </a:ext>
                </a:extLst>
              </a:tr>
              <a:tr h="244970">
                <a:tc>
                  <a:txBody>
                    <a:bodyPr/>
                    <a:lstStyle/>
                    <a:p>
                      <a:pPr algn="ctr" fontAlgn="b"/>
                      <a:r>
                        <a:rPr lang="it-IT" sz="1600" u="none" strike="noStrike">
                          <a:effectLst/>
                        </a:rPr>
                        <a:t>31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62</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7304149"/>
                  </a:ext>
                </a:extLst>
              </a:tr>
              <a:tr h="244970">
                <a:tc>
                  <a:txBody>
                    <a:bodyPr/>
                    <a:lstStyle/>
                    <a:p>
                      <a:pPr algn="ctr" fontAlgn="b"/>
                      <a:r>
                        <a:rPr lang="it-IT" sz="1600" u="none" strike="noStrike">
                          <a:effectLst/>
                        </a:rPr>
                        <a:t>32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32</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342472"/>
                  </a:ext>
                </a:extLst>
              </a:tr>
              <a:tr h="244970">
                <a:tc>
                  <a:txBody>
                    <a:bodyPr/>
                    <a:lstStyle/>
                    <a:p>
                      <a:pPr algn="ctr" fontAlgn="b"/>
                      <a:r>
                        <a:rPr lang="it-IT" sz="1600" u="none" strike="noStrike">
                          <a:effectLst/>
                        </a:rPr>
                        <a:t>33</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33</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771276"/>
                  </a:ext>
                </a:extLst>
              </a:tr>
              <a:tr h="257218">
                <a:tc>
                  <a:txBody>
                    <a:bodyPr/>
                    <a:lstStyle/>
                    <a:p>
                      <a:pPr algn="ctr" fontAlgn="b"/>
                      <a:r>
                        <a:rPr lang="it-IT" sz="1600" u="none" strike="noStrike">
                          <a:effectLst/>
                        </a:rPr>
                        <a:t>37</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37</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7079127"/>
                  </a:ext>
                </a:extLst>
              </a:tr>
              <a:tr h="257218">
                <a:tc>
                  <a:txBody>
                    <a:bodyPr/>
                    <a:lstStyle/>
                    <a:p>
                      <a:pPr algn="ctr" fontAlgn="b"/>
                      <a:r>
                        <a:rPr lang="it-IT" sz="1600" b="1" i="0" u="none" strike="noStrike" dirty="0" smtClean="0">
                          <a:solidFill>
                            <a:srgbClr val="000000"/>
                          </a:solidFill>
                          <a:effectLst/>
                          <a:latin typeface="Calibri" panose="020F0502020204030204" pitchFamily="34" charset="0"/>
                        </a:rPr>
                        <a:t>Tot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12</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334</a:t>
                      </a:r>
                      <a:endParaRPr lang="it-I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0061601"/>
                  </a:ext>
                </a:extLst>
              </a:tr>
            </a:tbl>
          </a:graphicData>
        </a:graphic>
      </p:graphicFrame>
      <mc:AlternateContent xmlns:mc="http://schemas.openxmlformats.org/markup-compatibility/2006" xmlns:a14="http://schemas.microsoft.com/office/drawing/2010/main">
        <mc:Choice Requires="a14">
          <p:sp>
            <p:nvSpPr>
              <p:cNvPr id="5" name="Rettangolo 4"/>
              <p:cNvSpPr/>
              <p:nvPr/>
            </p:nvSpPr>
            <p:spPr>
              <a:xfrm>
                <a:off x="1494593" y="4456594"/>
                <a:ext cx="1769010" cy="876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b="0" i="1" smtClean="0">
                              <a:latin typeface="Cambria Math" panose="02040503050406030204" pitchFamily="18" charset="0"/>
                            </a:rPr>
                            <m:t>𝑦</m:t>
                          </m:r>
                        </m:sub>
                      </m:sSub>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1</m:t>
                          </m:r>
                        </m:num>
                        <m:den>
                          <m:r>
                            <a:rPr lang="it-IT" i="1">
                              <a:latin typeface="Cambria Math" panose="02040503050406030204" pitchFamily="18" charset="0"/>
                            </a:rPr>
                            <m:t>𝑛</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𝑘</m:t>
                          </m:r>
                        </m:sup>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e>
                      </m:nary>
                    </m:oMath>
                  </m:oMathPara>
                </a14:m>
                <a:endParaRPr lang="it-IT" dirty="0"/>
              </a:p>
            </p:txBody>
          </p:sp>
        </mc:Choice>
        <mc:Fallback xmlns="">
          <p:sp>
            <p:nvSpPr>
              <p:cNvPr id="5" name="Rettangolo 4"/>
              <p:cNvSpPr>
                <a:spLocks noRot="1" noChangeAspect="1" noMove="1" noResize="1" noEditPoints="1" noAdjustHandles="1" noChangeArrowheads="1" noChangeShapeType="1" noTextEdit="1"/>
              </p:cNvSpPr>
              <p:nvPr/>
            </p:nvSpPr>
            <p:spPr>
              <a:xfrm>
                <a:off x="1494593" y="4456594"/>
                <a:ext cx="1769010" cy="8769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3847230" y="4623426"/>
                <a:ext cx="250985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𝑦</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b="0" i="1" smtClean="0">
                              <a:latin typeface="Cambria Math" panose="02040503050406030204" pitchFamily="18" charset="0"/>
                            </a:rPr>
                            <m:t>12</m:t>
                          </m:r>
                        </m:den>
                      </m:f>
                      <m:r>
                        <a:rPr lang="it-IT">
                          <a:latin typeface="Cambria Math" panose="02040503050406030204" pitchFamily="18" charset="0"/>
                        </a:rPr>
                        <m:t> </m:t>
                      </m:r>
                      <m:r>
                        <a:rPr lang="it-IT" i="1" smtClean="0">
                          <a:latin typeface="Cambria Math" panose="02040503050406030204" pitchFamily="18" charset="0"/>
                        </a:rPr>
                        <m:t>·</m:t>
                      </m:r>
                      <m:r>
                        <a:rPr lang="it-IT" b="0" i="1" smtClean="0">
                          <a:latin typeface="Cambria Math" panose="02040503050406030204" pitchFamily="18" charset="0"/>
                        </a:rPr>
                        <m:t>334=27,83</m:t>
                      </m:r>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3847230" y="4623426"/>
                <a:ext cx="2509854" cy="610936"/>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Rettangolo 6"/>
              <p:cNvSpPr/>
              <p:nvPr/>
            </p:nvSpPr>
            <p:spPr>
              <a:xfrm>
                <a:off x="530157" y="5404482"/>
                <a:ext cx="7751694" cy="646331"/>
              </a:xfrm>
              <a:prstGeom prst="rect">
                <a:avLst/>
              </a:prstGeom>
            </p:spPr>
            <p:txBody>
              <a:bodyPr wrap="square">
                <a:spAutoFit/>
              </a:bodyPr>
              <a:lstStyle/>
              <a:p>
                <a:r>
                  <a:rPr lang="it-IT" dirty="0">
                    <a:latin typeface="Arial" panose="020B0604020202020204" pitchFamily="34" charset="0"/>
                    <a:ea typeface="Times New Roman" panose="02020603050405020304" pitchFamily="18" charset="0"/>
                    <a:cs typeface="Times New Roman" panose="02020603050405020304" pitchFamily="18" charset="0"/>
                  </a:rPr>
                  <a:t>Dove </a:t>
                </a:r>
                <a:r>
                  <a:rPr lang="it-IT" i="1" dirty="0">
                    <a:latin typeface="Arial" panose="020B0604020202020204" pitchFamily="34" charset="0"/>
                    <a:ea typeface="Times New Roman" panose="02020603050405020304" pitchFamily="18" charset="0"/>
                    <a:cs typeface="Times New Roman" panose="02020603050405020304" pitchFamily="18" charset="0"/>
                  </a:rPr>
                  <a:t>K</a:t>
                </a:r>
                <a:r>
                  <a:rPr lang="it-IT" dirty="0">
                    <a:latin typeface="Arial" panose="020B0604020202020204" pitchFamily="34" charset="0"/>
                    <a:ea typeface="Times New Roman" panose="02020603050405020304" pitchFamily="18" charset="0"/>
                    <a:cs typeface="Times New Roman" panose="02020603050405020304" pitchFamily="18" charset="0"/>
                  </a:rPr>
                  <a:t> è il numero di modalità assunte dal carattere, </a:t>
                </a:r>
                <a14:m>
                  <m:oMath xmlns:m="http://schemas.openxmlformats.org/officeDocument/2006/math">
                    <m:sSub>
                      <m:sSubPr>
                        <m:ctrlPr>
                          <a:rPr lang="it-IT" i="1">
                            <a:effectLst/>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𝑛</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frequenza assoluta della </a:t>
                </a:r>
                <a:r>
                  <a:rPr lang="it-IT" i="1" dirty="0">
                    <a:latin typeface="Arial" panose="020B0604020202020204" pitchFamily="34" charset="0"/>
                    <a:ea typeface="Times New Roman" panose="02020603050405020304" pitchFamily="18" charset="0"/>
                    <a:cs typeface="Times New Roman" panose="02020603050405020304" pitchFamily="18" charset="0"/>
                  </a:rPr>
                  <a:t>i-esima</a:t>
                </a:r>
                <a:r>
                  <a:rPr lang="it-IT" dirty="0">
                    <a:latin typeface="Arial" panose="020B0604020202020204" pitchFamily="34" charset="0"/>
                    <a:ea typeface="Times New Roman" panose="02020603050405020304" pitchFamily="18" charset="0"/>
                    <a:cs typeface="Times New Roman" panose="02020603050405020304" pitchFamily="18" charset="0"/>
                  </a:rPr>
                  <a:t> modalità </a:t>
                </a:r>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530157" y="5404482"/>
                <a:ext cx="7751694" cy="646331"/>
              </a:xfrm>
              <a:prstGeom prst="rect">
                <a:avLst/>
              </a:prstGeom>
              <a:blipFill>
                <a:blip r:embed="rId6"/>
                <a:stretch>
                  <a:fillRect l="-708" t="-5660" b="-13208"/>
                </a:stretch>
              </a:blipFill>
            </p:spPr>
            <p:txBody>
              <a:bodyPr/>
              <a:lstStyle/>
              <a:p>
                <a:r>
                  <a:rPr lang="it-IT">
                    <a:noFill/>
                  </a:rPr>
                  <a:t> </a:t>
                </a:r>
              </a:p>
            </p:txBody>
          </p:sp>
        </mc:Fallback>
      </mc:AlternateContent>
    </p:spTree>
    <p:extLst>
      <p:ext uri="{BB962C8B-B14F-4D97-AF65-F5344CB8AC3E}">
        <p14:creationId xmlns:p14="http://schemas.microsoft.com/office/powerpoint/2010/main" val="2225702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a:solidFill>
                  <a:schemeClr val="bg1"/>
                </a:solidFill>
                <a:cs typeface="Cali"/>
              </a:rPr>
              <a:t>Esempio media con frequenze </a:t>
            </a:r>
            <a:r>
              <a:rPr lang="it-IT" sz="1600" dirty="0" smtClean="0">
                <a:solidFill>
                  <a:schemeClr val="bg1"/>
                </a:solidFill>
                <a:cs typeface="Cali"/>
              </a:rPr>
              <a:t>relative</a:t>
            </a:r>
            <a:endParaRPr lang="it-IT" sz="1600" dirty="0">
              <a:solidFill>
                <a:schemeClr val="bg1"/>
              </a:solidFill>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p:graphicFrame>
        <p:nvGraphicFramePr>
          <p:cNvPr id="14" name="Tabella 13"/>
          <p:cNvGraphicFramePr>
            <a:graphicFrameLocks noGrp="1"/>
          </p:cNvGraphicFramePr>
          <p:nvPr>
            <p:extLst>
              <p:ext uri="{D42A27DB-BD31-4B8C-83A1-F6EECF244321}">
                <p14:modId xmlns:p14="http://schemas.microsoft.com/office/powerpoint/2010/main" val="2688421327"/>
              </p:ext>
            </p:extLst>
          </p:nvPr>
        </p:nvGraphicFramePr>
        <p:xfrm>
          <a:off x="867572" y="1380360"/>
          <a:ext cx="3718574" cy="2541356"/>
        </p:xfrm>
        <a:graphic>
          <a:graphicData uri="http://schemas.openxmlformats.org/drawingml/2006/table">
            <a:tbl>
              <a:tblPr>
                <a:tableStyleId>{5C22544A-7EE6-4342-B048-85BDC9FD1C3A}</a:tableStyleId>
              </a:tblPr>
              <a:tblGrid>
                <a:gridCol w="1109274">
                  <a:extLst>
                    <a:ext uri="{9D8B030D-6E8A-4147-A177-3AD203B41FA5}">
                      <a16:colId xmlns:a16="http://schemas.microsoft.com/office/drawing/2014/main" val="20000"/>
                    </a:ext>
                  </a:extLst>
                </a:gridCol>
                <a:gridCol w="623650">
                  <a:extLst>
                    <a:ext uri="{9D8B030D-6E8A-4147-A177-3AD203B41FA5}">
                      <a16:colId xmlns:a16="http://schemas.microsoft.com/office/drawing/2014/main" val="20001"/>
                    </a:ext>
                  </a:extLst>
                </a:gridCol>
                <a:gridCol w="1119188">
                  <a:extLst>
                    <a:ext uri="{9D8B030D-6E8A-4147-A177-3AD203B41FA5}">
                      <a16:colId xmlns:a16="http://schemas.microsoft.com/office/drawing/2014/main" val="20003"/>
                    </a:ext>
                  </a:extLst>
                </a:gridCol>
                <a:gridCol w="866462">
                  <a:extLst>
                    <a:ext uri="{9D8B030D-6E8A-4147-A177-3AD203B41FA5}">
                      <a16:colId xmlns:a16="http://schemas.microsoft.com/office/drawing/2014/main" val="20004"/>
                    </a:ext>
                  </a:extLst>
                </a:gridCol>
              </a:tblGrid>
              <a:tr h="244970">
                <a:tc>
                  <a:txBody>
                    <a:bodyPr/>
                    <a:lstStyle/>
                    <a:p>
                      <a:pPr algn="ctr" fontAlgn="b"/>
                      <a:r>
                        <a:rPr lang="it-IT" sz="1600" b="1" u="none" strike="noStrike" dirty="0" smtClean="0">
                          <a:effectLst/>
                        </a:rPr>
                        <a:t>Metro (</a:t>
                      </a:r>
                      <a:r>
                        <a:rPr lang="it-IT" sz="1600" b="1" u="none" strike="noStrike" dirty="0" err="1" smtClean="0">
                          <a:effectLst/>
                        </a:rPr>
                        <a:t>y</a:t>
                      </a:r>
                      <a:r>
                        <a:rPr lang="it-IT" sz="1600" b="1" u="none" strike="noStrike" baseline="-25000" dirty="0" err="1" smtClean="0">
                          <a:effectLst/>
                        </a:rPr>
                        <a:t>i</a:t>
                      </a:r>
                      <a:r>
                        <a:rPr lang="it-IT" sz="1600" b="1" u="none" strike="noStrike" dirty="0" smtClean="0">
                          <a:effectLst/>
                        </a:rPr>
                        <a: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smtClean="0">
                          <a:effectLst/>
                        </a:rPr>
                        <a:t>n</a:t>
                      </a:r>
                      <a:r>
                        <a:rPr lang="it-IT" sz="1600" b="1" u="none" strike="noStrike" baseline="-25000" dirty="0" smtClean="0">
                          <a:effectLst/>
                        </a:rPr>
                        <a:t>i</a:t>
                      </a:r>
                      <a:endParaRPr lang="it-IT" sz="1600" b="1"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marL="0" algn="ctr" defTabSz="914400" rtl="0" eaLnBrk="1" fontAlgn="b" latinLnBrk="0" hangingPunct="1"/>
                      <a:r>
                        <a:rPr lang="it-IT" sz="1600" b="1" u="none" strike="noStrike" dirty="0" smtClean="0">
                          <a:effectLst/>
                        </a:rPr>
                        <a:t>f</a:t>
                      </a:r>
                      <a:r>
                        <a:rPr lang="it-IT" sz="1600" b="1" u="none" strike="noStrike" kern="1200" baseline="-25000" dirty="0">
                          <a:solidFill>
                            <a:schemeClr val="dk1"/>
                          </a:solidFill>
                          <a:effectLst/>
                          <a:latin typeface="+mn-lt"/>
                          <a:ea typeface="+mn-ea"/>
                          <a:cs typeface="+mn-cs"/>
                        </a:rPr>
                        <a:t>i</a:t>
                      </a:r>
                    </a:p>
                  </a:txBody>
                  <a:tcPr marL="9525" marR="9525" marT="9525" marB="0" anchor="b"/>
                </a:tc>
                <a:tc>
                  <a:txBody>
                    <a:bodyPr/>
                    <a:lstStyle/>
                    <a:p>
                      <a:pPr algn="ctr" fontAlgn="b"/>
                      <a:r>
                        <a:rPr lang="it-IT" sz="1600" b="1" u="none" strike="noStrike" dirty="0" smtClean="0">
                          <a:effectLst/>
                        </a:rPr>
                        <a:t>x</a:t>
                      </a:r>
                      <a:r>
                        <a:rPr lang="it-IT" sz="1600" b="1" u="none" strike="noStrike" kern="1200" baseline="-25000" dirty="0" smtClean="0">
                          <a:solidFill>
                            <a:schemeClr val="dk1"/>
                          </a:solidFill>
                          <a:effectLst/>
                          <a:latin typeface="+mn-lt"/>
                          <a:ea typeface="+mn-ea"/>
                          <a:cs typeface="+mn-cs"/>
                        </a:rPr>
                        <a:t>i</a:t>
                      </a:r>
                      <a:r>
                        <a:rPr lang="it-IT" sz="1600" b="1" u="none" strike="noStrike" kern="1200" baseline="0" dirty="0" smtClean="0">
                          <a:solidFill>
                            <a:schemeClr val="dk1"/>
                          </a:solidFill>
                          <a:effectLst/>
                          <a:latin typeface="+mn-lt"/>
                          <a:ea typeface="+mn-ea"/>
                          <a:cs typeface="+mn-cs"/>
                        </a:rPr>
                        <a:t> </a:t>
                      </a:r>
                      <a:r>
                        <a:rPr lang="it-IT" sz="1600" b="1" u="none" strike="noStrike" dirty="0" smtClean="0">
                          <a:effectLst/>
                        </a:rPr>
                        <a:t>f</a:t>
                      </a:r>
                      <a:r>
                        <a:rPr lang="it-IT" sz="1600" b="1" u="none" strike="noStrike" kern="1200" baseline="-25000" dirty="0" smtClean="0">
                          <a:solidFill>
                            <a:schemeClr val="dk1"/>
                          </a:solidFill>
                          <a:effectLst/>
                          <a:latin typeface="+mn-lt"/>
                          <a:ea typeface="+mn-ea"/>
                          <a:cs typeface="+mn-cs"/>
                        </a:rPr>
                        <a:t>i</a:t>
                      </a:r>
                      <a:endParaRPr lang="it-IT" sz="1600" b="1" u="none" strike="noStrike" kern="1200" baseline="-250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0000"/>
                  </a:ext>
                </a:extLst>
              </a:tr>
              <a:tr h="244970">
                <a:tc>
                  <a:txBody>
                    <a:bodyPr/>
                    <a:lstStyle/>
                    <a:p>
                      <a:pPr algn="ctr" fontAlgn="b"/>
                      <a:r>
                        <a:rPr lang="it-IT" sz="1600" u="none" strike="noStrike" dirty="0">
                          <a:effectLst/>
                        </a:rPr>
                        <a:t>22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2</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2/12=0,167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3,67</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44970">
                <a:tc>
                  <a:txBody>
                    <a:bodyPr/>
                    <a:lstStyle/>
                    <a:p>
                      <a:pPr algn="ctr" fontAlgn="b"/>
                      <a:r>
                        <a:rPr lang="it-IT" sz="1600" u="none" strike="noStrike">
                          <a:effectLst/>
                        </a:rPr>
                        <a:t>24</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3/12=0,250</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6,00</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44970">
                <a:tc>
                  <a:txBody>
                    <a:bodyPr/>
                    <a:lstStyle/>
                    <a:p>
                      <a:pPr algn="ctr" fontAlgn="b"/>
                      <a:r>
                        <a:rPr lang="it-IT" sz="1600" u="none" strike="noStrike">
                          <a:effectLst/>
                        </a:rPr>
                        <a:t>26</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2,75</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44970">
                <a:tc>
                  <a:txBody>
                    <a:bodyPr/>
                    <a:lstStyle/>
                    <a:p>
                      <a:pPr algn="ctr" fontAlgn="b"/>
                      <a:r>
                        <a:rPr lang="it-IT" sz="1600" u="none" strike="noStrike">
                          <a:effectLst/>
                        </a:rPr>
                        <a:t>28</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2,17</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44970">
                <a:tc>
                  <a:txBody>
                    <a:bodyPr/>
                    <a:lstStyle/>
                    <a:p>
                      <a:pPr algn="ctr" fontAlgn="b"/>
                      <a:r>
                        <a:rPr lang="it-IT" sz="1600" u="none" strike="noStrike">
                          <a:effectLst/>
                        </a:rPr>
                        <a:t>31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2/12=0,167</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5,17</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44970">
                <a:tc>
                  <a:txBody>
                    <a:bodyPr/>
                    <a:lstStyle/>
                    <a:p>
                      <a:pPr algn="ctr" fontAlgn="b"/>
                      <a:r>
                        <a:rPr lang="it-IT" sz="1600" u="none" strike="noStrike">
                          <a:effectLst/>
                        </a:rPr>
                        <a:t>32</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a:effectLst/>
                        </a:rPr>
                        <a:t>2,33</a:t>
                      </a:r>
                      <a:endParaRPr lang="it-I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44970">
                <a:tc>
                  <a:txBody>
                    <a:bodyPr/>
                    <a:lstStyle/>
                    <a:p>
                      <a:pPr algn="ctr" fontAlgn="b"/>
                      <a:r>
                        <a:rPr lang="it-IT" sz="1600" u="none" strike="noStrike">
                          <a:effectLst/>
                        </a:rPr>
                        <a:t>33</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a:effectLst/>
                        </a:rPr>
                        <a:t>1</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2,67</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57218">
                <a:tc>
                  <a:txBody>
                    <a:bodyPr/>
                    <a:lstStyle/>
                    <a:p>
                      <a:pPr algn="ctr" fontAlgn="b"/>
                      <a:r>
                        <a:rPr lang="it-IT" sz="1600" u="none" strike="noStrike">
                          <a:effectLst/>
                        </a:rPr>
                        <a:t>37</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smtClean="0">
                          <a:effectLst/>
                        </a:rPr>
                        <a:t>1/12=0,083</a:t>
                      </a:r>
                      <a:endParaRPr lang="it-IT"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u="none" strike="noStrike" dirty="0">
                          <a:effectLst/>
                        </a:rPr>
                        <a:t>3,08</a:t>
                      </a:r>
                      <a:endParaRPr lang="it-I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57218">
                <a:tc>
                  <a:txBody>
                    <a:bodyPr/>
                    <a:lstStyle/>
                    <a:p>
                      <a:pPr algn="ctr" fontAlgn="b"/>
                      <a:r>
                        <a:rPr lang="it-IT" sz="1600" b="1" i="0" u="none" strike="noStrike" dirty="0" smtClean="0">
                          <a:solidFill>
                            <a:srgbClr val="000000"/>
                          </a:solidFill>
                          <a:effectLst/>
                          <a:latin typeface="Calibri" panose="020F0502020204030204" pitchFamily="34" charset="0"/>
                        </a:rPr>
                        <a:t>Tot</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it-IT" sz="1600" b="1" u="none" strike="noStrike" dirty="0">
                          <a:effectLst/>
                        </a:rPr>
                        <a:t>12</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b="1" u="none" strike="noStrike" dirty="0">
                          <a:effectLst/>
                        </a:rPr>
                        <a:t>1</a:t>
                      </a:r>
                      <a:endParaRPr lang="it-IT"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600" b="1" u="none" strike="noStrike" dirty="0">
                          <a:effectLst/>
                        </a:rPr>
                        <a:t>27,83</a:t>
                      </a:r>
                      <a:endParaRPr lang="it-IT"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3" name="Rettangolo 2"/>
              <p:cNvSpPr/>
              <p:nvPr/>
            </p:nvSpPr>
            <p:spPr>
              <a:xfrm>
                <a:off x="974620" y="4091784"/>
                <a:ext cx="3762697" cy="913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sSub>
                            <m:sSubPr>
                              <m:ctrlPr>
                                <a:rPr lang="it-IT" i="1">
                                  <a:latin typeface="Cambria Math" panose="02040503050406030204" pitchFamily="18" charset="0"/>
                                </a:rPr>
                              </m:ctrlPr>
                            </m:sSubPr>
                            <m:e>
                              <m:r>
                                <a:rPr lang="it-IT" i="1">
                                  <a:latin typeface="Cambria Math" panose="02040503050406030204" pitchFamily="18" charset="0"/>
                                </a:rPr>
                                <m:t>𝜇</m:t>
                              </m:r>
                            </m:e>
                            <m:sub>
                              <m:r>
                                <a:rPr lang="it-IT" i="1">
                                  <a:latin typeface="Cambria Math" panose="02040503050406030204" pitchFamily="18" charset="0"/>
                                </a:rPr>
                                <m:t>𝑦</m:t>
                              </m:r>
                            </m:sub>
                          </m:sSub>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i="1">
                                  <a:latin typeface="Cambria Math" panose="02040503050406030204" pitchFamily="18" charset="0"/>
                                </a:rPr>
                                <m:t>𝑛</m:t>
                              </m:r>
                            </m:den>
                          </m:f>
                          <m:r>
                            <a:rPr lang="it-IT">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a:latin typeface="Cambria Math" panose="02040503050406030204" pitchFamily="18" charset="0"/>
                                </a:rPr>
                                <m:t>=1</m:t>
                              </m:r>
                            </m:sub>
                            <m:sup>
                              <m:r>
                                <a:rPr lang="it-IT" i="1">
                                  <a:latin typeface="Cambria Math" panose="02040503050406030204" pitchFamily="18" charset="0"/>
                                </a:rPr>
                                <m:t>𝑘</m:t>
                              </m:r>
                            </m:sup>
                            <m:e>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𝑖</m:t>
                                  </m:r>
                                </m:sub>
                              </m:sSub>
                            </m:e>
                          </m:nary>
                        </m:e>
                        <m:sub>
                          <m:r>
                            <a:rPr lang="it-IT" i="1">
                              <a:latin typeface="Cambria Math" panose="02040503050406030204" pitchFamily="18" charset="0"/>
                            </a:rPr>
                            <m:t>𝑋</m:t>
                          </m:r>
                        </m:sub>
                      </m:sSub>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𝑖</m:t>
                          </m:r>
                          <m:r>
                            <a:rPr lang="it-IT" i="0">
                              <a:latin typeface="Cambria Math" panose="02040503050406030204" pitchFamily="18" charset="0"/>
                            </a:rPr>
                            <m:t>=1</m:t>
                          </m:r>
                        </m:sub>
                        <m:sup>
                          <m:r>
                            <a:rPr lang="it-IT" i="1">
                              <a:latin typeface="Cambria Math" panose="02040503050406030204" pitchFamily="18" charset="0"/>
                            </a:rPr>
                            <m:t>𝑘</m:t>
                          </m:r>
                        </m:sup>
                        <m:e>
                          <m:sSub>
                            <m:sSubPr>
                              <m:ctrlPr>
                                <a:rPr lang="it-IT" i="1">
                                  <a:latin typeface="Cambria Math" panose="02040503050406030204" pitchFamily="18" charset="0"/>
                                </a:rPr>
                              </m:ctrlPr>
                            </m:sSubPr>
                            <m:e>
                              <m:r>
                                <a:rPr lang="it-IT" b="0" i="1" smtClean="0">
                                  <a:latin typeface="Cambria Math" panose="02040503050406030204" pitchFamily="18" charset="0"/>
                                </a:rPr>
                                <m:t>𝑦</m:t>
                              </m:r>
                            </m:e>
                            <m:sub>
                              <m:r>
                                <a:rPr lang="it-IT" i="1">
                                  <a:latin typeface="Cambria Math" panose="02040503050406030204" pitchFamily="18" charset="0"/>
                                </a:rPr>
                                <m:t>𝑖</m:t>
                              </m:r>
                            </m:sub>
                          </m:sSub>
                          <m:sSub>
                            <m:sSubPr>
                              <m:ctrlPr>
                                <a:rPr lang="it-IT" i="1">
                                  <a:latin typeface="Cambria Math" panose="02040503050406030204" pitchFamily="18" charset="0"/>
                                </a:rPr>
                              </m:ctrlPr>
                            </m:sSubPr>
                            <m:e>
                              <m:r>
                                <a:rPr lang="it-IT" i="1">
                                  <a:latin typeface="Cambria Math" panose="02040503050406030204" pitchFamily="18" charset="0"/>
                                </a:rPr>
                                <m:t>𝑓</m:t>
                              </m:r>
                            </m:e>
                            <m:sub>
                              <m:r>
                                <a:rPr lang="it-IT" i="1">
                                  <a:latin typeface="Cambria Math" panose="02040503050406030204" pitchFamily="18" charset="0"/>
                                </a:rPr>
                                <m:t>𝑖</m:t>
                              </m:r>
                            </m:sub>
                          </m:sSub>
                        </m:e>
                      </m:nary>
                      <m:r>
                        <a:rPr lang="it-IT" b="0" i="1" smtClean="0">
                          <a:latin typeface="Cambria Math" panose="02040503050406030204" pitchFamily="18" charset="0"/>
                        </a:rPr>
                        <m:t>=27,83</m:t>
                      </m:r>
                    </m:oMath>
                  </m:oMathPara>
                </a14:m>
                <a:endParaRPr lang="it-IT" dirty="0"/>
              </a:p>
            </p:txBody>
          </p:sp>
        </mc:Choice>
        <mc:Fallback xmlns="">
          <p:sp>
            <p:nvSpPr>
              <p:cNvPr id="3" name="Rettangolo 2"/>
              <p:cNvSpPr>
                <a:spLocks noRot="1" noChangeAspect="1" noMove="1" noResize="1" noEditPoints="1" noAdjustHandles="1" noChangeArrowheads="1" noChangeShapeType="1" noTextEdit="1"/>
              </p:cNvSpPr>
              <p:nvPr/>
            </p:nvSpPr>
            <p:spPr>
              <a:xfrm>
                <a:off x="974620" y="4091784"/>
                <a:ext cx="3762697" cy="91300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569968" y="5087431"/>
                <a:ext cx="8051518" cy="923330"/>
              </a:xfrm>
              <a:prstGeom prst="rect">
                <a:avLst/>
              </a:prstGeom>
            </p:spPr>
            <p:txBody>
              <a:bodyPr wrap="square">
                <a:spAutoFit/>
              </a:bodyPr>
              <a:lstStyle/>
              <a:p>
                <a:pPr>
                  <a:lnSpc>
                    <a:spcPct val="150000"/>
                  </a:lnSpc>
                </a:pPr>
                <a:r>
                  <a:rPr lang="it-IT" dirty="0">
                    <a:latin typeface="Arial" panose="020B0604020202020204" pitchFamily="34" charset="0"/>
                    <a:ea typeface="Times New Roman" panose="02020603050405020304" pitchFamily="18" charset="0"/>
                    <a:cs typeface="Times New Roman" panose="02020603050405020304" pitchFamily="18" charset="0"/>
                  </a:rPr>
                  <a:t>Dove </a:t>
                </a:r>
                <a:r>
                  <a:rPr lang="it-IT" i="1" dirty="0">
                    <a:latin typeface="Arial" panose="020B0604020202020204" pitchFamily="34" charset="0"/>
                    <a:ea typeface="Times New Roman" panose="02020603050405020304" pitchFamily="18" charset="0"/>
                    <a:cs typeface="Times New Roman" panose="02020603050405020304" pitchFamily="18" charset="0"/>
                  </a:rPr>
                  <a:t>K</a:t>
                </a:r>
                <a:r>
                  <a:rPr lang="it-IT" dirty="0">
                    <a:latin typeface="Arial" panose="020B0604020202020204" pitchFamily="34" charset="0"/>
                    <a:ea typeface="Times New Roman" panose="02020603050405020304" pitchFamily="18" charset="0"/>
                    <a:cs typeface="Times New Roman" panose="02020603050405020304" pitchFamily="18" charset="0"/>
                  </a:rPr>
                  <a:t> è il numero di modalità assunte dal carattere,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it-IT">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frequenza assoluta della </a:t>
                </a:r>
                <a:r>
                  <a:rPr lang="it-IT" i="1" dirty="0">
                    <a:latin typeface="Arial" panose="020B0604020202020204" pitchFamily="34" charset="0"/>
                    <a:ea typeface="Times New Roman" panose="02020603050405020304" pitchFamily="18" charset="0"/>
                    <a:cs typeface="Times New Roman" panose="02020603050405020304" pitchFamily="18" charset="0"/>
                  </a:rPr>
                  <a:t>i-esima</a:t>
                </a:r>
                <a:r>
                  <a:rPr lang="it-IT" dirty="0">
                    <a:latin typeface="Arial" panose="020B0604020202020204" pitchFamily="34" charset="0"/>
                    <a:ea typeface="Times New Roman" panose="02020603050405020304" pitchFamily="18" charset="0"/>
                    <a:cs typeface="Times New Roman" panose="02020603050405020304" pitchFamily="18" charset="0"/>
                  </a:rPr>
                  <a:t> modalità e </a:t>
                </a:r>
                <a14:m>
                  <m:oMath xmlns:m="http://schemas.openxmlformats.org/officeDocument/2006/math">
                    <m:sSub>
                      <m:sSubPr>
                        <m:ctrlPr>
                          <a:rPr lang="it-IT" i="1">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𝑓</m:t>
                        </m:r>
                      </m:e>
                      <m:sub>
                        <m:r>
                          <a:rPr lang="it-IT" i="1">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dirty="0">
                    <a:latin typeface="Arial" panose="020B0604020202020204" pitchFamily="34" charset="0"/>
                    <a:ea typeface="Times New Roman" panose="02020603050405020304" pitchFamily="18" charset="0"/>
                    <a:cs typeface="Times New Roman" panose="02020603050405020304" pitchFamily="18" charset="0"/>
                  </a:rPr>
                  <a:t> è la corrispondente frequenza relativa.</a:t>
                </a:r>
              </a:p>
            </p:txBody>
          </p:sp>
        </mc:Choice>
        <mc:Fallback xmlns="">
          <p:sp>
            <p:nvSpPr>
              <p:cNvPr id="4" name="Rettangolo 3"/>
              <p:cNvSpPr>
                <a:spLocks noRot="1" noChangeAspect="1" noMove="1" noResize="1" noEditPoints="1" noAdjustHandles="1" noChangeArrowheads="1" noChangeShapeType="1" noTextEdit="1"/>
              </p:cNvSpPr>
              <p:nvPr/>
            </p:nvSpPr>
            <p:spPr>
              <a:xfrm>
                <a:off x="569968" y="5087431"/>
                <a:ext cx="8051518" cy="923330"/>
              </a:xfrm>
              <a:prstGeom prst="rect">
                <a:avLst/>
              </a:prstGeom>
              <a:blipFill>
                <a:blip r:embed="rId5"/>
                <a:stretch>
                  <a:fillRect l="-606" b="-4636"/>
                </a:stretch>
              </a:blipFill>
            </p:spPr>
            <p:txBody>
              <a:bodyPr/>
              <a:lstStyle/>
              <a:p>
                <a:r>
                  <a:rPr lang="it-IT">
                    <a:noFill/>
                  </a:rPr>
                  <a:t> </a:t>
                </a:r>
              </a:p>
            </p:txBody>
          </p:sp>
        </mc:Fallback>
      </mc:AlternateContent>
    </p:spTree>
    <p:extLst>
      <p:ext uri="{BB962C8B-B14F-4D97-AF65-F5344CB8AC3E}">
        <p14:creationId xmlns:p14="http://schemas.microsoft.com/office/powerpoint/2010/main" val="1432008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ttore 1 18"/>
          <p:cNvCxnSpPr/>
          <p:nvPr/>
        </p:nvCxnSpPr>
        <p:spPr>
          <a:xfrm>
            <a:off x="1754235" y="3430708"/>
            <a:ext cx="5631212" cy="0"/>
          </a:xfrm>
          <a:prstGeom prst="line">
            <a:avLst/>
          </a:prstGeom>
          <a:ln w="3175"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Shape 150"/>
          <p:cNvSpPr/>
          <p:nvPr/>
        </p:nvSpPr>
        <p:spPr>
          <a:xfrm>
            <a:off x="-40" y="104425"/>
            <a:ext cx="9157786" cy="830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18" name="Shape 151"/>
          <p:cNvSpPr/>
          <p:nvPr/>
        </p:nvSpPr>
        <p:spPr>
          <a:xfrm>
            <a:off x="-4542" y="-11348"/>
            <a:ext cx="9181376" cy="835459"/>
          </a:xfrm>
          <a:custGeom>
            <a:avLst/>
            <a:gdLst>
              <a:gd name="connsiteX0" fmla="*/ 1 w 21601"/>
              <a:gd name="connsiteY0" fmla="*/ 21565 h 21565"/>
              <a:gd name="connsiteX1" fmla="*/ 0 w 21601"/>
              <a:gd name="connsiteY1" fmla="*/ 295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565 h 21565"/>
              <a:gd name="connsiteX1" fmla="*/ 0 w 21601"/>
              <a:gd name="connsiteY1" fmla="*/ 130 h 21565"/>
              <a:gd name="connsiteX2" fmla="*/ 21601 w 21601"/>
              <a:gd name="connsiteY2" fmla="*/ 0 h 21565"/>
              <a:gd name="connsiteX3" fmla="*/ 21601 w 21601"/>
              <a:gd name="connsiteY3" fmla="*/ 9479 h 21565"/>
              <a:gd name="connsiteX4" fmla="*/ 6492 w 21601"/>
              <a:gd name="connsiteY4" fmla="*/ 21446 h 21565"/>
              <a:gd name="connsiteX5" fmla="*/ 1 w 21601"/>
              <a:gd name="connsiteY5" fmla="*/ 21565 h 2156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01"/>
              <a:gd name="connsiteY0" fmla="*/ 21435 h 21435"/>
              <a:gd name="connsiteX1" fmla="*/ 0 w 21601"/>
              <a:gd name="connsiteY1" fmla="*/ 0 h 21435"/>
              <a:gd name="connsiteX2" fmla="*/ 21601 w 21601"/>
              <a:gd name="connsiteY2" fmla="*/ 35 h 21435"/>
              <a:gd name="connsiteX3" fmla="*/ 21601 w 21601"/>
              <a:gd name="connsiteY3" fmla="*/ 9349 h 21435"/>
              <a:gd name="connsiteX4" fmla="*/ 6492 w 21601"/>
              <a:gd name="connsiteY4" fmla="*/ 21316 h 21435"/>
              <a:gd name="connsiteX5" fmla="*/ 1 w 21601"/>
              <a:gd name="connsiteY5" fmla="*/ 21435 h 21435"/>
              <a:gd name="connsiteX0" fmla="*/ 1 w 21631"/>
              <a:gd name="connsiteY0" fmla="*/ 21435 h 21435"/>
              <a:gd name="connsiteX1" fmla="*/ 0 w 21631"/>
              <a:gd name="connsiteY1" fmla="*/ 0 h 21435"/>
              <a:gd name="connsiteX2" fmla="*/ 21631 w 21631"/>
              <a:gd name="connsiteY2" fmla="*/ 696 h 21435"/>
              <a:gd name="connsiteX3" fmla="*/ 21601 w 21631"/>
              <a:gd name="connsiteY3" fmla="*/ 9349 h 21435"/>
              <a:gd name="connsiteX4" fmla="*/ 6492 w 21631"/>
              <a:gd name="connsiteY4" fmla="*/ 21316 h 21435"/>
              <a:gd name="connsiteX5" fmla="*/ 1 w 21631"/>
              <a:gd name="connsiteY5" fmla="*/ 21435 h 21435"/>
              <a:gd name="connsiteX0" fmla="*/ 1 w 21646"/>
              <a:gd name="connsiteY0" fmla="*/ 21730 h 21730"/>
              <a:gd name="connsiteX1" fmla="*/ 0 w 21646"/>
              <a:gd name="connsiteY1" fmla="*/ 295 h 21730"/>
              <a:gd name="connsiteX2" fmla="*/ 21646 w 21646"/>
              <a:gd name="connsiteY2" fmla="*/ 0 h 21730"/>
              <a:gd name="connsiteX3" fmla="*/ 21601 w 21646"/>
              <a:gd name="connsiteY3" fmla="*/ 9644 h 21730"/>
              <a:gd name="connsiteX4" fmla="*/ 6492 w 21646"/>
              <a:gd name="connsiteY4" fmla="*/ 21611 h 21730"/>
              <a:gd name="connsiteX5" fmla="*/ 1 w 21646"/>
              <a:gd name="connsiteY5" fmla="*/ 21730 h 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6" h="21730" extrusionOk="0">
                <a:moveTo>
                  <a:pt x="1" y="21730"/>
                </a:moveTo>
                <a:cubicBezTo>
                  <a:pt x="1" y="14640"/>
                  <a:pt x="0" y="7385"/>
                  <a:pt x="0" y="295"/>
                </a:cubicBezTo>
                <a:lnTo>
                  <a:pt x="21646" y="0"/>
                </a:lnTo>
                <a:cubicBezTo>
                  <a:pt x="21636" y="2884"/>
                  <a:pt x="21611" y="6760"/>
                  <a:pt x="21601" y="9644"/>
                </a:cubicBezTo>
                <a:cubicBezTo>
                  <a:pt x="21601" y="9644"/>
                  <a:pt x="12686" y="21611"/>
                  <a:pt x="6492" y="21611"/>
                </a:cubicBezTo>
                <a:cubicBezTo>
                  <a:pt x="298" y="21611"/>
                  <a:pt x="1" y="21730"/>
                  <a:pt x="1" y="21730"/>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21" name="Shape 153"/>
          <p:cNvSpPr/>
          <p:nvPr/>
        </p:nvSpPr>
        <p:spPr>
          <a:xfrm>
            <a:off x="1704357" y="181953"/>
            <a:ext cx="5491787" cy="3183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t">
            <a:spAutoFit/>
          </a:bodyPr>
          <a:lstStyle/>
          <a:p>
            <a:r>
              <a:rPr lang="it-IT" sz="1600" dirty="0" smtClean="0">
                <a:solidFill>
                  <a:schemeClr val="bg1"/>
                </a:solidFill>
                <a:latin typeface="+mj-lt"/>
                <a:cs typeface="Cali"/>
              </a:rPr>
              <a:t>Media aritmetica ponderata</a:t>
            </a:r>
            <a:endParaRPr sz="1600" dirty="0">
              <a:solidFill>
                <a:schemeClr val="bg1"/>
              </a:solidFill>
              <a:latin typeface="+mj-lt"/>
              <a:cs typeface="Cali"/>
            </a:endParaRPr>
          </a:p>
        </p:txBody>
      </p:sp>
      <p:sp>
        <p:nvSpPr>
          <p:cNvPr id="22" name="Shape 154"/>
          <p:cNvSpPr/>
          <p:nvPr/>
        </p:nvSpPr>
        <p:spPr>
          <a:xfrm>
            <a:off x="1494593" y="102133"/>
            <a:ext cx="1" cy="626848"/>
          </a:xfrm>
          <a:prstGeom prst="line">
            <a:avLst/>
          </a:prstGeom>
          <a:noFill/>
          <a:ln w="6350" cap="flat" cmpd="sng">
            <a:solidFill>
              <a:srgbClr val="FFFFFF"/>
            </a:solidFill>
            <a:prstDash val="solid"/>
            <a:miter lim="400000"/>
          </a:ln>
          <a:effectLst/>
        </p:spPr>
        <p:txBody>
          <a:bodyPr wrap="square" lIns="35717" tIns="35717" rIns="35717" bIns="35717" numCol="1" anchor="ctr">
            <a:noAutofit/>
          </a:bodyPr>
          <a:lstStyle/>
          <a:p>
            <a:pPr defTabSz="321457">
              <a:defRPr sz="1200">
                <a:solidFill>
                  <a:srgbClr val="000000"/>
                </a:solidFill>
                <a:latin typeface="Helvetica"/>
                <a:ea typeface="Helvetica"/>
                <a:cs typeface="Helvetica"/>
                <a:sym typeface="Helvetica"/>
              </a:defRPr>
            </a:pPr>
            <a:endParaRPr/>
          </a:p>
        </p:txBody>
      </p:sp>
      <p:pic>
        <p:nvPicPr>
          <p:cNvPr id="2" name="Immagine 1" descr="Logo_unige_scrittabian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64" y="114808"/>
            <a:ext cx="1128967" cy="595388"/>
          </a:xfrm>
          <a:prstGeom prst="rect">
            <a:avLst/>
          </a:prstGeom>
        </p:spPr>
      </p:pic>
      <p:sp>
        <p:nvSpPr>
          <p:cNvPr id="28" name="Shape 156"/>
          <p:cNvSpPr/>
          <p:nvPr/>
        </p:nvSpPr>
        <p:spPr>
          <a:xfrm rot="10800000">
            <a:off x="-4119" y="6341349"/>
            <a:ext cx="9157785" cy="4735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 y="0"/>
                </a:lnTo>
                <a:lnTo>
                  <a:pt x="21600" y="35"/>
                </a:lnTo>
                <a:lnTo>
                  <a:pt x="21600" y="9514"/>
                </a:lnTo>
                <a:cubicBezTo>
                  <a:pt x="21600" y="9514"/>
                  <a:pt x="12685" y="21481"/>
                  <a:pt x="6491" y="21481"/>
                </a:cubicBezTo>
                <a:cubicBezTo>
                  <a:pt x="297" y="21481"/>
                  <a:pt x="0" y="21600"/>
                  <a:pt x="0" y="21600"/>
                </a:cubicBezTo>
                <a:close/>
              </a:path>
            </a:pathLst>
          </a:custGeom>
          <a:solidFill>
            <a:schemeClr val="tx2">
              <a:lumMod val="50000"/>
            </a:schemeClr>
          </a:solidFill>
          <a:ln w="12700" cap="flat">
            <a:noFill/>
            <a:miter lim="400000"/>
          </a:ln>
          <a:effectLst/>
        </p:spPr>
        <p:txBody>
          <a:bodyPr wrap="square" lIns="35717" tIns="35717" rIns="35717" bIns="35717" numCol="1" anchor="ctr">
            <a:noAutofit/>
          </a:bodyPr>
          <a:lstStyle/>
          <a:p>
            <a:endParaRPr/>
          </a:p>
        </p:txBody>
      </p:sp>
      <p:sp>
        <p:nvSpPr>
          <p:cNvPr id="29" name="Shape 157"/>
          <p:cNvSpPr/>
          <p:nvPr/>
        </p:nvSpPr>
        <p:spPr>
          <a:xfrm rot="10800000">
            <a:off x="-41" y="6429136"/>
            <a:ext cx="9157785" cy="447229"/>
          </a:xfrm>
          <a:custGeom>
            <a:avLst/>
            <a:gdLst>
              <a:gd name="connsiteX0" fmla="*/ 0 w 21600"/>
              <a:gd name="connsiteY0" fmla="*/ 21600 h 21600"/>
              <a:gd name="connsiteX1" fmla="*/ 14 w 21600"/>
              <a:gd name="connsiteY1" fmla="*/ 0 h 21600"/>
              <a:gd name="connsiteX2" fmla="*/ 21600 w 21600"/>
              <a:gd name="connsiteY2" fmla="*/ 994 h 21600"/>
              <a:gd name="connsiteX3" fmla="*/ 21600 w 21600"/>
              <a:gd name="connsiteY3" fmla="*/ 9514 h 21600"/>
              <a:gd name="connsiteX4" fmla="*/ 6491 w 21600"/>
              <a:gd name="connsiteY4" fmla="*/ 21481 h 21600"/>
              <a:gd name="connsiteX5" fmla="*/ 0 w 21600"/>
              <a:gd name="connsiteY5" fmla="*/ 21600 h 21600"/>
              <a:gd name="connsiteX0" fmla="*/ 0 w 21600"/>
              <a:gd name="connsiteY0" fmla="*/ 22525 h 22525"/>
              <a:gd name="connsiteX1" fmla="*/ 14 w 21600"/>
              <a:gd name="connsiteY1" fmla="*/ 925 h 22525"/>
              <a:gd name="connsiteX2" fmla="*/ 21600 w 21600"/>
              <a:gd name="connsiteY2" fmla="*/ 0 h 22525"/>
              <a:gd name="connsiteX3" fmla="*/ 21600 w 21600"/>
              <a:gd name="connsiteY3" fmla="*/ 10439 h 22525"/>
              <a:gd name="connsiteX4" fmla="*/ 6491 w 21600"/>
              <a:gd name="connsiteY4" fmla="*/ 22406 h 22525"/>
              <a:gd name="connsiteX5" fmla="*/ 0 w 21600"/>
              <a:gd name="connsiteY5" fmla="*/ 22525 h 2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525" extrusionOk="0">
                <a:moveTo>
                  <a:pt x="0" y="22525"/>
                </a:moveTo>
                <a:cubicBezTo>
                  <a:pt x="5" y="15325"/>
                  <a:pt x="9" y="8125"/>
                  <a:pt x="14" y="925"/>
                </a:cubicBezTo>
                <a:lnTo>
                  <a:pt x="21600" y="0"/>
                </a:lnTo>
                <a:lnTo>
                  <a:pt x="21600" y="10439"/>
                </a:lnTo>
                <a:cubicBezTo>
                  <a:pt x="21600" y="10439"/>
                  <a:pt x="12685" y="22406"/>
                  <a:pt x="6491" y="22406"/>
                </a:cubicBezTo>
                <a:cubicBezTo>
                  <a:pt x="297" y="22406"/>
                  <a:pt x="0" y="22525"/>
                  <a:pt x="0" y="22525"/>
                </a:cubicBezTo>
                <a:close/>
              </a:path>
            </a:pathLst>
          </a:custGeom>
          <a:solidFill>
            <a:schemeClr val="accent1">
              <a:lumMod val="75000"/>
            </a:schemeClr>
          </a:solidFill>
          <a:ln w="12700" cap="flat">
            <a:noFill/>
            <a:miter lim="400000"/>
          </a:ln>
          <a:effectLst/>
        </p:spPr>
        <p:txBody>
          <a:bodyPr wrap="square" lIns="35717" tIns="35717" rIns="35717" bIns="35717" numCol="1" anchor="ctr">
            <a:noAutofit/>
          </a:bodyPr>
          <a:lstStyle/>
          <a:p>
            <a:endParaRPr/>
          </a:p>
        </p:txBody>
      </p:sp>
      <p:sp>
        <p:nvSpPr>
          <p:cNvPr id="30" name="Shape 159"/>
          <p:cNvSpPr/>
          <p:nvPr/>
        </p:nvSpPr>
        <p:spPr>
          <a:xfrm>
            <a:off x="4606250" y="6531313"/>
            <a:ext cx="4339829" cy="2260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7" tIns="35717" rIns="35717" bIns="35717" numCol="1" anchor="ctr">
            <a:spAutoFit/>
          </a:bodyPr>
          <a:lstStyle>
            <a:lvl1pPr algn="r"/>
          </a:lstStyle>
          <a:p>
            <a:r>
              <a:rPr lang="it-IT" sz="1000" dirty="0" smtClean="0">
                <a:solidFill>
                  <a:schemeClr val="bg1"/>
                </a:solidFill>
              </a:rPr>
              <a:t>Dipartimento di Scienze Politiche</a:t>
            </a:r>
            <a:endParaRPr sz="1000" dirty="0">
              <a:solidFill>
                <a:schemeClr val="bg1"/>
              </a:solidFill>
            </a:endParaRPr>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013" y="6495828"/>
            <a:ext cx="296988" cy="296988"/>
          </a:xfrm>
          <a:prstGeom prst="rect">
            <a:avLst/>
          </a:prstGeom>
        </p:spPr>
      </p:pic>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164" y="6480979"/>
            <a:ext cx="326687" cy="326687"/>
          </a:xfrm>
          <a:prstGeom prst="rect">
            <a:avLst/>
          </a:prstGeom>
        </p:spPr>
      </p:pic>
      <mc:AlternateContent xmlns:mc="http://schemas.openxmlformats.org/markup-compatibility/2006" xmlns:a14="http://schemas.microsoft.com/office/drawing/2010/main">
        <mc:Choice Requires="a14">
          <p:sp>
            <p:nvSpPr>
              <p:cNvPr id="4" name="Rettangolo 3"/>
              <p:cNvSpPr/>
              <p:nvPr/>
            </p:nvSpPr>
            <p:spPr>
              <a:xfrm>
                <a:off x="177469" y="1334844"/>
                <a:ext cx="8857561" cy="3827779"/>
              </a:xfrm>
              <a:prstGeom prst="rect">
                <a:avLst/>
              </a:prstGeom>
            </p:spPr>
            <p:txBody>
              <a:bodyPr wrap="square">
                <a:spAutoFit/>
              </a:bodyPr>
              <a:lstStyle/>
              <a:p>
                <a:pPr algn="just">
                  <a:lnSpc>
                    <a:spcPct val="150000"/>
                  </a:lnSpc>
                  <a:spcAft>
                    <a:spcPts val="0"/>
                  </a:spcAft>
                </a:pPr>
                <a:r>
                  <a:rPr lang="it-IT" dirty="0">
                    <a:latin typeface="Arial" panose="020B0604020202020204" pitchFamily="34" charset="0"/>
                    <a:ea typeface="Times New Roman" panose="02020603050405020304" pitchFamily="18" charset="0"/>
                    <a:cs typeface="Times New Roman" panose="02020603050405020304" pitchFamily="18" charset="0"/>
                  </a:rPr>
                  <a:t>Quando i valori variano in base al loro grado di importanza, occorre decidere di conseguenza come pesarli. Si può quindi procedere utilizzando un altro valore, detto peso, che ci fornisce informazioni su quanto ogni numero sia “rilevante” ai fini della media.</a:t>
                </a:r>
              </a:p>
              <a:p>
                <a:pPr algn="just">
                  <a:lnSpc>
                    <a:spcPct val="150000"/>
                  </a:lnSpc>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Dati, cioè, </a:t>
                </a:r>
                <a:r>
                  <a:rPr lang="it-IT" i="1" dirty="0">
                    <a:effectLst/>
                    <a:latin typeface="Arial" panose="020B0604020202020204" pitchFamily="34" charset="0"/>
                    <a:ea typeface="Times New Roman" panose="02020603050405020304" pitchFamily="18" charset="0"/>
                    <a:cs typeface="Times New Roman" panose="02020603050405020304" pitchFamily="18" charset="0"/>
                  </a:rPr>
                  <a:t>n</a:t>
                </a:r>
                <a:r>
                  <a:rPr lang="it-IT" dirty="0">
                    <a:effectLst/>
                    <a:latin typeface="Arial" panose="020B0604020202020204" pitchFamily="34" charset="0"/>
                    <a:ea typeface="Times New Roman" panose="02020603050405020304" pitchFamily="18" charset="0"/>
                    <a:cs typeface="Times New Roman" panose="02020603050405020304" pitchFamily="18" charset="0"/>
                  </a:rPr>
                  <a:t> numeri: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ognuno col proprio peso: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it-IT" dirty="0">
                    <a:effectLst/>
                    <a:latin typeface="Arial" panose="020B0604020202020204" pitchFamily="34" charset="0"/>
                    <a:ea typeface="Times New Roman" panose="02020603050405020304" pitchFamily="18" charset="0"/>
                    <a:cs typeface="Times New Roman" panose="02020603050405020304" pitchFamily="18" charset="0"/>
                  </a:rPr>
                  <a:t> , la </a:t>
                </a:r>
                <a:r>
                  <a:rPr lang="it-IT" b="1" dirty="0">
                    <a:effectLst/>
                    <a:latin typeface="Arial" panose="020B0604020202020204" pitchFamily="34" charset="0"/>
                    <a:ea typeface="Times New Roman" panose="02020603050405020304" pitchFamily="18" charset="0"/>
                    <a:cs typeface="Times New Roman" panose="02020603050405020304" pitchFamily="18" charset="0"/>
                  </a:rPr>
                  <a:t>media ponderata</a:t>
                </a:r>
                <a:r>
                  <a:rPr lang="it-IT" dirty="0">
                    <a:effectLst/>
                    <a:latin typeface="Arial" panose="020B0604020202020204" pitchFamily="34" charset="0"/>
                    <a:ea typeface="Times New Roman" panose="02020603050405020304" pitchFamily="18" charset="0"/>
                    <a:cs typeface="Times New Roman" panose="02020603050405020304" pitchFamily="18" charset="0"/>
                  </a:rPr>
                  <a:t> sarà data dalla somma dei prodotti di ogni numero per il proprio peso, diviso la somma dei pesi:</a:t>
                </a:r>
              </a:p>
              <a:p>
                <a:pPr algn="just">
                  <a:spcAft>
                    <a:spcPts val="0"/>
                  </a:spcAft>
                </a:pPr>
                <a:r>
                  <a:rPr lang="it-IT" dirty="0">
                    <a:effectLst/>
                    <a:latin typeface="Arial" panose="020B0604020202020204" pitchFamily="34" charset="0"/>
                    <a:ea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𝑋</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i="1">
                              <a:effectLst/>
                              <a:latin typeface="Cambria Math" panose="02040503050406030204" pitchFamily="18" charset="0"/>
                            </a:rPr>
                          </m:ctrlPr>
                        </m:fPr>
                        <m:num>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num>
                        <m:den>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i="1">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it-IT" i="1">
                                  <a:effectLst/>
                                  <a:latin typeface="Cambria Math" panose="02040503050406030204" pitchFamily="18" charset="0"/>
                                  <a:ea typeface="Times New Roman" panose="02020603050405020304" pitchFamily="18" charset="0"/>
                                  <a:cs typeface="Times New Roman" panose="02020603050405020304" pitchFamily="18" charset="0"/>
                                </a:rPr>
                                <m:t>𝑛</m:t>
                              </m:r>
                            </m:sub>
                          </m:sSub>
                        </m:den>
                      </m:f>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77469" y="1334844"/>
                <a:ext cx="8857561" cy="3827779"/>
              </a:xfrm>
              <a:prstGeom prst="rect">
                <a:avLst/>
              </a:prstGeom>
              <a:blipFill rotWithShape="0">
                <a:blip r:embed="rId4"/>
                <a:stretch>
                  <a:fillRect l="-551" r="-619"/>
                </a:stretch>
              </a:blipFill>
            </p:spPr>
            <p:txBody>
              <a:bodyPr/>
              <a:lstStyle/>
              <a:p>
                <a:r>
                  <a:rPr lang="it-IT">
                    <a:noFill/>
                  </a:rPr>
                  <a:t> </a:t>
                </a:r>
              </a:p>
            </p:txBody>
          </p:sp>
        </mc:Fallback>
      </mc:AlternateContent>
    </p:spTree>
    <p:extLst>
      <p:ext uri="{BB962C8B-B14F-4D97-AF65-F5344CB8AC3E}">
        <p14:creationId xmlns:p14="http://schemas.microsoft.com/office/powerpoint/2010/main" val="42067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705</TotalTime>
  <Words>1431</Words>
  <Application>Microsoft Office PowerPoint</Application>
  <PresentationFormat>Presentazione su schermo (4:3)</PresentationFormat>
  <Paragraphs>350</Paragraphs>
  <Slides>30</Slides>
  <Notes>1</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43" baseType="lpstr">
      <vt:lpstr>Arial</vt:lpstr>
      <vt:lpstr>Cali</vt:lpstr>
      <vt:lpstr>Calibri</vt:lpstr>
      <vt:lpstr>Cambria Math</vt:lpstr>
      <vt:lpstr>Helvetica</vt:lpstr>
      <vt:lpstr>Slimbach-Book</vt:lpstr>
      <vt:lpstr>Slimbach-BookItalic</vt:lpstr>
      <vt:lpstr>Symbol</vt:lpstr>
      <vt:lpstr>Tahoma</vt:lpstr>
      <vt:lpstr>Times New Roman</vt:lpstr>
      <vt:lpstr>Wingdings</vt:lpstr>
      <vt:lpstr>Tema di Office</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Genova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 R</dc:creator>
  <cp:lastModifiedBy>enrico.ivaldi@unige.it</cp:lastModifiedBy>
  <cp:revision>57</cp:revision>
  <dcterms:created xsi:type="dcterms:W3CDTF">2017-09-19T14:10:46Z</dcterms:created>
  <dcterms:modified xsi:type="dcterms:W3CDTF">2019-10-30T07:44:43Z</dcterms:modified>
</cp:coreProperties>
</file>